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45.jpeg" ContentType="image/jpeg"/>
  <Override PartName="/ppt/media/image41.jpeg" ContentType="image/jpe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35.png" ContentType="image/png"/>
  <Override PartName="/ppt/media/image25.jpeg" ContentType="image/jpeg"/>
  <Override PartName="/ppt/media/image24.jpeg" ContentType="image/jpeg"/>
  <Override PartName="/ppt/media/image9.png" ContentType="image/png"/>
  <Override PartName="/ppt/media/image10.png" ContentType="image/png"/>
  <Override PartName="/ppt/media/image8.png" ContentType="image/png"/>
  <Override PartName="/ppt/media/image5.png" ContentType="image/png"/>
  <Override PartName="/ppt/media/image16.jpeg" ContentType="image/jpeg"/>
  <Override PartName="/ppt/media/image36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20.jpeg" ContentType="image/jpeg"/>
  <Override PartName="/ppt/media/image3.png" ContentType="image/png"/>
  <Override PartName="/ppt/media/image39.png" ContentType="image/png"/>
  <Override PartName="/ppt/media/image4.png" ContentType="image/png"/>
  <Override PartName="/ppt/media/image44.png" ContentType="image/png"/>
  <Override PartName="/ppt/media/image11.jpeg" ContentType="image/jpeg"/>
  <Override PartName="/ppt/media/image12.jpeg" ContentType="image/jpeg"/>
  <Override PartName="/ppt/media/image19.png" ContentType="image/png"/>
  <Override PartName="/ppt/media/image13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7.png" ContentType="image/png"/>
  <Override PartName="/ppt/media/image28.png" ContentType="image/png"/>
  <Override PartName="/ppt/media/image18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2C2B92-3D2A-4FE4-B08D-47A6579F107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804CD7-7E9A-4BF7-8B03-8089690DD96D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AA7EE3-7E57-4ECB-8D4B-0F10ED01A63B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5B7CAE-78C7-4447-A6EE-E434F7003F9D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Bluetooth radio.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It transmits data in the form of bits by using a RF.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functionality is defined in the radio layer. Bluetooth radio systems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generally use the Gaussian Frequency Shift Keying (GFSK) technique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to transmit and receive RFs.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Baseband.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layer does frequency hopping for interference mitigation, medium access control, and data packet formation. In addition,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Baseband layer also control link, channel, and error correction and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flow control.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Link Manager (LM).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layer acts as a go-between for the application and the link controller in the local Bluetooth device. Remember,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Baseband layer does link control.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Audio.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audio layer is almost on the same level with the LM layer.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However, Audio is separated from LM so as to avoid the overhead of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upper layer protocols. This is important since the Audio layer hosts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protocols used to provide real time two way voice communication. The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separation of Audio from LM ensures voice communication does to experience lag due to LM protocols.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Logical Link Control and Adaptation Protocol (L2CAP).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protocol is on a layer of its own. It normally resides on the host. L2CAP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acts as a conduit for data on the connection link between the Baseband and host applications. L2CAP is used to ensure both connectionoriented and connection-less services. This protocol also initiates security services for any Bluetooth communication session.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Radio Frequency COMMunication (RFCOMM).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is a transport protocol that is used to emulate RS-232 serial ports. It enables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Bluetooth devices to connect with external gadgets such as printers and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scanners.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Telephony Control Specification (TCS).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protocol defines the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call control signalling needed for the establishment and/or release of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speech and data calls between Bluetooth devices. It also proved functionality for exchanging signalling information that is not related to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ongoing calls.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Service Discovery Protocol (SDP).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 protocol is essential since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it discovers the Bluetooth services available within the RF proximity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and determines the characteristics of the available services. SDP is what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allows Bluetooth devices to form ad-hoc, or peer-to-peer, networks.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Object EXchange Protocol (OBEX).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OBEX is used to exchange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objects between Bluetooth devices. These objects include calendar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notes, business cards, and data files. The exchange is done based on a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client-server model.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Transport Control Protocol/Internet Protocol (TCP/IP).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This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well-known protocol provides a reliable stream of data to Bluetooth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applications from the RFCOMM layer.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ATtention (AT) commands.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These are not protocols as such but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are a set of commands used in general telecommunications to produce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commands for management of communication sessions.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Applications.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These are the Bluetooth applications used by end users.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F39E01-4C97-4E3A-B6CD-6631F16854F3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DE3D9F-789E-4AC4-8D5B-FC4ABB58DE33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Difference is the quality and the acceptance.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66C57C-61E1-4C3D-AF7E-1DDD76C86919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8BFC42-D78E-4274-959B-C595BF04D19B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7922EC-FBB0-4A6A-BFCC-C5C83AF04BB3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/>
          <a:p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3DF85D-CFFE-4258-BE89-0D4E7A188C1C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1840" cy="46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1840" cy="46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1840" cy="46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1840" cy="46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118080"/>
            <a:ext cx="8151840" cy="46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095120"/>
            <a:ext cx="9142560" cy="238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129320"/>
            <a:ext cx="532080" cy="169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129320"/>
            <a:ext cx="8552160" cy="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4478400"/>
            <a:ext cx="9142560" cy="6638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4539960"/>
            <a:ext cx="2247840" cy="533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4533120"/>
            <a:ext cx="6783480" cy="5335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095120"/>
            <a:ext cx="9142560" cy="238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1129320"/>
            <a:ext cx="532080" cy="169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90400" y="1129320"/>
            <a:ext cx="8552160" cy="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95120"/>
            <a:ext cx="9142560" cy="238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129320"/>
            <a:ext cx="532080" cy="169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0400" y="1129320"/>
            <a:ext cx="8552160" cy="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095120"/>
            <a:ext cx="9142560" cy="238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1129320"/>
            <a:ext cx="532080" cy="169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590400" y="1129320"/>
            <a:ext cx="8552160" cy="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095120"/>
            <a:ext cx="9142560" cy="238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1129320"/>
            <a:ext cx="532080" cy="169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590400" y="1129320"/>
            <a:ext cx="8552160" cy="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609480" y="118080"/>
            <a:ext cx="8151840" cy="100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5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5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5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5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5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5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5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42920" y="1357200"/>
            <a:ext cx="8856720" cy="14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200" spc="-1" strike="noStrike" cap="all">
                <a:solidFill>
                  <a:srgbClr val="def5fa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4200" spc="-1" strike="noStrike" cap="all">
                <a:solidFill>
                  <a:srgbClr val="def5fa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CHEAPER EXCHANGE OF INFORMATION VIA WIRELESS TECHNOLOGY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362320" y="4537440"/>
            <a:ext cx="67802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KAIRU JOSHUA WAMBUGU – CS281-0720/2011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3571920"/>
            <a:ext cx="35704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Supervisors: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Dr. Petronilla Muriithi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Prof. Waweru Mwangi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transition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def5fa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Near Field Communication(1)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88" name="Picture 4" descr=""/>
          <p:cNvPicPr/>
          <p:nvPr/>
        </p:nvPicPr>
        <p:blipFill>
          <a:blip r:embed="rId1"/>
          <a:stretch/>
        </p:blipFill>
        <p:spPr>
          <a:xfrm>
            <a:off x="642960" y="1500120"/>
            <a:ext cx="4927680" cy="3272760"/>
          </a:xfrm>
          <a:prstGeom prst="rect">
            <a:avLst/>
          </a:prstGeom>
          <a:ln>
            <a:noFill/>
          </a:ln>
        </p:spPr>
      </p:pic>
      <p:pic>
        <p:nvPicPr>
          <p:cNvPr id="289" name="Picture 5" descr=""/>
          <p:cNvPicPr/>
          <p:nvPr/>
        </p:nvPicPr>
        <p:blipFill>
          <a:blip r:embed="rId2"/>
          <a:stretch/>
        </p:blipFill>
        <p:spPr>
          <a:xfrm>
            <a:off x="8214840" y="0"/>
            <a:ext cx="927720" cy="10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Near Field Communication(2)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57120" y="1643040"/>
            <a:ext cx="857124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Excels over short distances (maximum 10 cm)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Short distance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Relatively new technology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Only small quantities of data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92" name="Picture 17" descr=""/>
          <p:cNvPicPr/>
          <p:nvPr/>
        </p:nvPicPr>
        <p:blipFill>
          <a:blip r:embed="rId1"/>
          <a:stretch/>
        </p:blipFill>
        <p:spPr>
          <a:xfrm>
            <a:off x="8214840" y="0"/>
            <a:ext cx="927720" cy="10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Bluetooth(1)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714240" y="1571760"/>
            <a:ext cx="6060600" cy="3067560"/>
          </a:xfrm>
          <a:prstGeom prst="rect">
            <a:avLst/>
          </a:prstGeom>
          <a:ln>
            <a:noFill/>
          </a:ln>
        </p:spPr>
      </p:pic>
      <p:pic>
        <p:nvPicPr>
          <p:cNvPr id="295" name="Picture 5" descr=""/>
          <p:cNvPicPr/>
          <p:nvPr/>
        </p:nvPicPr>
        <p:blipFill>
          <a:blip r:embed="rId2"/>
          <a:stretch/>
        </p:blipFill>
        <p:spPr>
          <a:xfrm>
            <a:off x="8001000" y="0"/>
            <a:ext cx="114156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Bluetooth(2)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57120" y="1643040"/>
            <a:ext cx="857124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Flexibility – Hardware and software.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Quite common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Relatively small range of operation (30 m)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 issues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98" name="Picture 4" descr=""/>
          <p:cNvPicPr/>
          <p:nvPr/>
        </p:nvPicPr>
        <p:blipFill>
          <a:blip r:embed="rId1"/>
          <a:stretch/>
        </p:blipFill>
        <p:spPr>
          <a:xfrm>
            <a:off x="8001000" y="0"/>
            <a:ext cx="1141560" cy="11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Wireless Fidelity (Wi-Fi)(1)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00" name="Picture 3" descr=""/>
          <p:cNvPicPr/>
          <p:nvPr/>
        </p:nvPicPr>
        <p:blipFill>
          <a:blip r:embed="rId1"/>
          <a:stretch/>
        </p:blipFill>
        <p:spPr>
          <a:xfrm>
            <a:off x="785880" y="1571760"/>
            <a:ext cx="5744520" cy="3247920"/>
          </a:xfrm>
          <a:prstGeom prst="rect">
            <a:avLst/>
          </a:prstGeom>
          <a:ln>
            <a:noFill/>
          </a:ln>
        </p:spPr>
      </p:pic>
      <p:pic>
        <p:nvPicPr>
          <p:cNvPr id="301" name="Picture 5" descr=""/>
          <p:cNvPicPr/>
          <p:nvPr/>
        </p:nvPicPr>
        <p:blipFill>
          <a:blip r:embed="rId2"/>
          <a:stretch/>
        </p:blipFill>
        <p:spPr>
          <a:xfrm>
            <a:off x="8072280" y="0"/>
            <a:ext cx="1070280" cy="10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Wireless Fidelity (Wi-Fi)(2)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graphicFrame>
        <p:nvGraphicFramePr>
          <p:cNvPr id="303" name="Table 2"/>
          <p:cNvGraphicFramePr/>
          <p:nvPr/>
        </p:nvGraphicFramePr>
        <p:xfrm>
          <a:off x="142920" y="1357200"/>
          <a:ext cx="8786160" cy="2901600"/>
        </p:xfrm>
        <a:graphic>
          <a:graphicData uri="http://schemas.openxmlformats.org/drawingml/2006/table">
            <a:tbl>
              <a:tblPr/>
              <a:tblGrid>
                <a:gridCol w="2196000"/>
                <a:gridCol w="2196000"/>
                <a:gridCol w="2197080"/>
                <a:gridCol w="2197440"/>
              </a:tblGrid>
              <a:tr h="1015560"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IEEE Standard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Maximum Speed (Megabytes per second)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Frequency (GigaHertz)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Backward Compatible with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377280"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802.11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2.4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– 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377280"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802.11a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54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–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377280"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802.11b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2.4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–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377280"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802.11g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54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2.4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802.11b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377280"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802.11n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600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2.4 and 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802.11a/b/g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Oxygen-Sans"/>
                      </a:endParaRPr>
                    </a:p>
                  </a:txBody>
                  <a:tcPr marL="68400" marR="68400">
                    <a:lnL w="12240">
                      <a:solidFill>
                        <a:srgbClr val="2da2bf"/>
                      </a:solidFill>
                    </a:lnL>
                    <a:lnR w="12240">
                      <a:solidFill>
                        <a:srgbClr val="2da2bf"/>
                      </a:solidFill>
                    </a:lnR>
                    <a:lnT w="12240">
                      <a:solidFill>
                        <a:srgbClr val="2da2bf"/>
                      </a:solidFill>
                    </a:lnT>
                    <a:lnB w="12240">
                      <a:solidFill>
                        <a:srgbClr val="2da2b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  <p:pic>
        <p:nvPicPr>
          <p:cNvPr id="304" name="Picture 4" descr=""/>
          <p:cNvPicPr/>
          <p:nvPr/>
        </p:nvPicPr>
        <p:blipFill>
          <a:blip r:embed="rId1"/>
          <a:stretch/>
        </p:blipFill>
        <p:spPr>
          <a:xfrm>
            <a:off x="8072640" y="0"/>
            <a:ext cx="1070280" cy="10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Wireless Fidelity (Wi-Fi)(3)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57120" y="1643040"/>
            <a:ext cx="857124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Longest range of the three technologies (maximum 100 m)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Very common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355680" indent="-354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Power draw.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07" name="Picture 9" descr=""/>
          <p:cNvPicPr/>
          <p:nvPr/>
        </p:nvPicPr>
        <p:blipFill>
          <a:blip r:embed="rId1"/>
          <a:stretch/>
        </p:blipFill>
        <p:spPr>
          <a:xfrm>
            <a:off x="8072280" y="0"/>
            <a:ext cx="1070280" cy="10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Peer to Peer Technologies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85840" y="1428840"/>
            <a:ext cx="8999640" cy="24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Two will be considered: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50000"/>
              </a:lnSpc>
              <a:buClr>
                <a:srgbClr val="000000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Short Message Peer to Peer protocol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50000"/>
              </a:lnSpc>
              <a:buClr>
                <a:srgbClr val="000000"/>
              </a:buClr>
              <a:buFont typeface="Tw Cen MT"/>
              <a:buAutoNum type="alphaLcParenR" startAt="2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Wi-Fi Direct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5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10" name="Picture 4" descr=""/>
          <p:cNvPicPr/>
          <p:nvPr/>
        </p:nvPicPr>
        <p:blipFill>
          <a:blip r:embed="rId1"/>
          <a:stretch/>
        </p:blipFill>
        <p:spPr>
          <a:xfrm>
            <a:off x="6643800" y="2071800"/>
            <a:ext cx="2065320" cy="22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Audio Encoding Techniques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12" name="Picture 3" descr=""/>
          <p:cNvPicPr/>
          <p:nvPr/>
        </p:nvPicPr>
        <p:blipFill>
          <a:blip r:embed="rId1"/>
          <a:stretch/>
        </p:blipFill>
        <p:spPr>
          <a:xfrm>
            <a:off x="5643720" y="1372320"/>
            <a:ext cx="3432960" cy="362700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142920" y="1357200"/>
            <a:ext cx="5570640" cy="43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How is audio converted from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 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analog to digital?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Two ways: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00000"/>
              </a:lnSpc>
              <a:buClr>
                <a:srgbClr val="ffffff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Adaptive Multi-Rate Narrow Band (AMR-NB)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00000"/>
              </a:lnSpc>
              <a:buClr>
                <a:srgbClr val="ffffff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Adaptive Multi-Rate Wide Band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	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(AMR-WB)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Audio File Formats(1)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15" name="Picture 2" descr=""/>
          <p:cNvPicPr/>
          <p:nvPr/>
        </p:nvPicPr>
        <p:blipFill>
          <a:blip r:embed="rId1"/>
          <a:stretch/>
        </p:blipFill>
        <p:spPr>
          <a:xfrm>
            <a:off x="500040" y="1928880"/>
            <a:ext cx="7133760" cy="1541880"/>
          </a:xfrm>
          <a:prstGeom prst="rect">
            <a:avLst/>
          </a:prstGeom>
          <a:ln>
            <a:noFill/>
          </a:ln>
        </p:spPr>
      </p:pic>
      <p:pic>
        <p:nvPicPr>
          <p:cNvPr id="316" name="Picture 3" descr=""/>
          <p:cNvPicPr/>
          <p:nvPr/>
        </p:nvPicPr>
        <p:blipFill>
          <a:blip r:embed="rId2"/>
          <a:stretch/>
        </p:blipFill>
        <p:spPr>
          <a:xfrm>
            <a:off x="500040" y="3571920"/>
            <a:ext cx="7124400" cy="703440"/>
          </a:xfrm>
          <a:prstGeom prst="rect">
            <a:avLst/>
          </a:prstGeom>
          <a:ln>
            <a:noFill/>
          </a:ln>
        </p:spPr>
      </p:pic>
      <p:sp>
        <p:nvSpPr>
          <p:cNvPr id="317" name="CustomShape 2"/>
          <p:cNvSpPr/>
          <p:nvPr/>
        </p:nvSpPr>
        <p:spPr>
          <a:xfrm>
            <a:off x="440280" y="1334160"/>
            <a:ext cx="5620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Perceptual coding – Mind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What Do We Expect?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31520" y="1554480"/>
            <a:ext cx="3565440" cy="5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Some background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31520" y="2274480"/>
            <a:ext cx="6582960" cy="5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System Analysis and Design diagrams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31520" y="2994480"/>
            <a:ext cx="3565440" cy="5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 laugh maybe?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3977640" y="2869200"/>
            <a:ext cx="685080" cy="82368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" dur="500"/>
                                        <p:tgtEl>
                                          <p:spTgt spid="20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4" dur="1000" fill="hold"/>
                                        <p:tgtEl>
                                          <p:spTgt spid="209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5" dur="1000" fill="hold"/>
                                        <p:tgtEl>
                                          <p:spTgt spid="209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209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1" dur="500" fill="hold"/>
                                        <p:tgtEl>
                                          <p:spTgt spid="21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2" dur="500" fill="hold"/>
                                        <p:tgtEl>
                                          <p:spTgt spid="21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8" dur="500" fill="hold"/>
                                        <p:tgtEl>
                                          <p:spTgt spid="21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9" dur="500" fill="hold"/>
                                        <p:tgtEl>
                                          <p:spTgt spid="21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Audio File Formats(2)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42920" y="1357200"/>
            <a:ext cx="864252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Two common formats: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Motion Picture Experts Group-1/2 Layer-3 (MP3)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Advanced Audio Coding. (AAC)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20" name="Picture 3" descr=""/>
          <p:cNvPicPr/>
          <p:nvPr/>
        </p:nvPicPr>
        <p:blipFill>
          <a:blip r:embed="rId1"/>
          <a:stretch/>
        </p:blipFill>
        <p:spPr>
          <a:xfrm rot="18900000">
            <a:off x="5438160" y="3422520"/>
            <a:ext cx="1424880" cy="1424880"/>
          </a:xfrm>
          <a:prstGeom prst="rect">
            <a:avLst/>
          </a:prstGeom>
          <a:ln>
            <a:noFill/>
          </a:ln>
        </p:spPr>
      </p:pic>
      <p:pic>
        <p:nvPicPr>
          <p:cNvPr id="321" name="Picture 4" descr=""/>
          <p:cNvPicPr/>
          <p:nvPr/>
        </p:nvPicPr>
        <p:blipFill>
          <a:blip r:embed="rId2"/>
          <a:srcRect l="0" t="0" r="0" b="9088"/>
          <a:stretch/>
        </p:blipFill>
        <p:spPr>
          <a:xfrm rot="2700000">
            <a:off x="7413120" y="3401280"/>
            <a:ext cx="1120320" cy="142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What Will We Use?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42960" y="1571760"/>
            <a:ext cx="8213760" cy="26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Four areas of concern and what we will use: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Wireless Technologies – Wi-Fi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Peer-to-peer Technologies – We will implement this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Audio Encoding Techniques – AMR-WB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Audio File Formats – AAC.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24" name="Picture 4" descr=""/>
          <p:cNvPicPr/>
          <p:nvPr/>
        </p:nvPicPr>
        <p:blipFill>
          <a:blip r:embed="rId1"/>
          <a:stretch/>
        </p:blipFill>
        <p:spPr>
          <a:xfrm>
            <a:off x="7643880" y="500040"/>
            <a:ext cx="1383480" cy="157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GSM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42960" y="1643040"/>
            <a:ext cx="664236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Hallmark of Mobile communication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Distance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Security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Cost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6215040" y="1714320"/>
            <a:ext cx="2617920" cy="157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Research Methodology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-71280" y="1428840"/>
            <a:ext cx="8999640" cy="9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Experimentation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37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Connection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37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Vary distance.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37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Vary audio.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Web search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StackOverflow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Code questions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Interviews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University students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63648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Get views after each major build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7500960" y="71280"/>
            <a:ext cx="1213200" cy="12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5019840" y="2376360"/>
            <a:ext cx="1979640" cy="197964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490680" y="200016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THANK YOU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6619680" y="3334320"/>
            <a:ext cx="2532600" cy="180864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Background and Introduction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49120" y="1414800"/>
            <a:ext cx="18000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377280" y="1463040"/>
            <a:ext cx="2559600" cy="5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 question.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2321640"/>
            <a:ext cx="8503200" cy="19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2880" indent="-27144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How can smart phones connect and communicate with each other over wireless without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272880" indent="-27144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 third party?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transition>
    <p:wipe dir="r"/>
  </p:transition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Background and Introduction 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rcRect l="19469" t="0" r="18646" b="0"/>
          <a:stretch/>
        </p:blipFill>
        <p:spPr>
          <a:xfrm>
            <a:off x="5518800" y="1717200"/>
            <a:ext cx="1049400" cy="244008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rcRect l="19469" t="0" r="18646" b="0"/>
          <a:stretch/>
        </p:blipFill>
        <p:spPr>
          <a:xfrm>
            <a:off x="2952720" y="1717200"/>
            <a:ext cx="1049040" cy="243900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rcRect l="0" t="0" r="0" b="10784"/>
          <a:stretch/>
        </p:blipFill>
        <p:spPr>
          <a:xfrm>
            <a:off x="6553800" y="2964240"/>
            <a:ext cx="830160" cy="7257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2064600" y="299304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5"/>
          <a:srcRect l="0" t="0" r="0" b="10784"/>
          <a:stretch/>
        </p:blipFill>
        <p:spPr>
          <a:xfrm>
            <a:off x="2091600" y="2087640"/>
            <a:ext cx="830160" cy="72576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6"/>
          <a:stretch/>
        </p:blipFill>
        <p:spPr>
          <a:xfrm>
            <a:off x="6613920" y="2094480"/>
            <a:ext cx="811440" cy="811440"/>
          </a:xfrm>
          <a:prstGeom prst="rect">
            <a:avLst/>
          </a:prstGeom>
          <a:ln>
            <a:noFill/>
          </a:ln>
        </p:spPr>
      </p:pic>
      <p:cxnSp>
        <p:nvCxnSpPr>
          <p:cNvPr id="224" name="Line 2"/>
          <p:cNvCxnSpPr>
            <a:stCxn id="219" idx="0"/>
            <a:endCxn id="218" idx="0"/>
          </p:cNvCxnSpPr>
          <p:nvPr/>
        </p:nvCxnSpPr>
        <p:spPr>
          <a:xfrm>
            <a:off x="3477240" y="1717200"/>
            <a:ext cx="2566440" cy="360"/>
          </a:xfrm>
          <a:prstGeom prst="curvedConnector3">
            <a:avLst/>
          </a:prstGeom>
          <a:ln w="54720">
            <a:solidFill>
              <a:srgbClr val="ff6600"/>
            </a:solidFill>
            <a:round/>
            <a:tailEnd len="med" type="triangle" w="med"/>
          </a:ln>
        </p:spPr>
      </p:cxnSp>
      <p:cxnSp>
        <p:nvCxnSpPr>
          <p:cNvPr id="225" name="Line 3"/>
          <p:cNvCxnSpPr>
            <a:stCxn id="218" idx="2"/>
            <a:endCxn id="219" idx="2"/>
          </p:cNvCxnSpPr>
          <p:nvPr/>
        </p:nvCxnSpPr>
        <p:spPr>
          <a:xfrm flipH="1" flipV="1">
            <a:off x="3477240" y="4156200"/>
            <a:ext cx="2566440" cy="1440"/>
          </a:xfrm>
          <a:prstGeom prst="curvedConnector3">
            <a:avLst/>
          </a:prstGeom>
          <a:ln w="54720">
            <a:solidFill>
              <a:srgbClr val="ff6600"/>
            </a:solidFill>
            <a:round/>
            <a:tailEnd len="med" type="triangle" w="med"/>
          </a:ln>
        </p:spPr>
      </p:cxnSp>
    </p:spTree>
  </p:cSld>
  <p:transition>
    <p:wipe dir="u"/>
  </p:transition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8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id="52" dur="800" fill="hold"/>
                                        <p:tgtEl>
                                          <p:spTgt spid="21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8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8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freeze">
                      <p:stCondLst>
                        <p:cond delay="indefinite"/>
                      </p:stCondLst>
                      <p:childTnLst>
                        <p:par>
                          <p:cTn id="69" fill="freeze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freeze">
                      <p:stCondLst>
                        <p:cond delay="indefinite"/>
                      </p:stCondLst>
                      <p:childTnLst>
                        <p:par>
                          <p:cTn id="79" fill="freeze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freeze">
                      <p:stCondLst>
                        <p:cond delay="indefinite"/>
                      </p:stCondLst>
                      <p:childTnLst>
                        <p:par>
                          <p:cTn id="89" fill="freeze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6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System Analysis and Design Diagrams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731520" y="1554480"/>
            <a:ext cx="5942880" cy="5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Network Topology Diagram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31520" y="2274480"/>
            <a:ext cx="5302800" cy="5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Oxygen-Sans"/>
              <a:buAutoNum type="arabicParenR" startAt="2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Navigation Diagram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731520" y="2994480"/>
            <a:ext cx="5302800" cy="5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Oxygen-Sans"/>
              <a:buAutoNum type="arabicParenR" startAt="3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The Interaction Diagram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6400800" y="1514160"/>
            <a:ext cx="639360" cy="63936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5120640" y="2243880"/>
            <a:ext cx="639360" cy="6393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5052960" y="2985480"/>
            <a:ext cx="968400" cy="639360"/>
          </a:xfrm>
          <a:prstGeom prst="rect">
            <a:avLst/>
          </a:prstGeom>
          <a:ln>
            <a:noFill/>
          </a:ln>
        </p:spPr>
      </p:pic>
    </p:spTree>
  </p:cSld>
  <p:transition>
    <p:wheel spokes="1"/>
  </p:transition>
  <p:timing>
    <p:tnLst>
      <p:par>
        <p:cTn id="93" dur="indefinite" restart="never" nodeType="tmRoot">
          <p:childTnLst>
            <p:seq>
              <p:cTn id="94" nodeType="mainSeq">
                <p:childTnLst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9" dur="500"/>
                                        <p:tgtEl>
                                          <p:spTgt spid="22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freeze">
                            <p:stCondLst>
                              <p:cond delay="500"/>
                            </p:stCondLst>
                            <p:childTnLst>
                              <p:par>
                                <p:cTn id="10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109" dur="500"/>
                                        <p:tgtEl>
                                          <p:spTgt spid="228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freeze">
                            <p:stCondLst>
                              <p:cond delay="500"/>
                            </p:stCondLst>
                            <p:childTnLst>
                              <p:par>
                                <p:cTn id="11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4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vertical)" transition="in">
                                      <p:cBhvr additive="repl">
                                        <p:cTn id="119" dur="500"/>
                                        <p:tgtEl>
                                          <p:spTgt spid="229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freeze">
                            <p:stCondLst>
                              <p:cond delay="500"/>
                            </p:stCondLst>
                            <p:childTnLst>
                              <p:par>
                                <p:cTn id="12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09480" y="82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6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1) The Network Topology Diagram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8016480" y="21600"/>
            <a:ext cx="1078200" cy="1078200"/>
          </a:xfrm>
          <a:prstGeom prst="rect">
            <a:avLst/>
          </a:prstGeom>
          <a:ln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3430800" y="3647160"/>
            <a:ext cx="4096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cxnSp>
        <p:nvCxnSpPr>
          <p:cNvPr id="236" name="Line 3"/>
          <p:cNvCxnSpPr/>
          <p:nvPr/>
        </p:nvCxnSpPr>
        <p:spPr>
          <a:xfrm>
            <a:off x="3408480" y="2354040"/>
            <a:ext cx="2053440" cy="360"/>
          </a:xfrm>
          <a:prstGeom prst="curvedConnector3">
            <a:avLst/>
          </a:prstGeom>
          <a:ln w="29160">
            <a:solidFill>
              <a:srgbClr val="ff6600"/>
            </a:solidFill>
            <a:round/>
            <a:tailEnd len="med" type="stealth" w="med"/>
          </a:ln>
        </p:spPr>
      </p:cxnSp>
      <p:cxnSp>
        <p:nvCxnSpPr>
          <p:cNvPr id="237" name="Line 4"/>
          <p:cNvCxnSpPr/>
          <p:nvPr/>
        </p:nvCxnSpPr>
        <p:spPr>
          <a:xfrm flipH="1">
            <a:off x="3408480" y="3711600"/>
            <a:ext cx="2053440" cy="360"/>
          </a:xfrm>
          <a:prstGeom prst="curvedConnector3">
            <a:avLst/>
          </a:prstGeom>
          <a:ln w="29160">
            <a:solidFill>
              <a:srgbClr val="ff6600"/>
            </a:solidFill>
            <a:round/>
            <a:tailEnd len="med" type="stealth" w="med"/>
          </a:ln>
        </p:spPr>
      </p:cxnSp>
      <p:sp>
        <p:nvSpPr>
          <p:cNvPr id="238" name="TextShape 5"/>
          <p:cNvSpPr txBox="1"/>
          <p:nvPr/>
        </p:nvSpPr>
        <p:spPr>
          <a:xfrm>
            <a:off x="2984400" y="4207320"/>
            <a:ext cx="2970720" cy="35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Network Messages and Data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39" name="TextShape 6"/>
          <p:cNvSpPr txBox="1"/>
          <p:nvPr/>
        </p:nvSpPr>
        <p:spPr>
          <a:xfrm>
            <a:off x="5120640" y="3646800"/>
            <a:ext cx="28476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0" name="TextShape 7"/>
          <p:cNvSpPr txBox="1"/>
          <p:nvPr/>
        </p:nvSpPr>
        <p:spPr>
          <a:xfrm>
            <a:off x="5120640" y="2082600"/>
            <a:ext cx="26208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1" name="TextShape 8"/>
          <p:cNvSpPr txBox="1"/>
          <p:nvPr/>
        </p:nvSpPr>
        <p:spPr>
          <a:xfrm>
            <a:off x="3430800" y="2082960"/>
            <a:ext cx="3182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2" name="TextShape 9"/>
          <p:cNvSpPr txBox="1"/>
          <p:nvPr/>
        </p:nvSpPr>
        <p:spPr>
          <a:xfrm>
            <a:off x="3164400" y="1411200"/>
            <a:ext cx="2604960" cy="35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</a:rPr>
              <a:t>Network Messages and Data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transition>
    <p:wheel spokes="2"/>
  </p:transition>
  <p:timing>
    <p:tnLst>
      <p:par>
        <p:cTn id="125" dur="indefinite" restart="never" nodeType="tmRoot">
          <p:childTnLst>
            <p:seq>
              <p:cTn id="126" nodeType="mainSeq">
                <p:childTnLst>
                  <p:par>
                    <p:cTn id="127" fill="freeze">
                      <p:stCondLst>
                        <p:cond delay="0"/>
                      </p:stCondLst>
                      <p:childTnLst>
                        <p:par>
                          <p:cTn id="128" fill="freeze">
                            <p:stCondLst>
                              <p:cond delay="0"/>
                            </p:stCondLst>
                            <p:childTnLst>
                              <p:par>
                                <p:cTn id="12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37" dur="2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freeze">
                      <p:stCondLst>
                        <p:cond delay="indefinite"/>
                      </p:stCondLst>
                      <p:childTnLst>
                        <p:par>
                          <p:cTn id="139" fill="freeze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42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09480" y="82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6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2) The Navigation Diagram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8016480" y="21600"/>
            <a:ext cx="1078200" cy="107820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5409000" y="4491720"/>
            <a:ext cx="755640" cy="536760"/>
          </a:xfrm>
          <a:prstGeom prst="rect">
            <a:avLst/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Call In Session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Activity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(Server Side)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188240" y="1463040"/>
            <a:ext cx="756000" cy="536760"/>
          </a:xfrm>
          <a:prstGeom prst="rect">
            <a:avLst/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Home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Activity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2973600" y="2469960"/>
            <a:ext cx="755640" cy="536400"/>
          </a:xfrm>
          <a:prstGeom prst="rect">
            <a:avLst/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Make Call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Activity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5428800" y="2469960"/>
            <a:ext cx="756000" cy="536400"/>
          </a:xfrm>
          <a:prstGeom prst="rect">
            <a:avLst/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Receive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Call Activity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2973600" y="3504960"/>
            <a:ext cx="755640" cy="536760"/>
          </a:xfrm>
          <a:prstGeom prst="rect">
            <a:avLst/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Calling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Activity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5409000" y="3504960"/>
            <a:ext cx="755640" cy="536760"/>
          </a:xfrm>
          <a:prstGeom prst="rect">
            <a:avLst/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Incoming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Call Activity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2973600" y="4480200"/>
            <a:ext cx="755640" cy="536760"/>
          </a:xfrm>
          <a:prstGeom prst="rect">
            <a:avLst/>
          </a:prstGeom>
          <a:gradFill>
            <a:gsLst>
              <a:gs pos="0">
                <a:srgbClr val="fce94f"/>
              </a:gs>
              <a:gs pos="100000">
                <a:srgbClr val="c4a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Call In Session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Activity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algn="ctr">
              <a:lnSpc>
                <a:spcPct val="100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(Client Side)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3220920" y="3082320"/>
            <a:ext cx="219960" cy="357120"/>
          </a:xfrm>
          <a:custGeom>
            <a:avLst/>
            <a:gdLst/>
            <a:ahLst/>
            <a:rect l="l" t="t" r="r" b="b"/>
            <a:pathLst>
              <a:path w="611" h="997">
                <a:moveTo>
                  <a:pt x="458" y="0"/>
                </a:moveTo>
                <a:lnTo>
                  <a:pt x="458" y="747"/>
                </a:lnTo>
                <a:lnTo>
                  <a:pt x="610" y="747"/>
                </a:lnTo>
                <a:lnTo>
                  <a:pt x="305" y="996"/>
                </a:lnTo>
                <a:lnTo>
                  <a:pt x="0" y="747"/>
                </a:lnTo>
                <a:lnTo>
                  <a:pt x="153" y="747"/>
                </a:lnTo>
                <a:lnTo>
                  <a:pt x="153" y="0"/>
                </a:lnTo>
                <a:lnTo>
                  <a:pt x="305" y="124"/>
                </a:lnTo>
                <a:lnTo>
                  <a:pt x="45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0"/>
          <p:cNvSpPr/>
          <p:nvPr/>
        </p:nvSpPr>
        <p:spPr>
          <a:xfrm>
            <a:off x="4184280" y="3508560"/>
            <a:ext cx="756360" cy="536760"/>
          </a:xfrm>
          <a:prstGeom prst="rect">
            <a:avLst/>
          </a:prstGeom>
          <a:gradFill>
            <a:gsLst>
              <a:gs pos="0">
                <a:srgbClr val="ef2929"/>
              </a:gs>
              <a:gs pos="100000">
                <a:srgbClr val="a40000"/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r="2700000" dist="25964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xygen-Sans"/>
                <a:ea typeface="DejaVu Sans"/>
              </a:rPr>
              <a:t>Exit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54" name="CustomShape 11"/>
          <p:cNvSpPr/>
          <p:nvPr/>
        </p:nvSpPr>
        <p:spPr>
          <a:xfrm>
            <a:off x="4443480" y="407088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2"/>
          <p:cNvSpPr/>
          <p:nvPr/>
        </p:nvSpPr>
        <p:spPr>
          <a:xfrm>
            <a:off x="4600440" y="407088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3"/>
          <p:cNvSpPr/>
          <p:nvPr/>
        </p:nvSpPr>
        <p:spPr>
          <a:xfrm>
            <a:off x="4443480" y="343368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4"/>
          <p:cNvSpPr/>
          <p:nvPr/>
        </p:nvSpPr>
        <p:spPr>
          <a:xfrm>
            <a:off x="4600440" y="343368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5"/>
          <p:cNvSpPr/>
          <p:nvPr/>
        </p:nvSpPr>
        <p:spPr>
          <a:xfrm>
            <a:off x="5312520" y="3752280"/>
            <a:ext cx="7920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6"/>
          <p:cNvSpPr/>
          <p:nvPr/>
        </p:nvSpPr>
        <p:spPr>
          <a:xfrm>
            <a:off x="3786120" y="375228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7"/>
          <p:cNvSpPr/>
          <p:nvPr/>
        </p:nvSpPr>
        <p:spPr>
          <a:xfrm>
            <a:off x="3786120" y="471744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8"/>
          <p:cNvSpPr/>
          <p:nvPr/>
        </p:nvSpPr>
        <p:spPr>
          <a:xfrm>
            <a:off x="5312520" y="4715640"/>
            <a:ext cx="7920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9"/>
          <p:cNvSpPr/>
          <p:nvPr/>
        </p:nvSpPr>
        <p:spPr>
          <a:xfrm>
            <a:off x="3786120" y="271296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0"/>
          <p:cNvSpPr/>
          <p:nvPr/>
        </p:nvSpPr>
        <p:spPr>
          <a:xfrm>
            <a:off x="5312520" y="2710800"/>
            <a:ext cx="79200" cy="586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1"/>
          <p:cNvSpPr/>
          <p:nvPr/>
        </p:nvSpPr>
        <p:spPr>
          <a:xfrm>
            <a:off x="4083840" y="3752280"/>
            <a:ext cx="7884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2"/>
          <p:cNvSpPr/>
          <p:nvPr/>
        </p:nvSpPr>
        <p:spPr>
          <a:xfrm>
            <a:off x="4992840" y="3752280"/>
            <a:ext cx="7848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3"/>
          <p:cNvSpPr/>
          <p:nvPr/>
        </p:nvSpPr>
        <p:spPr>
          <a:xfrm>
            <a:off x="3865680" y="3782160"/>
            <a:ext cx="2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4"/>
          <p:cNvSpPr/>
          <p:nvPr/>
        </p:nvSpPr>
        <p:spPr>
          <a:xfrm flipH="1">
            <a:off x="5071320" y="3782160"/>
            <a:ext cx="24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5"/>
          <p:cNvSpPr/>
          <p:nvPr/>
        </p:nvSpPr>
        <p:spPr>
          <a:xfrm>
            <a:off x="4521960" y="3433680"/>
            <a:ext cx="79200" cy="590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6"/>
          <p:cNvSpPr/>
          <p:nvPr/>
        </p:nvSpPr>
        <p:spPr>
          <a:xfrm flipH="1">
            <a:off x="4561200" y="2114280"/>
            <a:ext cx="10800" cy="131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66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0" name="Line 27"/>
          <p:cNvCxnSpPr>
            <a:stCxn id="246" idx="2"/>
            <a:endCxn id="247" idx="0"/>
          </p:cNvCxnSpPr>
          <p:nvPr/>
        </p:nvCxnSpPr>
        <p:spPr>
          <a:xfrm flipH="1">
            <a:off x="3351240" y="1999800"/>
            <a:ext cx="1215360" cy="470520"/>
          </a:xfrm>
          <a:prstGeom prst="curvedConnector3">
            <a:avLst/>
          </a:prstGeom>
          <a:ln w="31680">
            <a:solidFill>
              <a:srgbClr val="6666ff"/>
            </a:solidFill>
            <a:round/>
            <a:tailEnd len="med" type="triangle" w="med"/>
          </a:ln>
        </p:spPr>
      </p:cxnSp>
      <p:cxnSp>
        <p:nvCxnSpPr>
          <p:cNvPr id="271" name="Line 28"/>
          <p:cNvCxnSpPr>
            <a:stCxn id="246" idx="2"/>
            <a:endCxn id="248" idx="0"/>
          </p:cNvCxnSpPr>
          <p:nvPr/>
        </p:nvCxnSpPr>
        <p:spPr>
          <a:xfrm>
            <a:off x="4566240" y="1999800"/>
            <a:ext cx="1240920" cy="470520"/>
          </a:xfrm>
          <a:prstGeom prst="curvedConnector3">
            <a:avLst/>
          </a:prstGeom>
          <a:ln w="31680">
            <a:solidFill>
              <a:srgbClr val="6666ff"/>
            </a:solidFill>
            <a:round/>
            <a:tailEnd len="med" type="triangle" w="med"/>
          </a:ln>
        </p:spPr>
      </p:cxnSp>
      <p:cxnSp>
        <p:nvCxnSpPr>
          <p:cNvPr id="272" name="Line 29"/>
          <p:cNvCxnSpPr>
            <a:stCxn id="251" idx="1"/>
            <a:endCxn id="247" idx="1"/>
          </p:cNvCxnSpPr>
          <p:nvPr/>
        </p:nvCxnSpPr>
        <p:spPr>
          <a:xfrm flipV="1">
            <a:off x="2973600" y="2738160"/>
            <a:ext cx="360" cy="2010600"/>
          </a:xfrm>
          <a:prstGeom prst="curvedConnector3">
            <a:avLst/>
          </a:prstGeom>
          <a:ln w="31680">
            <a:solidFill>
              <a:srgbClr val="6666ff"/>
            </a:solidFill>
            <a:round/>
            <a:tailEnd len="med" type="triangle" w="med"/>
          </a:ln>
        </p:spPr>
      </p:cxnSp>
      <p:cxnSp>
        <p:nvCxnSpPr>
          <p:cNvPr id="273" name="Line 30"/>
          <p:cNvCxnSpPr>
            <a:stCxn id="245" idx="3"/>
            <a:endCxn id="248" idx="3"/>
          </p:cNvCxnSpPr>
          <p:nvPr/>
        </p:nvCxnSpPr>
        <p:spPr>
          <a:xfrm flipV="1">
            <a:off x="6164640" y="2738160"/>
            <a:ext cx="20520" cy="2022120"/>
          </a:xfrm>
          <a:prstGeom prst="curvedConnector3">
            <a:avLst/>
          </a:prstGeom>
          <a:ln w="31680">
            <a:solidFill>
              <a:srgbClr val="6666ff"/>
            </a:solidFill>
            <a:round/>
            <a:tailEnd len="med" type="triangle" w="med"/>
          </a:ln>
        </p:spPr>
      </p:cxnSp>
      <p:sp>
        <p:nvSpPr>
          <p:cNvPr id="274" name="CustomShape 31"/>
          <p:cNvSpPr/>
          <p:nvPr/>
        </p:nvSpPr>
        <p:spPr>
          <a:xfrm>
            <a:off x="5704920" y="3082680"/>
            <a:ext cx="219960" cy="357120"/>
          </a:xfrm>
          <a:custGeom>
            <a:avLst/>
            <a:gdLst/>
            <a:ahLst/>
            <a:rect l="l" t="t" r="r" b="b"/>
            <a:pathLst>
              <a:path w="611" h="997">
                <a:moveTo>
                  <a:pt x="458" y="0"/>
                </a:moveTo>
                <a:lnTo>
                  <a:pt x="458" y="747"/>
                </a:lnTo>
                <a:lnTo>
                  <a:pt x="610" y="747"/>
                </a:lnTo>
                <a:lnTo>
                  <a:pt x="305" y="996"/>
                </a:lnTo>
                <a:lnTo>
                  <a:pt x="0" y="747"/>
                </a:lnTo>
                <a:lnTo>
                  <a:pt x="153" y="747"/>
                </a:lnTo>
                <a:lnTo>
                  <a:pt x="153" y="0"/>
                </a:lnTo>
                <a:lnTo>
                  <a:pt x="305" y="124"/>
                </a:lnTo>
                <a:lnTo>
                  <a:pt x="45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2"/>
          <p:cNvSpPr/>
          <p:nvPr/>
        </p:nvSpPr>
        <p:spPr>
          <a:xfrm>
            <a:off x="5704920" y="4098240"/>
            <a:ext cx="219960" cy="357120"/>
          </a:xfrm>
          <a:custGeom>
            <a:avLst/>
            <a:gdLst/>
            <a:ahLst/>
            <a:rect l="l" t="t" r="r" b="b"/>
            <a:pathLst>
              <a:path w="611" h="997">
                <a:moveTo>
                  <a:pt x="458" y="0"/>
                </a:moveTo>
                <a:lnTo>
                  <a:pt x="458" y="747"/>
                </a:lnTo>
                <a:lnTo>
                  <a:pt x="610" y="747"/>
                </a:lnTo>
                <a:lnTo>
                  <a:pt x="305" y="996"/>
                </a:lnTo>
                <a:lnTo>
                  <a:pt x="0" y="747"/>
                </a:lnTo>
                <a:lnTo>
                  <a:pt x="153" y="747"/>
                </a:lnTo>
                <a:lnTo>
                  <a:pt x="153" y="0"/>
                </a:lnTo>
                <a:lnTo>
                  <a:pt x="305" y="124"/>
                </a:lnTo>
                <a:lnTo>
                  <a:pt x="45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3"/>
          <p:cNvSpPr/>
          <p:nvPr/>
        </p:nvSpPr>
        <p:spPr>
          <a:xfrm>
            <a:off x="3220920" y="4097880"/>
            <a:ext cx="219960" cy="357120"/>
          </a:xfrm>
          <a:custGeom>
            <a:avLst/>
            <a:gdLst/>
            <a:ahLst/>
            <a:rect l="l" t="t" r="r" b="b"/>
            <a:pathLst>
              <a:path w="611" h="997">
                <a:moveTo>
                  <a:pt x="458" y="0"/>
                </a:moveTo>
                <a:lnTo>
                  <a:pt x="458" y="747"/>
                </a:lnTo>
                <a:lnTo>
                  <a:pt x="610" y="747"/>
                </a:lnTo>
                <a:lnTo>
                  <a:pt x="305" y="996"/>
                </a:lnTo>
                <a:lnTo>
                  <a:pt x="0" y="747"/>
                </a:lnTo>
                <a:lnTo>
                  <a:pt x="153" y="747"/>
                </a:lnTo>
                <a:lnTo>
                  <a:pt x="153" y="0"/>
                </a:lnTo>
                <a:lnTo>
                  <a:pt x="305" y="124"/>
                </a:lnTo>
                <a:lnTo>
                  <a:pt x="45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7" name="Line 34"/>
          <p:cNvCxnSpPr>
            <a:stCxn id="262" idx="3"/>
            <a:endCxn id="256" idx="0"/>
          </p:cNvCxnSpPr>
          <p:nvPr/>
        </p:nvCxnSpPr>
        <p:spPr>
          <a:xfrm>
            <a:off x="3864960" y="2742480"/>
            <a:ext cx="618120" cy="691560"/>
          </a:xfrm>
          <a:prstGeom prst="curvedConnector3">
            <a:avLst/>
          </a:prstGeom>
          <a:ln w="25560">
            <a:solidFill>
              <a:srgbClr val="ff6600"/>
            </a:solidFill>
            <a:round/>
            <a:tailEnd len="med" type="triangle" w="med"/>
          </a:ln>
        </p:spPr>
      </p:cxnSp>
      <p:cxnSp>
        <p:nvCxnSpPr>
          <p:cNvPr id="278" name="Line 35"/>
          <p:cNvCxnSpPr>
            <a:stCxn id="263" idx="1"/>
            <a:endCxn id="257" idx="0"/>
          </p:cNvCxnSpPr>
          <p:nvPr/>
        </p:nvCxnSpPr>
        <p:spPr>
          <a:xfrm flipH="1">
            <a:off x="4639680" y="2739960"/>
            <a:ext cx="673200" cy="694080"/>
          </a:xfrm>
          <a:prstGeom prst="curvedConnector3">
            <a:avLst/>
          </a:prstGeom>
          <a:ln w="25560">
            <a:solidFill>
              <a:srgbClr val="ff6600"/>
            </a:solidFill>
            <a:round/>
            <a:tailEnd len="med" type="triangle" w="med"/>
          </a:ln>
        </p:spPr>
      </p:cxnSp>
      <p:cxnSp>
        <p:nvCxnSpPr>
          <p:cNvPr id="279" name="Line 36"/>
          <p:cNvCxnSpPr>
            <a:stCxn id="260" idx="3"/>
            <a:endCxn id="254" idx="2"/>
          </p:cNvCxnSpPr>
          <p:nvPr/>
        </p:nvCxnSpPr>
        <p:spPr>
          <a:xfrm flipV="1">
            <a:off x="3864960" y="4129920"/>
            <a:ext cx="618120" cy="617400"/>
          </a:xfrm>
          <a:prstGeom prst="curvedConnector3">
            <a:avLst/>
          </a:prstGeom>
          <a:ln w="25560">
            <a:solidFill>
              <a:srgbClr val="ff6600"/>
            </a:solidFill>
            <a:round/>
            <a:tailEnd len="med" type="triangle" w="med"/>
          </a:ln>
        </p:spPr>
      </p:cxnSp>
      <p:cxnSp>
        <p:nvCxnSpPr>
          <p:cNvPr id="280" name="Line 37"/>
          <p:cNvCxnSpPr>
            <a:stCxn id="261" idx="1"/>
            <a:endCxn id="255" idx="2"/>
          </p:cNvCxnSpPr>
          <p:nvPr/>
        </p:nvCxnSpPr>
        <p:spPr>
          <a:xfrm flipH="1" flipV="1">
            <a:off x="4639680" y="4129920"/>
            <a:ext cx="673200" cy="615600"/>
          </a:xfrm>
          <a:prstGeom prst="curvedConnector3">
            <a:avLst/>
          </a:prstGeom>
          <a:ln w="25560">
            <a:solidFill>
              <a:srgbClr val="ff6600"/>
            </a:solidFill>
            <a:round/>
            <a:tailEnd len="med" type="triangle" w="med"/>
          </a:ln>
        </p:spPr>
      </p:cxnSp>
    </p:spTree>
  </p:cSld>
  <p:transition spd="med">
    <p:wheel spokes="3"/>
  </p:transition>
  <p:timing>
    <p:tnLst>
      <p:par>
        <p:cTn id="143" dur="indefinite" restart="never" nodeType="tmRoot">
          <p:childTnLst>
            <p:seq>
              <p:cTn id="144" nodeType="mainSeq">
                <p:childTnLst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09480" y="118080"/>
            <a:ext cx="8151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Literature Review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42960" y="1571760"/>
            <a:ext cx="6213600" cy="22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Four areas of concern: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Wireless Technologies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Peer-to-peer Technologies.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Audio Encoding Techniques.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811080" indent="-513000">
              <a:lnSpc>
                <a:spcPct val="100000"/>
              </a:lnSpc>
              <a:buClr>
                <a:srgbClr val="000000"/>
              </a:buClr>
              <a:buFont typeface="Tw Cen MT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Audio File Formats.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pic>
        <p:nvPicPr>
          <p:cNvPr id="283" name="Picture 14" descr=""/>
          <p:cNvPicPr/>
          <p:nvPr/>
        </p:nvPicPr>
        <p:blipFill>
          <a:blip r:embed="rId1"/>
          <a:stretch/>
        </p:blipFill>
        <p:spPr>
          <a:xfrm>
            <a:off x="6429240" y="2857680"/>
            <a:ext cx="2455920" cy="185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6" descr=""/>
          <p:cNvPicPr/>
          <p:nvPr/>
        </p:nvPicPr>
        <p:blipFill>
          <a:blip r:embed="rId1"/>
          <a:stretch/>
        </p:blipFill>
        <p:spPr>
          <a:xfrm>
            <a:off x="4357800" y="1314360"/>
            <a:ext cx="4784760" cy="38275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609480" y="76320"/>
            <a:ext cx="8075880" cy="10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514440" indent="-513000">
              <a:lnSpc>
                <a:spcPct val="100000"/>
              </a:lnSpc>
            </a:pPr>
            <a:r>
              <a:rPr lang="en-US" sz="4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Wireless Technologies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85840" y="1643040"/>
            <a:ext cx="8999640" cy="24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Three will be looked at: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50000"/>
              </a:lnSpc>
              <a:buClr>
                <a:srgbClr val="000000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Near Field Communication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50000"/>
              </a:lnSpc>
              <a:buClr>
                <a:srgbClr val="000000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Bluetooth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  <a:p>
            <a:pPr marL="514440" indent="-513000">
              <a:lnSpc>
                <a:spcPct val="150000"/>
              </a:lnSpc>
              <a:buClr>
                <a:srgbClr val="000000"/>
              </a:buClr>
              <a:buFont typeface="Tw Cen MT"/>
              <a:buAutoNum type="alphaLcParenR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Wireless Fidelity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xygen-Sans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114</TotalTime>
  <Application>LibreOffice/5.0.5.2$Linux_X86_64 LibreOffice_project/00m0$Build-2</Application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2015-10-25T23:50:28Z</dcterms:created>
  <dc:language>en-US</dc:language>
  <dcterms:modified xsi:type="dcterms:W3CDTF">2016-03-04T06:08:08Z</dcterms:modified>
  <cp:revision>15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  <property fmtid="{D5CDD505-2E9C-101B-9397-08002B2CF9AE}" pid="12" name="_LCID">
    <vt:i4>1033</vt:i4>
  </property>
  <property fmtid="{D5CDD505-2E9C-101B-9397-08002B2CF9AE}" pid="13" name="_Version">
    <vt:lpwstr>12.0.4518</vt:lpwstr>
  </property>
</Properties>
</file>