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 varScale="1">
        <p:scale>
          <a:sx n="80" d="100"/>
          <a:sy n="80" d="100"/>
        </p:scale>
        <p:origin x="-89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 radio. </a:t>
            </a: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transmits data in the form of bits by using a RF.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functionality is defined in the radio layer. Bluetooth radio systems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 use the Gaussian Frequency Shift Keying (GFSK) technique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transmit and receive RFs.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Baseband. </a:t>
            </a: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layer does frequency hopping for interference mitigation, medium access control, and data packet formation. In addition,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Baseband layer also control link, channel, and error correction and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 control.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 Manager (LM). </a:t>
            </a: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layer acts as a go-between for the application and the link controller in the local Bluetooth device. Remember,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Baseband layer does link control.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Audio. </a:t>
            </a: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audio layer is almost on the same level with the LM layer.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Audio is separated from LM so as to avoid the overhead of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 layer protocols. This is important since the Audio layer hosts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 used to provide real time two way voice communication. The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separation of Audio from LM ensures voice communication does to experience lag due to LM protocols.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Link Control and Adaptation Protocol (L2CAP). </a:t>
            </a: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is on a layer of its own. It normally resides on the host. L2CAP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acts as a conduit for data on the connection link between the Baseband and host applications. L2CAP is used to ensure both </a:t>
            </a:r>
            <a:r>
              <a:rPr lang="en-IN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connectionoriented</a:t>
            </a: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connection-less services. This protocol also initiates security services for any Bluetooth communication session.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 Frequency COMMunication (RFCOMM). </a:t>
            </a: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transport protocol that is used to emulate RS-232 serial ports. It enables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 devices to connect with external gadgets such as printers and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scanners.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Telephony Control Specification (TCS). </a:t>
            </a: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protocol defines the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control signalling needed for the establishment and/or release of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speech and data calls between Bluetooth devices. It also proved functionality for exchanging signalling information that is not related to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ongoing calls.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Discovery Protocol (SDP). </a:t>
            </a: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protocol is essential since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discovers the Bluetooth services available within the RF proximity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determines the characteristics of the available services. SDP is what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Bluetooth devices to form ad-hoc, or peer-to-peer, networks.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EXchange Protocol (OBEX). </a:t>
            </a: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OBEX is used to exchange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 between Bluetooth devices. These objects include calendar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notes, business cards, and data files. The exchange is done based on a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client-server model.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 Control Protocol/Internet Protocol (TCP/IP). </a:t>
            </a: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well-known protocol provides a reliable stream of data to Bluetooth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from the RFCOMM layer.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ATtention (AT) commands. </a:t>
            </a: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not protocols as such but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 set of commands used in general telecommunications to produce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 for management of communication sessions.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Applications. </a:t>
            </a: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the Bluetooth applications used by end users.</a:t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Difference</a:t>
            </a:r>
            <a:r>
              <a:rPr lang="en-IN" baseline="0" dirty="0" smtClean="0"/>
              <a:t> is the quality and the acceptance.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12/18/2015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12/18/2015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12/18/2015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12/18/2015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12/18/2015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2844" y="1357304"/>
            <a:ext cx="8858312" cy="142876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GB" dirty="0" smtClean="0"/>
              <a:t> CHEAPER EXCHANGE OF INFORMATION VIA WIRELESS TECHNOLOGY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algn="r"/>
            <a:r>
              <a:rPr lang="en-US" dirty="0" smtClean="0"/>
              <a:t>KAIRU JOSHUA WAMBUGU – CS281-0720/2011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71882"/>
            <a:ext cx="35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Supervisors: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dirty="0" smtClean="0"/>
              <a:t>Dr. Petronilla Muriithi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 Prof. Waweru Mwangi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Wireless Fidelity (Wi-Fi</a:t>
            </a:r>
            <a:r>
              <a:rPr lang="en-IN" dirty="0" smtClean="0">
                <a:solidFill>
                  <a:schemeClr val="tx1"/>
                </a:solidFill>
              </a:rPr>
              <a:t>)(2)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43" y="1357303"/>
          <a:ext cx="8786874" cy="35661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96243"/>
                <a:gridCol w="2196243"/>
                <a:gridCol w="2197194"/>
                <a:gridCol w="2197194"/>
              </a:tblGrid>
              <a:tr h="7143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/>
                        <a:t>IEEE Standard</a:t>
                      </a:r>
                      <a:endParaRPr lang="en-GB" sz="18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/>
                        <a:t>Maximum Speed (Megabytes per second)</a:t>
                      </a:r>
                      <a:endParaRPr lang="en-GB" sz="18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/>
                        <a:t>Frequency (GigaHertz)</a:t>
                      </a:r>
                      <a:endParaRPr lang="en-GB" sz="18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/>
                        <a:t>Backward Compatible with</a:t>
                      </a:r>
                      <a:endParaRPr lang="en-GB" sz="18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375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802.11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2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2.4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/>
                        <a:t>–  </a:t>
                      </a:r>
                      <a:endParaRPr lang="en-GB" sz="18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375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802.11a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54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5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–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375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/>
                        <a:t>802.11b</a:t>
                      </a:r>
                      <a:endParaRPr lang="en-GB" sz="18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11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2.4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–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375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/>
                        <a:t>802.11g</a:t>
                      </a:r>
                      <a:endParaRPr lang="en-GB" sz="18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54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2.4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802.11b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375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/>
                        <a:t>802.11n</a:t>
                      </a:r>
                      <a:endParaRPr lang="en-GB" sz="18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/>
                        <a:t>600</a:t>
                      </a:r>
                      <a:endParaRPr lang="en-GB" sz="18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2.4 and 5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/>
                        <a:t>802.11a/b/g</a:t>
                      </a:r>
                      <a:endParaRPr lang="en-GB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 descr="WiFi Icon 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62" y="0"/>
            <a:ext cx="1071551" cy="1071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Wireless Fidelity (Wi-Fi</a:t>
            </a:r>
            <a:r>
              <a:rPr lang="en-IN" dirty="0" smtClean="0">
                <a:solidFill>
                  <a:schemeClr val="tx1"/>
                </a:solidFill>
              </a:rPr>
              <a:t>)(3)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1643056"/>
            <a:ext cx="8572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IN" sz="2800" dirty="0" smtClean="0"/>
              <a:t>Longest range of the three technologies (maximum 100 m)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IN" sz="2800" dirty="0" smtClean="0"/>
              <a:t>Very common</a:t>
            </a:r>
          </a:p>
          <a:p>
            <a:pPr marL="355600" indent="-355600">
              <a:buFont typeface="Wingdings" pitchFamily="2" charset="2"/>
              <a:buChar char="ü"/>
            </a:pPr>
            <a:endParaRPr lang="en-IN" sz="28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IN" sz="2800" dirty="0" smtClean="0"/>
              <a:t>Security!!!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IN" sz="2800" dirty="0" smtClean="0"/>
              <a:t>Power draw.</a:t>
            </a:r>
            <a:endParaRPr lang="en-GB" sz="2800" dirty="0"/>
          </a:p>
        </p:txBody>
      </p:sp>
      <p:pic>
        <p:nvPicPr>
          <p:cNvPr id="10" name="Picture 9" descr="WiFi Icon 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49" y="0"/>
            <a:ext cx="1071551" cy="1071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Peer to Peer Technologies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5720" y="1428742"/>
            <a:ext cx="90011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 smtClean="0"/>
              <a:t>Two will be considered: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IN" sz="2800" dirty="0" smtClean="0"/>
              <a:t>Short Message Peer to Peer protocol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 startAt="2"/>
            </a:pPr>
            <a:r>
              <a:rPr lang="en-IN" sz="2800" dirty="0" smtClean="0"/>
              <a:t>Wi-Fi Direct</a:t>
            </a:r>
          </a:p>
          <a:p>
            <a:pPr marL="1173163" indent="-536575">
              <a:lnSpc>
                <a:spcPct val="150000"/>
              </a:lnSpc>
              <a:buFont typeface="Arial" pitchFamily="34" charset="0"/>
              <a:buChar char="•"/>
            </a:pPr>
            <a:endParaRPr lang="en-GB" sz="2800" dirty="0"/>
          </a:p>
        </p:txBody>
      </p:sp>
      <p:pic>
        <p:nvPicPr>
          <p:cNvPr id="5" name="Picture 4" descr="Peer to Pe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02" y="2071684"/>
            <a:ext cx="2066925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Audio Encoding Techniques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LR_F6_The_Encoding_Decoding_Proc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1372247"/>
            <a:ext cx="3434332" cy="3628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44" y="1357304"/>
            <a:ext cx="5572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>
                <a:solidFill>
                  <a:schemeClr val="bg1"/>
                </a:solidFill>
              </a:rPr>
              <a:t>How is audio converted from</a:t>
            </a:r>
          </a:p>
          <a:p>
            <a:r>
              <a:rPr lang="en-IN" sz="2800" dirty="0" smtClean="0">
                <a:solidFill>
                  <a:schemeClr val="bg1"/>
                </a:solidFill>
              </a:rPr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  </a:t>
            </a:r>
            <a:r>
              <a:rPr lang="en-IN" sz="2800" dirty="0" err="1" smtClean="0">
                <a:solidFill>
                  <a:schemeClr val="bg1"/>
                </a:solidFill>
              </a:rPr>
              <a:t>analog</a:t>
            </a:r>
            <a:r>
              <a:rPr lang="en-IN" sz="2800" dirty="0" smtClean="0">
                <a:solidFill>
                  <a:schemeClr val="bg1"/>
                </a:solidFill>
              </a:rPr>
              <a:t> to digital?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>
                <a:solidFill>
                  <a:schemeClr val="bg1"/>
                </a:solidFill>
              </a:rPr>
              <a:t>Two ways: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800" dirty="0" smtClean="0">
                <a:solidFill>
                  <a:schemeClr val="bg1"/>
                </a:solidFill>
              </a:rPr>
              <a:t>Adaptive Multi-Rate Narrow Band (AMR-NB)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800" dirty="0" smtClean="0">
                <a:solidFill>
                  <a:schemeClr val="bg1"/>
                </a:solidFill>
              </a:rPr>
              <a:t>Adaptive Multi-Rate Wide Band</a:t>
            </a:r>
          </a:p>
          <a:p>
            <a:pPr marL="514350" indent="-514350"/>
            <a:r>
              <a:rPr lang="en-IN" sz="2800" dirty="0" smtClean="0">
                <a:solidFill>
                  <a:schemeClr val="bg1"/>
                </a:solidFill>
              </a:rPr>
              <a:t>	</a:t>
            </a:r>
            <a:r>
              <a:rPr lang="en-IN" sz="2800" dirty="0" smtClean="0">
                <a:solidFill>
                  <a:schemeClr val="bg1"/>
                </a:solidFill>
              </a:rPr>
              <a:t>(AMR-WB)</a:t>
            </a:r>
          </a:p>
          <a:p>
            <a:pPr marL="514350" indent="-514350">
              <a:buFont typeface="+mj-lt"/>
              <a:buAutoNum type="alphaLcParenR"/>
            </a:pPr>
            <a:endParaRPr lang="en-IN" sz="2800" dirty="0" smtClean="0">
              <a:solidFill>
                <a:schemeClr val="bg1"/>
              </a:solidFill>
            </a:endParaRPr>
          </a:p>
          <a:p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Audio File Formats(1)</a:t>
            </a:r>
            <a:endParaRPr lang="en-GB" dirty="0"/>
          </a:p>
        </p:txBody>
      </p:sp>
      <p:pic>
        <p:nvPicPr>
          <p:cNvPr id="3" name="Picture 2" descr="LR_F8_A_Simple_Perceptual_Encoding_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928808"/>
            <a:ext cx="7135221" cy="1543265"/>
          </a:xfrm>
          <a:prstGeom prst="rect">
            <a:avLst/>
          </a:prstGeom>
        </p:spPr>
      </p:pic>
      <p:pic>
        <p:nvPicPr>
          <p:cNvPr id="4" name="Picture 3" descr="LR_F9_A_Simple_Perceptual_Decoding_Syste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571882"/>
            <a:ext cx="7125695" cy="704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10" y="1334150"/>
            <a:ext cx="5216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/>
              <a:t>Perceptual coding – Mind games.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Audio File </a:t>
            </a:r>
            <a:r>
              <a:rPr lang="en-IN" dirty="0" smtClean="0"/>
              <a:t>Formats(2)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357304"/>
            <a:ext cx="86439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/>
              <a:t>Two common formats:</a:t>
            </a:r>
          </a:p>
          <a:p>
            <a:endParaRPr lang="en-IN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IN" sz="2800" dirty="0" smtClean="0"/>
              <a:t>Motion Picture Experts Group-1/2 Layer-3 (MP3</a:t>
            </a:r>
            <a:r>
              <a:rPr lang="en-IN" sz="2800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endParaRPr lang="en-IN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GB" sz="2800" dirty="0" smtClean="0"/>
              <a:t>Advanced Audio Coding. (AAC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pic>
        <p:nvPicPr>
          <p:cNvPr id="4" name="Picture 3" descr="AAC Icon 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700000">
            <a:off x="5438874" y="3421949"/>
            <a:ext cx="1426179" cy="1426179"/>
          </a:xfrm>
          <a:prstGeom prst="rect">
            <a:avLst/>
          </a:prstGeom>
        </p:spPr>
      </p:pic>
      <p:pic>
        <p:nvPicPr>
          <p:cNvPr id="5" name="Picture 4" descr="MP3 Icon Default_MP3_file_Icon.jpg"/>
          <p:cNvPicPr>
            <a:picLocks noChangeAspect="1"/>
          </p:cNvPicPr>
          <p:nvPr/>
        </p:nvPicPr>
        <p:blipFill>
          <a:blip r:embed="rId3"/>
          <a:srcRect b="9091"/>
          <a:stretch>
            <a:fillRect/>
          </a:stretch>
        </p:blipFill>
        <p:spPr>
          <a:xfrm rot="2700000">
            <a:off x="7413198" y="3402050"/>
            <a:ext cx="1121740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Will We Use?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571618"/>
            <a:ext cx="82153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/>
              <a:t>Four areas of concern and what we will use:</a:t>
            </a:r>
          </a:p>
          <a:p>
            <a:pPr marL="811213" indent="-514350">
              <a:buFont typeface="+mj-lt"/>
              <a:buAutoNum type="arabicPeriod"/>
            </a:pPr>
            <a:r>
              <a:rPr lang="en-IN" sz="2800" dirty="0" smtClean="0"/>
              <a:t>Wireless Technologies – Wi-Fi</a:t>
            </a:r>
          </a:p>
          <a:p>
            <a:pPr marL="811213" indent="-514350">
              <a:buFont typeface="+mj-lt"/>
              <a:buAutoNum type="arabicPeriod"/>
            </a:pPr>
            <a:r>
              <a:rPr lang="en-IN" sz="2800" dirty="0" smtClean="0"/>
              <a:t>Peer-to-peer Technologies – We will implement this</a:t>
            </a:r>
          </a:p>
          <a:p>
            <a:pPr marL="811213" indent="-514350">
              <a:buFont typeface="+mj-lt"/>
              <a:buAutoNum type="arabicPeriod"/>
            </a:pPr>
            <a:r>
              <a:rPr lang="en-IN" sz="2800" dirty="0" smtClean="0"/>
              <a:t>Audio Encoding Techniques – AMR-WB</a:t>
            </a:r>
          </a:p>
          <a:p>
            <a:pPr marL="811213" indent="-514350">
              <a:buFont typeface="+mj-lt"/>
              <a:buAutoNum type="arabicPeriod"/>
            </a:pPr>
            <a:r>
              <a:rPr lang="en-IN" sz="2800" dirty="0" smtClean="0"/>
              <a:t>Audio File Formats – AAC. </a:t>
            </a:r>
            <a:endParaRPr lang="en-GB" sz="2800" dirty="0"/>
          </a:p>
        </p:txBody>
      </p:sp>
      <p:pic>
        <p:nvPicPr>
          <p:cNvPr id="5" name="Picture 4" descr="what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500048"/>
            <a:ext cx="1385005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GSM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643056"/>
            <a:ext cx="66437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>
                <a:solidFill>
                  <a:schemeClr val="bg1"/>
                </a:solidFill>
              </a:rPr>
              <a:t>Hallmark of Mobile communication</a:t>
            </a:r>
          </a:p>
          <a:p>
            <a:pPr>
              <a:buFont typeface="Wingdings" pitchFamily="2" charset="2"/>
              <a:buChar char="ü"/>
            </a:pPr>
            <a:endParaRPr lang="en-IN" sz="28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IN" sz="2800" dirty="0" smtClean="0">
                <a:solidFill>
                  <a:schemeClr val="bg1"/>
                </a:solidFill>
              </a:rPr>
              <a:t>Distance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>
                <a:solidFill>
                  <a:schemeClr val="bg1"/>
                </a:solidFill>
              </a:rPr>
              <a:t>Security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>
                <a:solidFill>
                  <a:schemeClr val="bg1"/>
                </a:solidFill>
              </a:rPr>
              <a:t>Cost 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4" name="Picture 3" descr="GSM 2000px-GSM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074" y="1714494"/>
            <a:ext cx="2619363" cy="1571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 Methodology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-71438" y="1428742"/>
            <a:ext cx="9001156" cy="3970318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b="1" u="sng" dirty="0" smtClean="0"/>
              <a:t>Experimentation</a:t>
            </a:r>
            <a:r>
              <a:rPr lang="en-IN" sz="2800" dirty="0" smtClean="0"/>
              <a:t>: </a:t>
            </a:r>
          </a:p>
          <a:p>
            <a:pPr marL="636588" indent="-377825">
              <a:buFont typeface="Arial" pitchFamily="34" charset="0"/>
              <a:buChar char="•"/>
            </a:pPr>
            <a:r>
              <a:rPr lang="en-IN" sz="2800" dirty="0" smtClean="0"/>
              <a:t>Connection</a:t>
            </a:r>
            <a:endParaRPr lang="en-IN" sz="2800" dirty="0" smtClean="0"/>
          </a:p>
          <a:p>
            <a:pPr marL="636588" indent="-377825">
              <a:buFont typeface="Arial" pitchFamily="34" charset="0"/>
              <a:buChar char="•"/>
            </a:pPr>
            <a:r>
              <a:rPr lang="en-IN" sz="2800" dirty="0" smtClean="0"/>
              <a:t>Vary distance.</a:t>
            </a:r>
            <a:endParaRPr lang="en-IN" sz="2800" dirty="0" smtClean="0"/>
          </a:p>
          <a:p>
            <a:pPr marL="636588" indent="-377825">
              <a:buFont typeface="Arial" pitchFamily="34" charset="0"/>
              <a:buChar char="•"/>
            </a:pPr>
            <a:r>
              <a:rPr lang="en-IN" sz="2800" dirty="0" smtClean="0"/>
              <a:t>Vary audio.</a:t>
            </a:r>
            <a:endParaRPr lang="en-IN" sz="2800" dirty="0" smtClean="0"/>
          </a:p>
          <a:p>
            <a:pPr>
              <a:buFont typeface="Wingdings" pitchFamily="2" charset="2"/>
              <a:buChar char="ü"/>
            </a:pPr>
            <a:endParaRPr lang="en-IN" sz="2800" b="1" u="sng" dirty="0" smtClean="0"/>
          </a:p>
          <a:p>
            <a:pPr>
              <a:buFont typeface="Wingdings" pitchFamily="2" charset="2"/>
              <a:buChar char="ü"/>
            </a:pPr>
            <a:endParaRPr lang="en-IN" sz="2800" b="1" u="sng" dirty="0" smtClean="0"/>
          </a:p>
          <a:p>
            <a:pPr>
              <a:buFont typeface="Wingdings" pitchFamily="2" charset="2"/>
              <a:buChar char="ü"/>
            </a:pPr>
            <a:endParaRPr lang="en-IN" sz="2800" b="1" u="sng" dirty="0" smtClean="0"/>
          </a:p>
          <a:p>
            <a:pPr>
              <a:buFont typeface="Wingdings" pitchFamily="2" charset="2"/>
              <a:buChar char="ü"/>
            </a:pPr>
            <a:endParaRPr lang="en-IN" sz="2800" b="1" u="sng" dirty="0" smtClean="0"/>
          </a:p>
          <a:p>
            <a:endParaRPr lang="en-IN" sz="2800" b="1" u="sng" dirty="0" smtClean="0"/>
          </a:p>
          <a:p>
            <a:pPr>
              <a:buFont typeface="Wingdings" pitchFamily="2" charset="2"/>
              <a:buChar char="ü"/>
            </a:pPr>
            <a:r>
              <a:rPr lang="en-IN" sz="2800" b="1" u="sng" dirty="0" smtClean="0"/>
              <a:t>Web search</a:t>
            </a:r>
            <a:r>
              <a:rPr lang="en-IN" sz="2800" dirty="0" smtClean="0"/>
              <a:t>: </a:t>
            </a:r>
          </a:p>
          <a:p>
            <a:pPr marL="636588" indent="-457200">
              <a:buFont typeface="Arial" pitchFamily="34" charset="0"/>
              <a:buChar char="•"/>
            </a:pPr>
            <a:r>
              <a:rPr lang="en-IN" sz="2800" dirty="0" err="1" smtClean="0"/>
              <a:t>StackOverflow</a:t>
            </a:r>
            <a:endParaRPr lang="en-IN" sz="2800" dirty="0" smtClean="0"/>
          </a:p>
          <a:p>
            <a:pPr marL="636588" indent="-457200">
              <a:buFont typeface="Arial" pitchFamily="34" charset="0"/>
              <a:buChar char="•"/>
              <a:tabLst>
                <a:tab pos="2695575" algn="l"/>
              </a:tabLst>
            </a:pPr>
            <a:r>
              <a:rPr lang="en-IN" sz="2800" dirty="0" smtClean="0"/>
              <a:t>Code questions </a:t>
            </a:r>
            <a:endParaRPr lang="en-IN" sz="2800" dirty="0" smtClean="0">
              <a:cs typeface="Times New Roman"/>
            </a:endParaRPr>
          </a:p>
          <a:p>
            <a:pPr marL="636588" indent="-457200"/>
            <a:endParaRPr lang="en-IN" sz="2800" dirty="0" smtClean="0">
              <a:cs typeface="Times New Roman"/>
            </a:endParaRPr>
          </a:p>
          <a:p>
            <a:pPr marL="636588" indent="-457200"/>
            <a:endParaRPr lang="en-IN" sz="2800" dirty="0" smtClean="0">
              <a:cs typeface="Times New Roman"/>
            </a:endParaRPr>
          </a:p>
          <a:p>
            <a:pPr marL="636588" indent="-457200"/>
            <a:endParaRPr lang="en-IN" sz="2800" dirty="0" smtClean="0">
              <a:cs typeface="Times New Roman"/>
            </a:endParaRPr>
          </a:p>
          <a:p>
            <a:pPr marL="636588" indent="-457200"/>
            <a:endParaRPr lang="en-IN" sz="2800" dirty="0" smtClean="0">
              <a:cs typeface="Times New Roman"/>
            </a:endParaRPr>
          </a:p>
          <a:p>
            <a:pPr marL="636588" indent="-457200"/>
            <a:endParaRPr lang="en-IN" sz="2800" dirty="0" smtClean="0">
              <a:cs typeface="Times New Roman"/>
            </a:endParaRPr>
          </a:p>
          <a:p>
            <a:pPr marL="636588" indent="-457200"/>
            <a:endParaRPr lang="en-IN" sz="2800" dirty="0" smtClean="0"/>
          </a:p>
          <a:p>
            <a:pPr>
              <a:buFont typeface="Wingdings" pitchFamily="2" charset="2"/>
              <a:buChar char="ü"/>
            </a:pPr>
            <a:r>
              <a:rPr lang="en-IN" sz="2800" b="1" u="sng" dirty="0" smtClean="0"/>
              <a:t>Interviews</a:t>
            </a:r>
            <a:r>
              <a:rPr lang="en-IN" sz="2800" dirty="0" smtClean="0"/>
              <a:t>: </a:t>
            </a:r>
          </a:p>
          <a:p>
            <a:pPr marL="636588" indent="-457200">
              <a:buFont typeface="Arial" pitchFamily="34" charset="0"/>
              <a:buChar char="•"/>
            </a:pPr>
            <a:r>
              <a:rPr lang="en-IN" sz="2800" dirty="0" smtClean="0"/>
              <a:t>University students</a:t>
            </a:r>
          </a:p>
          <a:p>
            <a:pPr marL="636588" indent="-457200">
              <a:buFont typeface="Arial" pitchFamily="34" charset="0"/>
              <a:buChar char="•"/>
            </a:pPr>
            <a:r>
              <a:rPr lang="en-IN" sz="2800" dirty="0" smtClean="0"/>
              <a:t>Get views after each major build</a:t>
            </a:r>
            <a:endParaRPr lang="en-IN" sz="2800" dirty="0" smtClean="0"/>
          </a:p>
          <a:p>
            <a:endParaRPr lang="en-GB" sz="2800" u="sng" dirty="0"/>
          </a:p>
        </p:txBody>
      </p:sp>
      <p:pic>
        <p:nvPicPr>
          <p:cNvPr id="5" name="Picture 4" descr="icon-rese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40" y="71420"/>
            <a:ext cx="1214464" cy="1214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End Icon 23541585-the-end-icon-or-sign-to-finish-point-way-out-Stock-Pho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19692" y="2376500"/>
            <a:ext cx="1981200" cy="198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66" y="2000246"/>
            <a:ext cx="8153400" cy="1005840"/>
          </a:xfrm>
        </p:spPr>
        <p:txBody>
          <a:bodyPr/>
          <a:lstStyle/>
          <a:p>
            <a:pPr algn="ctr"/>
            <a:r>
              <a:rPr lang="en-IN" dirty="0" smtClean="0"/>
              <a:t>THANK YOU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Background and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1395684"/>
            <a:ext cx="835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 smtClean="0"/>
              <a:t>The </a:t>
            </a:r>
            <a:r>
              <a:rPr lang="en-IN" sz="2800" dirty="0" smtClean="0"/>
              <a:t>smart phone </a:t>
            </a:r>
            <a:r>
              <a:rPr lang="en-IN" sz="2800" dirty="0" smtClean="0"/>
              <a:t>revolution.</a:t>
            </a: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 smtClean="0"/>
              <a:t>How can smart phones connect and communicate with each other over wireless without a third party?</a:t>
            </a:r>
            <a:endParaRPr lang="en-IN" sz="2800" dirty="0" smtClean="0"/>
          </a:p>
        </p:txBody>
      </p:sp>
      <p:pic>
        <p:nvPicPr>
          <p:cNvPr id="5" name="Picture 4" descr="Revolutionized Smartphone Icon mobile-phones-revolution-vector-illustration-crowd-street-city-holding-up-air-smartphones-31682580.jpg"/>
          <p:cNvPicPr>
            <a:picLocks noChangeAspect="1"/>
          </p:cNvPicPr>
          <p:nvPr/>
        </p:nvPicPr>
        <p:blipFill>
          <a:blip r:embed="rId3"/>
          <a:srcRect t="8648" b="22837"/>
          <a:stretch>
            <a:fillRect/>
          </a:stretch>
        </p:blipFill>
        <p:spPr>
          <a:xfrm>
            <a:off x="5181600" y="3429006"/>
            <a:ext cx="3962400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2910" y="1571618"/>
            <a:ext cx="62151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/>
              <a:t>Four areas of concern:</a:t>
            </a:r>
          </a:p>
          <a:p>
            <a:pPr marL="811213" indent="-514350">
              <a:buFont typeface="+mj-lt"/>
              <a:buAutoNum type="arabicPeriod"/>
            </a:pPr>
            <a:r>
              <a:rPr lang="en-IN" sz="2800" dirty="0" smtClean="0"/>
              <a:t>Wireless Technologies</a:t>
            </a:r>
          </a:p>
          <a:p>
            <a:pPr marL="811213" indent="-514350">
              <a:buFont typeface="+mj-lt"/>
              <a:buAutoNum type="arabicPeriod"/>
            </a:pPr>
            <a:r>
              <a:rPr lang="en-IN" sz="2800" dirty="0" smtClean="0"/>
              <a:t>Peer-to-peer Technologies.</a:t>
            </a:r>
          </a:p>
          <a:p>
            <a:pPr marL="811213" indent="-514350">
              <a:buFont typeface="+mj-lt"/>
              <a:buAutoNum type="arabicPeriod"/>
            </a:pPr>
            <a:r>
              <a:rPr lang="en-IN" sz="2800" dirty="0" smtClean="0"/>
              <a:t>Audio Encoding Techniques.</a:t>
            </a:r>
          </a:p>
          <a:p>
            <a:pPr marL="811213" indent="-514350">
              <a:buFont typeface="+mj-lt"/>
              <a:buAutoNum type="arabicPeriod"/>
            </a:pPr>
            <a:r>
              <a:rPr lang="en-IN" sz="2800" dirty="0" smtClean="0"/>
              <a:t>Audio File Formats.</a:t>
            </a:r>
            <a:endParaRPr lang="en-GB" sz="2800" dirty="0"/>
          </a:p>
        </p:txBody>
      </p:sp>
      <p:pic>
        <p:nvPicPr>
          <p:cNvPr id="15" name="Picture 14" descr="Literature Review pic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2857502"/>
            <a:ext cx="2457450" cy="185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less Picture photodune-4277688-wireless-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709" y="1314442"/>
            <a:ext cx="4786323" cy="3829058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pPr marL="514350" indent="-514350"/>
            <a:r>
              <a:rPr lang="en-IN" sz="4400" dirty="0" smtClean="0"/>
              <a:t>Wireless </a:t>
            </a:r>
            <a:r>
              <a:rPr lang="en-IN" sz="4400" dirty="0" smtClean="0"/>
              <a:t>Technologies</a:t>
            </a:r>
            <a:endParaRPr lang="en-IN" sz="4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85720" y="1643056"/>
            <a:ext cx="90011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 smtClean="0"/>
              <a:t>Three will be looked at: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IN" sz="2800" dirty="0" smtClean="0"/>
              <a:t>Near Field Communication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IN" sz="2800" dirty="0" smtClean="0"/>
              <a:t>Bluetooth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en-IN" sz="2800" dirty="0" smtClean="0"/>
              <a:t>Wireless Fidelity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Near Field Communication(1)</a:t>
            </a:r>
            <a:endParaRPr lang="en-GB" dirty="0"/>
          </a:p>
        </p:txBody>
      </p:sp>
      <p:pic>
        <p:nvPicPr>
          <p:cNvPr id="5" name="Picture 4" descr="LR_F1_NFC_Communication_Procedu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500180"/>
            <a:ext cx="4929222" cy="3274067"/>
          </a:xfrm>
          <a:prstGeom prst="rect">
            <a:avLst/>
          </a:prstGeom>
        </p:spPr>
      </p:pic>
      <p:pic>
        <p:nvPicPr>
          <p:cNvPr id="6" name="Picture 5" descr="NFC Picture 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713" y="-18"/>
            <a:ext cx="929287" cy="10715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Near Field Communication(2)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1643056"/>
            <a:ext cx="8572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IN" sz="2800" dirty="0" smtClean="0"/>
              <a:t>Excels over short distances (maximum 10 cm)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IN" sz="2800" dirty="0" smtClean="0"/>
              <a:t>Short distance </a:t>
            </a:r>
          </a:p>
          <a:p>
            <a:pPr marL="355600" indent="-355600">
              <a:buFont typeface="Wingdings" pitchFamily="2" charset="2"/>
              <a:buChar char="ü"/>
            </a:pPr>
            <a:endParaRPr lang="en-IN" sz="28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IN" sz="2800" dirty="0" smtClean="0"/>
              <a:t>Relatively new technology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IN" sz="2800" dirty="0" smtClean="0"/>
              <a:t>Only small quantities of data</a:t>
            </a:r>
            <a:endParaRPr lang="en-GB" sz="2800" dirty="0"/>
          </a:p>
        </p:txBody>
      </p:sp>
      <p:pic>
        <p:nvPicPr>
          <p:cNvPr id="18" name="Picture 17" descr="NFC Picture 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13" y="-18"/>
            <a:ext cx="929287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Bluetooth(1)</a:t>
            </a:r>
            <a:endParaRPr lang="en-US" dirty="0"/>
          </a:p>
        </p:txBody>
      </p:sp>
      <p:pic>
        <p:nvPicPr>
          <p:cNvPr id="5" name="Picture 4" descr="LR_F2_Bluetooth_Protocol_St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571618"/>
            <a:ext cx="6061954" cy="3069103"/>
          </a:xfrm>
          <a:prstGeom prst="rect">
            <a:avLst/>
          </a:prstGeom>
        </p:spPr>
      </p:pic>
      <p:pic>
        <p:nvPicPr>
          <p:cNvPr id="6" name="Picture 5" descr="Bluetooth Picture bluetooth_icon_by_justinlavel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24" y="0"/>
            <a:ext cx="1142976" cy="1142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bg2"/>
                </a:solidFill>
              </a:rPr>
              <a:t>Bluetooth(2)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643056"/>
            <a:ext cx="8572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IN" sz="2800" dirty="0" smtClean="0">
                <a:solidFill>
                  <a:schemeClr val="bg1"/>
                </a:solidFill>
              </a:rPr>
              <a:t>Flexibility – Hardware and software.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IN" sz="2800" dirty="0" smtClean="0">
                <a:solidFill>
                  <a:schemeClr val="bg1"/>
                </a:solidFill>
              </a:rPr>
              <a:t>Quite common</a:t>
            </a:r>
          </a:p>
          <a:p>
            <a:pPr marL="355600" indent="-355600">
              <a:buFont typeface="Wingdings" pitchFamily="2" charset="2"/>
              <a:buChar char="ü"/>
            </a:pPr>
            <a:endParaRPr lang="en-IN" sz="2800" dirty="0" smtClean="0">
              <a:solidFill>
                <a:schemeClr val="bg1"/>
              </a:solidFill>
            </a:endParaRPr>
          </a:p>
          <a:p>
            <a:pPr marL="355600" indent="-355600">
              <a:buFont typeface="Wingdings" pitchFamily="2" charset="2"/>
              <a:buChar char="ü"/>
            </a:pPr>
            <a:r>
              <a:rPr lang="en-IN" sz="2800" dirty="0" smtClean="0">
                <a:solidFill>
                  <a:schemeClr val="bg1"/>
                </a:solidFill>
              </a:rPr>
              <a:t>Relatively small range of operation (30 m)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IN" sz="2800" dirty="0" smtClean="0">
                <a:solidFill>
                  <a:schemeClr val="bg1"/>
                </a:solidFill>
              </a:rPr>
              <a:t>Security issues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Bluetooth Picture bluetooth_icon_by_justinlavel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24" y="0"/>
            <a:ext cx="1142976" cy="114297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Wireless Fidelity (Wi-Fi)(1)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LR_F3_A_Simple_WiFi_Deploy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571618"/>
            <a:ext cx="5745897" cy="3249338"/>
          </a:xfrm>
          <a:prstGeom prst="rect">
            <a:avLst/>
          </a:prstGeom>
        </p:spPr>
      </p:pic>
      <p:pic>
        <p:nvPicPr>
          <p:cNvPr id="6" name="Picture 5" descr="WiFi Icon 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9" y="0"/>
            <a:ext cx="1071551" cy="1071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395</Words>
  <Application>Microsoft Office PowerPoint</Application>
  <PresentationFormat>On-screen Show (16:9)</PresentationFormat>
  <Paragraphs>130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WidescreenPresentation</vt:lpstr>
      <vt:lpstr> CHEAPER EXCHANGE OF INFORMATION VIA WIRELESS TECHNOLOGY</vt:lpstr>
      <vt:lpstr>Background and Introduction</vt:lpstr>
      <vt:lpstr>Literature Review</vt:lpstr>
      <vt:lpstr>Wireless Technologies</vt:lpstr>
      <vt:lpstr>Near Field Communication(1)</vt:lpstr>
      <vt:lpstr>Near Field Communication(2)</vt:lpstr>
      <vt:lpstr>Bluetooth(1)</vt:lpstr>
      <vt:lpstr>Bluetooth(2)</vt:lpstr>
      <vt:lpstr>Wireless Fidelity (Wi-Fi)(1)</vt:lpstr>
      <vt:lpstr>Wireless Fidelity (Wi-Fi)(2)</vt:lpstr>
      <vt:lpstr>Wireless Fidelity (Wi-Fi)(3)</vt:lpstr>
      <vt:lpstr>Peer to Peer Technologies</vt:lpstr>
      <vt:lpstr>Audio Encoding Techniques</vt:lpstr>
      <vt:lpstr>Audio File Formats(1)</vt:lpstr>
      <vt:lpstr>Audio File Formats(2)</vt:lpstr>
      <vt:lpstr>What Will We Use?</vt:lpstr>
      <vt:lpstr>GSM</vt:lpstr>
      <vt:lpstr>Research Methodology</vt:lpstr>
      <vt:lpstr>THANK YOU 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2015-10-25T23:50:28Z</dcterms:created>
  <dcterms:modified xsi:type="dcterms:W3CDTF">2015-12-18T09:08:24Z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