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6" r:id="rId4"/>
    <p:sldId id="263" r:id="rId5"/>
    <p:sldId id="258" r:id="rId6"/>
    <p:sldId id="259" r:id="rId7"/>
    <p:sldId id="264" r:id="rId8"/>
    <p:sldId id="260" r:id="rId9"/>
    <p:sldId id="261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397-B4BD-4E0D-A2FB-79487E8559C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041-E246-416F-A977-C20FBD4F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7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397-B4BD-4E0D-A2FB-79487E8559C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041-E246-416F-A977-C20FBD4F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397-B4BD-4E0D-A2FB-79487E8559C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041-E246-416F-A977-C20FBD4F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1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397-B4BD-4E0D-A2FB-79487E8559C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041-E246-416F-A977-C20FBD4F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9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397-B4BD-4E0D-A2FB-79487E8559C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041-E246-416F-A977-C20FBD4F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397-B4BD-4E0D-A2FB-79487E8559C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041-E246-416F-A977-C20FBD4F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397-B4BD-4E0D-A2FB-79487E8559C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041-E246-416F-A977-C20FBD4F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397-B4BD-4E0D-A2FB-79487E8559C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041-E246-416F-A977-C20FBD4F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8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397-B4BD-4E0D-A2FB-79487E8559C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041-E246-416F-A977-C20FBD4F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397-B4BD-4E0D-A2FB-79487E8559C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041-E246-416F-A977-C20FBD4F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397-B4BD-4E0D-A2FB-79487E8559C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041-E246-416F-A977-C20FBD4F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1397-B4BD-4E0D-A2FB-79487E8559C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2041-E246-416F-A977-C20FBD4F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4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35003" y="259353"/>
            <a:ext cx="5988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localization of cGAS (soluble vs. insoluble)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0203" y="5654080"/>
            <a:ext cx="874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cGAS population in S20 is different from cGAS in P20/1M extract, even after IP with 1M </a:t>
            </a:r>
            <a:r>
              <a:rPr lang="en-US" dirty="0" err="1"/>
              <a:t>NaCl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4F8025-2DE4-4F81-84F9-7BBDA550CE4A}"/>
              </a:ext>
            </a:extLst>
          </p:cNvPr>
          <p:cNvGrpSpPr/>
          <p:nvPr/>
        </p:nvGrpSpPr>
        <p:grpSpPr>
          <a:xfrm>
            <a:off x="77803" y="1177397"/>
            <a:ext cx="8560126" cy="2778171"/>
            <a:chOff x="162864" y="773360"/>
            <a:chExt cx="8560126" cy="27781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5227" y="2336422"/>
              <a:ext cx="7315200" cy="1215109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 rot="18736418">
              <a:off x="1096606" y="1949127"/>
              <a:ext cx="45236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S20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8736418">
              <a:off x="1661834" y="1794930"/>
              <a:ext cx="99059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1M extract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8736418">
              <a:off x="1409826" y="1906425"/>
              <a:ext cx="60856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Pellet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8736418">
              <a:off x="2212298" y="1946033"/>
              <a:ext cx="35458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FT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8736418">
              <a:off x="2415751" y="1804884"/>
              <a:ext cx="85632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IP Beads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8736418">
              <a:off x="2863226" y="1863598"/>
              <a:ext cx="67197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Beads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8736418">
              <a:off x="3208385" y="1835154"/>
              <a:ext cx="76270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Eluates 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606082" y="1292544"/>
              <a:ext cx="19233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9336" y="982475"/>
              <a:ext cx="1639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S20 IP@0.4M </a:t>
              </a:r>
              <a:r>
                <a:rPr lang="en-US" sz="1400" b="1" dirty="0" err="1"/>
                <a:t>NaCl</a:t>
              </a:r>
              <a:r>
                <a:rPr lang="en-US" sz="1400" b="1" dirty="0"/>
                <a:t>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2864" y="2953462"/>
              <a:ext cx="1097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IB: cGAS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6DE31D-8330-427F-9F15-6821751B7246}"/>
                </a:ext>
              </a:extLst>
            </p:cNvPr>
            <p:cNvCxnSpPr>
              <a:cxnSpLocks/>
            </p:cNvCxnSpPr>
            <p:nvPr/>
          </p:nvCxnSpPr>
          <p:spPr>
            <a:xfrm>
              <a:off x="3226504" y="1763942"/>
              <a:ext cx="5596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5F6BA51-1093-4FAF-BF46-981CDD710689}"/>
                </a:ext>
              </a:extLst>
            </p:cNvPr>
            <p:cNvSpPr txBox="1"/>
            <p:nvPr/>
          </p:nvSpPr>
          <p:spPr>
            <a:xfrm>
              <a:off x="3107437" y="1240113"/>
              <a:ext cx="8415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0.1M </a:t>
              </a:r>
              <a:r>
                <a:rPr lang="en-US" sz="1400" b="1" dirty="0" err="1"/>
                <a:t>NaCl</a:t>
              </a:r>
              <a:endParaRPr lang="en-US" sz="14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AF8EEF-8FE5-4034-96EB-78C8DB227D99}"/>
                </a:ext>
              </a:extLst>
            </p:cNvPr>
            <p:cNvSpPr txBox="1"/>
            <p:nvPr/>
          </p:nvSpPr>
          <p:spPr>
            <a:xfrm rot="18736418">
              <a:off x="3557887" y="1856510"/>
              <a:ext cx="67197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Beads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DD3D522-7E82-4EFA-B2A9-5D439A9CD55F}"/>
                </a:ext>
              </a:extLst>
            </p:cNvPr>
            <p:cNvSpPr txBox="1"/>
            <p:nvPr/>
          </p:nvSpPr>
          <p:spPr>
            <a:xfrm rot="18736418">
              <a:off x="3903046" y="1828066"/>
              <a:ext cx="76270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Eluates 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EF54C9D-6B3D-462D-B774-43D72995742E}"/>
                </a:ext>
              </a:extLst>
            </p:cNvPr>
            <p:cNvCxnSpPr>
              <a:cxnSpLocks/>
            </p:cNvCxnSpPr>
            <p:nvPr/>
          </p:nvCxnSpPr>
          <p:spPr>
            <a:xfrm>
              <a:off x="3921165" y="1756854"/>
              <a:ext cx="5596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44B54E-F45B-4A8E-AA35-10E5F3197744}"/>
                </a:ext>
              </a:extLst>
            </p:cNvPr>
            <p:cNvSpPr txBox="1"/>
            <p:nvPr/>
          </p:nvSpPr>
          <p:spPr>
            <a:xfrm>
              <a:off x="3802098" y="1233025"/>
              <a:ext cx="8415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0.4M </a:t>
              </a:r>
              <a:r>
                <a:rPr lang="en-US" sz="1400" b="1" dirty="0" err="1"/>
                <a:t>NaCl</a:t>
              </a:r>
              <a:endParaRPr lang="en-US" sz="14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E3070D-EEB5-468E-B862-C0422557B681}"/>
                </a:ext>
              </a:extLst>
            </p:cNvPr>
            <p:cNvSpPr txBox="1"/>
            <p:nvPr/>
          </p:nvSpPr>
          <p:spPr>
            <a:xfrm rot="18736418">
              <a:off x="4310452" y="1949573"/>
              <a:ext cx="35458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FT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39627B-82FF-48B9-B3B7-2CEBD07D2FB4}"/>
                </a:ext>
              </a:extLst>
            </p:cNvPr>
            <p:cNvSpPr txBox="1"/>
            <p:nvPr/>
          </p:nvSpPr>
          <p:spPr>
            <a:xfrm rot="18736418">
              <a:off x="4482006" y="1808424"/>
              <a:ext cx="85632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IP Beads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4F3A573-0C33-47CF-816E-927D10ACA8C0}"/>
                </a:ext>
              </a:extLst>
            </p:cNvPr>
            <p:cNvSpPr txBox="1"/>
            <p:nvPr/>
          </p:nvSpPr>
          <p:spPr>
            <a:xfrm rot="18736418">
              <a:off x="4844417" y="1867138"/>
              <a:ext cx="67197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Beads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4F91BE-5E64-4F7F-B085-2A8C86F46458}"/>
                </a:ext>
              </a:extLst>
            </p:cNvPr>
            <p:cNvSpPr txBox="1"/>
            <p:nvPr/>
          </p:nvSpPr>
          <p:spPr>
            <a:xfrm rot="18736418">
              <a:off x="5189576" y="1838694"/>
              <a:ext cx="76270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Eluates 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67FF1F2-C130-479A-AE3C-A936E4702F00}"/>
                </a:ext>
              </a:extLst>
            </p:cNvPr>
            <p:cNvCxnSpPr>
              <a:cxnSpLocks/>
            </p:cNvCxnSpPr>
            <p:nvPr/>
          </p:nvCxnSpPr>
          <p:spPr>
            <a:xfrm>
              <a:off x="4704236" y="1296084"/>
              <a:ext cx="1779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F4D454-5BE8-4904-8BD0-FDBC4F5929C8}"/>
                </a:ext>
              </a:extLst>
            </p:cNvPr>
            <p:cNvSpPr txBox="1"/>
            <p:nvPr/>
          </p:nvSpPr>
          <p:spPr>
            <a:xfrm>
              <a:off x="4671993" y="773360"/>
              <a:ext cx="18112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1M </a:t>
              </a:r>
              <a:r>
                <a:rPr lang="en-US" sz="1400" b="1" dirty="0" err="1"/>
                <a:t>NaCl</a:t>
              </a:r>
              <a:r>
                <a:rPr lang="en-US" sz="1400" b="1" dirty="0"/>
                <a:t> extract IP@0.4M </a:t>
              </a:r>
              <a:r>
                <a:rPr lang="en-US" sz="1400" b="1" dirty="0" err="1"/>
                <a:t>NaCl</a:t>
              </a:r>
              <a:r>
                <a:rPr lang="en-US" sz="1400" b="1" dirty="0"/>
                <a:t> 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8DFC07-8341-4C64-98B8-970A52D594F9}"/>
                </a:ext>
              </a:extLst>
            </p:cNvPr>
            <p:cNvCxnSpPr>
              <a:cxnSpLocks/>
            </p:cNvCxnSpPr>
            <p:nvPr/>
          </p:nvCxnSpPr>
          <p:spPr>
            <a:xfrm>
              <a:off x="5207695" y="1767482"/>
              <a:ext cx="5596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C5AE71-C39D-4D82-9217-D606F0FB84DB}"/>
                </a:ext>
              </a:extLst>
            </p:cNvPr>
            <p:cNvSpPr txBox="1"/>
            <p:nvPr/>
          </p:nvSpPr>
          <p:spPr>
            <a:xfrm>
              <a:off x="5088628" y="1243653"/>
              <a:ext cx="8415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0.1M </a:t>
              </a:r>
              <a:r>
                <a:rPr lang="en-US" sz="1400" b="1" dirty="0" err="1"/>
                <a:t>NaCl</a:t>
              </a:r>
              <a:endParaRPr lang="en-US" sz="14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182C0C-C0E0-45A6-BD19-83A4B22C307B}"/>
                </a:ext>
              </a:extLst>
            </p:cNvPr>
            <p:cNvSpPr txBox="1"/>
            <p:nvPr/>
          </p:nvSpPr>
          <p:spPr>
            <a:xfrm rot="18736418">
              <a:off x="5560344" y="1860050"/>
              <a:ext cx="67197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Beads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08C9B8-4CB1-48FA-965D-8D91B2A56D41}"/>
                </a:ext>
              </a:extLst>
            </p:cNvPr>
            <p:cNvSpPr txBox="1"/>
            <p:nvPr/>
          </p:nvSpPr>
          <p:spPr>
            <a:xfrm rot="18736418">
              <a:off x="5905503" y="1831606"/>
              <a:ext cx="76270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Eluates 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44DB9CF-B3DF-4EFC-9478-B57AD94E9166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22" y="1760394"/>
              <a:ext cx="5596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0DA30D-0C64-44C7-9162-1045C03FAE4A}"/>
                </a:ext>
              </a:extLst>
            </p:cNvPr>
            <p:cNvSpPr txBox="1"/>
            <p:nvPr/>
          </p:nvSpPr>
          <p:spPr>
            <a:xfrm>
              <a:off x="5804555" y="1236565"/>
              <a:ext cx="8415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0.4M </a:t>
              </a:r>
              <a:r>
                <a:rPr lang="en-US" sz="1400" b="1" dirty="0" err="1"/>
                <a:t>NaCl</a:t>
              </a:r>
              <a:endParaRPr lang="en-US" sz="14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ED2AB3-40AA-4E2E-80F7-6481A8EBDAD3}"/>
                </a:ext>
              </a:extLst>
            </p:cNvPr>
            <p:cNvSpPr txBox="1"/>
            <p:nvPr/>
          </p:nvSpPr>
          <p:spPr>
            <a:xfrm rot="18736418">
              <a:off x="6387349" y="1953113"/>
              <a:ext cx="35458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FT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9E91F9-97AA-4FC3-A9CA-F670E7FAB3D9}"/>
                </a:ext>
              </a:extLst>
            </p:cNvPr>
            <p:cNvSpPr txBox="1"/>
            <p:nvPr/>
          </p:nvSpPr>
          <p:spPr>
            <a:xfrm rot="18736418">
              <a:off x="6558903" y="1811964"/>
              <a:ext cx="85632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IP Beads 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FFAFE8-71A3-437F-9FD9-CA7C752557E9}"/>
                </a:ext>
              </a:extLst>
            </p:cNvPr>
            <p:cNvSpPr txBox="1"/>
            <p:nvPr/>
          </p:nvSpPr>
          <p:spPr>
            <a:xfrm rot="18736418">
              <a:off x="6921314" y="1870678"/>
              <a:ext cx="67197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Beads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0160BB7-6F89-4538-ACF1-5CFA66DA1B1C}"/>
                </a:ext>
              </a:extLst>
            </p:cNvPr>
            <p:cNvSpPr txBox="1"/>
            <p:nvPr/>
          </p:nvSpPr>
          <p:spPr>
            <a:xfrm rot="18736418">
              <a:off x="7266473" y="1842234"/>
              <a:ext cx="76270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Eluates 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587E036-26D3-4734-900E-01379D36B35F}"/>
                </a:ext>
              </a:extLst>
            </p:cNvPr>
            <p:cNvCxnSpPr>
              <a:cxnSpLocks/>
            </p:cNvCxnSpPr>
            <p:nvPr/>
          </p:nvCxnSpPr>
          <p:spPr>
            <a:xfrm>
              <a:off x="6781133" y="1299624"/>
              <a:ext cx="1779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33C684-8282-4F88-A5D4-087F3F58BAF5}"/>
                </a:ext>
              </a:extLst>
            </p:cNvPr>
            <p:cNvSpPr txBox="1"/>
            <p:nvPr/>
          </p:nvSpPr>
          <p:spPr>
            <a:xfrm>
              <a:off x="6748890" y="776899"/>
              <a:ext cx="18112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1M </a:t>
              </a:r>
              <a:r>
                <a:rPr lang="en-US" sz="1400" b="1" dirty="0" err="1"/>
                <a:t>NaCl</a:t>
              </a:r>
              <a:r>
                <a:rPr lang="en-US" sz="1400" b="1" dirty="0"/>
                <a:t> extract IP@1M </a:t>
              </a:r>
              <a:r>
                <a:rPr lang="en-US" sz="1400" b="1" dirty="0" err="1"/>
                <a:t>NaCl</a:t>
              </a:r>
              <a:r>
                <a:rPr lang="en-US" sz="1400" b="1" dirty="0"/>
                <a:t> 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03849CA-FD8E-4D73-A3F1-844AAD5B5201}"/>
                </a:ext>
              </a:extLst>
            </p:cNvPr>
            <p:cNvCxnSpPr>
              <a:cxnSpLocks/>
            </p:cNvCxnSpPr>
            <p:nvPr/>
          </p:nvCxnSpPr>
          <p:spPr>
            <a:xfrm>
              <a:off x="7284592" y="1771022"/>
              <a:ext cx="5596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DD2FC8B-EA96-4BFD-B12E-4B7475F1079A}"/>
                </a:ext>
              </a:extLst>
            </p:cNvPr>
            <p:cNvSpPr txBox="1"/>
            <p:nvPr/>
          </p:nvSpPr>
          <p:spPr>
            <a:xfrm>
              <a:off x="7165525" y="1247193"/>
              <a:ext cx="8415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0.1M </a:t>
              </a:r>
              <a:r>
                <a:rPr lang="en-US" sz="1400" b="1" dirty="0" err="1"/>
                <a:t>NaCl</a:t>
              </a:r>
              <a:endParaRPr lang="en-US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A7F33AC-E434-4CDC-ADEF-AE802DB18EC4}"/>
                </a:ext>
              </a:extLst>
            </p:cNvPr>
            <p:cNvSpPr txBox="1"/>
            <p:nvPr/>
          </p:nvSpPr>
          <p:spPr>
            <a:xfrm rot="18736418">
              <a:off x="7637241" y="1863590"/>
              <a:ext cx="67197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Beads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76EC4D-013B-4B8F-B5B8-0C85DE3A6213}"/>
                </a:ext>
              </a:extLst>
            </p:cNvPr>
            <p:cNvSpPr txBox="1"/>
            <p:nvPr/>
          </p:nvSpPr>
          <p:spPr>
            <a:xfrm rot="18736418">
              <a:off x="7982400" y="1835146"/>
              <a:ext cx="76270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Eluates 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D38A33D-BAF7-4ED8-BBA5-1C09AB0560BB}"/>
                </a:ext>
              </a:extLst>
            </p:cNvPr>
            <p:cNvCxnSpPr>
              <a:cxnSpLocks/>
            </p:cNvCxnSpPr>
            <p:nvPr/>
          </p:nvCxnSpPr>
          <p:spPr>
            <a:xfrm>
              <a:off x="8000519" y="1763934"/>
              <a:ext cx="5596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E3DF737-AD57-4150-A6D6-4F4B1035F790}"/>
                </a:ext>
              </a:extLst>
            </p:cNvPr>
            <p:cNvSpPr txBox="1"/>
            <p:nvPr/>
          </p:nvSpPr>
          <p:spPr>
            <a:xfrm>
              <a:off x="7881452" y="1240105"/>
              <a:ext cx="8415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0.4M </a:t>
              </a:r>
              <a:r>
                <a:rPr lang="en-US" sz="1400" b="1" dirty="0" err="1"/>
                <a:t>NaCl</a:t>
              </a:r>
              <a:endParaRPr lang="en-US" sz="1400" b="1" dirty="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2CFDBEA-2FCA-44B4-99FB-F6D190117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721" y="4241483"/>
            <a:ext cx="2530810" cy="81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3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15EBF71-CA3D-440E-B879-4AE0FC3D8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011470"/>
              </p:ext>
            </p:extLst>
          </p:nvPr>
        </p:nvGraphicFramePr>
        <p:xfrm>
          <a:off x="817563" y="1866900"/>
          <a:ext cx="7508875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rism 7" r:id="rId3" imgW="7508880" imgH="3122640" progId="Prism7.Document">
                  <p:embed/>
                </p:oleObj>
              </mc:Choice>
              <mc:Fallback>
                <p:oleObj name="Prism 7" r:id="rId3" imgW="7508880" imgH="3122640" progId="Prism7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563" y="1866900"/>
                        <a:ext cx="7508875" cy="312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86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8EEAAC3-3C1D-4179-B3DA-5EDAD57768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591894"/>
              </p:ext>
            </p:extLst>
          </p:nvPr>
        </p:nvGraphicFramePr>
        <p:xfrm>
          <a:off x="2041525" y="1892300"/>
          <a:ext cx="5060950" cy="307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rism 7" r:id="rId3" imgW="5061240" imgH="3072240" progId="Prism7.Document">
                  <p:embed/>
                </p:oleObj>
              </mc:Choice>
              <mc:Fallback>
                <p:oleObj name="Prism 7" r:id="rId3" imgW="5061240" imgH="3072240" progId="Prism7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1525" y="1892300"/>
                        <a:ext cx="5060950" cy="307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78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419C5C2-2721-4DF3-B342-F36104F31CA4}"/>
              </a:ext>
            </a:extLst>
          </p:cNvPr>
          <p:cNvGrpSpPr/>
          <p:nvPr/>
        </p:nvGrpSpPr>
        <p:grpSpPr>
          <a:xfrm>
            <a:off x="1426230" y="2043741"/>
            <a:ext cx="4201666" cy="1433106"/>
            <a:chOff x="1426230" y="2043741"/>
            <a:chExt cx="4201666" cy="14331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19602" r="50496" b="55638"/>
            <a:stretch/>
          </p:blipFill>
          <p:spPr>
            <a:xfrm>
              <a:off x="2275227" y="2918102"/>
              <a:ext cx="3168643" cy="558745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4" name="TextBox 3"/>
            <p:cNvSpPr txBox="1"/>
            <p:nvPr/>
          </p:nvSpPr>
          <p:spPr>
            <a:xfrm>
              <a:off x="1426230" y="3046808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IB: cGAS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8736418">
              <a:off x="2318374" y="2521080"/>
              <a:ext cx="52908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S20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8736418">
              <a:off x="2701676" y="2448220"/>
              <a:ext cx="72602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 err="1"/>
                <a:t>RIPA_ext</a:t>
              </a:r>
              <a:endParaRPr 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8736418">
              <a:off x="3098573" y="2448220"/>
              <a:ext cx="72602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0.5M_ext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8736418">
              <a:off x="3450513" y="2396490"/>
              <a:ext cx="86584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Final Pellet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6376" y="2279145"/>
              <a:ext cx="1475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66375" y="2043741"/>
              <a:ext cx="14750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Ctl</a:t>
              </a:r>
              <a:endParaRPr 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8736418">
              <a:off x="3904877" y="2521080"/>
              <a:ext cx="52908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S20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8736418">
              <a:off x="4222275" y="2448220"/>
              <a:ext cx="72602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 err="1"/>
                <a:t>RIPA_ext</a:t>
              </a:r>
              <a:endParaRPr lang="en-US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8736418">
              <a:off x="4635648" y="2448220"/>
              <a:ext cx="72602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0.5M_ext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8736418">
              <a:off x="5004064" y="2396490"/>
              <a:ext cx="86584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Final Pellet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152879" y="2279145"/>
              <a:ext cx="1475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52878" y="2043741"/>
              <a:ext cx="14750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Nocodazole</a:t>
              </a:r>
              <a:endParaRPr lang="en-US" sz="105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6081" y="260900"/>
            <a:ext cx="78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of cGAS localization </a:t>
            </a:r>
            <a:r>
              <a:rPr lang="en-US" altLang="zh-CN" dirty="0"/>
              <a:t>after drug treatment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6A66673-C6B5-4BFC-87F2-6E80EF72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75" y="4673537"/>
            <a:ext cx="4419983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7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4383" y="5276940"/>
            <a:ext cx="3955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1: 20ul of IP eluates from S20</a:t>
            </a:r>
          </a:p>
          <a:p>
            <a:r>
              <a:rPr lang="en-US" sz="1200" b="1" dirty="0"/>
              <a:t>2: 20ul of eluates from 1M extract IP</a:t>
            </a:r>
          </a:p>
          <a:p>
            <a:r>
              <a:rPr lang="en-US" sz="1200" b="1" dirty="0"/>
              <a:t>3: 30ng BSA </a:t>
            </a:r>
          </a:p>
          <a:p>
            <a:r>
              <a:rPr lang="en-US" sz="1200" b="1" dirty="0"/>
              <a:t>4: 80ng of (1M_ext 1:5 diluted to 0.5M </a:t>
            </a:r>
            <a:r>
              <a:rPr lang="en-US" sz="1200" b="1" dirty="0" err="1"/>
              <a:t>NaCl</a:t>
            </a:r>
            <a:r>
              <a:rPr lang="en-US" sz="1200" b="1" dirty="0"/>
              <a:t>)</a:t>
            </a:r>
          </a:p>
          <a:p>
            <a:r>
              <a:rPr lang="en-US" sz="1200" b="1" dirty="0"/>
              <a:t>5: 200ng of (1M_ext 1:5 diluted to 0.5M </a:t>
            </a:r>
            <a:r>
              <a:rPr lang="en-US" sz="1200" b="1" dirty="0" err="1"/>
              <a:t>NaCl</a:t>
            </a:r>
            <a:r>
              <a:rPr lang="en-US" sz="1200" b="1" dirty="0"/>
              <a:t>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35003" y="259353"/>
            <a:ext cx="5988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IP cGAS from S20 and 1M </a:t>
            </a:r>
            <a:r>
              <a:rPr lang="en-US" b="1" dirty="0" err="1"/>
              <a:t>NaCl</a:t>
            </a:r>
            <a:r>
              <a:rPr lang="en-US" b="1" dirty="0"/>
              <a:t> extract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8B67CA-7437-4196-B9FB-B15E4B764471}"/>
              </a:ext>
            </a:extLst>
          </p:cNvPr>
          <p:cNvGrpSpPr/>
          <p:nvPr/>
        </p:nvGrpSpPr>
        <p:grpSpPr>
          <a:xfrm>
            <a:off x="1689854" y="2504675"/>
            <a:ext cx="4819821" cy="1906238"/>
            <a:chOff x="2099121" y="3112099"/>
            <a:chExt cx="4819821" cy="1906238"/>
          </a:xfrm>
        </p:grpSpPr>
        <p:sp>
          <p:nvSpPr>
            <p:cNvPr id="17" name="TextBox 16"/>
            <p:cNvSpPr txBox="1"/>
            <p:nvPr/>
          </p:nvSpPr>
          <p:spPr>
            <a:xfrm>
              <a:off x="2099121" y="4441362"/>
              <a:ext cx="109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IB: cGAS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" r="18620" b="13608"/>
            <a:stretch/>
          </p:blipFill>
          <p:spPr>
            <a:xfrm>
              <a:off x="3080810" y="4233720"/>
              <a:ext cx="3838132" cy="784617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D21BF9-C8F3-4BDA-B9DB-4BE8D422D035}"/>
                </a:ext>
              </a:extLst>
            </p:cNvPr>
            <p:cNvSpPr txBox="1"/>
            <p:nvPr/>
          </p:nvSpPr>
          <p:spPr>
            <a:xfrm rot="18736418">
              <a:off x="3246451" y="3808919"/>
              <a:ext cx="5290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/>
                <a:t>1ul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56B5BA-3DD0-481D-AA43-9AA0818CD6B6}"/>
                </a:ext>
              </a:extLst>
            </p:cNvPr>
            <p:cNvSpPr txBox="1"/>
            <p:nvPr/>
          </p:nvSpPr>
          <p:spPr>
            <a:xfrm rot="18736418">
              <a:off x="3816626" y="3808919"/>
              <a:ext cx="5290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/>
                <a:t>2ul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3D02D4-FF6B-453F-89DC-FA2EC081A311}"/>
                </a:ext>
              </a:extLst>
            </p:cNvPr>
            <p:cNvSpPr txBox="1"/>
            <p:nvPr/>
          </p:nvSpPr>
          <p:spPr>
            <a:xfrm rot="18736418">
              <a:off x="4408152" y="3808919"/>
              <a:ext cx="5290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/>
                <a:t>4ul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E326ED-3322-4E62-A615-0849725EE38A}"/>
                </a:ext>
              </a:extLst>
            </p:cNvPr>
            <p:cNvCxnSpPr>
              <a:cxnSpLocks/>
            </p:cNvCxnSpPr>
            <p:nvPr/>
          </p:nvCxnSpPr>
          <p:spPr>
            <a:xfrm>
              <a:off x="3244036" y="3808369"/>
              <a:ext cx="16345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BB1652B-0AC9-41A3-B520-403E284E21BC}"/>
                </a:ext>
              </a:extLst>
            </p:cNvPr>
            <p:cNvSpPr txBox="1"/>
            <p:nvPr/>
          </p:nvSpPr>
          <p:spPr>
            <a:xfrm>
              <a:off x="3297375" y="3406272"/>
              <a:ext cx="15811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s20 IP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B42185-1D7D-46A0-8645-2CB740281548}"/>
                </a:ext>
              </a:extLst>
            </p:cNvPr>
            <p:cNvSpPr txBox="1"/>
            <p:nvPr/>
          </p:nvSpPr>
          <p:spPr>
            <a:xfrm rot="18736418">
              <a:off x="5046898" y="3801827"/>
              <a:ext cx="5290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/>
                <a:t>1ul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B5CA8B3-780A-4E5E-A122-D8DAA2A45693}"/>
                </a:ext>
              </a:extLst>
            </p:cNvPr>
            <p:cNvSpPr txBox="1"/>
            <p:nvPr/>
          </p:nvSpPr>
          <p:spPr>
            <a:xfrm rot="18736418">
              <a:off x="5617073" y="3801827"/>
              <a:ext cx="5290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/>
                <a:t>2ul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009E50-9423-478E-807F-4BA590E434B0}"/>
                </a:ext>
              </a:extLst>
            </p:cNvPr>
            <p:cNvSpPr txBox="1"/>
            <p:nvPr/>
          </p:nvSpPr>
          <p:spPr>
            <a:xfrm rot="18736418">
              <a:off x="6208599" y="3801827"/>
              <a:ext cx="5290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/>
                <a:t>4ul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1BD37A-C37D-4D2D-8E65-FE7364E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044483" y="3801277"/>
              <a:ext cx="16345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365F00-A083-4AAB-B3CB-CC201AF70428}"/>
                </a:ext>
              </a:extLst>
            </p:cNvPr>
            <p:cNvSpPr txBox="1"/>
            <p:nvPr/>
          </p:nvSpPr>
          <p:spPr>
            <a:xfrm>
              <a:off x="5097822" y="3112099"/>
              <a:ext cx="15811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  <a:r>
                <a:rPr lang="en-US" altLang="zh-CN" sz="2000" b="1" dirty="0"/>
                <a:t>M </a:t>
              </a:r>
              <a:r>
                <a:rPr lang="en-US" altLang="zh-CN" sz="2000" b="1" dirty="0" err="1"/>
                <a:t>NaCl</a:t>
              </a:r>
              <a:r>
                <a:rPr lang="en-US" altLang="zh-CN" sz="2000" b="1" dirty="0"/>
                <a:t> extract</a:t>
              </a:r>
              <a:r>
                <a:rPr lang="en-US" sz="2000" b="1" dirty="0"/>
                <a:t> IP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B20633D-C22B-43C8-B236-A24B2BFA3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54" y="4809326"/>
            <a:ext cx="4883319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2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4383" y="5276940"/>
            <a:ext cx="3955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 20ul of IP eluates from S20</a:t>
            </a:r>
          </a:p>
          <a:p>
            <a:r>
              <a:rPr lang="en-US" sz="1200" dirty="0"/>
              <a:t>2: 20ul of eluates from 1M extract IP</a:t>
            </a:r>
          </a:p>
          <a:p>
            <a:r>
              <a:rPr lang="en-US" sz="1200" dirty="0"/>
              <a:t>3: 30ng BSA </a:t>
            </a:r>
          </a:p>
          <a:p>
            <a:r>
              <a:rPr lang="en-US" sz="1200" dirty="0"/>
              <a:t>4: 80ng of (1M_ext 1:5 diluted to 0.5M </a:t>
            </a:r>
            <a:r>
              <a:rPr lang="en-US" sz="1200" dirty="0" err="1"/>
              <a:t>NaCl</a:t>
            </a:r>
            <a:r>
              <a:rPr lang="en-US" sz="1200" dirty="0"/>
              <a:t>)</a:t>
            </a:r>
          </a:p>
          <a:p>
            <a:r>
              <a:rPr lang="en-US" sz="1200" dirty="0"/>
              <a:t>5: 200ng of (1M_ext 1:5 diluted to 0.5M </a:t>
            </a:r>
            <a:r>
              <a:rPr lang="en-US" sz="1200" dirty="0" err="1"/>
              <a:t>NaCl</a:t>
            </a:r>
            <a:r>
              <a:rPr lang="en-US" sz="1200" dirty="0"/>
              <a:t>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461099" y="5276940"/>
            <a:ext cx="3315153" cy="1507646"/>
            <a:chOff x="5362696" y="-317956"/>
            <a:chExt cx="3315153" cy="1507646"/>
          </a:xfrm>
        </p:grpSpPr>
        <p:sp>
          <p:nvSpPr>
            <p:cNvPr id="6" name="TextBox 5"/>
            <p:cNvSpPr txBox="1"/>
            <p:nvPr/>
          </p:nvSpPr>
          <p:spPr>
            <a:xfrm rot="18736418">
              <a:off x="6136533" y="410253"/>
              <a:ext cx="52908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1ul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8736418">
              <a:off x="6430260" y="410253"/>
              <a:ext cx="52908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2ul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8736418">
              <a:off x="6713440" y="410253"/>
              <a:ext cx="52908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4ul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292518" y="439683"/>
              <a:ext cx="668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17617" y="66163"/>
              <a:ext cx="80271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IP_S20</a:t>
              </a:r>
            </a:p>
            <a:p>
              <a:pPr algn="ctr"/>
              <a:r>
                <a:rPr lang="en-US" sz="1050" dirty="0"/>
                <a:t>0.5M Elute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8736418">
              <a:off x="7006399" y="410253"/>
              <a:ext cx="52908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1ul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8736418">
              <a:off x="7300126" y="410253"/>
              <a:ext cx="52908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2ul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8736418">
              <a:off x="7583306" y="410253"/>
              <a:ext cx="52908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4ul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162384" y="439683"/>
              <a:ext cx="668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087483" y="66163"/>
              <a:ext cx="80271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IP_1M_ext</a:t>
              </a:r>
            </a:p>
            <a:p>
              <a:pPr algn="ctr"/>
              <a:r>
                <a:rPr lang="en-US" sz="1050" dirty="0"/>
                <a:t>0.5M Elute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2696" y="824795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IB: cGAS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5462" y="769970"/>
              <a:ext cx="2179600" cy="41972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28" name="TextBox 27"/>
            <p:cNvSpPr txBox="1"/>
            <p:nvPr/>
          </p:nvSpPr>
          <p:spPr>
            <a:xfrm rot="18736418">
              <a:off x="7829206" y="428737"/>
              <a:ext cx="4791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S20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8736418">
              <a:off x="7972506" y="276763"/>
              <a:ext cx="88990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1M_ext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969258" y="226650"/>
              <a:ext cx="55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56157" y="-317956"/>
              <a:ext cx="82169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IP_beads</a:t>
              </a:r>
              <a:r>
                <a:rPr lang="en-US" sz="1050" dirty="0"/>
                <a:t> after 0.5M eluting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35003" y="259353"/>
            <a:ext cx="5988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IP cGAS from S20 and 1M </a:t>
            </a:r>
            <a:r>
              <a:rPr lang="en-US" dirty="0" err="1"/>
              <a:t>NaCl</a:t>
            </a:r>
            <a:r>
              <a:rPr lang="en-US" dirty="0"/>
              <a:t> extract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B87B12-48A3-485C-B3F1-38BAEBAA4573}"/>
              </a:ext>
            </a:extLst>
          </p:cNvPr>
          <p:cNvGrpSpPr/>
          <p:nvPr/>
        </p:nvGrpSpPr>
        <p:grpSpPr>
          <a:xfrm>
            <a:off x="1043761" y="796068"/>
            <a:ext cx="5230381" cy="4404672"/>
            <a:chOff x="1043761" y="796068"/>
            <a:chExt cx="5230381" cy="440467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1094"/>
            <a:stretch/>
          </p:blipFill>
          <p:spPr>
            <a:xfrm>
              <a:off x="1682077" y="1283548"/>
              <a:ext cx="3931914" cy="3572329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2050947" y="904733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s20-IP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81347" y="796068"/>
              <a:ext cx="1416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1M </a:t>
              </a:r>
              <a:r>
                <a:rPr lang="en-US" altLang="zh-CN" sz="1400" b="1" dirty="0" err="1"/>
                <a:t>NaCl</a:t>
              </a:r>
              <a:r>
                <a:rPr lang="en-US" altLang="zh-CN" sz="1400" b="1" dirty="0"/>
                <a:t> extract </a:t>
              </a:r>
            </a:p>
            <a:p>
              <a:pPr algn="ctr"/>
              <a:r>
                <a:rPr lang="en-US" altLang="zh-CN" sz="1400" b="1" dirty="0"/>
                <a:t>-IP</a:t>
              </a:r>
              <a:endParaRPr lang="en-US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20115" y="941340"/>
              <a:ext cx="341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793424" y="2429638"/>
              <a:ext cx="561045" cy="261610"/>
              <a:chOff x="7736774" y="2496313"/>
              <a:chExt cx="561045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H="1">
                <a:off x="7736774" y="2633018"/>
                <a:ext cx="14452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00310" y="2496313"/>
                <a:ext cx="4975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cGAS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552262" y="2470913"/>
              <a:ext cx="561045" cy="261610"/>
              <a:chOff x="7736774" y="2496313"/>
              <a:chExt cx="561045" cy="261610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H="1">
                <a:off x="7736774" y="2633018"/>
                <a:ext cx="14452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7800310" y="2496313"/>
                <a:ext cx="4975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cGAS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596174" y="1493372"/>
              <a:ext cx="6738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250kD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96174" y="1656254"/>
              <a:ext cx="6738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150kD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96174" y="1918408"/>
              <a:ext cx="6738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100kD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96174" y="2130725"/>
              <a:ext cx="6738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75kD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00290" y="2675501"/>
              <a:ext cx="6738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50kD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00290" y="3093763"/>
              <a:ext cx="6738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37kD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0290" y="3718381"/>
              <a:ext cx="6738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25kD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00290" y="4128402"/>
              <a:ext cx="6738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20kD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96174" y="4492371"/>
              <a:ext cx="6738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15kD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7500E8-4838-45DA-9651-51C763111E82}"/>
                </a:ext>
              </a:extLst>
            </p:cNvPr>
            <p:cNvSpPr txBox="1"/>
            <p:nvPr/>
          </p:nvSpPr>
          <p:spPr>
            <a:xfrm>
              <a:off x="4331039" y="796068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BSA</a:t>
              </a:r>
            </a:p>
            <a:p>
              <a:pPr algn="ctr"/>
              <a:r>
                <a:rPr lang="en-US" sz="1400" b="1" dirty="0"/>
                <a:t>(30ng)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5330C9B-9322-44F0-96E1-7E76CD07D4E4}"/>
                </a:ext>
              </a:extLst>
            </p:cNvPr>
            <p:cNvSpPr txBox="1"/>
            <p:nvPr/>
          </p:nvSpPr>
          <p:spPr>
            <a:xfrm>
              <a:off x="1043761" y="4892963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Lane: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6560C8-7CB6-4CBC-9670-F6A3A613A462}"/>
                </a:ext>
              </a:extLst>
            </p:cNvPr>
            <p:cNvSpPr txBox="1"/>
            <p:nvPr/>
          </p:nvSpPr>
          <p:spPr>
            <a:xfrm>
              <a:off x="1964835" y="489296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A3BCD8-0CDA-4CD4-BD00-88F8CDF4DC7B}"/>
                </a:ext>
              </a:extLst>
            </p:cNvPr>
            <p:cNvSpPr txBox="1"/>
            <p:nvPr/>
          </p:nvSpPr>
          <p:spPr>
            <a:xfrm>
              <a:off x="3203085" y="489296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83F010E-2A87-433D-8BAD-B466998A5524}"/>
                </a:ext>
              </a:extLst>
            </p:cNvPr>
            <p:cNvSpPr txBox="1"/>
            <p:nvPr/>
          </p:nvSpPr>
          <p:spPr>
            <a:xfrm>
              <a:off x="4555635" y="489296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65118F-F974-4601-A97B-8372117331D8}"/>
                </a:ext>
              </a:extLst>
            </p:cNvPr>
            <p:cNvSpPr txBox="1"/>
            <p:nvPr/>
          </p:nvSpPr>
          <p:spPr>
            <a:xfrm>
              <a:off x="5184285" y="489296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EDB3870-2297-4B0E-9823-2B22DF305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500" y="2648979"/>
            <a:ext cx="2110206" cy="179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2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5222" y="1424108"/>
            <a:ext cx="1343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#4</a:t>
            </a:r>
          </a:p>
          <a:p>
            <a:r>
              <a:rPr lang="en-US" sz="1400" dirty="0" err="1"/>
              <a:t>Phospho</a:t>
            </a:r>
            <a:r>
              <a:rPr lang="en-US" sz="1400" dirty="0"/>
              <a:t>: 1/189</a:t>
            </a:r>
          </a:p>
          <a:p>
            <a:endParaRPr lang="en-US" sz="1400" dirty="0"/>
          </a:p>
          <a:p>
            <a:r>
              <a:rPr lang="en-US" sz="1400" dirty="0"/>
              <a:t>S163: 1/4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5889" y="1424108"/>
            <a:ext cx="1435008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#2</a:t>
            </a:r>
          </a:p>
          <a:p>
            <a:r>
              <a:rPr lang="en-US" sz="1400" dirty="0" err="1"/>
              <a:t>Phospho</a:t>
            </a:r>
            <a:r>
              <a:rPr lang="en-US" sz="1400" dirty="0"/>
              <a:t>: 43/752</a:t>
            </a:r>
          </a:p>
          <a:p>
            <a:endParaRPr lang="en-US" sz="1400" dirty="0"/>
          </a:p>
          <a:p>
            <a:r>
              <a:rPr lang="en-US" sz="1400" dirty="0"/>
              <a:t>S13: 1/42</a:t>
            </a:r>
          </a:p>
          <a:p>
            <a:r>
              <a:rPr lang="en-US" sz="1400" dirty="0"/>
              <a:t>S23: 1/7</a:t>
            </a:r>
          </a:p>
          <a:p>
            <a:r>
              <a:rPr lang="en-US" sz="1400" dirty="0"/>
              <a:t>T35: 3/67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S37: 14/67</a:t>
            </a:r>
          </a:p>
          <a:p>
            <a:r>
              <a:rPr lang="en-US" sz="1400" dirty="0"/>
              <a:t>S64: 4/23</a:t>
            </a:r>
          </a:p>
          <a:p>
            <a:r>
              <a:rPr lang="en-US" sz="1400" dirty="0"/>
              <a:t>T68: 2/23</a:t>
            </a:r>
          </a:p>
          <a:p>
            <a:r>
              <a:rPr lang="en-US" sz="1400" dirty="0"/>
              <a:t>S94: 2/37</a:t>
            </a:r>
          </a:p>
          <a:p>
            <a:r>
              <a:rPr lang="en-US" sz="1400" dirty="0"/>
              <a:t>T97: 2/37</a:t>
            </a:r>
          </a:p>
          <a:p>
            <a:r>
              <a:rPr lang="en-US" sz="1400" dirty="0"/>
              <a:t>S98: 4/37</a:t>
            </a:r>
          </a:p>
          <a:p>
            <a:r>
              <a:rPr lang="en-US" sz="1400" dirty="0"/>
              <a:t>T130: 2/39</a:t>
            </a:r>
          </a:p>
          <a:p>
            <a:r>
              <a:rPr lang="en-US" sz="1400" dirty="0"/>
              <a:t>S143: 5/39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S163: 0/79</a:t>
            </a:r>
          </a:p>
          <a:p>
            <a:r>
              <a:rPr lang="en-US" sz="1400" dirty="0"/>
              <a:t>S213: 1</a:t>
            </a:r>
          </a:p>
          <a:p>
            <a:r>
              <a:rPr lang="en-US" sz="1400" dirty="0"/>
              <a:t>Y214: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S305: 2/21</a:t>
            </a:r>
          </a:p>
          <a:p>
            <a:r>
              <a:rPr lang="en-US" sz="1400" dirty="0"/>
              <a:t>S329: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8407" y="238897"/>
            <a:ext cx="314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cGAS</a:t>
            </a:r>
            <a:r>
              <a:rPr lang="en-US" dirty="0"/>
              <a:t> phosphorylation detected</a:t>
            </a:r>
          </a:p>
        </p:txBody>
      </p:sp>
    </p:spTree>
    <p:extLst>
      <p:ext uri="{BB962C8B-B14F-4D97-AF65-F5344CB8AC3E}">
        <p14:creationId xmlns:p14="http://schemas.microsoft.com/office/powerpoint/2010/main" val="117316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509" y="1357182"/>
            <a:ext cx="8111972" cy="470766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695310" y="2703812"/>
            <a:ext cx="0" cy="3245709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38792" y="2497867"/>
            <a:ext cx="83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BSA 1.6ml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523" y="276427"/>
            <a:ext cx="787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cGAS</a:t>
            </a:r>
            <a:r>
              <a:rPr lang="en-US" dirty="0"/>
              <a:t> from 1M </a:t>
            </a:r>
            <a:r>
              <a:rPr lang="en-US" dirty="0" err="1"/>
              <a:t>NaCl</a:t>
            </a:r>
            <a:r>
              <a:rPr lang="en-US" dirty="0"/>
              <a:t> extract and </a:t>
            </a:r>
            <a:r>
              <a:rPr lang="en-US" dirty="0" err="1"/>
              <a:t>cGAS</a:t>
            </a:r>
            <a:r>
              <a:rPr lang="en-US" dirty="0"/>
              <a:t> from S20 (eluate from Heparin column) are applied to superdex-200.</a:t>
            </a:r>
          </a:p>
        </p:txBody>
      </p:sp>
    </p:spTree>
    <p:extLst>
      <p:ext uri="{BB962C8B-B14F-4D97-AF65-F5344CB8AC3E}">
        <p14:creationId xmlns:p14="http://schemas.microsoft.com/office/powerpoint/2010/main" val="256204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353" y="4247791"/>
            <a:ext cx="7315200" cy="80143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65191" y="147140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4396" y="1467663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0.8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1317" y="1467663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0.9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9382" y="1467663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7447" y="1467663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7322" y="1467663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3669" y="1467663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5304" y="1467663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19891" y="1467663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84478" y="1467663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1.6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2589" y="1467663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55986" y="1467663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71145" y="1467663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86309" y="1467663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2.0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88100" y="1467663"/>
            <a:ext cx="62531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8100" y="1216245"/>
            <a:ext cx="625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Elution volume (mL)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1049" y="1788287"/>
            <a:ext cx="7315200" cy="902647"/>
          </a:xfrm>
          <a:prstGeom prst="rect">
            <a:avLst/>
          </a:prstGeom>
          <a:ln w="12700" cap="sq">
            <a:noFill/>
            <a:prstDash val="solid"/>
            <a:miter lim="800000"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667905" y="2058832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IB: cGAS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20299" y="3784966"/>
            <a:ext cx="5902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SM</a:t>
            </a:r>
          </a:p>
          <a:p>
            <a:pPr algn="ctr"/>
            <a:r>
              <a:rPr lang="en-US" sz="900" dirty="0"/>
              <a:t>(1M </a:t>
            </a:r>
            <a:r>
              <a:rPr lang="en-US" sz="900" dirty="0" err="1"/>
              <a:t>ext</a:t>
            </a:r>
            <a:r>
              <a:rPr lang="en-US" sz="9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09231" y="3901944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0.8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24390" y="3901944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0.9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31309" y="3901944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88802" y="3901944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95723" y="3901944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69694" y="3901944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68377" y="3901944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1.4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50584" y="3901944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65743" y="3901944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05616" y="3901944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37251" y="3901944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18314" y="3901944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1.9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094079" y="3901944"/>
            <a:ext cx="5779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94080" y="3650526"/>
            <a:ext cx="5779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Elution volume (mL)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8612" y="386191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4494618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IB: cGAS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2992" y="5049222"/>
            <a:ext cx="2175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SM: about 560ug of 1M </a:t>
            </a:r>
            <a:r>
              <a:rPr lang="en-US" sz="1400" dirty="0" err="1"/>
              <a:t>ext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490689" y="2687926"/>
            <a:ext cx="600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SM: 1ml S20 -&gt; Heparin 1ml column (H5 </a:t>
            </a:r>
            <a:r>
              <a:rPr lang="en-US" sz="1400" dirty="0" err="1"/>
              <a:t>frac</a:t>
            </a:r>
            <a:r>
              <a:rPr lang="en-US" sz="1400" dirty="0"/>
              <a:t>.) -&gt; concentrate and buffer exchange to 100ul 1M </a:t>
            </a:r>
            <a:r>
              <a:rPr lang="en-US" sz="1400" dirty="0" err="1"/>
              <a:t>NaCl</a:t>
            </a:r>
            <a:r>
              <a:rPr lang="en-US" sz="1400" dirty="0"/>
              <a:t> buffer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0523" y="276427"/>
            <a:ext cx="787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cGAS</a:t>
            </a:r>
            <a:r>
              <a:rPr lang="en-US" dirty="0"/>
              <a:t> from 1M </a:t>
            </a:r>
            <a:r>
              <a:rPr lang="en-US" dirty="0" err="1"/>
              <a:t>NaCl</a:t>
            </a:r>
            <a:r>
              <a:rPr lang="en-US" dirty="0"/>
              <a:t> extract and </a:t>
            </a:r>
            <a:r>
              <a:rPr lang="en-US" dirty="0" err="1"/>
              <a:t>cGAS</a:t>
            </a:r>
            <a:r>
              <a:rPr lang="en-US" dirty="0"/>
              <a:t> from S20 (eluate from Heparin column) are applied to superdex-200.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1193" y="5783127"/>
            <a:ext cx="787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molecular weight of </a:t>
            </a:r>
            <a:r>
              <a:rPr lang="en-US" dirty="0" err="1"/>
              <a:t>cGAS</a:t>
            </a:r>
            <a:r>
              <a:rPr lang="en-US" dirty="0"/>
              <a:t> from 1M </a:t>
            </a:r>
            <a:r>
              <a:rPr lang="en-US" dirty="0" err="1"/>
              <a:t>NaCl</a:t>
            </a:r>
            <a:r>
              <a:rPr lang="en-US" dirty="0"/>
              <a:t> (~ 120 </a:t>
            </a:r>
            <a:r>
              <a:rPr lang="en-US" dirty="0" err="1"/>
              <a:t>kDa</a:t>
            </a:r>
            <a:r>
              <a:rPr lang="en-US" dirty="0"/>
              <a:t>) is larger than </a:t>
            </a:r>
            <a:r>
              <a:rPr lang="en-US" dirty="0" err="1"/>
              <a:t>cGAS</a:t>
            </a:r>
            <a:r>
              <a:rPr lang="en-US" dirty="0"/>
              <a:t> from S20 (~ 60 </a:t>
            </a:r>
            <a:r>
              <a:rPr lang="en-US" dirty="0" err="1"/>
              <a:t>kDa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7228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0B62AD8-CB4F-4B0B-A81E-0EED180DEBEE}"/>
              </a:ext>
            </a:extLst>
          </p:cNvPr>
          <p:cNvGrpSpPr/>
          <p:nvPr/>
        </p:nvGrpSpPr>
        <p:grpSpPr>
          <a:xfrm>
            <a:off x="286905" y="3476845"/>
            <a:ext cx="7851647" cy="1934128"/>
            <a:chOff x="286905" y="3476845"/>
            <a:chExt cx="7851647" cy="19341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409050D-D942-4FEA-A005-ACF311C49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626"/>
            <a:stretch/>
          </p:blipFill>
          <p:spPr>
            <a:xfrm>
              <a:off x="1308099" y="4247791"/>
              <a:ext cx="6830453" cy="801432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AEF6EC-B0DC-4B8F-84CC-288F587FF475}"/>
                </a:ext>
              </a:extLst>
            </p:cNvPr>
            <p:cNvSpPr txBox="1"/>
            <p:nvPr/>
          </p:nvSpPr>
          <p:spPr>
            <a:xfrm>
              <a:off x="1361991" y="3846301"/>
              <a:ext cx="5309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SM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4B376B-4D59-48B8-858C-1DF3DB709B8E}"/>
                </a:ext>
              </a:extLst>
            </p:cNvPr>
            <p:cNvSpPr txBox="1"/>
            <p:nvPr/>
          </p:nvSpPr>
          <p:spPr>
            <a:xfrm>
              <a:off x="1913896" y="385526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37CF68-4F49-40AB-8D94-15F83269867D}"/>
                </a:ext>
              </a:extLst>
            </p:cNvPr>
            <p:cNvSpPr txBox="1"/>
            <p:nvPr/>
          </p:nvSpPr>
          <p:spPr>
            <a:xfrm>
              <a:off x="2408117" y="385526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0.9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FC3C41-7D00-43EF-B232-721967C9301F}"/>
                </a:ext>
              </a:extLst>
            </p:cNvPr>
            <p:cNvSpPr txBox="1"/>
            <p:nvPr/>
          </p:nvSpPr>
          <p:spPr>
            <a:xfrm>
              <a:off x="2955882" y="385526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55BAF7-0ABE-405D-8EFE-277DAE250160}"/>
                </a:ext>
              </a:extLst>
            </p:cNvPr>
            <p:cNvSpPr txBox="1"/>
            <p:nvPr/>
          </p:nvSpPr>
          <p:spPr>
            <a:xfrm>
              <a:off x="3440147" y="385526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7C317B-FCEA-497F-9BD6-F87FFC24E5D4}"/>
                </a:ext>
              </a:extLst>
            </p:cNvPr>
            <p:cNvSpPr txBox="1"/>
            <p:nvPr/>
          </p:nvSpPr>
          <p:spPr>
            <a:xfrm>
              <a:off x="3916522" y="385526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8EDE3D-AE25-4AA2-AB66-EE26E48C01EB}"/>
                </a:ext>
              </a:extLst>
            </p:cNvPr>
            <p:cNvSpPr txBox="1"/>
            <p:nvPr/>
          </p:nvSpPr>
          <p:spPr>
            <a:xfrm>
              <a:off x="4409369" y="385526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12C22A-409F-4D15-9AF5-8107FBA892F1}"/>
                </a:ext>
              </a:extLst>
            </p:cNvPr>
            <p:cNvSpPr txBox="1"/>
            <p:nvPr/>
          </p:nvSpPr>
          <p:spPr>
            <a:xfrm>
              <a:off x="4902904" y="385526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1.4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88D00F-AA32-4F33-9ABC-217BC49CDC72}"/>
                </a:ext>
              </a:extLst>
            </p:cNvPr>
            <p:cNvSpPr txBox="1"/>
            <p:nvPr/>
          </p:nvSpPr>
          <p:spPr>
            <a:xfrm>
              <a:off x="5391291" y="385526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2ADFA0-6FCE-4FD1-85BF-4A20CBEB7188}"/>
                </a:ext>
              </a:extLst>
            </p:cNvPr>
            <p:cNvSpPr txBox="1"/>
            <p:nvPr/>
          </p:nvSpPr>
          <p:spPr>
            <a:xfrm>
              <a:off x="5917778" y="385526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C581D5-6306-4004-8627-77FAD2ACED1E}"/>
                </a:ext>
              </a:extLst>
            </p:cNvPr>
            <p:cNvSpPr txBox="1"/>
            <p:nvPr/>
          </p:nvSpPr>
          <p:spPr>
            <a:xfrm>
              <a:off x="6415089" y="385526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510B91-435F-44B9-B28B-F27CB9697896}"/>
                </a:ext>
              </a:extLst>
            </p:cNvPr>
            <p:cNvSpPr txBox="1"/>
            <p:nvPr/>
          </p:nvSpPr>
          <p:spPr>
            <a:xfrm>
              <a:off x="6963886" y="385526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683225-E58B-4D08-8BB5-BDB4FDB60A53}"/>
                </a:ext>
              </a:extLst>
            </p:cNvPr>
            <p:cNvSpPr txBox="1"/>
            <p:nvPr/>
          </p:nvSpPr>
          <p:spPr>
            <a:xfrm>
              <a:off x="7491745" y="385526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1.9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EFD50F-462E-44DF-908F-04512DFE25DC}"/>
                </a:ext>
              </a:extLst>
            </p:cNvPr>
            <p:cNvCxnSpPr>
              <a:cxnSpLocks/>
            </p:cNvCxnSpPr>
            <p:nvPr/>
          </p:nvCxnSpPr>
          <p:spPr>
            <a:xfrm>
              <a:off x="2084900" y="3855263"/>
              <a:ext cx="57764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E86AA3-0FDA-469B-B7C6-4459C123C510}"/>
                </a:ext>
              </a:extLst>
            </p:cNvPr>
            <p:cNvSpPr txBox="1"/>
            <p:nvPr/>
          </p:nvSpPr>
          <p:spPr>
            <a:xfrm>
              <a:off x="2084901" y="3476845"/>
              <a:ext cx="57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Elution volume (mL)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E8CAC6-3E7B-4BFC-A8AF-364323846FDB}"/>
                </a:ext>
              </a:extLst>
            </p:cNvPr>
            <p:cNvSpPr txBox="1"/>
            <p:nvPr/>
          </p:nvSpPr>
          <p:spPr>
            <a:xfrm>
              <a:off x="286905" y="4446432"/>
              <a:ext cx="1097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IB: cGAS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DDFFF8-55E1-4866-A58C-B1D65572E9F7}"/>
                </a:ext>
              </a:extLst>
            </p:cNvPr>
            <p:cNvSpPr txBox="1"/>
            <p:nvPr/>
          </p:nvSpPr>
          <p:spPr>
            <a:xfrm>
              <a:off x="1280487" y="5072419"/>
              <a:ext cx="5531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SM: Heparin column eluate from 1M </a:t>
              </a:r>
              <a:r>
                <a:rPr lang="en-US" sz="1600" b="1" dirty="0" err="1"/>
                <a:t>NaCl</a:t>
              </a:r>
              <a:r>
                <a:rPr lang="en-US" sz="1600" b="1" dirty="0"/>
                <a:t> extract from nucleus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B45757-7F70-4A9B-A2BA-80DEFF7687A7}"/>
              </a:ext>
            </a:extLst>
          </p:cNvPr>
          <p:cNvGrpSpPr/>
          <p:nvPr/>
        </p:nvGrpSpPr>
        <p:grpSpPr>
          <a:xfrm>
            <a:off x="290443" y="917926"/>
            <a:ext cx="7848108" cy="2000714"/>
            <a:chOff x="290443" y="917926"/>
            <a:chExt cx="7848108" cy="20007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D194137-6CFC-46F7-A502-7F742721B8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15"/>
            <a:stretch/>
          </p:blipFill>
          <p:spPr>
            <a:xfrm>
              <a:off x="1308098" y="1675324"/>
              <a:ext cx="6830453" cy="904762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FC6B08-377D-4891-B3D2-0C25748F5590}"/>
                </a:ext>
              </a:extLst>
            </p:cNvPr>
            <p:cNvSpPr txBox="1"/>
            <p:nvPr/>
          </p:nvSpPr>
          <p:spPr>
            <a:xfrm>
              <a:off x="1365529" y="1287382"/>
              <a:ext cx="5309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94FBB2-01D6-4BD4-B18B-9AC2F6A86A86}"/>
                </a:ext>
              </a:extLst>
            </p:cNvPr>
            <p:cNvSpPr txBox="1"/>
            <p:nvPr/>
          </p:nvSpPr>
          <p:spPr>
            <a:xfrm>
              <a:off x="1917434" y="129634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0.8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D5CE5E-A1D0-4A01-88FE-B7EF52658BF3}"/>
                </a:ext>
              </a:extLst>
            </p:cNvPr>
            <p:cNvSpPr txBox="1"/>
            <p:nvPr/>
          </p:nvSpPr>
          <p:spPr>
            <a:xfrm>
              <a:off x="2411655" y="129634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0.9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D17D15-F11B-42B3-84D8-BFF2B4562214}"/>
                </a:ext>
              </a:extLst>
            </p:cNvPr>
            <p:cNvSpPr txBox="1"/>
            <p:nvPr/>
          </p:nvSpPr>
          <p:spPr>
            <a:xfrm>
              <a:off x="2959420" y="129634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DB7350-C575-4895-A425-44D7E2BDC161}"/>
                </a:ext>
              </a:extLst>
            </p:cNvPr>
            <p:cNvSpPr txBox="1"/>
            <p:nvPr/>
          </p:nvSpPr>
          <p:spPr>
            <a:xfrm>
              <a:off x="3443685" y="129634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F0F683-B11D-410F-96F4-E7EC2A8FC7E8}"/>
                </a:ext>
              </a:extLst>
            </p:cNvPr>
            <p:cNvSpPr txBox="1"/>
            <p:nvPr/>
          </p:nvSpPr>
          <p:spPr>
            <a:xfrm>
              <a:off x="3920060" y="129634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129DF7-E89B-435F-9AF5-4C105DE8B16E}"/>
                </a:ext>
              </a:extLst>
            </p:cNvPr>
            <p:cNvSpPr txBox="1"/>
            <p:nvPr/>
          </p:nvSpPr>
          <p:spPr>
            <a:xfrm>
              <a:off x="4412907" y="129634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0C9B28-D467-48A0-A9F1-39B2E2D6030A}"/>
                </a:ext>
              </a:extLst>
            </p:cNvPr>
            <p:cNvSpPr txBox="1"/>
            <p:nvPr/>
          </p:nvSpPr>
          <p:spPr>
            <a:xfrm>
              <a:off x="4906442" y="129634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ACBF42-D4BC-4546-853C-C40FD4FFB58E}"/>
                </a:ext>
              </a:extLst>
            </p:cNvPr>
            <p:cNvSpPr txBox="1"/>
            <p:nvPr/>
          </p:nvSpPr>
          <p:spPr>
            <a:xfrm>
              <a:off x="5394829" y="129634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44162D-4629-4552-B7AA-B075904D8469}"/>
                </a:ext>
              </a:extLst>
            </p:cNvPr>
            <p:cNvSpPr txBox="1"/>
            <p:nvPr/>
          </p:nvSpPr>
          <p:spPr>
            <a:xfrm>
              <a:off x="5921316" y="129634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1.6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5AFCFF-CFAE-4E39-BBD5-32316EF7ABC5}"/>
                </a:ext>
              </a:extLst>
            </p:cNvPr>
            <p:cNvSpPr txBox="1"/>
            <p:nvPr/>
          </p:nvSpPr>
          <p:spPr>
            <a:xfrm>
              <a:off x="6418627" y="129634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C3E515-C53D-4708-BE89-B76166E65D61}"/>
                </a:ext>
              </a:extLst>
            </p:cNvPr>
            <p:cNvSpPr txBox="1"/>
            <p:nvPr/>
          </p:nvSpPr>
          <p:spPr>
            <a:xfrm>
              <a:off x="6967424" y="129634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9AE0AA-33D3-4BCE-9E49-85EF712C8EB4}"/>
                </a:ext>
              </a:extLst>
            </p:cNvPr>
            <p:cNvSpPr txBox="1"/>
            <p:nvPr/>
          </p:nvSpPr>
          <p:spPr>
            <a:xfrm>
              <a:off x="7495283" y="129634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1.9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9EE4D0-4E1E-460C-9EE7-EE19250273EC}"/>
                </a:ext>
              </a:extLst>
            </p:cNvPr>
            <p:cNvCxnSpPr>
              <a:cxnSpLocks/>
            </p:cNvCxnSpPr>
            <p:nvPr/>
          </p:nvCxnSpPr>
          <p:spPr>
            <a:xfrm>
              <a:off x="2088438" y="1296344"/>
              <a:ext cx="57764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26090F-A9B8-43CD-98A4-8D752BDE97E2}"/>
                </a:ext>
              </a:extLst>
            </p:cNvPr>
            <p:cNvSpPr txBox="1"/>
            <p:nvPr/>
          </p:nvSpPr>
          <p:spPr>
            <a:xfrm>
              <a:off x="2088439" y="917926"/>
              <a:ext cx="57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Elution volume (mL)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6A903D-0E9E-4A2C-9372-6349A356E3B0}"/>
                </a:ext>
              </a:extLst>
            </p:cNvPr>
            <p:cNvSpPr txBox="1"/>
            <p:nvPr/>
          </p:nvSpPr>
          <p:spPr>
            <a:xfrm>
              <a:off x="290443" y="1887513"/>
              <a:ext cx="1097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IB: cGAS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AA9FA1-5B32-49EE-A10B-FAB3352F268B}"/>
                </a:ext>
              </a:extLst>
            </p:cNvPr>
            <p:cNvSpPr txBox="1"/>
            <p:nvPr/>
          </p:nvSpPr>
          <p:spPr>
            <a:xfrm>
              <a:off x="1280487" y="2580086"/>
              <a:ext cx="3299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SM: Heparin column eluate from s20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11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86533"/>
          <a:stretch/>
        </p:blipFill>
        <p:spPr>
          <a:xfrm>
            <a:off x="887087" y="1199441"/>
            <a:ext cx="7472552" cy="5959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748" y="151968"/>
            <a:ext cx="78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of cGAS activity in the Nocodazole treated cells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869658"/>
              </p:ext>
            </p:extLst>
          </p:nvPr>
        </p:nvGraphicFramePr>
        <p:xfrm>
          <a:off x="165748" y="1720679"/>
          <a:ext cx="8523152" cy="398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rism 7" r:id="rId4" imgW="6542640" imgH="3061800" progId="Prism7.Document">
                  <p:embed/>
                </p:oleObj>
              </mc:Choice>
              <mc:Fallback>
                <p:oleObj name="Prism 7" r:id="rId4" imgW="6542640" imgH="3061800" progId="Prism7.Document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748" y="1720679"/>
                        <a:ext cx="8523152" cy="3989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393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568" y="790831"/>
            <a:ext cx="7584179" cy="43957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4356" y="5280454"/>
            <a:ext cx="7652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Nuclear fraction(pellet) from </a:t>
            </a:r>
            <a:r>
              <a:rPr lang="en-US" dirty="0" err="1"/>
              <a:t>Nocodazole</a:t>
            </a:r>
            <a:r>
              <a:rPr lang="en-US" dirty="0"/>
              <a:t> treated Hela cell does not have </a:t>
            </a:r>
            <a:r>
              <a:rPr lang="en-US" dirty="0" err="1"/>
              <a:t>cGAS</a:t>
            </a:r>
            <a:r>
              <a:rPr lang="en-US" dirty="0"/>
              <a:t> activity, however, after extraction and IP, the </a:t>
            </a:r>
            <a:r>
              <a:rPr lang="en-US" dirty="0" err="1"/>
              <a:t>cGAS</a:t>
            </a:r>
            <a:r>
              <a:rPr lang="en-US" dirty="0"/>
              <a:t> did have activity, which may exclude the possibility of modification on </a:t>
            </a:r>
            <a:r>
              <a:rPr lang="en-US" dirty="0" err="1"/>
              <a:t>cGAS</a:t>
            </a:r>
            <a:r>
              <a:rPr lang="en-US" dirty="0"/>
              <a:t> that regulates </a:t>
            </a:r>
            <a:r>
              <a:rPr lang="en-US" dirty="0" err="1"/>
              <a:t>cGAS</a:t>
            </a:r>
            <a:r>
              <a:rPr lang="en-US" dirty="0"/>
              <a:t> enzymatic activity. </a:t>
            </a:r>
          </a:p>
        </p:txBody>
      </p:sp>
    </p:spTree>
    <p:extLst>
      <p:ext uri="{BB962C8B-B14F-4D97-AF65-F5344CB8AC3E}">
        <p14:creationId xmlns:p14="http://schemas.microsoft.com/office/powerpoint/2010/main" val="198781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623</Words>
  <Application>Microsoft Office PowerPoint</Application>
  <PresentationFormat>On-screen Show (4:3)</PresentationFormat>
  <Paragraphs>199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Theme</vt:lpstr>
      <vt:lpstr>Prism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Junyao Ren</dc:creator>
  <cp:lastModifiedBy>Junyao Ren</cp:lastModifiedBy>
  <cp:revision>14</cp:revision>
  <dcterms:created xsi:type="dcterms:W3CDTF">2018-05-06T05:25:44Z</dcterms:created>
  <dcterms:modified xsi:type="dcterms:W3CDTF">2018-05-06T10:24:02Z</dcterms:modified>
</cp:coreProperties>
</file>