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Lora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4D2EB7-F13E-4996-88B4-A57B8E95B755}">
  <a:tblStyle styleId="{624D2EB7-F13E-4996-88B4-A57B8E95B75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3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5.xml"/><Relationship Id="rId44" Type="http://schemas.openxmlformats.org/officeDocument/2006/relationships/font" Target="fonts/Lora-regular.fntdata"/><Relationship Id="rId21" Type="http://schemas.openxmlformats.org/officeDocument/2006/relationships/slide" Target="slides/slide14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7.xml"/><Relationship Id="rId46" Type="http://schemas.openxmlformats.org/officeDocument/2006/relationships/font" Target="fonts/Lora-italic.fntdata"/><Relationship Id="rId23" Type="http://schemas.openxmlformats.org/officeDocument/2006/relationships/slide" Target="slides/slide16.xml"/><Relationship Id="rId45" Type="http://schemas.openxmlformats.org/officeDocument/2006/relationships/font" Target="fonts/Lor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47" Type="http://schemas.openxmlformats.org/officeDocument/2006/relationships/font" Target="fonts/Lora-bold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de1cc0470_0_3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fde1cc0470_0_3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fde1cc0470_0_5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2fde1cc0470_0_5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fde1cc0470_0_5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2fde1cc0470_0_5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fde1cc0470_0_6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2fde1cc0470_0_6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fde1cc0470_0_5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2fde1cc0470_0_5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fde1cc0470_0_5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2fde1cc0470_0_5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fde1cc0470_0_5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2fde1cc0470_0_5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fde1cc0470_0_5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2fde1cc0470_0_5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fde1cc0470_0_5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2fde1cc0470_0_5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fde1cc0470_0_5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2fde1cc0470_0_5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8954d22872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28954d22872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de1cc0470_0_3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fde1cc0470_0_3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de1cc0470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de1cc047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fbb3cf5c7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fbb3cf5c7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fe45257f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fe45257f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fe45257f5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fe45257f5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fe45257f5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fe45257f5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fe45257f5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fe45257f5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fde1cc0470_0_6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valuation Process: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Training vs. Testing data split.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Performance metrics: [insert confusion matrices]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Results: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Accuracy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Comparison with baseline or previous models.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g2fde1cc0470_0_6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fde1cc0470_0_7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g2fde1cc0470_0_7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fde1cc0470_0_7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g2fde1cc0470_0_7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fde1cc0470_0_7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g2fde1cc0470_0_7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fde1cc0470_0_3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fde1cc0470_0_3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fde1cc0470_0_7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g2fde1cc0470_0_7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fde1cc0470_0_7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g2fde1cc0470_0_7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fde1cc0470_0_5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2fde1cc0470_0_5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de1cc0470_0_3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Reason for Choice: Relevance to public health, published by the CDC, comprehensiveness of indicators, no missing values, 200k+ records/instances of data to analyze</a:t>
            </a:r>
            <a:endParaRPr/>
          </a:p>
        </p:txBody>
      </p:sp>
      <p:sp>
        <p:nvSpPr>
          <p:cNvPr id="170" name="Google Shape;170;g2fde1cc0470_0_3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fde1cc0470_0_3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fde1cc0470_0_3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/>
              <a:t>Features dropped: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/>
              <a:t>Income, Healthcare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/>
              <a:t>[insert notes about each one]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fde1cc0470_0_3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fde1cc0470_0_4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2fde1cc0470_0_4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fde1cc0470_0_4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2fde1cc0470_0_4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fde1cc0470_0_6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2fde1cc0470_0_6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fde1cc0470_0_4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valuation Process: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Training vs. Testing data split.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Performance metrics: [insert confusion matrices]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Results: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Accuracy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Comparison with baseline or previous models.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2fde1cc0470_0_4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8" name="Google Shape;68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3" name="Google Shape;93;p20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5" name="Google Shape;95;p20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Relationship Id="rId4" Type="http://schemas.openxmlformats.org/officeDocument/2006/relationships/image" Target="../media/image24.jpg"/><Relationship Id="rId5" Type="http://schemas.openxmlformats.org/officeDocument/2006/relationships/image" Target="../media/image2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9.jpg"/><Relationship Id="rId5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7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hyperlink" Target="https://twitter.com/egg_slide" TargetMode="External"/><Relationship Id="rId13" Type="http://schemas.openxmlformats.org/officeDocument/2006/relationships/image" Target="../media/image26.png"/><Relationship Id="rId12" Type="http://schemas.openxmlformats.org/officeDocument/2006/relationships/hyperlink" Target="https://www.instagram.com/slide_egg/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ww.slideegg.com/" TargetMode="External"/><Relationship Id="rId4" Type="http://schemas.openxmlformats.org/officeDocument/2006/relationships/hyperlink" Target="https://www.facebook.com/SlideEgg" TargetMode="External"/><Relationship Id="rId9" Type="http://schemas.openxmlformats.org/officeDocument/2006/relationships/image" Target="../media/image15.png"/><Relationship Id="rId14" Type="http://schemas.openxmlformats.org/officeDocument/2006/relationships/hyperlink" Target="https://www.slideegg.com/redesign" TargetMode="External"/><Relationship Id="rId5" Type="http://schemas.openxmlformats.org/officeDocument/2006/relationships/image" Target="../media/image17.png"/><Relationship Id="rId6" Type="http://schemas.openxmlformats.org/officeDocument/2006/relationships/hyperlink" Target="https://www.instagram.com/egg_slide/" TargetMode="External"/><Relationship Id="rId7" Type="http://schemas.openxmlformats.org/officeDocument/2006/relationships/image" Target="../media/image22.png"/><Relationship Id="rId8" Type="http://schemas.openxmlformats.org/officeDocument/2006/relationships/hyperlink" Target="https://www.youtube.com/channel/UCKevbriFTbpu-nd4NBafPE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archive.ics.uci.edu/dataset/891/cdc+diabetes+health+indicators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3.jp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3.jpg"/><Relationship Id="rId5" Type="http://schemas.openxmlformats.org/officeDocument/2006/relationships/image" Target="../media/image11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doctor holding a stethoscope and a heart&#10;&#10;Description automatically generated with medium confidence" id="130" name="Google Shape;130;p25"/>
          <p:cNvPicPr preferRelativeResize="0"/>
          <p:nvPr/>
        </p:nvPicPr>
        <p:blipFill rotWithShape="1">
          <a:blip r:embed="rId3">
            <a:alphaModFix/>
          </a:blip>
          <a:srcRect b="12090" l="0" r="0" t="3656"/>
          <a:stretch/>
        </p:blipFill>
        <p:spPr>
          <a:xfrm>
            <a:off x="15" y="962"/>
            <a:ext cx="9143985" cy="514253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/>
          <p:nvPr/>
        </p:nvSpPr>
        <p:spPr>
          <a:xfrm>
            <a:off x="0" y="0"/>
            <a:ext cx="9141900" cy="51426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Google Shape;132;p25"/>
          <p:cNvGrpSpPr/>
          <p:nvPr/>
        </p:nvGrpSpPr>
        <p:grpSpPr>
          <a:xfrm>
            <a:off x="94342" y="1408901"/>
            <a:ext cx="9141919" cy="2031315"/>
            <a:chOff x="3656950" y="2551837"/>
            <a:chExt cx="7026300" cy="1645056"/>
          </a:xfrm>
        </p:grpSpPr>
        <p:sp>
          <p:nvSpPr>
            <p:cNvPr id="133" name="Google Shape;133;p25"/>
            <p:cNvSpPr txBox="1"/>
            <p:nvPr/>
          </p:nvSpPr>
          <p:spPr>
            <a:xfrm>
              <a:off x="3656950" y="2551837"/>
              <a:ext cx="7026300" cy="14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5400" u="none" cap="none" strike="noStrike">
                  <a:solidFill>
                    <a:srgbClr val="F2F2F2"/>
                  </a:solidFill>
                  <a:latin typeface="Lora"/>
                  <a:ea typeface="Lora"/>
                  <a:cs typeface="Lora"/>
                  <a:sym typeface="Lora"/>
                </a:rPr>
                <a:t>Diabetes Health 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5400" u="none" cap="none" strike="noStrike">
                  <a:solidFill>
                    <a:srgbClr val="F2F2F2"/>
                  </a:solidFill>
                  <a:latin typeface="Lora"/>
                  <a:ea typeface="Lora"/>
                  <a:cs typeface="Lora"/>
                  <a:sym typeface="Lora"/>
                </a:rPr>
                <a:t>Risk Prediction</a:t>
              </a:r>
              <a:endParaRPr sz="1100"/>
            </a:p>
          </p:txBody>
        </p:sp>
        <p:sp>
          <p:nvSpPr>
            <p:cNvPr id="134" name="Google Shape;134;p25"/>
            <p:cNvSpPr txBox="1"/>
            <p:nvPr/>
          </p:nvSpPr>
          <p:spPr>
            <a:xfrm>
              <a:off x="5510565" y="3953893"/>
              <a:ext cx="33192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500" u="none" cap="none" strike="noStrike">
                  <a:solidFill>
                    <a:srgbClr val="F2F2F2"/>
                  </a:solidFill>
                  <a:latin typeface="Lora"/>
                  <a:ea typeface="Lora"/>
                  <a:cs typeface="Lora"/>
                  <a:sym typeface="Lora"/>
                </a:rPr>
                <a:t>Danish Mohammad, Joshua Perez, Ria Datla</a:t>
              </a:r>
              <a:endParaRPr sz="11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"/>
          <p:cNvSpPr txBox="1"/>
          <p:nvPr/>
        </p:nvSpPr>
        <p:spPr>
          <a:xfrm>
            <a:off x="157000" y="63325"/>
            <a:ext cx="85866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Model Optimization - What Worked?</a:t>
            </a:r>
            <a:endParaRPr b="1" sz="33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Removing BMI Outliers</a:t>
            </a:r>
            <a:endParaRPr b="1" sz="33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341" name="Google Shape;3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75" y="1366925"/>
            <a:ext cx="3365163" cy="330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5036" y="1366942"/>
            <a:ext cx="3365163" cy="3149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3" name="Google Shape;343;p34"/>
          <p:cNvGrpSpPr/>
          <p:nvPr/>
        </p:nvGrpSpPr>
        <p:grpSpPr>
          <a:xfrm>
            <a:off x="7257550" y="1469425"/>
            <a:ext cx="1290375" cy="1102325"/>
            <a:chOff x="7562350" y="1469425"/>
            <a:chExt cx="1290375" cy="1102325"/>
          </a:xfrm>
        </p:grpSpPr>
        <p:sp>
          <p:nvSpPr>
            <p:cNvPr id="344" name="Google Shape;344;p34"/>
            <p:cNvSpPr/>
            <p:nvPr/>
          </p:nvSpPr>
          <p:spPr>
            <a:xfrm>
              <a:off x="7562425" y="1469425"/>
              <a:ext cx="1290300" cy="103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34"/>
            <p:cNvSpPr txBox="1"/>
            <p:nvPr/>
          </p:nvSpPr>
          <p:spPr>
            <a:xfrm>
              <a:off x="7562350" y="1620150"/>
              <a:ext cx="1250100" cy="95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Accuracy: </a:t>
              </a:r>
              <a:endParaRPr b="1" sz="16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86%</a:t>
              </a:r>
              <a:endParaRPr b="1" i="0" sz="22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346" name="Google Shape;346;p34"/>
          <p:cNvGrpSpPr/>
          <p:nvPr/>
        </p:nvGrpSpPr>
        <p:grpSpPr>
          <a:xfrm>
            <a:off x="7257550" y="2821825"/>
            <a:ext cx="1290450" cy="1067700"/>
            <a:chOff x="5612875" y="873900"/>
            <a:chExt cx="1290450" cy="1067700"/>
          </a:xfrm>
        </p:grpSpPr>
        <p:sp>
          <p:nvSpPr>
            <p:cNvPr id="347" name="Google Shape;347;p34"/>
            <p:cNvSpPr/>
            <p:nvPr/>
          </p:nvSpPr>
          <p:spPr>
            <a:xfrm>
              <a:off x="5612875" y="873900"/>
              <a:ext cx="1290300" cy="103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34"/>
            <p:cNvSpPr txBox="1"/>
            <p:nvPr/>
          </p:nvSpPr>
          <p:spPr>
            <a:xfrm>
              <a:off x="5653225" y="990000"/>
              <a:ext cx="1250100" cy="95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Recall: </a:t>
              </a:r>
              <a:endParaRPr b="1" sz="16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15%</a:t>
              </a:r>
              <a:endParaRPr b="1" i="0" sz="22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/>
          <p:nvPr/>
        </p:nvSpPr>
        <p:spPr>
          <a:xfrm>
            <a:off x="5696175" y="1463425"/>
            <a:ext cx="3212100" cy="112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5"/>
          <p:cNvSpPr txBox="1"/>
          <p:nvPr/>
        </p:nvSpPr>
        <p:spPr>
          <a:xfrm>
            <a:off x="145781" y="368869"/>
            <a:ext cx="85722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Model Optimization - What Worked?</a:t>
            </a:r>
            <a:endParaRPr b="1" sz="33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Undersampling</a:t>
            </a:r>
            <a:endParaRPr b="1" sz="33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55" name="Google Shape;355;p35"/>
          <p:cNvSpPr txBox="1"/>
          <p:nvPr/>
        </p:nvSpPr>
        <p:spPr>
          <a:xfrm>
            <a:off x="5753925" y="1583525"/>
            <a:ext cx="30966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Original</a:t>
            </a:r>
            <a:r>
              <a:rPr lang="en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 			</a:t>
            </a:r>
            <a:r>
              <a:rPr lang="en" sz="12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Undersampled: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0.0    218,334			0.0: 26,500</a:t>
            </a:r>
            <a:endParaRPr sz="12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1.0     35,346			1.0: 26,500</a:t>
            </a:r>
            <a:endParaRPr sz="12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6" name="Google Shape;35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06" y="1655813"/>
            <a:ext cx="4688776" cy="2694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7" name="Google Shape;357;p35"/>
          <p:cNvGrpSpPr/>
          <p:nvPr/>
        </p:nvGrpSpPr>
        <p:grpSpPr>
          <a:xfrm>
            <a:off x="5823913" y="3012775"/>
            <a:ext cx="1290450" cy="1067700"/>
            <a:chOff x="5612875" y="873900"/>
            <a:chExt cx="1290450" cy="1067700"/>
          </a:xfrm>
        </p:grpSpPr>
        <p:sp>
          <p:nvSpPr>
            <p:cNvPr id="358" name="Google Shape;358;p35"/>
            <p:cNvSpPr/>
            <p:nvPr/>
          </p:nvSpPr>
          <p:spPr>
            <a:xfrm>
              <a:off x="5612875" y="873900"/>
              <a:ext cx="1290300" cy="103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5"/>
            <p:cNvSpPr txBox="1"/>
            <p:nvPr/>
          </p:nvSpPr>
          <p:spPr>
            <a:xfrm>
              <a:off x="5653225" y="990000"/>
              <a:ext cx="1250100" cy="95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Accuracy: </a:t>
              </a:r>
              <a:endParaRPr b="1" sz="16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86%</a:t>
              </a:r>
              <a:endParaRPr b="1" i="0" sz="22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360" name="Google Shape;360;p35"/>
          <p:cNvGrpSpPr/>
          <p:nvPr/>
        </p:nvGrpSpPr>
        <p:grpSpPr>
          <a:xfrm>
            <a:off x="7490088" y="3012775"/>
            <a:ext cx="1290450" cy="1067700"/>
            <a:chOff x="5612875" y="873900"/>
            <a:chExt cx="1290450" cy="1067700"/>
          </a:xfrm>
        </p:grpSpPr>
        <p:sp>
          <p:nvSpPr>
            <p:cNvPr id="361" name="Google Shape;361;p35"/>
            <p:cNvSpPr/>
            <p:nvPr/>
          </p:nvSpPr>
          <p:spPr>
            <a:xfrm>
              <a:off x="5612875" y="873900"/>
              <a:ext cx="1290300" cy="103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35"/>
            <p:cNvSpPr txBox="1"/>
            <p:nvPr/>
          </p:nvSpPr>
          <p:spPr>
            <a:xfrm>
              <a:off x="5653225" y="990000"/>
              <a:ext cx="1250100" cy="95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Recall: </a:t>
              </a:r>
              <a:endParaRPr b="1" sz="16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15%</a:t>
              </a:r>
              <a:endParaRPr b="1" i="0" sz="22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6"/>
          <p:cNvSpPr txBox="1"/>
          <p:nvPr/>
        </p:nvSpPr>
        <p:spPr>
          <a:xfrm>
            <a:off x="145775" y="368875"/>
            <a:ext cx="89982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Model Optimization - What Worked?</a:t>
            </a:r>
            <a:endParaRPr b="1" sz="33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Removing BMI Outliers and Undersampling</a:t>
            </a:r>
            <a:endParaRPr b="1" sz="33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368" name="Google Shape;36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4852" y="1594012"/>
            <a:ext cx="3352273" cy="3216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83525"/>
            <a:ext cx="3543649" cy="3237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0" name="Google Shape;370;p36"/>
          <p:cNvGrpSpPr/>
          <p:nvPr/>
        </p:nvGrpSpPr>
        <p:grpSpPr>
          <a:xfrm>
            <a:off x="7614025" y="1729538"/>
            <a:ext cx="1290375" cy="1102325"/>
            <a:chOff x="7562350" y="1469425"/>
            <a:chExt cx="1290375" cy="1102325"/>
          </a:xfrm>
        </p:grpSpPr>
        <p:sp>
          <p:nvSpPr>
            <p:cNvPr id="371" name="Google Shape;371;p36"/>
            <p:cNvSpPr/>
            <p:nvPr/>
          </p:nvSpPr>
          <p:spPr>
            <a:xfrm>
              <a:off x="7562425" y="1469425"/>
              <a:ext cx="1290300" cy="103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36"/>
            <p:cNvSpPr txBox="1"/>
            <p:nvPr/>
          </p:nvSpPr>
          <p:spPr>
            <a:xfrm>
              <a:off x="7562350" y="1620150"/>
              <a:ext cx="1250100" cy="95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Accuracy: </a:t>
              </a:r>
              <a:endParaRPr b="1" sz="16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73</a:t>
              </a:r>
              <a:r>
                <a:rPr b="1" lang="en" sz="2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%</a:t>
              </a:r>
              <a:endParaRPr b="1" i="0" sz="22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373" name="Google Shape;373;p36"/>
          <p:cNvGrpSpPr/>
          <p:nvPr/>
        </p:nvGrpSpPr>
        <p:grpSpPr>
          <a:xfrm>
            <a:off x="7614025" y="3081938"/>
            <a:ext cx="1290450" cy="1067700"/>
            <a:chOff x="5612875" y="873900"/>
            <a:chExt cx="1290450" cy="1067700"/>
          </a:xfrm>
        </p:grpSpPr>
        <p:sp>
          <p:nvSpPr>
            <p:cNvPr id="374" name="Google Shape;374;p36"/>
            <p:cNvSpPr/>
            <p:nvPr/>
          </p:nvSpPr>
          <p:spPr>
            <a:xfrm>
              <a:off x="5612875" y="873900"/>
              <a:ext cx="1290300" cy="103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36"/>
            <p:cNvSpPr txBox="1"/>
            <p:nvPr/>
          </p:nvSpPr>
          <p:spPr>
            <a:xfrm>
              <a:off x="5653225" y="990000"/>
              <a:ext cx="1250100" cy="95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Recall: </a:t>
              </a:r>
              <a:endParaRPr b="1" sz="16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77</a:t>
              </a:r>
              <a:r>
                <a:rPr b="1" lang="en" sz="2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%</a:t>
              </a:r>
              <a:endParaRPr b="1" i="0" sz="22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"/>
          <p:cNvSpPr txBox="1"/>
          <p:nvPr/>
        </p:nvSpPr>
        <p:spPr>
          <a:xfrm>
            <a:off x="215775" y="368869"/>
            <a:ext cx="85026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Model Optimization - What Didn’t Work?</a:t>
            </a:r>
            <a:endParaRPr b="1" sz="33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SMOTE Oversampling</a:t>
            </a:r>
            <a:endParaRPr b="1" sz="33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81" name="Google Shape;381;p37"/>
          <p:cNvSpPr txBox="1"/>
          <p:nvPr/>
        </p:nvSpPr>
        <p:spPr>
          <a:xfrm>
            <a:off x="2525700" y="4519719"/>
            <a:ext cx="2250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B6B6B"/>
                </a:solidFill>
                <a:highlight>
                  <a:srgbClr val="FFFFFF"/>
                </a:highlight>
              </a:rPr>
              <a:t>SMOTE Oversampling | Image source Medium</a:t>
            </a:r>
            <a:endParaRPr sz="1100"/>
          </a:p>
        </p:txBody>
      </p:sp>
      <p:pic>
        <p:nvPicPr>
          <p:cNvPr id="382" name="Google Shape;38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53" y="1547473"/>
            <a:ext cx="6480715" cy="28787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3" name="Google Shape;383;p37"/>
          <p:cNvGrpSpPr/>
          <p:nvPr/>
        </p:nvGrpSpPr>
        <p:grpSpPr>
          <a:xfrm>
            <a:off x="7614025" y="1729538"/>
            <a:ext cx="1290375" cy="1102325"/>
            <a:chOff x="7562350" y="1469425"/>
            <a:chExt cx="1290375" cy="1102325"/>
          </a:xfrm>
        </p:grpSpPr>
        <p:sp>
          <p:nvSpPr>
            <p:cNvPr id="384" name="Google Shape;384;p37"/>
            <p:cNvSpPr/>
            <p:nvPr/>
          </p:nvSpPr>
          <p:spPr>
            <a:xfrm>
              <a:off x="7562425" y="1469425"/>
              <a:ext cx="1290300" cy="103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37"/>
            <p:cNvSpPr txBox="1"/>
            <p:nvPr/>
          </p:nvSpPr>
          <p:spPr>
            <a:xfrm>
              <a:off x="7562350" y="1620150"/>
              <a:ext cx="1250100" cy="95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Accuracy: </a:t>
              </a:r>
              <a:endParaRPr b="1" sz="16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83</a:t>
              </a:r>
              <a:r>
                <a:rPr b="1" lang="en" sz="2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%</a:t>
              </a:r>
              <a:endParaRPr b="1" i="0" sz="22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386" name="Google Shape;386;p37"/>
          <p:cNvGrpSpPr/>
          <p:nvPr/>
        </p:nvGrpSpPr>
        <p:grpSpPr>
          <a:xfrm>
            <a:off x="7614025" y="3081938"/>
            <a:ext cx="1290450" cy="1067700"/>
            <a:chOff x="5612875" y="873900"/>
            <a:chExt cx="1290450" cy="1067700"/>
          </a:xfrm>
        </p:grpSpPr>
        <p:sp>
          <p:nvSpPr>
            <p:cNvPr id="387" name="Google Shape;387;p37"/>
            <p:cNvSpPr/>
            <p:nvPr/>
          </p:nvSpPr>
          <p:spPr>
            <a:xfrm>
              <a:off x="5612875" y="873900"/>
              <a:ext cx="1290300" cy="103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37"/>
            <p:cNvSpPr txBox="1"/>
            <p:nvPr/>
          </p:nvSpPr>
          <p:spPr>
            <a:xfrm>
              <a:off x="5653225" y="990000"/>
              <a:ext cx="1250100" cy="95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Recall: </a:t>
              </a:r>
              <a:endParaRPr b="1" sz="16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45</a:t>
              </a:r>
              <a:r>
                <a:rPr b="1" lang="en" sz="2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%</a:t>
              </a:r>
              <a:endParaRPr b="1" i="0" sz="22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"/>
          <p:cNvSpPr/>
          <p:nvPr/>
        </p:nvSpPr>
        <p:spPr>
          <a:xfrm>
            <a:off x="653550" y="1565475"/>
            <a:ext cx="4048500" cy="357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8"/>
          <p:cNvSpPr txBox="1"/>
          <p:nvPr/>
        </p:nvSpPr>
        <p:spPr>
          <a:xfrm>
            <a:off x="215775" y="368869"/>
            <a:ext cx="85026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Model Optimization - What Didn’t Work?</a:t>
            </a:r>
            <a:endParaRPr b="1" sz="33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Reducing Features</a:t>
            </a:r>
            <a:endParaRPr b="1" sz="33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95" name="Google Shape;395;p38"/>
          <p:cNvSpPr txBox="1"/>
          <p:nvPr/>
        </p:nvSpPr>
        <p:spPr>
          <a:xfrm>
            <a:off x="880650" y="1739750"/>
            <a:ext cx="3503100" cy="3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BMI : 					19%</a:t>
            </a:r>
            <a:endParaRPr b="1" sz="25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Age: 					14%</a:t>
            </a:r>
            <a:endParaRPr b="1" sz="23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General Health: 		11%</a:t>
            </a:r>
            <a:endParaRPr b="1" sz="21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Physical Health: 		8%</a:t>
            </a:r>
            <a:endParaRPr b="1" sz="20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Education: 				7%</a:t>
            </a:r>
            <a:endParaRPr b="1" sz="19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Mental Health: 			6%</a:t>
            </a:r>
            <a:endParaRPr b="1" sz="18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High </a:t>
            </a:r>
            <a:r>
              <a:rPr b="1" lang="en" sz="17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Cholesterol</a:t>
            </a:r>
            <a:r>
              <a:rPr b="1" lang="en" sz="17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: 		4%</a:t>
            </a:r>
            <a:endParaRPr b="1" sz="17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Smoker: 					3%</a:t>
            </a:r>
            <a:endParaRPr b="1" sz="16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Fruits: 					3%</a:t>
            </a:r>
            <a:endParaRPr sz="1100"/>
          </a:p>
        </p:txBody>
      </p:sp>
      <p:grpSp>
        <p:nvGrpSpPr>
          <p:cNvPr id="396" name="Google Shape;396;p38"/>
          <p:cNvGrpSpPr/>
          <p:nvPr/>
        </p:nvGrpSpPr>
        <p:grpSpPr>
          <a:xfrm>
            <a:off x="5689075" y="2016900"/>
            <a:ext cx="1290450" cy="1067700"/>
            <a:chOff x="5612875" y="873900"/>
            <a:chExt cx="1290450" cy="1067700"/>
          </a:xfrm>
        </p:grpSpPr>
        <p:sp>
          <p:nvSpPr>
            <p:cNvPr id="397" name="Google Shape;397;p38"/>
            <p:cNvSpPr/>
            <p:nvPr/>
          </p:nvSpPr>
          <p:spPr>
            <a:xfrm>
              <a:off x="5612875" y="873900"/>
              <a:ext cx="1290300" cy="103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38"/>
            <p:cNvSpPr txBox="1"/>
            <p:nvPr/>
          </p:nvSpPr>
          <p:spPr>
            <a:xfrm>
              <a:off x="5653225" y="990000"/>
              <a:ext cx="1250100" cy="95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Accuracy: </a:t>
              </a:r>
              <a:endParaRPr b="1" sz="16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86%</a:t>
              </a:r>
              <a:endParaRPr b="1" i="0" sz="22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399" name="Google Shape;399;p38"/>
          <p:cNvGrpSpPr/>
          <p:nvPr/>
        </p:nvGrpSpPr>
        <p:grpSpPr>
          <a:xfrm>
            <a:off x="7355250" y="2016900"/>
            <a:ext cx="1290450" cy="1067700"/>
            <a:chOff x="5612875" y="873900"/>
            <a:chExt cx="1290450" cy="1067700"/>
          </a:xfrm>
        </p:grpSpPr>
        <p:sp>
          <p:nvSpPr>
            <p:cNvPr id="400" name="Google Shape;400;p38"/>
            <p:cNvSpPr/>
            <p:nvPr/>
          </p:nvSpPr>
          <p:spPr>
            <a:xfrm>
              <a:off x="5612875" y="873900"/>
              <a:ext cx="1290300" cy="103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38"/>
            <p:cNvSpPr txBox="1"/>
            <p:nvPr/>
          </p:nvSpPr>
          <p:spPr>
            <a:xfrm>
              <a:off x="5653225" y="990000"/>
              <a:ext cx="1250100" cy="95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Recall: </a:t>
              </a:r>
              <a:endParaRPr b="1" sz="16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13%</a:t>
              </a:r>
              <a:endParaRPr b="1" i="0" sz="22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402" name="Google Shape;402;p38"/>
          <p:cNvGrpSpPr/>
          <p:nvPr/>
        </p:nvGrpSpPr>
        <p:grpSpPr>
          <a:xfrm>
            <a:off x="5689075" y="3921900"/>
            <a:ext cx="1290450" cy="1067700"/>
            <a:chOff x="5612875" y="873900"/>
            <a:chExt cx="1290450" cy="1067700"/>
          </a:xfrm>
        </p:grpSpPr>
        <p:sp>
          <p:nvSpPr>
            <p:cNvPr id="403" name="Google Shape;403;p38"/>
            <p:cNvSpPr/>
            <p:nvPr/>
          </p:nvSpPr>
          <p:spPr>
            <a:xfrm>
              <a:off x="5612875" y="873900"/>
              <a:ext cx="1290300" cy="103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38"/>
            <p:cNvSpPr txBox="1"/>
            <p:nvPr/>
          </p:nvSpPr>
          <p:spPr>
            <a:xfrm>
              <a:off x="5653225" y="990000"/>
              <a:ext cx="1250100" cy="95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Accuracy: </a:t>
              </a:r>
              <a:endParaRPr b="1" sz="16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86%</a:t>
              </a:r>
              <a:endParaRPr b="1" i="0" sz="22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405" name="Google Shape;405;p38"/>
          <p:cNvGrpSpPr/>
          <p:nvPr/>
        </p:nvGrpSpPr>
        <p:grpSpPr>
          <a:xfrm>
            <a:off x="7355250" y="3921900"/>
            <a:ext cx="1290450" cy="1067700"/>
            <a:chOff x="5612875" y="873900"/>
            <a:chExt cx="1290450" cy="1067700"/>
          </a:xfrm>
        </p:grpSpPr>
        <p:sp>
          <p:nvSpPr>
            <p:cNvPr id="406" name="Google Shape;406;p38"/>
            <p:cNvSpPr/>
            <p:nvPr/>
          </p:nvSpPr>
          <p:spPr>
            <a:xfrm>
              <a:off x="5612875" y="873900"/>
              <a:ext cx="1290300" cy="103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38"/>
            <p:cNvSpPr txBox="1"/>
            <p:nvPr/>
          </p:nvSpPr>
          <p:spPr>
            <a:xfrm>
              <a:off x="5653225" y="990000"/>
              <a:ext cx="1250100" cy="95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Recall: </a:t>
              </a:r>
              <a:endParaRPr b="1" sz="16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11%</a:t>
              </a:r>
              <a:endParaRPr b="1" i="0" sz="22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sp>
        <p:nvSpPr>
          <p:cNvPr id="408" name="Google Shape;408;p38"/>
          <p:cNvSpPr txBox="1"/>
          <p:nvPr/>
        </p:nvSpPr>
        <p:spPr>
          <a:xfrm>
            <a:off x="5121900" y="1565475"/>
            <a:ext cx="1495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Top 5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8"/>
          <p:cNvSpPr txBox="1"/>
          <p:nvPr/>
        </p:nvSpPr>
        <p:spPr>
          <a:xfrm>
            <a:off x="5121900" y="3432875"/>
            <a:ext cx="1069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Top 3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9"/>
          <p:cNvSpPr txBox="1"/>
          <p:nvPr/>
        </p:nvSpPr>
        <p:spPr>
          <a:xfrm>
            <a:off x="215775" y="368869"/>
            <a:ext cx="85026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Model Optimization - What Also Worked?</a:t>
            </a:r>
            <a:endParaRPr b="1" sz="33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Robust Scaling &amp; Standard Scaler</a:t>
            </a:r>
            <a:endParaRPr b="1" sz="33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15" name="Google Shape;415;p39"/>
          <p:cNvSpPr txBox="1"/>
          <p:nvPr/>
        </p:nvSpPr>
        <p:spPr>
          <a:xfrm>
            <a:off x="0" y="1923750"/>
            <a:ext cx="4618800" cy="1831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Robust </a:t>
            </a:r>
            <a:endParaRPr sz="11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      precision    </a:t>
            </a:r>
            <a:r>
              <a:rPr b="1" lang="en" sz="1100">
                <a:solidFill>
                  <a:schemeClr val="accent1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recall </a:t>
            </a: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f1-score   support</a:t>
            </a:r>
            <a:endParaRPr sz="11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   1       0.32    </a:t>
            </a:r>
            <a:r>
              <a:rPr b="1" lang="en" sz="1100">
                <a:solidFill>
                  <a:schemeClr val="accent1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  0.76</a:t>
            </a: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0.45      8946</a:t>
            </a:r>
            <a:endParaRPr sz="11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   0       0.95      0.73      0.82     54474</a:t>
            </a:r>
            <a:endParaRPr sz="11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accuracy                           0.73     63420</a:t>
            </a:r>
            <a:endParaRPr sz="11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macro avg       0.63      0.75      0.64     63420</a:t>
            </a:r>
            <a:endParaRPr sz="11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weighted avg       0.86      0.73      0.77     63420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16" name="Google Shape;416;p39"/>
          <p:cNvSpPr txBox="1"/>
          <p:nvPr/>
        </p:nvSpPr>
        <p:spPr>
          <a:xfrm>
            <a:off x="4572000" y="1923750"/>
            <a:ext cx="4475100" cy="1831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Standard Scaler</a:t>
            </a:r>
            <a:endParaRPr sz="11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       precision    </a:t>
            </a:r>
            <a:r>
              <a:rPr b="1" lang="en" sz="1100">
                <a:solidFill>
                  <a:schemeClr val="accent1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recall </a:t>
            </a: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f1-score   support</a:t>
            </a:r>
            <a:endParaRPr sz="11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   1       0.31     </a:t>
            </a:r>
            <a:r>
              <a:rPr b="1" lang="en" sz="1100">
                <a:solidFill>
                  <a:schemeClr val="accent1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 0.77 </a:t>
            </a: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0.44      8928</a:t>
            </a:r>
            <a:endParaRPr sz="11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   0       0.95      0.72      0.82     54492</a:t>
            </a:r>
            <a:endParaRPr sz="11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accuracy                           0.73     63420</a:t>
            </a:r>
            <a:endParaRPr sz="11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macro avg       0.63      0.75      0.63     63420</a:t>
            </a:r>
            <a:endParaRPr sz="11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weighted avg       0.86      0.73      0.77     63420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40"/>
          <p:cNvGrpSpPr/>
          <p:nvPr/>
        </p:nvGrpSpPr>
        <p:grpSpPr>
          <a:xfrm>
            <a:off x="-46771" y="56660"/>
            <a:ext cx="9144000" cy="5030212"/>
            <a:chOff x="15789" y="151097"/>
            <a:chExt cx="12192000" cy="6706949"/>
          </a:xfrm>
        </p:grpSpPr>
        <p:sp>
          <p:nvSpPr>
            <p:cNvPr id="422" name="Google Shape;422;p40"/>
            <p:cNvSpPr txBox="1"/>
            <p:nvPr/>
          </p:nvSpPr>
          <p:spPr>
            <a:xfrm>
              <a:off x="134193" y="183095"/>
              <a:ext cx="837000" cy="15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+</a:t>
              </a:r>
              <a:endParaRPr sz="1100"/>
            </a:p>
          </p:txBody>
        </p:sp>
        <p:sp>
          <p:nvSpPr>
            <p:cNvPr id="423" name="Google Shape;423;p40"/>
            <p:cNvSpPr txBox="1"/>
            <p:nvPr/>
          </p:nvSpPr>
          <p:spPr>
            <a:xfrm>
              <a:off x="5776784" y="1171005"/>
              <a:ext cx="837000" cy="15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+</a:t>
              </a:r>
              <a:endParaRPr sz="1100"/>
            </a:p>
          </p:txBody>
        </p:sp>
        <p:sp>
          <p:nvSpPr>
            <p:cNvPr id="424" name="Google Shape;424;p40"/>
            <p:cNvSpPr txBox="1"/>
            <p:nvPr/>
          </p:nvSpPr>
          <p:spPr>
            <a:xfrm>
              <a:off x="4014136" y="287829"/>
              <a:ext cx="837000" cy="15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+</a:t>
              </a:r>
              <a:endParaRPr sz="1100"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15789" y="3147646"/>
              <a:ext cx="12192000" cy="371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40"/>
            <p:cNvSpPr txBox="1"/>
            <p:nvPr/>
          </p:nvSpPr>
          <p:spPr>
            <a:xfrm>
              <a:off x="264892" y="1752999"/>
              <a:ext cx="58308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Results and Conclusion</a:t>
              </a:r>
              <a:endParaRPr b="1" sz="24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427" name="Google Shape;427;p40"/>
            <p:cNvSpPr txBox="1"/>
            <p:nvPr/>
          </p:nvSpPr>
          <p:spPr>
            <a:xfrm>
              <a:off x="404875" y="3573050"/>
              <a:ext cx="11344200" cy="25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Chosen Model:</a:t>
              </a:r>
              <a:r>
                <a:rPr lang="en" sz="17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 Logistics Regression</a:t>
              </a:r>
              <a:endParaRPr sz="17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Model Optimization:</a:t>
              </a:r>
              <a:r>
                <a:rPr lang="en" sz="17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 Undersampled outcomes and reduced BMI outliers</a:t>
              </a:r>
              <a:endParaRPr sz="17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Accuracy: </a:t>
              </a:r>
              <a:r>
                <a:rPr lang="en" sz="17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73%</a:t>
              </a:r>
              <a:endParaRPr sz="17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Recall: </a:t>
              </a:r>
              <a:r>
                <a:rPr lang="en" sz="17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77%</a:t>
              </a:r>
              <a:endParaRPr sz="17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Conclusion: </a:t>
              </a:r>
              <a:r>
                <a:rPr lang="en" sz="17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Our model is a good risk assessment tool but not a diagnostic tool</a:t>
              </a:r>
              <a:endParaRPr sz="17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428" name="Google Shape;428;p40"/>
            <p:cNvSpPr txBox="1"/>
            <p:nvPr/>
          </p:nvSpPr>
          <p:spPr>
            <a:xfrm>
              <a:off x="10802173" y="151097"/>
              <a:ext cx="837000" cy="15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+</a:t>
              </a:r>
              <a:endParaRPr sz="110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41"/>
          <p:cNvGrpSpPr/>
          <p:nvPr/>
        </p:nvGrpSpPr>
        <p:grpSpPr>
          <a:xfrm>
            <a:off x="274652" y="-160550"/>
            <a:ext cx="8881477" cy="5564083"/>
            <a:chOff x="223837" y="-214062"/>
            <a:chExt cx="11984181" cy="7418777"/>
          </a:xfrm>
        </p:grpSpPr>
        <p:sp>
          <p:nvSpPr>
            <p:cNvPr id="434" name="Google Shape;434;p41"/>
            <p:cNvSpPr txBox="1"/>
            <p:nvPr/>
          </p:nvSpPr>
          <p:spPr>
            <a:xfrm>
              <a:off x="11371018" y="2521077"/>
              <a:ext cx="837000" cy="15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+</a:t>
              </a:r>
              <a:endParaRPr sz="1100"/>
            </a:p>
          </p:txBody>
        </p:sp>
        <p:sp>
          <p:nvSpPr>
            <p:cNvPr id="435" name="Google Shape;435;p41"/>
            <p:cNvSpPr txBox="1"/>
            <p:nvPr/>
          </p:nvSpPr>
          <p:spPr>
            <a:xfrm>
              <a:off x="8503993" y="5634815"/>
              <a:ext cx="837000" cy="15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+</a:t>
              </a:r>
              <a:endParaRPr sz="1100"/>
            </a:p>
          </p:txBody>
        </p:sp>
        <p:sp>
          <p:nvSpPr>
            <p:cNvPr id="436" name="Google Shape;436;p41"/>
            <p:cNvSpPr txBox="1"/>
            <p:nvPr/>
          </p:nvSpPr>
          <p:spPr>
            <a:xfrm>
              <a:off x="4113523" y="-214062"/>
              <a:ext cx="837000" cy="15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+</a:t>
              </a:r>
              <a:endParaRPr sz="1100"/>
            </a:p>
          </p:txBody>
        </p:sp>
        <p:grpSp>
          <p:nvGrpSpPr>
            <p:cNvPr id="437" name="Google Shape;437;p41"/>
            <p:cNvGrpSpPr/>
            <p:nvPr/>
          </p:nvGrpSpPr>
          <p:grpSpPr>
            <a:xfrm>
              <a:off x="4532068" y="324582"/>
              <a:ext cx="7197236" cy="5962650"/>
              <a:chOff x="4532068" y="324582"/>
              <a:chExt cx="7197236" cy="5962650"/>
            </a:xfrm>
          </p:grpSpPr>
          <p:pic>
            <p:nvPicPr>
              <p:cNvPr descr="Photo 60yearold retired asian woman using a glucose meter to measure her blood sugar level" id="438" name="Google Shape;438;p4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532068" y="324582"/>
                <a:ext cx="3971925" cy="59626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Photo telemedicine medical doctor having a virtual conference session with patient and demonstrating how to measure blood sugar" id="439" name="Google Shape;439;p4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767762" y="324582"/>
                <a:ext cx="2961542" cy="29615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Free photo doctor performing routine medical checkup" id="440" name="Google Shape;440;p41"/>
              <p:cNvPicPr preferRelativeResize="0"/>
              <p:nvPr/>
            </p:nvPicPr>
            <p:blipFill rotWithShape="1">
              <a:blip r:embed="rId5">
                <a:alphaModFix/>
              </a:blip>
              <a:srcRect b="0" l="6787" r="17033" t="0"/>
              <a:stretch/>
            </p:blipFill>
            <p:spPr>
              <a:xfrm>
                <a:off x="8767762" y="3697526"/>
                <a:ext cx="2961542" cy="25897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41" name="Google Shape;441;p41"/>
            <p:cNvGrpSpPr/>
            <p:nvPr/>
          </p:nvGrpSpPr>
          <p:grpSpPr>
            <a:xfrm>
              <a:off x="223837" y="1546953"/>
              <a:ext cx="4308300" cy="5229914"/>
              <a:chOff x="223837" y="1292801"/>
              <a:chExt cx="4308300" cy="5229914"/>
            </a:xfrm>
          </p:grpSpPr>
          <p:sp>
            <p:nvSpPr>
              <p:cNvPr id="442" name="Google Shape;442;p41"/>
              <p:cNvSpPr txBox="1"/>
              <p:nvPr/>
            </p:nvSpPr>
            <p:spPr>
              <a:xfrm>
                <a:off x="223837" y="1292801"/>
                <a:ext cx="4308300" cy="324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400">
                    <a:solidFill>
                      <a:srgbClr val="3F3F3F"/>
                    </a:solidFill>
                    <a:latin typeface="Lora"/>
                    <a:ea typeface="Lora"/>
                    <a:cs typeface="Lora"/>
                    <a:sym typeface="Lora"/>
                  </a:rPr>
                  <a:t>Future Research</a:t>
                </a:r>
                <a:endParaRPr sz="1100"/>
              </a:p>
              <a:p>
                <a:pPr indent="-298450" lvl="0" marL="457200" marR="0" rtl="0" algn="l">
                  <a:lnSpc>
                    <a:spcPct val="15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3F3F3F"/>
                  </a:buClr>
                  <a:buSzPts val="1100"/>
                  <a:buFont typeface="Lora"/>
                  <a:buChar char="●"/>
                </a:pPr>
                <a:r>
                  <a:rPr lang="en" sz="1100">
                    <a:solidFill>
                      <a:srgbClr val="3F3F3F"/>
                    </a:solidFill>
                    <a:latin typeface="Lora"/>
                    <a:ea typeface="Lora"/>
                    <a:cs typeface="Lora"/>
                    <a:sym typeface="Lora"/>
                  </a:rPr>
                  <a:t>I</a:t>
                </a:r>
                <a:r>
                  <a:rPr lang="en" sz="1100">
                    <a:solidFill>
                      <a:srgbClr val="3F3F3F"/>
                    </a:solidFill>
                    <a:latin typeface="Lora"/>
                    <a:ea typeface="Lora"/>
                    <a:cs typeface="Lora"/>
                    <a:sym typeface="Lora"/>
                  </a:rPr>
                  <a:t>ncrease dataset for diabetes patients</a:t>
                </a:r>
                <a:endParaRPr sz="11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endParaRPr>
              </a:p>
              <a:p>
                <a:pPr indent="-298450" lvl="0" marL="45720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100"/>
                  <a:buFont typeface="Lora"/>
                  <a:buChar char="●"/>
                </a:pPr>
                <a:r>
                  <a:rPr lang="en" sz="1100">
                    <a:solidFill>
                      <a:srgbClr val="3F3F3F"/>
                    </a:solidFill>
                    <a:latin typeface="Lora"/>
                    <a:ea typeface="Lora"/>
                    <a:cs typeface="Lora"/>
                    <a:sym typeface="Lora"/>
                  </a:rPr>
                  <a:t>Get current data</a:t>
                </a:r>
                <a:endParaRPr sz="11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endParaRPr>
              </a:p>
              <a:p>
                <a:pPr indent="-298450" lvl="0" marL="45720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100"/>
                  <a:buFont typeface="Lora"/>
                  <a:buChar char="●"/>
                </a:pPr>
                <a:r>
                  <a:rPr lang="en" sz="1100">
                    <a:solidFill>
                      <a:srgbClr val="3F3F3F"/>
                    </a:solidFill>
                    <a:latin typeface="Lora"/>
                    <a:ea typeface="Lora"/>
                    <a:cs typeface="Lora"/>
                    <a:sym typeface="Lora"/>
                  </a:rPr>
                  <a:t>Expand the dataset globally</a:t>
                </a:r>
                <a:endParaRPr sz="11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endParaRPr>
              </a:p>
              <a:p>
                <a:pPr indent="-298450" lvl="0" marL="45720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100"/>
                  <a:buFont typeface="Lora"/>
                  <a:buChar char="●"/>
                </a:pPr>
                <a:r>
                  <a:rPr lang="en" sz="1100">
                    <a:solidFill>
                      <a:srgbClr val="3F3F3F"/>
                    </a:solidFill>
                    <a:latin typeface="Lora"/>
                    <a:ea typeface="Lora"/>
                    <a:cs typeface="Lora"/>
                    <a:sym typeface="Lora"/>
                  </a:rPr>
                  <a:t>Potential for exploring more advanced models or additional features</a:t>
                </a:r>
                <a:endParaRPr sz="11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endParaRPr>
              </a:p>
              <a:p>
                <a:pPr indent="-298450" lvl="0" marL="45720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100"/>
                  <a:buFont typeface="Lora"/>
                  <a:buChar char="●"/>
                </a:pPr>
                <a:r>
                  <a:rPr lang="en" sz="1100">
                    <a:solidFill>
                      <a:srgbClr val="3F3F3F"/>
                    </a:solidFill>
                    <a:latin typeface="Lora"/>
                    <a:ea typeface="Lora"/>
                    <a:cs typeface="Lora"/>
                    <a:sym typeface="Lora"/>
                  </a:rPr>
                  <a:t>Label the data more granularly (ex. Pre Diabetes vs Type 1 vs Type 2)</a:t>
                </a:r>
                <a:endParaRPr sz="11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endParaRP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5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43" name="Google Shape;443;p41"/>
              <p:cNvSpPr txBox="1"/>
              <p:nvPr/>
            </p:nvSpPr>
            <p:spPr>
              <a:xfrm>
                <a:off x="366200" y="4453315"/>
                <a:ext cx="4165800" cy="206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400">
                    <a:solidFill>
                      <a:srgbClr val="3F3F3F"/>
                    </a:solidFill>
                    <a:latin typeface="Lora"/>
                    <a:ea typeface="Lora"/>
                    <a:cs typeface="Lora"/>
                    <a:sym typeface="Lora"/>
                  </a:rPr>
                  <a:t>Next Steps</a:t>
                </a:r>
                <a:endParaRPr sz="1100"/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5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9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endParaRP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50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3F3F3F"/>
                    </a:solidFill>
                    <a:latin typeface="Lora"/>
                    <a:ea typeface="Lora"/>
                    <a:cs typeface="Lora"/>
                    <a:sym typeface="Lora"/>
                  </a:rPr>
                  <a:t>Develop an application for diabetes risk assessment to flag to users when they may need to go to the doctor and get an examination</a:t>
                </a:r>
                <a:endParaRPr sz="9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</p:grpSp>
      <p:sp>
        <p:nvSpPr>
          <p:cNvPr id="444" name="Google Shape;444;p41"/>
          <p:cNvSpPr txBox="1"/>
          <p:nvPr/>
        </p:nvSpPr>
        <p:spPr>
          <a:xfrm>
            <a:off x="167863" y="330862"/>
            <a:ext cx="4373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Next Steps</a:t>
            </a:r>
            <a:endParaRPr b="1" sz="24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/>
          <p:nvPr/>
        </p:nvSpPr>
        <p:spPr>
          <a:xfrm>
            <a:off x="1244944" y="1182296"/>
            <a:ext cx="6654300" cy="27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Lora"/>
              <a:buNone/>
            </a:pPr>
            <a:r>
              <a:rPr b="1" i="0" lang="en" sz="4100" u="none" cap="none" strike="noStrike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Thank You!</a:t>
            </a:r>
            <a:endParaRPr b="1" sz="4100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Lora"/>
              <a:buNone/>
            </a:pPr>
            <a:r>
              <a:t/>
            </a:r>
            <a:endParaRPr b="1" sz="4100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Lora"/>
              <a:buNone/>
            </a:pPr>
            <a:r>
              <a:rPr b="1" lang="en" sz="41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What questions do you have?</a:t>
            </a:r>
            <a:endParaRPr b="1" sz="4100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3"/>
          <p:cNvSpPr txBox="1"/>
          <p:nvPr/>
        </p:nvSpPr>
        <p:spPr>
          <a:xfrm>
            <a:off x="1244844" y="2221646"/>
            <a:ext cx="6654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None/>
            </a:pPr>
            <a:r>
              <a:rPr b="1" lang="en" sz="41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Appendix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/>
        </p:nvSpPr>
        <p:spPr>
          <a:xfrm>
            <a:off x="5555373" y="3966255"/>
            <a:ext cx="6279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+</a:t>
            </a:r>
            <a:endParaRPr sz="1100"/>
          </a:p>
        </p:txBody>
      </p:sp>
      <p:sp>
        <p:nvSpPr>
          <p:cNvPr id="140" name="Google Shape;140;p26"/>
          <p:cNvSpPr txBox="1"/>
          <p:nvPr/>
        </p:nvSpPr>
        <p:spPr>
          <a:xfrm>
            <a:off x="4011907" y="251066"/>
            <a:ext cx="6279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+</a:t>
            </a:r>
            <a:endParaRPr sz="1100"/>
          </a:p>
        </p:txBody>
      </p:sp>
      <p:sp>
        <p:nvSpPr>
          <p:cNvPr id="141" name="Google Shape;141;p26"/>
          <p:cNvSpPr/>
          <p:nvPr/>
        </p:nvSpPr>
        <p:spPr>
          <a:xfrm>
            <a:off x="5987561" y="0"/>
            <a:ext cx="3156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4325816" y="197827"/>
            <a:ext cx="2373900" cy="2373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-8138" l="-31848" r="-1108" t="-14638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6378818" y="2422280"/>
            <a:ext cx="2373900" cy="2373900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b="-1109" l="-8249" r="-8239" t="-2919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4" name="Google Shape;144;p26"/>
          <p:cNvGrpSpPr/>
          <p:nvPr/>
        </p:nvGrpSpPr>
        <p:grpSpPr>
          <a:xfrm>
            <a:off x="566450" y="686749"/>
            <a:ext cx="3759566" cy="3331794"/>
            <a:chOff x="624675" y="-69074"/>
            <a:chExt cx="4748126" cy="4442392"/>
          </a:xfrm>
        </p:grpSpPr>
        <p:sp>
          <p:nvSpPr>
            <p:cNvPr id="145" name="Google Shape;145;p26"/>
            <p:cNvSpPr txBox="1"/>
            <p:nvPr/>
          </p:nvSpPr>
          <p:spPr>
            <a:xfrm>
              <a:off x="688001" y="-69074"/>
              <a:ext cx="46848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3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Agenda</a:t>
              </a:r>
              <a:endParaRPr b="1" i="0" sz="36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46" name="Google Shape;146;p26"/>
            <p:cNvSpPr txBox="1"/>
            <p:nvPr/>
          </p:nvSpPr>
          <p:spPr>
            <a:xfrm>
              <a:off x="624675" y="997418"/>
              <a:ext cx="4684800" cy="3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-209550" lvl="0" marL="21590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500"/>
                <a:buFont typeface="Arial"/>
                <a:buChar char="•"/>
              </a:pPr>
              <a:r>
                <a:rPr i="0" lang="en" sz="15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Executive Summary</a:t>
              </a:r>
              <a:endParaRPr sz="1100"/>
            </a:p>
            <a:p>
              <a:pPr indent="-209550" lvl="0" marL="215900" marR="0" rtl="0" algn="l">
                <a:spcBef>
                  <a:spcPts val="500"/>
                </a:spcBef>
                <a:spcAft>
                  <a:spcPts val="0"/>
                </a:spcAft>
                <a:buClr>
                  <a:srgbClr val="3F3F3F"/>
                </a:buClr>
                <a:buSzPts val="1500"/>
                <a:buFont typeface="Arial"/>
                <a:buChar char="•"/>
              </a:pPr>
              <a:r>
                <a:rPr i="0" lang="en" sz="15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Data Collection, Cleanup and Exploration</a:t>
              </a:r>
              <a:endParaRPr sz="1100"/>
            </a:p>
            <a:p>
              <a:pPr indent="-209550" lvl="0" marL="215900" marR="0" rtl="0" algn="l">
                <a:spcBef>
                  <a:spcPts val="500"/>
                </a:spcBef>
                <a:spcAft>
                  <a:spcPts val="0"/>
                </a:spcAft>
                <a:buClr>
                  <a:srgbClr val="3F3F3F"/>
                </a:buClr>
                <a:buSzPts val="1500"/>
                <a:buFont typeface="Arial"/>
                <a:buChar char="•"/>
              </a:pPr>
              <a:r>
                <a:rPr i="0" lang="en" sz="15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Machine Learning Model Selection, Training and Evaluation</a:t>
              </a:r>
              <a:endParaRPr sz="1100"/>
            </a:p>
            <a:p>
              <a:pPr indent="-209550" lvl="0" marL="215900" marR="0" rtl="0" algn="l">
                <a:spcBef>
                  <a:spcPts val="500"/>
                </a:spcBef>
                <a:spcAft>
                  <a:spcPts val="0"/>
                </a:spcAft>
                <a:buClr>
                  <a:srgbClr val="3F3F3F"/>
                </a:buClr>
                <a:buSzPts val="1500"/>
                <a:buFont typeface="Arial"/>
                <a:buChar char="•"/>
              </a:pPr>
              <a:r>
                <a:rPr i="0" lang="en" sz="15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Model Optimization and Performance</a:t>
              </a:r>
              <a:endParaRPr sz="1100"/>
            </a:p>
            <a:p>
              <a:pPr indent="-209550" lvl="0" marL="215900" marR="0" rtl="0" algn="l">
                <a:spcBef>
                  <a:spcPts val="500"/>
                </a:spcBef>
                <a:spcAft>
                  <a:spcPts val="0"/>
                </a:spcAft>
                <a:buClr>
                  <a:srgbClr val="3F3F3F"/>
                </a:buClr>
                <a:buSzPts val="1500"/>
                <a:buFont typeface="Arial"/>
                <a:buChar char="•"/>
              </a:pPr>
              <a:r>
                <a:rPr i="0" lang="en" sz="15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Approach and Future Work</a:t>
              </a:r>
              <a:endParaRPr sz="1100"/>
            </a:p>
            <a:p>
              <a:pPr indent="-209550" lvl="0" marL="215900" marR="0" rtl="0" algn="l">
                <a:spcBef>
                  <a:spcPts val="500"/>
                </a:spcBef>
                <a:spcAft>
                  <a:spcPts val="0"/>
                </a:spcAft>
                <a:buClr>
                  <a:srgbClr val="3F3F3F"/>
                </a:buClr>
                <a:buSzPts val="1500"/>
                <a:buFont typeface="Arial"/>
                <a:buChar char="•"/>
              </a:pPr>
              <a:r>
                <a:rPr i="0" lang="en" sz="15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Results and Conclusion</a:t>
              </a:r>
              <a:endParaRPr sz="1100"/>
            </a:p>
            <a:p>
              <a:pPr indent="-209550" lvl="0" marL="215900" marR="0" rtl="0" algn="l">
                <a:spcBef>
                  <a:spcPts val="500"/>
                </a:spcBef>
                <a:spcAft>
                  <a:spcPts val="0"/>
                </a:spcAft>
                <a:buClr>
                  <a:srgbClr val="3F3F3F"/>
                </a:buClr>
                <a:buSzPts val="1500"/>
                <a:buFont typeface="Arial"/>
                <a:buChar char="•"/>
              </a:pPr>
              <a:r>
                <a:rPr i="0" lang="en" sz="15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Appendix</a:t>
              </a:r>
              <a:endParaRPr sz="1100"/>
            </a:p>
          </p:txBody>
        </p:sp>
      </p:grpSp>
      <p:sp>
        <p:nvSpPr>
          <p:cNvPr id="147" name="Google Shape;147;p26"/>
          <p:cNvSpPr txBox="1"/>
          <p:nvPr/>
        </p:nvSpPr>
        <p:spPr>
          <a:xfrm>
            <a:off x="-61393" y="1032791"/>
            <a:ext cx="6279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+</a:t>
            </a:r>
            <a:endParaRPr sz="1100"/>
          </a:p>
        </p:txBody>
      </p:sp>
      <p:sp>
        <p:nvSpPr>
          <p:cNvPr id="148" name="Google Shape;148;p26"/>
          <p:cNvSpPr txBox="1"/>
          <p:nvPr/>
        </p:nvSpPr>
        <p:spPr>
          <a:xfrm>
            <a:off x="1001366" y="3930781"/>
            <a:ext cx="6279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+</a:t>
            </a:r>
            <a:endParaRPr sz="1100"/>
          </a:p>
        </p:txBody>
      </p:sp>
      <p:pic>
        <p:nvPicPr>
          <p:cNvPr descr="Diabetes - Free medical icons" id="149" name="Google Shape;14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323" y="132731"/>
            <a:ext cx="377190" cy="377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460" name="Google Shape;46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Ceriello, Antonio, and Francesco Prattichizzo. “Variability of Risk Factors and Diabetes Complications.” </a:t>
            </a:r>
            <a:r>
              <a:rPr i="1" lang="en" sz="1100">
                <a:solidFill>
                  <a:schemeClr val="dk1"/>
                </a:solidFill>
              </a:rPr>
              <a:t>Cardiovascular Diabetology</a:t>
            </a:r>
            <a:r>
              <a:rPr lang="en" sz="1100">
                <a:solidFill>
                  <a:schemeClr val="dk1"/>
                </a:solidFill>
              </a:rPr>
              <a:t>, U.S. National Library of Medicine, pubmed.ncbi.nlm.nih.gov/33962641/. Accessed 9 Sept. 2024. 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127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“Lesson 4: Diabetes Risk Factors (English).” Edited by Care New England, </a:t>
            </a:r>
            <a:r>
              <a:rPr i="1" lang="en" sz="1100">
                <a:solidFill>
                  <a:schemeClr val="dk1"/>
                </a:solidFill>
              </a:rPr>
              <a:t>YouTube</a:t>
            </a:r>
            <a:r>
              <a:rPr lang="en" sz="1100">
                <a:solidFill>
                  <a:schemeClr val="dk1"/>
                </a:solidFill>
              </a:rPr>
              <a:t>, YouTube, 20 Oct. 2020, www.youtube.com/watch?v=rrX2Hn2iesM. </a:t>
            </a:r>
            <a:endParaRPr sz="1100">
              <a:solidFill>
                <a:schemeClr val="dk1"/>
              </a:solidFill>
            </a:endParaRPr>
          </a:p>
          <a:p>
            <a:pPr indent="-127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“Type 2 Diabetes.” </a:t>
            </a:r>
            <a:r>
              <a:rPr i="1" lang="en" sz="1100">
                <a:solidFill>
                  <a:schemeClr val="dk1"/>
                </a:solidFill>
              </a:rPr>
              <a:t>Mayo Clinic</a:t>
            </a:r>
            <a:r>
              <a:rPr lang="en" sz="1100">
                <a:solidFill>
                  <a:schemeClr val="dk1"/>
                </a:solidFill>
              </a:rPr>
              <a:t>, Mayo Foundation for Medical Education and Research, 14 Mar. 2023, www.mayoclinic.org/diseases-conditions/type-2-diabetes/symptoms-causes/syc-20351193. </a:t>
            </a:r>
            <a:endParaRPr sz="1100">
              <a:solidFill>
                <a:schemeClr val="dk1"/>
              </a:solidFill>
            </a:endParaRPr>
          </a:p>
          <a:p>
            <a:pPr indent="-127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“Diabetes Risk Factors.” </a:t>
            </a:r>
            <a:r>
              <a:rPr i="1" lang="en" sz="1100">
                <a:solidFill>
                  <a:schemeClr val="dk1"/>
                </a:solidFill>
              </a:rPr>
              <a:t>Centers for Disease Control and Prevention</a:t>
            </a:r>
            <a:r>
              <a:rPr lang="en" sz="1100">
                <a:solidFill>
                  <a:schemeClr val="dk1"/>
                </a:solidFill>
              </a:rPr>
              <a:t>, Centers for Disease Control and Prevention, www.cdc.gov/diabetes/risk-factors/index.html. Accessed 9 Sept. 2024. </a:t>
            </a:r>
            <a:endParaRPr sz="1100">
              <a:solidFill>
                <a:schemeClr val="dk1"/>
              </a:solidFill>
            </a:endParaRPr>
          </a:p>
          <a:p>
            <a:pPr indent="-127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ND, Wong ND, and Sattar N. “Cardiovascular Risk in Diabetes Mellitus: Epidemiology, Assessment and Prevention.” </a:t>
            </a:r>
            <a:r>
              <a:rPr i="1" lang="en" sz="1100">
                <a:solidFill>
                  <a:schemeClr val="dk1"/>
                </a:solidFill>
              </a:rPr>
              <a:t>Nature Reviews. Cardiology</a:t>
            </a:r>
            <a:r>
              <a:rPr lang="en" sz="1100">
                <a:solidFill>
                  <a:schemeClr val="dk1"/>
                </a:solidFill>
              </a:rPr>
              <a:t>, U.S. National Library of Medicine, pubmed.ncbi.nlm.nih.gov/37193856/. Accessed 9 Sept. 2024. </a:t>
            </a:r>
            <a:endParaRPr sz="1100">
              <a:solidFill>
                <a:schemeClr val="dk1"/>
              </a:solidFill>
            </a:endParaRPr>
          </a:p>
          <a:p>
            <a:pPr indent="-12700" lvl="0" marL="355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“Accuracy vs. Precision vs. Recall in Machine Learning: What’s the Difference?” </a:t>
            </a:r>
            <a:r>
              <a:rPr i="1" lang="en" sz="1100">
                <a:solidFill>
                  <a:schemeClr val="dk1"/>
                </a:solidFill>
              </a:rPr>
              <a:t>Evidently AI - Open-Source ML Monitoring and Observability</a:t>
            </a:r>
            <a:r>
              <a:rPr lang="en" sz="1100">
                <a:solidFill>
                  <a:schemeClr val="dk1"/>
                </a:solidFill>
              </a:rPr>
              <a:t>, www.evidentlyai.com/classification-metrics/accuracy-precision-recall. Accessed 9 Sept. 2024.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5" name="Google Shape;465;p45"/>
          <p:cNvGraphicFramePr/>
          <p:nvPr/>
        </p:nvGraphicFramePr>
        <p:xfrm>
          <a:off x="304800" y="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{624D2EB7-F13E-4996-88B4-A57B8E95B755}</a:tableStyleId>
              </a:tblPr>
              <a:tblGrid>
                <a:gridCol w="1571625"/>
                <a:gridCol w="742950"/>
                <a:gridCol w="723900"/>
                <a:gridCol w="1047750"/>
                <a:gridCol w="2809875"/>
                <a:gridCol w="581025"/>
                <a:gridCol w="109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 Name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Role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Demographic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Units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Missing Values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Integer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Patient ID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Diabetes_binary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Target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Binary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 = no diabetes 1 = prediabetes or diabetes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HighBP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Binary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 = no high BP 1 = high BP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HighChol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Binary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 = no high cholesterol 1 = high cholesterol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CholCheck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Binary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 = no cholesterol check in 5 years 1 = yes cholesterol check in 5 years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BMI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Integer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Body Mass Index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9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Smoker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Binary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Have you smoked at least 100 cigarettes in your entire life? [Note: 5 packs = 100 cigarettes] 0 = no 1 = yes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0" name="Google Shape;470;p46"/>
          <p:cNvGraphicFramePr/>
          <p:nvPr/>
        </p:nvGraphicFramePr>
        <p:xfrm>
          <a:off x="304800" y="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{624D2EB7-F13E-4996-88B4-A57B8E95B755}</a:tableStyleId>
              </a:tblPr>
              <a:tblGrid>
                <a:gridCol w="1571625"/>
                <a:gridCol w="742950"/>
                <a:gridCol w="723900"/>
                <a:gridCol w="1047750"/>
                <a:gridCol w="2809875"/>
                <a:gridCol w="581025"/>
                <a:gridCol w="109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 Name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Role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Demographic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Units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Missing Values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Stroke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Binary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(Ever told) you had a stroke. 0 = no 1 = yes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HeartDiseaseorAttack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Binary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coronary heart disease (CHD) or myocardial infarction (MI) 0 = no 1 = yes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PhysActivity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Binary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physical activity in past 30 days - not including job 0 = no 1 = yes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Fruits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Binary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Consume Fruit 1 or more times per day 0 = no 1 = yes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Veggies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Binary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Consume Vegetables 1 or more times per day 0 = no 1 = yes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HvyAlcoholConsump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Binary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Heavy drinkers (adult men having more than 14 drinks per week and adult women having more than 7 drinks per week) 0 = no 1 = yes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5" name="Google Shape;475;p47"/>
          <p:cNvGraphicFramePr/>
          <p:nvPr/>
        </p:nvGraphicFramePr>
        <p:xfrm>
          <a:off x="304800" y="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{624D2EB7-F13E-4996-88B4-A57B8E95B755}</a:tableStyleId>
              </a:tblPr>
              <a:tblGrid>
                <a:gridCol w="1571625"/>
                <a:gridCol w="742950"/>
                <a:gridCol w="723900"/>
                <a:gridCol w="1047750"/>
                <a:gridCol w="2809875"/>
                <a:gridCol w="581025"/>
                <a:gridCol w="109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 Name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Role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Demographic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Units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Missing Values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9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AnyHealthcare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Binary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Have any kind of health care coverage, including health insurance, prepaid plans such as HMO, etc. 0 = no 1 = yes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9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NoDocbcCost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Binary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Was there a time in the past 12 months when you needed to see a doctor but could not because of cost? 0 = no 1 = yes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9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GenHlth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Integer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Would you say that in general your health is: scale 1-5 1 = excellent 2 = very good 3 = good 4 = fair 5 = poor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0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MentHlth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Integer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Now thinking about your mental health, which includes stress, depression, and problems with emotions, for how many days during the past 30 days was your mental health not good? scale 1-30 days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0" name="Google Shape;480;p48"/>
          <p:cNvGraphicFramePr/>
          <p:nvPr/>
        </p:nvGraphicFramePr>
        <p:xfrm>
          <a:off x="304800" y="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{624D2EB7-F13E-4996-88B4-A57B8E95B755}</a:tableStyleId>
              </a:tblPr>
              <a:tblGrid>
                <a:gridCol w="1571625"/>
                <a:gridCol w="742950"/>
                <a:gridCol w="723900"/>
                <a:gridCol w="1047750"/>
                <a:gridCol w="2809875"/>
                <a:gridCol w="581025"/>
                <a:gridCol w="109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 Name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Role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Demographic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Units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Missing Values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0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PhysHlth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Integer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Now thinking about your physical health, which includes physical illness and injury, for how many days during the past 30 days was your physical health not good? scale 1-30 days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DiffWalk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Binary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Do you have serious difficulty walking or climbing stairs? 0 = no 1 = yes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Sex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Binary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Sex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 = female 1 = male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9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Age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Integer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Age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13-level age category (_AGEG5YR see codebook) 1 = 18-24 9 = 60-64 13 = 80 or older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5" name="Google Shape;485;p49"/>
          <p:cNvGraphicFramePr/>
          <p:nvPr/>
        </p:nvGraphicFramePr>
        <p:xfrm>
          <a:off x="304800" y="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{624D2EB7-F13E-4996-88B4-A57B8E95B755}</a:tableStyleId>
              </a:tblPr>
              <a:tblGrid>
                <a:gridCol w="1571625"/>
                <a:gridCol w="742950"/>
                <a:gridCol w="723900"/>
                <a:gridCol w="1047750"/>
                <a:gridCol w="2809875"/>
                <a:gridCol w="581025"/>
                <a:gridCol w="109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 Name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Role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Demographic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Units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Missing Values</a:t>
                      </a:r>
                      <a:endParaRPr b="1"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2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Education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Integer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Education Level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Education level (EDUCA see codebook) scale 1-6 1 = Never attended school or only kindergarten 2 = Grades 1 through 8 (Elementary) 3 = Grades 9 through 11 (Some high school) 4 = Grade 12 or GED (High school graduate) 5 = College 1 year to 3 years (Some college or technical school) 6 = College 4 years or more (College graduate)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Income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Integer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Income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Income scale (INCOME2 see codebook) scale 1-8 1 = less than $10,000 5 = less than $35,000 8 = $75,000 or more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AFA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AFA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50"/>
          <p:cNvGrpSpPr/>
          <p:nvPr/>
        </p:nvGrpSpPr>
        <p:grpSpPr>
          <a:xfrm>
            <a:off x="182905" y="263437"/>
            <a:ext cx="4501022" cy="5093039"/>
            <a:chOff x="3509375" y="289643"/>
            <a:chExt cx="8596299" cy="6790719"/>
          </a:xfrm>
        </p:grpSpPr>
        <p:sp>
          <p:nvSpPr>
            <p:cNvPr id="491" name="Google Shape;491;p50"/>
            <p:cNvSpPr txBox="1"/>
            <p:nvPr/>
          </p:nvSpPr>
          <p:spPr>
            <a:xfrm>
              <a:off x="8218110" y="5510462"/>
              <a:ext cx="837000" cy="15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+</a:t>
              </a:r>
              <a:endParaRPr sz="1100"/>
            </a:p>
          </p:txBody>
        </p:sp>
        <p:sp>
          <p:nvSpPr>
            <p:cNvPr id="492" name="Google Shape;492;p50"/>
            <p:cNvSpPr/>
            <p:nvPr/>
          </p:nvSpPr>
          <p:spPr>
            <a:xfrm>
              <a:off x="3509375" y="1036425"/>
              <a:ext cx="7759200" cy="15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50"/>
            <p:cNvSpPr txBox="1"/>
            <p:nvPr/>
          </p:nvSpPr>
          <p:spPr>
            <a:xfrm>
              <a:off x="3509405" y="289643"/>
              <a:ext cx="65889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Model Evaluation</a:t>
              </a:r>
              <a:endParaRPr sz="1100"/>
            </a:p>
          </p:txBody>
        </p:sp>
        <p:sp>
          <p:nvSpPr>
            <p:cNvPr id="494" name="Google Shape;494;p50"/>
            <p:cNvSpPr txBox="1"/>
            <p:nvPr/>
          </p:nvSpPr>
          <p:spPr>
            <a:xfrm>
              <a:off x="3663743" y="1440917"/>
              <a:ext cx="71184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Logistics Regression</a:t>
              </a:r>
              <a:endParaRPr b="1" i="0" sz="1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High accuracy but seems to predict more 0's than 1's</a:t>
              </a:r>
              <a:endParaRPr sz="11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495" name="Google Shape;495;p50"/>
            <p:cNvSpPr txBox="1"/>
            <p:nvPr/>
          </p:nvSpPr>
          <p:spPr>
            <a:xfrm>
              <a:off x="11268674" y="1859340"/>
              <a:ext cx="837000" cy="15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+</a:t>
              </a:r>
              <a:endParaRPr sz="1100"/>
            </a:p>
          </p:txBody>
        </p:sp>
        <p:sp>
          <p:nvSpPr>
            <p:cNvPr id="496" name="Google Shape;496;p50"/>
            <p:cNvSpPr txBox="1"/>
            <p:nvPr/>
          </p:nvSpPr>
          <p:spPr>
            <a:xfrm>
              <a:off x="10354533" y="874644"/>
              <a:ext cx="837000" cy="15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+</a:t>
              </a:r>
              <a:endParaRPr sz="1100"/>
            </a:p>
          </p:txBody>
        </p:sp>
      </p:grpSp>
      <p:grpSp>
        <p:nvGrpSpPr>
          <p:cNvPr id="497" name="Google Shape;497;p50"/>
          <p:cNvGrpSpPr/>
          <p:nvPr/>
        </p:nvGrpSpPr>
        <p:grpSpPr>
          <a:xfrm>
            <a:off x="184433" y="2221237"/>
            <a:ext cx="4023921" cy="1177425"/>
            <a:chOff x="3509375" y="1036425"/>
            <a:chExt cx="7759200" cy="1569900"/>
          </a:xfrm>
        </p:grpSpPr>
        <p:sp>
          <p:nvSpPr>
            <p:cNvPr id="498" name="Google Shape;498;p50"/>
            <p:cNvSpPr/>
            <p:nvPr/>
          </p:nvSpPr>
          <p:spPr>
            <a:xfrm>
              <a:off x="3509375" y="1036425"/>
              <a:ext cx="7759200" cy="15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50"/>
            <p:cNvSpPr txBox="1"/>
            <p:nvPr/>
          </p:nvSpPr>
          <p:spPr>
            <a:xfrm>
              <a:off x="3736651" y="1319100"/>
              <a:ext cx="7118400" cy="10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Decision Tree</a:t>
              </a:r>
              <a:endParaRPr b="1" sz="1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Not as good as logistics regression</a:t>
              </a:r>
              <a:endParaRPr sz="1200"/>
            </a:p>
          </p:txBody>
        </p:sp>
      </p:grpSp>
      <p:grpSp>
        <p:nvGrpSpPr>
          <p:cNvPr id="500" name="Google Shape;500;p50"/>
          <p:cNvGrpSpPr/>
          <p:nvPr/>
        </p:nvGrpSpPr>
        <p:grpSpPr>
          <a:xfrm>
            <a:off x="184665" y="3717617"/>
            <a:ext cx="4032456" cy="1177425"/>
            <a:chOff x="3509375" y="1036425"/>
            <a:chExt cx="7759200" cy="1569900"/>
          </a:xfrm>
        </p:grpSpPr>
        <p:sp>
          <p:nvSpPr>
            <p:cNvPr id="501" name="Google Shape;501;p50"/>
            <p:cNvSpPr/>
            <p:nvPr/>
          </p:nvSpPr>
          <p:spPr>
            <a:xfrm>
              <a:off x="3509375" y="1036425"/>
              <a:ext cx="7759200" cy="15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50"/>
            <p:cNvSpPr txBox="1"/>
            <p:nvPr/>
          </p:nvSpPr>
          <p:spPr>
            <a:xfrm>
              <a:off x="3736651" y="1319100"/>
              <a:ext cx="7118400" cy="117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Random Forest</a:t>
              </a:r>
              <a:endParaRPr b="1" sz="1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Better then the logistics at finding 0's but overall precision and recall are bad</a:t>
              </a:r>
              <a:endParaRPr sz="11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sp>
        <p:nvSpPr>
          <p:cNvPr id="503" name="Google Shape;503;p50"/>
          <p:cNvSpPr txBox="1"/>
          <p:nvPr/>
        </p:nvSpPr>
        <p:spPr>
          <a:xfrm>
            <a:off x="5048100" y="905306"/>
            <a:ext cx="37053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precision    recall  f1-score   support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   1       0.53      0.15      0.24      8956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   0       0.88      0.98      0.92     54464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accent1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    accuracy                           0.86</a:t>
            </a:r>
            <a:r>
              <a:rPr lang="en" sz="800">
                <a:solidFill>
                  <a:schemeClr val="accent1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63420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macro avg       0.70      0.57      0.58     63420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weighted avg       0.83      0.86      0.83     63420</a:t>
            </a:r>
            <a:endParaRPr sz="1100">
              <a:solidFill>
                <a:schemeClr val="accent1"/>
              </a:solidFill>
            </a:endParaRPr>
          </a:p>
        </p:txBody>
      </p:sp>
      <p:sp>
        <p:nvSpPr>
          <p:cNvPr id="504" name="Google Shape;504;p50"/>
          <p:cNvSpPr txBox="1"/>
          <p:nvPr/>
        </p:nvSpPr>
        <p:spPr>
          <a:xfrm>
            <a:off x="5048100" y="2221238"/>
            <a:ext cx="39165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precision    recall  f1-score   support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   1       0.14      0.04      0.06      8922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   0       0.86      0.96      0.91     54498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1"/>
              </a:solidFill>
              <a:highlight>
                <a:schemeClr val="lt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accent1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    accuracy                           0.83</a:t>
            </a:r>
            <a:r>
              <a:rPr lang="en" sz="800">
                <a:solidFill>
                  <a:schemeClr val="accent1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63420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macro avg       0.50      0.50      0.48     63420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weighted avg       0.76      0.83      0.79     63420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5" name="Google Shape;505;p50"/>
          <p:cNvSpPr txBox="1"/>
          <p:nvPr/>
        </p:nvSpPr>
        <p:spPr>
          <a:xfrm>
            <a:off x="5048100" y="3717619"/>
            <a:ext cx="35214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precision    recall  f1-score   support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   1       0.14      0.04      0.06      8922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   0       0.86      0.96      0.91     54498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accent1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    accuracy                           0.83</a:t>
            </a: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63420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macro avg       0.50      0.50      0.48     63420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weighted avg       0.76      0.83      0.79     63420</a:t>
            </a:r>
            <a:endParaRPr sz="1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1"/>
          <p:cNvSpPr txBox="1"/>
          <p:nvPr/>
        </p:nvSpPr>
        <p:spPr>
          <a:xfrm>
            <a:off x="157000" y="63325"/>
            <a:ext cx="85866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Model Optimization - What Worked?</a:t>
            </a:r>
            <a:endParaRPr b="1" sz="33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Removing BMI Outliers</a:t>
            </a:r>
            <a:endParaRPr b="1" sz="33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11" name="Google Shape;511;p51"/>
          <p:cNvSpPr txBox="1"/>
          <p:nvPr/>
        </p:nvSpPr>
        <p:spPr>
          <a:xfrm>
            <a:off x="5988023" y="1829098"/>
            <a:ext cx="38295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     precision    </a:t>
            </a:r>
            <a:r>
              <a:rPr b="1" lang="en" sz="800">
                <a:solidFill>
                  <a:schemeClr val="accent1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recall </a:t>
            </a: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f1-score   support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   1       0.53   </a:t>
            </a:r>
            <a:r>
              <a:rPr lang="en" sz="800">
                <a:solidFill>
                  <a:schemeClr val="accent1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800">
                <a:solidFill>
                  <a:schemeClr val="accent1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 0.15</a:t>
            </a: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0.24      8956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   0       0.88      0.98      0.92     54464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accuracy                           0.86     63420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macro avg       0.70      0.57      0.58     63420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weighted avg       0.83      0.86      0.83     63420</a:t>
            </a:r>
            <a:endParaRPr sz="1100">
              <a:solidFill>
                <a:schemeClr val="accent1"/>
              </a:solidFill>
            </a:endParaRPr>
          </a:p>
        </p:txBody>
      </p:sp>
      <p:pic>
        <p:nvPicPr>
          <p:cNvPr id="512" name="Google Shape;51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75" y="1366925"/>
            <a:ext cx="2834476" cy="28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3548" y="1366940"/>
            <a:ext cx="2834477" cy="2712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2"/>
          <p:cNvSpPr/>
          <p:nvPr/>
        </p:nvSpPr>
        <p:spPr>
          <a:xfrm>
            <a:off x="5696175" y="1463425"/>
            <a:ext cx="3212100" cy="112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52"/>
          <p:cNvSpPr txBox="1"/>
          <p:nvPr/>
        </p:nvSpPr>
        <p:spPr>
          <a:xfrm>
            <a:off x="145781" y="368869"/>
            <a:ext cx="85722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Model Optimization - What Worked?</a:t>
            </a:r>
            <a:endParaRPr b="1" sz="33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Undersampling</a:t>
            </a:r>
            <a:endParaRPr b="1" sz="33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20" name="Google Shape;520;p52"/>
          <p:cNvSpPr txBox="1"/>
          <p:nvPr/>
        </p:nvSpPr>
        <p:spPr>
          <a:xfrm>
            <a:off x="5753925" y="1583525"/>
            <a:ext cx="30966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Original</a:t>
            </a:r>
            <a:r>
              <a:rPr lang="en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 			</a:t>
            </a:r>
            <a:r>
              <a:rPr lang="en" sz="12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Undersampled: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0.0    218334			0.0: 26500</a:t>
            </a:r>
            <a:endParaRPr sz="12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1.0     35346			1.0: 26500</a:t>
            </a:r>
            <a:endParaRPr sz="12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1" name="Google Shape;521;p52"/>
          <p:cNvSpPr txBox="1"/>
          <p:nvPr/>
        </p:nvSpPr>
        <p:spPr>
          <a:xfrm>
            <a:off x="5696163" y="2864775"/>
            <a:ext cx="32121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     precision    </a:t>
            </a:r>
            <a:r>
              <a:rPr b="1" lang="en" sz="800">
                <a:solidFill>
                  <a:schemeClr val="accent1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recall </a:t>
            </a: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f1-score   support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   1       0.52   </a:t>
            </a:r>
            <a:r>
              <a:rPr lang="en" sz="800">
                <a:solidFill>
                  <a:schemeClr val="accent1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800">
                <a:solidFill>
                  <a:schemeClr val="accent1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0.15</a:t>
            </a: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0.24      8846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   0       0.88      0.98      0.92     54574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accuracy                           0.86     63420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macro avg       0.70      0.57      0.58     63420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weighted avg       0.83      0.86      0.83     63420</a:t>
            </a:r>
            <a:endParaRPr sz="1100">
              <a:solidFill>
                <a:schemeClr val="accent1"/>
              </a:solidFill>
            </a:endParaRPr>
          </a:p>
        </p:txBody>
      </p:sp>
      <p:pic>
        <p:nvPicPr>
          <p:cNvPr id="522" name="Google Shape;52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06" y="1655813"/>
            <a:ext cx="4688776" cy="2694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3"/>
          <p:cNvSpPr txBox="1"/>
          <p:nvPr/>
        </p:nvSpPr>
        <p:spPr>
          <a:xfrm>
            <a:off x="145775" y="368875"/>
            <a:ext cx="89982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Model Optimization - What Worked?</a:t>
            </a:r>
            <a:endParaRPr b="1" sz="33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Removing BMI Outliers and Undersampling</a:t>
            </a:r>
            <a:endParaRPr b="1" sz="33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528" name="Google Shape;52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3500" y="1592300"/>
            <a:ext cx="2681400" cy="269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" y="1583515"/>
            <a:ext cx="2834477" cy="2712136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53"/>
          <p:cNvSpPr txBox="1"/>
          <p:nvPr/>
        </p:nvSpPr>
        <p:spPr>
          <a:xfrm>
            <a:off x="5874431" y="2114238"/>
            <a:ext cx="35820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     precision    </a:t>
            </a:r>
            <a:r>
              <a:rPr b="1" lang="en" sz="800">
                <a:solidFill>
                  <a:schemeClr val="accent1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recall </a:t>
            </a: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f1-score   support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   1       0.31   </a:t>
            </a:r>
            <a:r>
              <a:rPr b="1" lang="en" sz="800">
                <a:solidFill>
                  <a:schemeClr val="accent1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   0.77</a:t>
            </a: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0.44      8551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   0       0.95      0.72      0.82     54129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accuracy                           0.73     62680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macro avg       0.63      0.75      0.63     62680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weighted avg       0.86      0.73      0.77     62680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7"/>
          <p:cNvGrpSpPr/>
          <p:nvPr/>
        </p:nvGrpSpPr>
        <p:grpSpPr>
          <a:xfrm>
            <a:off x="636951" y="275939"/>
            <a:ext cx="7654583" cy="4697982"/>
            <a:chOff x="1074107" y="263162"/>
            <a:chExt cx="10206111" cy="6405757"/>
          </a:xfrm>
        </p:grpSpPr>
        <p:grpSp>
          <p:nvGrpSpPr>
            <p:cNvPr id="155" name="Google Shape;155;p27"/>
            <p:cNvGrpSpPr/>
            <p:nvPr/>
          </p:nvGrpSpPr>
          <p:grpSpPr>
            <a:xfrm>
              <a:off x="5911117" y="1836644"/>
              <a:ext cx="5369101" cy="4680960"/>
              <a:chOff x="5814645" y="1828800"/>
              <a:chExt cx="5369101" cy="4680960"/>
            </a:xfrm>
          </p:grpSpPr>
          <p:grpSp>
            <p:nvGrpSpPr>
              <p:cNvPr id="156" name="Google Shape;156;p27"/>
              <p:cNvGrpSpPr/>
              <p:nvPr/>
            </p:nvGrpSpPr>
            <p:grpSpPr>
              <a:xfrm>
                <a:off x="5814645" y="1828800"/>
                <a:ext cx="5369101" cy="4680960"/>
                <a:chOff x="5814645" y="1828800"/>
                <a:chExt cx="5369101" cy="4680960"/>
              </a:xfrm>
            </p:grpSpPr>
            <p:sp>
              <p:nvSpPr>
                <p:cNvPr id="157" name="Google Shape;157;p27"/>
                <p:cNvSpPr/>
                <p:nvPr/>
              </p:nvSpPr>
              <p:spPr>
                <a:xfrm>
                  <a:off x="5814646" y="1828800"/>
                  <a:ext cx="5369100" cy="2163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" name="Google Shape;158;p27"/>
                <p:cNvSpPr/>
                <p:nvPr/>
              </p:nvSpPr>
              <p:spPr>
                <a:xfrm>
                  <a:off x="5814645" y="4346760"/>
                  <a:ext cx="5369100" cy="2163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9" name="Google Shape;159;p27"/>
              <p:cNvSpPr txBox="1"/>
              <p:nvPr/>
            </p:nvSpPr>
            <p:spPr>
              <a:xfrm>
                <a:off x="6387645" y="2033721"/>
                <a:ext cx="4223100" cy="180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400">
                    <a:solidFill>
                      <a:srgbClr val="F2F2F2"/>
                    </a:solidFill>
                    <a:latin typeface="Lora"/>
                    <a:ea typeface="Lora"/>
                    <a:cs typeface="Lora"/>
                    <a:sym typeface="Lora"/>
                  </a:rPr>
                  <a:t>Objective and Significance</a:t>
                </a:r>
                <a:br>
                  <a:rPr lang="en" sz="900">
                    <a:solidFill>
                      <a:srgbClr val="F2F2F2"/>
                    </a:solidFill>
                    <a:latin typeface="Lora"/>
                    <a:ea typeface="Lora"/>
                    <a:cs typeface="Lora"/>
                    <a:sym typeface="Lora"/>
                  </a:rPr>
                </a:br>
                <a:r>
                  <a:rPr lang="en" sz="1100">
                    <a:solidFill>
                      <a:srgbClr val="F2F2F2"/>
                    </a:solidFill>
                    <a:latin typeface="Lora"/>
                    <a:ea typeface="Lora"/>
                    <a:cs typeface="Lora"/>
                    <a:sym typeface="Lora"/>
                  </a:rPr>
                  <a:t>Screen pre-diabetes/diabetes outcomes using various health indicators and understand those diabetes risk factors to enable early detection </a:t>
                </a:r>
                <a:endParaRPr sz="1100"/>
              </a:p>
            </p:txBody>
          </p:sp>
          <p:sp>
            <p:nvSpPr>
              <p:cNvPr id="160" name="Google Shape;160;p27"/>
              <p:cNvSpPr/>
              <p:nvPr/>
            </p:nvSpPr>
            <p:spPr>
              <a:xfrm>
                <a:off x="6389076" y="4830005"/>
                <a:ext cx="4220400" cy="119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ts val="1400"/>
                  <a:buFont typeface="Lora"/>
                  <a:buNone/>
                </a:pPr>
                <a:r>
                  <a:rPr b="1" i="0" lang="en" sz="1400" u="none" cap="none" strike="noStrike">
                    <a:solidFill>
                      <a:srgbClr val="F2F2F2"/>
                    </a:solidFill>
                    <a:latin typeface="Lora"/>
                    <a:ea typeface="Lora"/>
                    <a:cs typeface="Lora"/>
                    <a:sym typeface="Lora"/>
                  </a:rPr>
                  <a:t>Goals</a:t>
                </a:r>
                <a:endParaRPr sz="1100"/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2F2F2"/>
                  </a:buClr>
                  <a:buSzPts val="1100"/>
                  <a:buFont typeface="Lora"/>
                  <a:buNone/>
                </a:pPr>
                <a:r>
                  <a:rPr lang="en" sz="1100">
                    <a:solidFill>
                      <a:srgbClr val="F2F2F2"/>
                    </a:solidFill>
                    <a:latin typeface="Lora"/>
                    <a:ea typeface="Lora"/>
                    <a:cs typeface="Lora"/>
                    <a:sym typeface="Lora"/>
                  </a:rPr>
                  <a:t>Develop</a:t>
                </a:r>
                <a:r>
                  <a:rPr b="1" i="0" lang="en" sz="1100" u="none" cap="none" strike="noStrike">
                    <a:solidFill>
                      <a:srgbClr val="F2F2F2"/>
                    </a:solidFill>
                    <a:latin typeface="Lora"/>
                    <a:ea typeface="Lora"/>
                    <a:cs typeface="Lora"/>
                    <a:sym typeface="Lora"/>
                  </a:rPr>
                  <a:t> </a:t>
                </a:r>
                <a:r>
                  <a:rPr lang="en" sz="1100">
                    <a:solidFill>
                      <a:srgbClr val="F2F2F2"/>
                    </a:solidFill>
                    <a:latin typeface="Lora"/>
                    <a:ea typeface="Lora"/>
                    <a:cs typeface="Lora"/>
                    <a:sym typeface="Lora"/>
                  </a:rPr>
                  <a:t>a predictive model to screen patients and predict their risk of pre-diabetes/diabetes</a:t>
                </a:r>
                <a:endParaRPr sz="1100"/>
              </a:p>
            </p:txBody>
          </p:sp>
        </p:grpSp>
        <p:sp>
          <p:nvSpPr>
            <p:cNvPr id="161" name="Google Shape;161;p27"/>
            <p:cNvSpPr txBox="1"/>
            <p:nvPr/>
          </p:nvSpPr>
          <p:spPr>
            <a:xfrm>
              <a:off x="1074107" y="263162"/>
              <a:ext cx="6058800" cy="78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3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Executive Summary</a:t>
              </a:r>
              <a:endParaRPr b="1" sz="33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grpSp>
          <p:nvGrpSpPr>
            <p:cNvPr id="162" name="Google Shape;162;p27"/>
            <p:cNvGrpSpPr/>
            <p:nvPr/>
          </p:nvGrpSpPr>
          <p:grpSpPr>
            <a:xfrm>
              <a:off x="2217851" y="1327646"/>
              <a:ext cx="4130073" cy="2671468"/>
              <a:chOff x="2644552" y="588456"/>
              <a:chExt cx="4130073" cy="2671468"/>
            </a:xfrm>
          </p:grpSpPr>
          <p:sp>
            <p:nvSpPr>
              <p:cNvPr id="163" name="Google Shape;163;p27"/>
              <p:cNvSpPr/>
              <p:nvPr/>
            </p:nvSpPr>
            <p:spPr>
              <a:xfrm>
                <a:off x="2644552" y="1879024"/>
                <a:ext cx="2901600" cy="1380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Free photo world diabetes day; doctor holding patient hand's" id="164" name="Google Shape;164;p2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181197" y="588456"/>
                <a:ext cx="3593428" cy="23937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27"/>
            <p:cNvGrpSpPr/>
            <p:nvPr/>
          </p:nvGrpSpPr>
          <p:grpSpPr>
            <a:xfrm>
              <a:off x="1074126" y="3998921"/>
              <a:ext cx="4133119" cy="2669998"/>
              <a:chOff x="631948" y="4249252"/>
              <a:chExt cx="3616027" cy="2483950"/>
            </a:xfrm>
          </p:grpSpPr>
          <p:sp>
            <p:nvSpPr>
              <p:cNvPr id="166" name="Google Shape;166;p27"/>
              <p:cNvSpPr/>
              <p:nvPr/>
            </p:nvSpPr>
            <p:spPr>
              <a:xfrm>
                <a:off x="1346375" y="5352302"/>
                <a:ext cx="2901600" cy="1380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Photo doctor wear gloves using lancet on finger for checking blood sugar level by glucose meter" id="167" name="Google Shape;167;p2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1948" y="4249252"/>
                <a:ext cx="3328674" cy="22173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4"/>
          <p:cNvSpPr txBox="1"/>
          <p:nvPr/>
        </p:nvSpPr>
        <p:spPr>
          <a:xfrm>
            <a:off x="215775" y="368869"/>
            <a:ext cx="85026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Model Optimization - What Didn’t Work?</a:t>
            </a:r>
            <a:endParaRPr b="1" sz="33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SMOTE Oversampling</a:t>
            </a:r>
            <a:endParaRPr b="1" sz="33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36" name="Google Shape;536;p54"/>
          <p:cNvSpPr txBox="1"/>
          <p:nvPr/>
        </p:nvSpPr>
        <p:spPr>
          <a:xfrm>
            <a:off x="5534100" y="2458969"/>
            <a:ext cx="34992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     precision    </a:t>
            </a:r>
            <a:r>
              <a:rPr b="1" lang="en" sz="800">
                <a:solidFill>
                  <a:schemeClr val="accent1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recall </a:t>
            </a: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f1-score   support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   1       0.39   </a:t>
            </a:r>
            <a:r>
              <a:rPr b="1" lang="en" sz="800">
                <a:solidFill>
                  <a:schemeClr val="accent1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   0.45</a:t>
            </a: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0.42      8861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   0       0.91      0.89      0.90     54559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accuracy                           0.83     63420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macro avg       0.65      0.67      0.66     63420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weighted avg       0.84      0.83      0.83     63420</a:t>
            </a:r>
            <a:endParaRPr sz="1100">
              <a:solidFill>
                <a:schemeClr val="accent1"/>
              </a:solidFill>
            </a:endParaRPr>
          </a:p>
        </p:txBody>
      </p:sp>
      <p:sp>
        <p:nvSpPr>
          <p:cNvPr id="537" name="Google Shape;537;p54"/>
          <p:cNvSpPr txBox="1"/>
          <p:nvPr/>
        </p:nvSpPr>
        <p:spPr>
          <a:xfrm>
            <a:off x="1154663" y="4426219"/>
            <a:ext cx="2250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B6B6B"/>
                </a:solidFill>
                <a:highlight>
                  <a:srgbClr val="FFFFFF"/>
                </a:highlight>
              </a:rPr>
              <a:t>SMOTE Oversampling | Image source Medium</a:t>
            </a:r>
            <a:endParaRPr sz="1100"/>
          </a:p>
        </p:txBody>
      </p:sp>
      <p:pic>
        <p:nvPicPr>
          <p:cNvPr id="538" name="Google Shape;53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3" y="1865756"/>
            <a:ext cx="5165550" cy="2294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5"/>
          <p:cNvSpPr/>
          <p:nvPr/>
        </p:nvSpPr>
        <p:spPr>
          <a:xfrm>
            <a:off x="653550" y="1565475"/>
            <a:ext cx="4048500" cy="357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55"/>
          <p:cNvSpPr txBox="1"/>
          <p:nvPr/>
        </p:nvSpPr>
        <p:spPr>
          <a:xfrm>
            <a:off x="215775" y="368869"/>
            <a:ext cx="85026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Model Optimization - What Didn’t Work?</a:t>
            </a:r>
            <a:endParaRPr b="1" sz="33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Reducing Features</a:t>
            </a:r>
            <a:endParaRPr b="1" sz="33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45" name="Google Shape;545;p55"/>
          <p:cNvSpPr txBox="1"/>
          <p:nvPr/>
        </p:nvSpPr>
        <p:spPr>
          <a:xfrm>
            <a:off x="1300800" y="1930725"/>
            <a:ext cx="31086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BMI : 			19%</a:t>
            </a:r>
            <a:endParaRPr b="1" sz="16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Age: 			14%</a:t>
            </a:r>
            <a:endParaRPr b="1" sz="16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General Health: 	11%</a:t>
            </a:r>
            <a:endParaRPr b="1" sz="16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Physical Health: 	8%</a:t>
            </a:r>
            <a:endParaRPr b="1" sz="16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Education: 		7%</a:t>
            </a:r>
            <a:endParaRPr b="1" sz="16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Mental Health: 	6%</a:t>
            </a:r>
            <a:endParaRPr b="1" sz="16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High Cholesterol: 	4%</a:t>
            </a:r>
            <a:endParaRPr b="1" sz="16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Smoker: 			3%</a:t>
            </a:r>
            <a:endParaRPr b="1" sz="16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Fruits: 			3%</a:t>
            </a:r>
            <a:endParaRPr sz="1300"/>
          </a:p>
        </p:txBody>
      </p:sp>
      <p:sp>
        <p:nvSpPr>
          <p:cNvPr id="546" name="Google Shape;546;p55"/>
          <p:cNvSpPr txBox="1"/>
          <p:nvPr/>
        </p:nvSpPr>
        <p:spPr>
          <a:xfrm>
            <a:off x="5553950" y="3357675"/>
            <a:ext cx="34005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3 features  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      precision    </a:t>
            </a:r>
            <a:r>
              <a:rPr b="1" lang="en" sz="800">
                <a:solidFill>
                  <a:schemeClr val="accent1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recall </a:t>
            </a: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f1-score   support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   1       0.50    </a:t>
            </a:r>
            <a:r>
              <a:rPr b="1" lang="en" sz="800">
                <a:solidFill>
                  <a:schemeClr val="accent1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  0.11</a:t>
            </a: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0.19      8899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   0       0.87      0.98      0.92     54521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accuracy                           0.86     63420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macro avg       0.69      0.55      0.55     63420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weighted avg       0.82      0.86      0.82     63420</a:t>
            </a:r>
            <a:endParaRPr sz="1100">
              <a:solidFill>
                <a:schemeClr val="accent1"/>
              </a:solidFill>
            </a:endParaRPr>
          </a:p>
        </p:txBody>
      </p:sp>
      <p:sp>
        <p:nvSpPr>
          <p:cNvPr id="547" name="Google Shape;547;p55"/>
          <p:cNvSpPr txBox="1"/>
          <p:nvPr/>
        </p:nvSpPr>
        <p:spPr>
          <a:xfrm>
            <a:off x="5553950" y="1512150"/>
            <a:ext cx="32250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5 features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     precision    </a:t>
            </a:r>
            <a:r>
              <a:rPr b="1" lang="en" sz="800">
                <a:solidFill>
                  <a:schemeClr val="accent1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recall </a:t>
            </a: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f1-score   support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   1       0.53   </a:t>
            </a:r>
            <a:r>
              <a:rPr b="1" lang="en" sz="800">
                <a:solidFill>
                  <a:schemeClr val="accent1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   0.13</a:t>
            </a: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0.20      8767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   0       0.87      0.98      0.93     54653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accuracy                           0.86     63420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macro avg       0.70      0.55      0.56     63420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weighted avg       0.83      0.86      0.83     63420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6"/>
          <p:cNvSpPr txBox="1"/>
          <p:nvPr/>
        </p:nvSpPr>
        <p:spPr>
          <a:xfrm>
            <a:off x="2290202" y="4556727"/>
            <a:ext cx="4573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ora"/>
              <a:buNone/>
            </a:pPr>
            <a:r>
              <a:rPr b="0" i="0" lang="en" sz="1200" u="sng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www.slideegg.com</a:t>
            </a:r>
            <a:endParaRPr b="0" i="0" sz="12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553" name="Google Shape;553;p56"/>
          <p:cNvGrpSpPr/>
          <p:nvPr/>
        </p:nvGrpSpPr>
        <p:grpSpPr>
          <a:xfrm>
            <a:off x="1244944" y="1182296"/>
            <a:ext cx="6654150" cy="2670038"/>
            <a:chOff x="1659925" y="1622451"/>
            <a:chExt cx="8872200" cy="3560050"/>
          </a:xfrm>
        </p:grpSpPr>
        <p:sp>
          <p:nvSpPr>
            <p:cNvPr id="554" name="Google Shape;554;p56"/>
            <p:cNvSpPr txBox="1"/>
            <p:nvPr/>
          </p:nvSpPr>
          <p:spPr>
            <a:xfrm>
              <a:off x="1659925" y="1622451"/>
              <a:ext cx="8872200" cy="150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4100"/>
                <a:buFont typeface="Lora"/>
                <a:buNone/>
              </a:pPr>
              <a:r>
                <a:rPr b="1" i="0" lang="en" sz="4100" u="none" cap="none" strike="noStrike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Thank You!</a:t>
              </a:r>
              <a:endParaRPr sz="1100"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Lora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We respect your valuable time with SlideEgg!</a:t>
              </a:r>
              <a:endParaRPr sz="1100"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Lora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If you have any questions, please reach us</a:t>
              </a:r>
              <a:endParaRPr sz="1100"/>
            </a:p>
          </p:txBody>
        </p:sp>
        <p:grpSp>
          <p:nvGrpSpPr>
            <p:cNvPr id="555" name="Google Shape;555;p56"/>
            <p:cNvGrpSpPr/>
            <p:nvPr/>
          </p:nvGrpSpPr>
          <p:grpSpPr>
            <a:xfrm>
              <a:off x="4889683" y="3373009"/>
              <a:ext cx="2878454" cy="444270"/>
              <a:chOff x="3889500" y="3338261"/>
              <a:chExt cx="4767231" cy="735789"/>
            </a:xfrm>
          </p:grpSpPr>
          <p:pic>
            <p:nvPicPr>
              <p:cNvPr descr="Facebook icon circle Logo PNG Vector (EPS) Free Download" id="556" name="Google Shape;556;p56">
                <a:hlinkClick r:id="rId4"/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889500" y="3338261"/>
                <a:ext cx="730592" cy="7305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Instagram Logo Icon Png #96303 - Free Icons Library" id="557" name="Google Shape;557;p56">
                <a:hlinkClick r:id="rId6"/>
              </p:cNvPr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840970" y="3338261"/>
                <a:ext cx="730592" cy="72118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Youtube PNG images free download" id="558" name="Google Shape;558;p56">
                <a:hlinkClick r:id="rId8"/>
              </p:cNvPr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618313" y="3352865"/>
                <a:ext cx="1019843" cy="72118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Download Twitter Logo Png Transparent Background - Logo Twitter Png PNG  Image with No Background - PNGkey.com" id="559" name="Google Shape;559;p56">
                <a:hlinkClick r:id="rId10"/>
              </p:cNvPr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6687856" y="3352866"/>
                <a:ext cx="715989" cy="71598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inkedIn Logo – Free PNG format download (2022)" id="560" name="Google Shape;560;p56">
                <a:hlinkClick r:id="rId12"/>
              </p:cNvPr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7363296" y="3344440"/>
                <a:ext cx="1293435" cy="727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61" name="Google Shape;561;p56"/>
            <p:cNvSpPr/>
            <p:nvPr/>
          </p:nvSpPr>
          <p:spPr>
            <a:xfrm>
              <a:off x="2668859" y="4659301"/>
              <a:ext cx="6854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100"/>
                <a:buFont typeface="Lora"/>
                <a:buNone/>
              </a:pPr>
              <a:r>
                <a:rPr b="1" i="0" lang="en" sz="1100" u="none" cap="none" strike="noStrike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CREDIT:</a:t>
              </a:r>
              <a:r>
                <a:rPr b="0" i="0" lang="en" sz="1100" u="none" cap="none" strike="noStrike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 </a:t>
              </a:r>
              <a:r>
                <a:rPr b="0" i="0" lang="en" sz="1100" u="none" cap="none" strike="noStrike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SlideEgg created this PowerPoint template.</a:t>
              </a:r>
              <a:endParaRPr sz="1100"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Lora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Let this slide be kept for attribution.</a:t>
              </a:r>
              <a:endParaRPr sz="1100"/>
            </a:p>
          </p:txBody>
        </p:sp>
        <p:sp>
          <p:nvSpPr>
            <p:cNvPr id="562" name="Google Shape;562;p56"/>
            <p:cNvSpPr/>
            <p:nvPr/>
          </p:nvSpPr>
          <p:spPr>
            <a:xfrm>
              <a:off x="2668859" y="4098910"/>
              <a:ext cx="6854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Lora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Do you have a design request, please visit our</a:t>
              </a:r>
              <a:r>
                <a:rPr b="0" i="0" lang="en" sz="1400" u="none" cap="none" strike="noStrike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 </a:t>
              </a:r>
              <a:r>
                <a:rPr b="1" i="0" lang="en" sz="1400" u="sng" cap="none" strike="noStrike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  <a:hlinkClick r:id="rId1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redesign</a:t>
              </a:r>
              <a:r>
                <a:rPr b="0" i="0" lang="en" sz="1400" u="none" cap="none" strike="noStrike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 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page.</a:t>
              </a:r>
              <a:endParaRPr sz="11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28"/>
          <p:cNvGrpSpPr/>
          <p:nvPr/>
        </p:nvGrpSpPr>
        <p:grpSpPr>
          <a:xfrm>
            <a:off x="-189035" y="-465197"/>
            <a:ext cx="9332932" cy="5608697"/>
            <a:chOff x="-252047" y="-620263"/>
            <a:chExt cx="12443909" cy="7478263"/>
          </a:xfrm>
        </p:grpSpPr>
        <p:sp>
          <p:nvSpPr>
            <p:cNvPr id="173" name="Google Shape;173;p28"/>
            <p:cNvSpPr txBox="1"/>
            <p:nvPr/>
          </p:nvSpPr>
          <p:spPr>
            <a:xfrm>
              <a:off x="6690243" y="5288093"/>
              <a:ext cx="837000" cy="15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+</a:t>
              </a:r>
              <a:endParaRPr sz="1100"/>
            </a:p>
          </p:txBody>
        </p:sp>
        <p:sp>
          <p:nvSpPr>
            <p:cNvPr id="174" name="Google Shape;174;p28"/>
            <p:cNvSpPr txBox="1"/>
            <p:nvPr/>
          </p:nvSpPr>
          <p:spPr>
            <a:xfrm>
              <a:off x="5758963" y="2027001"/>
              <a:ext cx="837000" cy="15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+</a:t>
              </a:r>
              <a:endParaRPr sz="1100"/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7702062" y="0"/>
              <a:ext cx="4489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8"/>
            <p:cNvSpPr txBox="1"/>
            <p:nvPr/>
          </p:nvSpPr>
          <p:spPr>
            <a:xfrm>
              <a:off x="0" y="-620263"/>
              <a:ext cx="837000" cy="15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+</a:t>
              </a:r>
              <a:endParaRPr sz="1100"/>
            </a:p>
          </p:txBody>
        </p:sp>
        <p:sp>
          <p:nvSpPr>
            <p:cNvPr id="177" name="Google Shape;177;p28"/>
            <p:cNvSpPr txBox="1"/>
            <p:nvPr/>
          </p:nvSpPr>
          <p:spPr>
            <a:xfrm>
              <a:off x="-252047" y="4405723"/>
              <a:ext cx="837000" cy="15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+</a:t>
              </a:r>
              <a:endParaRPr sz="1100"/>
            </a:p>
          </p:txBody>
        </p:sp>
        <p:sp>
          <p:nvSpPr>
            <p:cNvPr id="178" name="Google Shape;178;p28"/>
            <p:cNvSpPr txBox="1"/>
            <p:nvPr/>
          </p:nvSpPr>
          <p:spPr>
            <a:xfrm>
              <a:off x="740667" y="0"/>
              <a:ext cx="5455200" cy="635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3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Data Collection and Source</a:t>
              </a:r>
              <a:endParaRPr sz="3300"/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b="0" i="0" lang="en" sz="14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Dataset Source: </a:t>
              </a:r>
              <a:endParaRPr b="0" i="0" sz="14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b="0" i="0" lang="en" sz="1400" u="sng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CDC Diabetes Health Indicators Dataset</a:t>
              </a:r>
              <a:r>
                <a:rPr b="0" i="0" lang="en" sz="14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 </a:t>
              </a:r>
              <a:endParaRPr b="0" i="0" sz="14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b="0" i="0" lang="en" sz="14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(The underlying uncleaned data comes from the CDC's BRFSS 2015)</a:t>
              </a:r>
              <a:endParaRPr sz="1100"/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b="0" i="0" lang="en" sz="14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Description: </a:t>
              </a:r>
              <a:endParaRPr b="0" i="0" sz="14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b="0" i="0" lang="en" sz="14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Lifestyle factors that relate to diabetes. </a:t>
              </a:r>
              <a:endParaRPr b="0" i="0" sz="14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(</a:t>
              </a:r>
              <a:r>
                <a:rPr b="0" i="0" lang="en" sz="14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View </a:t>
              </a:r>
              <a:r>
                <a:rPr lang="en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a</a:t>
              </a:r>
              <a:r>
                <a:rPr b="0" i="0" lang="en" sz="14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ppendix for a breakdown of all factors</a:t>
              </a:r>
              <a:r>
                <a:rPr lang="en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)</a:t>
              </a:r>
              <a:endParaRPr sz="1100"/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</p:grpSp>
      <p:pic>
        <p:nvPicPr>
          <p:cNvPr id="179" name="Google Shape;17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8873" y="1208868"/>
            <a:ext cx="4091389" cy="2857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betes - Free medical icons" id="185" name="Google Shape;18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23" y="132731"/>
            <a:ext cx="377190" cy="3771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29"/>
          <p:cNvGrpSpPr/>
          <p:nvPr/>
        </p:nvGrpSpPr>
        <p:grpSpPr>
          <a:xfrm>
            <a:off x="315224" y="743945"/>
            <a:ext cx="1229011" cy="951745"/>
            <a:chOff x="570328" y="982034"/>
            <a:chExt cx="1924540" cy="654300"/>
          </a:xfrm>
        </p:grpSpPr>
        <p:sp>
          <p:nvSpPr>
            <p:cNvPr id="187" name="Google Shape;187;p29"/>
            <p:cNvSpPr/>
            <p:nvPr/>
          </p:nvSpPr>
          <p:spPr>
            <a:xfrm>
              <a:off x="585668" y="982034"/>
              <a:ext cx="1909200" cy="6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9"/>
            <p:cNvSpPr/>
            <p:nvPr/>
          </p:nvSpPr>
          <p:spPr>
            <a:xfrm>
              <a:off x="570328" y="1222244"/>
              <a:ext cx="1909200" cy="17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Lora"/>
                <a:buNone/>
              </a:pPr>
              <a:r>
                <a:rPr b="1" i="0" lang="en" sz="1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High BP</a:t>
              </a:r>
              <a:endParaRPr sz="1100"/>
            </a:p>
          </p:txBody>
        </p:sp>
      </p:grpSp>
      <p:sp>
        <p:nvSpPr>
          <p:cNvPr id="189" name="Google Shape;189;p29"/>
          <p:cNvSpPr txBox="1"/>
          <p:nvPr/>
        </p:nvSpPr>
        <p:spPr>
          <a:xfrm>
            <a:off x="285038" y="199278"/>
            <a:ext cx="3644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Features Selected</a:t>
            </a:r>
            <a:endParaRPr sz="1100"/>
          </a:p>
        </p:txBody>
      </p:sp>
      <p:grpSp>
        <p:nvGrpSpPr>
          <p:cNvPr id="190" name="Google Shape;190;p29"/>
          <p:cNvGrpSpPr/>
          <p:nvPr/>
        </p:nvGrpSpPr>
        <p:grpSpPr>
          <a:xfrm>
            <a:off x="1757804" y="736569"/>
            <a:ext cx="1240780" cy="951745"/>
            <a:chOff x="551899" y="982034"/>
            <a:chExt cx="1942969" cy="654300"/>
          </a:xfrm>
        </p:grpSpPr>
        <p:sp>
          <p:nvSpPr>
            <p:cNvPr id="191" name="Google Shape;191;p29"/>
            <p:cNvSpPr/>
            <p:nvPr/>
          </p:nvSpPr>
          <p:spPr>
            <a:xfrm>
              <a:off x="585668" y="982034"/>
              <a:ext cx="1909200" cy="6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9"/>
            <p:cNvSpPr/>
            <p:nvPr/>
          </p:nvSpPr>
          <p:spPr>
            <a:xfrm>
              <a:off x="551899" y="1157003"/>
              <a:ext cx="19428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Lora"/>
                <a:buNone/>
              </a:pPr>
              <a:r>
                <a:rPr b="1" i="0" lang="en" sz="1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High Cholesterol</a:t>
              </a:r>
              <a:endParaRPr sz="1100"/>
            </a:p>
          </p:txBody>
        </p:sp>
      </p:grpSp>
      <p:grpSp>
        <p:nvGrpSpPr>
          <p:cNvPr id="193" name="Google Shape;193;p29"/>
          <p:cNvGrpSpPr/>
          <p:nvPr/>
        </p:nvGrpSpPr>
        <p:grpSpPr>
          <a:xfrm>
            <a:off x="3243514" y="736568"/>
            <a:ext cx="1219216" cy="951745"/>
            <a:chOff x="585667" y="982034"/>
            <a:chExt cx="1909201" cy="654300"/>
          </a:xfrm>
        </p:grpSpPr>
        <p:sp>
          <p:nvSpPr>
            <p:cNvPr id="194" name="Google Shape;194;p29"/>
            <p:cNvSpPr/>
            <p:nvPr/>
          </p:nvSpPr>
          <p:spPr>
            <a:xfrm>
              <a:off x="585668" y="982034"/>
              <a:ext cx="1909200" cy="6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9"/>
            <p:cNvSpPr/>
            <p:nvPr/>
          </p:nvSpPr>
          <p:spPr>
            <a:xfrm>
              <a:off x="585667" y="1157003"/>
              <a:ext cx="19092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Lora"/>
                <a:buNone/>
              </a:pPr>
              <a:r>
                <a:rPr b="1" i="0" lang="en" sz="1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Cholesterol Check</a:t>
              </a:r>
              <a:endParaRPr sz="1100"/>
            </a:p>
          </p:txBody>
        </p:sp>
      </p:grpSp>
      <p:grpSp>
        <p:nvGrpSpPr>
          <p:cNvPr id="196" name="Google Shape;196;p29"/>
          <p:cNvGrpSpPr/>
          <p:nvPr/>
        </p:nvGrpSpPr>
        <p:grpSpPr>
          <a:xfrm>
            <a:off x="4707661" y="743946"/>
            <a:ext cx="1219215" cy="951745"/>
            <a:chOff x="585668" y="982034"/>
            <a:chExt cx="1909200" cy="654300"/>
          </a:xfrm>
        </p:grpSpPr>
        <p:sp>
          <p:nvSpPr>
            <p:cNvPr id="197" name="Google Shape;197;p29"/>
            <p:cNvSpPr/>
            <p:nvPr/>
          </p:nvSpPr>
          <p:spPr>
            <a:xfrm>
              <a:off x="585668" y="982034"/>
              <a:ext cx="1909200" cy="6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1004800" y="1222244"/>
              <a:ext cx="1164900" cy="17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Lora"/>
                <a:buNone/>
              </a:pPr>
              <a:r>
                <a:rPr b="1" i="0" lang="en" sz="1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BMI</a:t>
              </a:r>
              <a:endParaRPr sz="1100"/>
            </a:p>
          </p:txBody>
        </p:sp>
      </p:grpSp>
      <p:grpSp>
        <p:nvGrpSpPr>
          <p:cNvPr id="199" name="Google Shape;199;p29"/>
          <p:cNvGrpSpPr/>
          <p:nvPr/>
        </p:nvGrpSpPr>
        <p:grpSpPr>
          <a:xfrm>
            <a:off x="6171807" y="736568"/>
            <a:ext cx="1219215" cy="951745"/>
            <a:chOff x="585668" y="982034"/>
            <a:chExt cx="1909200" cy="654300"/>
          </a:xfrm>
        </p:grpSpPr>
        <p:sp>
          <p:nvSpPr>
            <p:cNvPr id="200" name="Google Shape;200;p29"/>
            <p:cNvSpPr/>
            <p:nvPr/>
          </p:nvSpPr>
          <p:spPr>
            <a:xfrm>
              <a:off x="585668" y="982034"/>
              <a:ext cx="1909200" cy="6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621350" y="1222244"/>
              <a:ext cx="1548300" cy="17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Lora"/>
                <a:buNone/>
              </a:pPr>
              <a:r>
                <a:rPr b="1" i="0" lang="en" sz="1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Smoker</a:t>
              </a:r>
              <a:endParaRPr sz="1100"/>
            </a:p>
          </p:txBody>
        </p:sp>
      </p:grpSp>
      <p:grpSp>
        <p:nvGrpSpPr>
          <p:cNvPr id="202" name="Google Shape;202;p29"/>
          <p:cNvGrpSpPr/>
          <p:nvPr/>
        </p:nvGrpSpPr>
        <p:grpSpPr>
          <a:xfrm>
            <a:off x="7647659" y="736568"/>
            <a:ext cx="1230297" cy="951745"/>
            <a:chOff x="568315" y="982034"/>
            <a:chExt cx="1926553" cy="654300"/>
          </a:xfrm>
        </p:grpSpPr>
        <p:sp>
          <p:nvSpPr>
            <p:cNvPr id="203" name="Google Shape;203;p29"/>
            <p:cNvSpPr/>
            <p:nvPr/>
          </p:nvSpPr>
          <p:spPr>
            <a:xfrm>
              <a:off x="585668" y="982034"/>
              <a:ext cx="1909200" cy="6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568315" y="1222244"/>
              <a:ext cx="1926300" cy="17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Lora"/>
                <a:buNone/>
              </a:pPr>
              <a:r>
                <a:rPr b="1" i="0" lang="en" sz="1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Stroke</a:t>
              </a:r>
              <a:endParaRPr sz="1100"/>
            </a:p>
          </p:txBody>
        </p:sp>
      </p:grpSp>
      <p:grpSp>
        <p:nvGrpSpPr>
          <p:cNvPr id="205" name="Google Shape;205;p29"/>
          <p:cNvGrpSpPr/>
          <p:nvPr/>
        </p:nvGrpSpPr>
        <p:grpSpPr>
          <a:xfrm>
            <a:off x="303453" y="1873107"/>
            <a:ext cx="1219215" cy="951745"/>
            <a:chOff x="585668" y="982034"/>
            <a:chExt cx="1909200" cy="654300"/>
          </a:xfrm>
        </p:grpSpPr>
        <p:sp>
          <p:nvSpPr>
            <p:cNvPr id="206" name="Google Shape;206;p29"/>
            <p:cNvSpPr/>
            <p:nvPr/>
          </p:nvSpPr>
          <p:spPr>
            <a:xfrm>
              <a:off x="585668" y="982034"/>
              <a:ext cx="1909200" cy="6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619438" y="1091763"/>
              <a:ext cx="1860000" cy="4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Lora"/>
                <a:buNone/>
              </a:pPr>
              <a:r>
                <a:rPr b="1" i="0" lang="en" sz="1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Heart Disease or Attack</a:t>
              </a:r>
              <a:endParaRPr sz="1100"/>
            </a:p>
          </p:txBody>
        </p:sp>
      </p:grpSp>
      <p:grpSp>
        <p:nvGrpSpPr>
          <p:cNvPr id="208" name="Google Shape;208;p29"/>
          <p:cNvGrpSpPr/>
          <p:nvPr/>
        </p:nvGrpSpPr>
        <p:grpSpPr>
          <a:xfrm>
            <a:off x="1757802" y="1865730"/>
            <a:ext cx="1219215" cy="951745"/>
            <a:chOff x="585668" y="982034"/>
            <a:chExt cx="1909200" cy="654300"/>
          </a:xfrm>
        </p:grpSpPr>
        <p:sp>
          <p:nvSpPr>
            <p:cNvPr id="209" name="Google Shape;209;p29"/>
            <p:cNvSpPr/>
            <p:nvPr/>
          </p:nvSpPr>
          <p:spPr>
            <a:xfrm>
              <a:off x="585668" y="982034"/>
              <a:ext cx="1909200" cy="6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655120" y="1157003"/>
              <a:ext cx="18396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Lora"/>
                <a:buNone/>
              </a:pPr>
              <a:r>
                <a:rPr b="1" i="0" lang="en" sz="1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Physical Activity</a:t>
              </a:r>
              <a:endParaRPr sz="1100"/>
            </a:p>
          </p:txBody>
        </p:sp>
      </p:grpSp>
      <p:grpSp>
        <p:nvGrpSpPr>
          <p:cNvPr id="211" name="Google Shape;211;p29"/>
          <p:cNvGrpSpPr/>
          <p:nvPr/>
        </p:nvGrpSpPr>
        <p:grpSpPr>
          <a:xfrm>
            <a:off x="3221948" y="1865729"/>
            <a:ext cx="1219215" cy="951745"/>
            <a:chOff x="585668" y="982034"/>
            <a:chExt cx="1909200" cy="654300"/>
          </a:xfrm>
        </p:grpSpPr>
        <p:sp>
          <p:nvSpPr>
            <p:cNvPr id="212" name="Google Shape;212;p29"/>
            <p:cNvSpPr/>
            <p:nvPr/>
          </p:nvSpPr>
          <p:spPr>
            <a:xfrm>
              <a:off x="585668" y="982034"/>
              <a:ext cx="1909200" cy="6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1004800" y="1222244"/>
              <a:ext cx="1164900" cy="17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Lora"/>
                <a:buNone/>
              </a:pPr>
              <a:r>
                <a:rPr b="1" i="0" lang="en" sz="1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Fruits</a:t>
              </a:r>
              <a:endParaRPr sz="1100"/>
            </a:p>
          </p:txBody>
        </p:sp>
      </p:grpSp>
      <p:grpSp>
        <p:nvGrpSpPr>
          <p:cNvPr id="214" name="Google Shape;214;p29"/>
          <p:cNvGrpSpPr/>
          <p:nvPr/>
        </p:nvGrpSpPr>
        <p:grpSpPr>
          <a:xfrm>
            <a:off x="4676298" y="1873107"/>
            <a:ext cx="1229012" cy="951745"/>
            <a:chOff x="570327" y="982034"/>
            <a:chExt cx="1924541" cy="654300"/>
          </a:xfrm>
        </p:grpSpPr>
        <p:sp>
          <p:nvSpPr>
            <p:cNvPr id="215" name="Google Shape;215;p29"/>
            <p:cNvSpPr/>
            <p:nvPr/>
          </p:nvSpPr>
          <p:spPr>
            <a:xfrm>
              <a:off x="585668" y="982034"/>
              <a:ext cx="1909200" cy="6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570327" y="1222244"/>
              <a:ext cx="1924500" cy="17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Lora"/>
                <a:buNone/>
              </a:pPr>
              <a:r>
                <a:rPr b="1" i="0" lang="en" sz="1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Veggies</a:t>
              </a:r>
              <a:endParaRPr sz="1100"/>
            </a:p>
          </p:txBody>
        </p:sp>
      </p:grpSp>
      <p:grpSp>
        <p:nvGrpSpPr>
          <p:cNvPr id="217" name="Google Shape;217;p29"/>
          <p:cNvGrpSpPr/>
          <p:nvPr/>
        </p:nvGrpSpPr>
        <p:grpSpPr>
          <a:xfrm>
            <a:off x="6150240" y="1865730"/>
            <a:ext cx="1219215" cy="951745"/>
            <a:chOff x="585668" y="982034"/>
            <a:chExt cx="1909200" cy="654300"/>
          </a:xfrm>
        </p:grpSpPr>
        <p:sp>
          <p:nvSpPr>
            <p:cNvPr id="218" name="Google Shape;218;p29"/>
            <p:cNvSpPr/>
            <p:nvPr/>
          </p:nvSpPr>
          <p:spPr>
            <a:xfrm>
              <a:off x="585668" y="982034"/>
              <a:ext cx="1909200" cy="6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619437" y="1026521"/>
              <a:ext cx="1875300" cy="56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Lora"/>
                <a:buNone/>
              </a:pPr>
              <a:r>
                <a:rPr b="1" i="0" lang="en" sz="1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H</a:t>
              </a:r>
              <a:r>
                <a:rPr b="1" i="0" lang="en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eavy Alcohol </a:t>
              </a:r>
              <a:r>
                <a:rPr b="1" lang="en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Consumption.</a:t>
              </a:r>
              <a:endParaRPr sz="1100"/>
            </a:p>
          </p:txBody>
        </p:sp>
      </p:grpSp>
      <p:grpSp>
        <p:nvGrpSpPr>
          <p:cNvPr id="220" name="Google Shape;220;p29"/>
          <p:cNvGrpSpPr/>
          <p:nvPr/>
        </p:nvGrpSpPr>
        <p:grpSpPr>
          <a:xfrm>
            <a:off x="7637174" y="1865729"/>
            <a:ext cx="1219215" cy="951745"/>
            <a:chOff x="585668" y="982034"/>
            <a:chExt cx="1909200" cy="654300"/>
          </a:xfrm>
        </p:grpSpPr>
        <p:sp>
          <p:nvSpPr>
            <p:cNvPr id="221" name="Google Shape;221;p29"/>
            <p:cNvSpPr/>
            <p:nvPr/>
          </p:nvSpPr>
          <p:spPr>
            <a:xfrm>
              <a:off x="585668" y="982034"/>
              <a:ext cx="1909200" cy="6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619438" y="1157003"/>
              <a:ext cx="18618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Lora"/>
                <a:buNone/>
              </a:pPr>
              <a:r>
                <a:rPr b="1" i="0" lang="en" sz="1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General Health</a:t>
              </a:r>
              <a:endParaRPr sz="1100"/>
            </a:p>
          </p:txBody>
        </p:sp>
      </p:grpSp>
      <p:grpSp>
        <p:nvGrpSpPr>
          <p:cNvPr id="223" name="Google Shape;223;p29"/>
          <p:cNvGrpSpPr/>
          <p:nvPr/>
        </p:nvGrpSpPr>
        <p:grpSpPr>
          <a:xfrm>
            <a:off x="285029" y="2959799"/>
            <a:ext cx="1237607" cy="951745"/>
            <a:chOff x="570328" y="982034"/>
            <a:chExt cx="1938000" cy="654300"/>
          </a:xfrm>
        </p:grpSpPr>
        <p:sp>
          <p:nvSpPr>
            <p:cNvPr id="224" name="Google Shape;224;p29"/>
            <p:cNvSpPr/>
            <p:nvPr/>
          </p:nvSpPr>
          <p:spPr>
            <a:xfrm>
              <a:off x="585668" y="982034"/>
              <a:ext cx="1909200" cy="6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570328" y="1157003"/>
              <a:ext cx="19380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Lora"/>
                <a:buNone/>
              </a:pPr>
              <a:r>
                <a:rPr b="1" lang="en" sz="14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Metal Health</a:t>
              </a:r>
              <a:endParaRPr b="1" i="0" sz="14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226" name="Google Shape;226;p29"/>
          <p:cNvGrpSpPr/>
          <p:nvPr/>
        </p:nvGrpSpPr>
        <p:grpSpPr>
          <a:xfrm>
            <a:off x="1740546" y="2952423"/>
            <a:ext cx="1227843" cy="951745"/>
            <a:chOff x="572158" y="982034"/>
            <a:chExt cx="1922710" cy="654300"/>
          </a:xfrm>
        </p:grpSpPr>
        <p:sp>
          <p:nvSpPr>
            <p:cNvPr id="227" name="Google Shape;227;p29"/>
            <p:cNvSpPr/>
            <p:nvPr/>
          </p:nvSpPr>
          <p:spPr>
            <a:xfrm>
              <a:off x="585668" y="982034"/>
              <a:ext cx="1909200" cy="6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9"/>
            <p:cNvSpPr/>
            <p:nvPr/>
          </p:nvSpPr>
          <p:spPr>
            <a:xfrm>
              <a:off x="572158" y="1157003"/>
              <a:ext cx="18870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Lora"/>
                <a:buNone/>
              </a:pPr>
              <a:r>
                <a:rPr b="1" i="0" lang="en" sz="1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Physical Health</a:t>
              </a:r>
              <a:endParaRPr sz="1100"/>
            </a:p>
          </p:txBody>
        </p:sp>
      </p:grpSp>
      <p:grpSp>
        <p:nvGrpSpPr>
          <p:cNvPr id="229" name="Google Shape;229;p29"/>
          <p:cNvGrpSpPr/>
          <p:nvPr/>
        </p:nvGrpSpPr>
        <p:grpSpPr>
          <a:xfrm>
            <a:off x="3213319" y="2952422"/>
            <a:ext cx="1219215" cy="951745"/>
            <a:chOff x="585668" y="982034"/>
            <a:chExt cx="1909200" cy="654300"/>
          </a:xfrm>
        </p:grpSpPr>
        <p:sp>
          <p:nvSpPr>
            <p:cNvPr id="230" name="Google Shape;230;p29"/>
            <p:cNvSpPr/>
            <p:nvPr/>
          </p:nvSpPr>
          <p:spPr>
            <a:xfrm>
              <a:off x="585668" y="982034"/>
              <a:ext cx="1909200" cy="6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585668" y="1157004"/>
              <a:ext cx="18735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Lora"/>
                <a:buNone/>
              </a:pPr>
              <a:r>
                <a:rPr b="1" i="0" lang="en" sz="1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Difficulty Walking</a:t>
              </a:r>
              <a:endParaRPr sz="1100"/>
            </a:p>
          </p:txBody>
        </p:sp>
      </p:grpSp>
      <p:grpSp>
        <p:nvGrpSpPr>
          <p:cNvPr id="232" name="Google Shape;232;p29"/>
          <p:cNvGrpSpPr/>
          <p:nvPr/>
        </p:nvGrpSpPr>
        <p:grpSpPr>
          <a:xfrm>
            <a:off x="4677466" y="2959800"/>
            <a:ext cx="1219215" cy="951745"/>
            <a:chOff x="585668" y="982034"/>
            <a:chExt cx="1909200" cy="654300"/>
          </a:xfrm>
        </p:grpSpPr>
        <p:sp>
          <p:nvSpPr>
            <p:cNvPr id="233" name="Google Shape;233;p29"/>
            <p:cNvSpPr/>
            <p:nvPr/>
          </p:nvSpPr>
          <p:spPr>
            <a:xfrm>
              <a:off x="585668" y="982034"/>
              <a:ext cx="1909200" cy="6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1004800" y="1222244"/>
              <a:ext cx="1164900" cy="17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Lora"/>
                <a:buNone/>
              </a:pPr>
              <a:r>
                <a:rPr b="1" i="0" lang="en" sz="1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Sex</a:t>
              </a:r>
              <a:endParaRPr sz="1100"/>
            </a:p>
          </p:txBody>
        </p:sp>
      </p:grpSp>
      <p:grpSp>
        <p:nvGrpSpPr>
          <p:cNvPr id="235" name="Google Shape;235;p29"/>
          <p:cNvGrpSpPr/>
          <p:nvPr/>
        </p:nvGrpSpPr>
        <p:grpSpPr>
          <a:xfrm>
            <a:off x="6141612" y="2952422"/>
            <a:ext cx="1219215" cy="951745"/>
            <a:chOff x="585668" y="982034"/>
            <a:chExt cx="1909200" cy="654300"/>
          </a:xfrm>
        </p:grpSpPr>
        <p:sp>
          <p:nvSpPr>
            <p:cNvPr id="236" name="Google Shape;236;p29"/>
            <p:cNvSpPr/>
            <p:nvPr/>
          </p:nvSpPr>
          <p:spPr>
            <a:xfrm>
              <a:off x="585668" y="982034"/>
              <a:ext cx="1909200" cy="6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1004800" y="1222244"/>
              <a:ext cx="1164900" cy="17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Lora"/>
                <a:buNone/>
              </a:pPr>
              <a:r>
                <a:rPr b="1" lang="en" sz="14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Age</a:t>
              </a:r>
              <a:endParaRPr b="1" i="0" sz="14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238" name="Google Shape;238;p29"/>
          <p:cNvGrpSpPr/>
          <p:nvPr/>
        </p:nvGrpSpPr>
        <p:grpSpPr>
          <a:xfrm>
            <a:off x="7628546" y="2952422"/>
            <a:ext cx="1219215" cy="951745"/>
            <a:chOff x="585668" y="982034"/>
            <a:chExt cx="1909200" cy="654300"/>
          </a:xfrm>
        </p:grpSpPr>
        <p:sp>
          <p:nvSpPr>
            <p:cNvPr id="239" name="Google Shape;239;p29"/>
            <p:cNvSpPr/>
            <p:nvPr/>
          </p:nvSpPr>
          <p:spPr>
            <a:xfrm>
              <a:off x="585668" y="982034"/>
              <a:ext cx="1909200" cy="6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615594" y="1222244"/>
              <a:ext cx="1879200" cy="17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Lora"/>
                <a:buNone/>
              </a:pPr>
              <a:r>
                <a:rPr b="1" i="0" lang="en" sz="1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Education</a:t>
              </a:r>
              <a:endParaRPr sz="1100"/>
            </a:p>
          </p:txBody>
        </p:sp>
      </p:grpSp>
      <p:grpSp>
        <p:nvGrpSpPr>
          <p:cNvPr id="241" name="Google Shape;241;p29"/>
          <p:cNvGrpSpPr/>
          <p:nvPr/>
        </p:nvGrpSpPr>
        <p:grpSpPr>
          <a:xfrm>
            <a:off x="294214" y="4053986"/>
            <a:ext cx="1237607" cy="951745"/>
            <a:chOff x="570328" y="982034"/>
            <a:chExt cx="1938000" cy="654300"/>
          </a:xfrm>
        </p:grpSpPr>
        <p:sp>
          <p:nvSpPr>
            <p:cNvPr id="242" name="Google Shape;242;p29"/>
            <p:cNvSpPr/>
            <p:nvPr/>
          </p:nvSpPr>
          <p:spPr>
            <a:xfrm>
              <a:off x="585668" y="982034"/>
              <a:ext cx="1909200" cy="65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570328" y="1157003"/>
              <a:ext cx="1938000" cy="304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Lora"/>
                <a:buNone/>
              </a:pPr>
              <a:r>
                <a:rPr b="1" lang="en" sz="14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Income</a:t>
              </a:r>
              <a:endParaRPr b="1" i="0" sz="1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244" name="Google Shape;244;p29"/>
          <p:cNvGrpSpPr/>
          <p:nvPr/>
        </p:nvGrpSpPr>
        <p:grpSpPr>
          <a:xfrm>
            <a:off x="1740504" y="4039118"/>
            <a:ext cx="1227843" cy="951745"/>
            <a:chOff x="572158" y="982034"/>
            <a:chExt cx="1922710" cy="654300"/>
          </a:xfrm>
        </p:grpSpPr>
        <p:sp>
          <p:nvSpPr>
            <p:cNvPr id="245" name="Google Shape;245;p29"/>
            <p:cNvSpPr/>
            <p:nvPr/>
          </p:nvSpPr>
          <p:spPr>
            <a:xfrm>
              <a:off x="585668" y="982034"/>
              <a:ext cx="1909200" cy="65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572158" y="1157003"/>
              <a:ext cx="1887000" cy="304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Lora"/>
                <a:buNone/>
              </a:pPr>
              <a:r>
                <a:rPr b="1" lang="en" sz="14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Healthcare</a:t>
              </a:r>
              <a:endParaRPr sz="11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30"/>
          <p:cNvGrpSpPr/>
          <p:nvPr/>
        </p:nvGrpSpPr>
        <p:grpSpPr>
          <a:xfrm>
            <a:off x="589929" y="296433"/>
            <a:ext cx="8629093" cy="4589897"/>
            <a:chOff x="720649" y="167277"/>
            <a:chExt cx="11027595" cy="6352798"/>
          </a:xfrm>
        </p:grpSpPr>
        <p:sp>
          <p:nvSpPr>
            <p:cNvPr id="252" name="Google Shape;252;p30"/>
            <p:cNvSpPr txBox="1"/>
            <p:nvPr/>
          </p:nvSpPr>
          <p:spPr>
            <a:xfrm rot="566929">
              <a:off x="10783466" y="224945"/>
              <a:ext cx="836955" cy="16264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+</a:t>
              </a:r>
              <a:endParaRPr sz="1100"/>
            </a:p>
          </p:txBody>
        </p:sp>
        <p:sp>
          <p:nvSpPr>
            <p:cNvPr id="253" name="Google Shape;253;p30"/>
            <p:cNvSpPr txBox="1"/>
            <p:nvPr/>
          </p:nvSpPr>
          <p:spPr>
            <a:xfrm>
              <a:off x="720649" y="4690524"/>
              <a:ext cx="837000" cy="16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+</a:t>
              </a:r>
              <a:endParaRPr sz="1100"/>
            </a:p>
          </p:txBody>
        </p:sp>
        <p:sp>
          <p:nvSpPr>
            <p:cNvPr id="254" name="Google Shape;254;p30"/>
            <p:cNvSpPr txBox="1"/>
            <p:nvPr/>
          </p:nvSpPr>
          <p:spPr>
            <a:xfrm>
              <a:off x="825629" y="703564"/>
              <a:ext cx="837000" cy="16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+</a:t>
              </a:r>
              <a:endParaRPr sz="1100"/>
            </a:p>
          </p:txBody>
        </p:sp>
        <p:sp>
          <p:nvSpPr>
            <p:cNvPr id="255" name="Google Shape;255;p30"/>
            <p:cNvSpPr txBox="1"/>
            <p:nvPr/>
          </p:nvSpPr>
          <p:spPr>
            <a:xfrm>
              <a:off x="5672562" y="5600618"/>
              <a:ext cx="837000" cy="33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56" name="Google Shape;256;p30"/>
            <p:cNvSpPr txBox="1"/>
            <p:nvPr/>
          </p:nvSpPr>
          <p:spPr>
            <a:xfrm>
              <a:off x="10555283" y="3316508"/>
              <a:ext cx="837000" cy="16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+</a:t>
              </a:r>
              <a:endParaRPr sz="1100"/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2010258" y="703210"/>
              <a:ext cx="4080900" cy="2725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Free photo covid recovery center female doctor checking elder patient's oxygen level" id="258" name="Google Shape;258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91107" y="703561"/>
              <a:ext cx="4080849" cy="2724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hoto close up of woman hands using glucose meter on finger to check blood sugar level" id="259" name="Google Shape;259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10258" y="3429528"/>
              <a:ext cx="4080849" cy="27249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30"/>
            <p:cNvSpPr/>
            <p:nvPr/>
          </p:nvSpPr>
          <p:spPr>
            <a:xfrm>
              <a:off x="6091109" y="3429176"/>
              <a:ext cx="4080900" cy="3090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30"/>
            <p:cNvSpPr txBox="1"/>
            <p:nvPr/>
          </p:nvSpPr>
          <p:spPr>
            <a:xfrm>
              <a:off x="2306204" y="1026726"/>
              <a:ext cx="3489000" cy="124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Imbalance</a:t>
              </a:r>
              <a:endParaRPr sz="1100"/>
            </a:p>
            <a:p>
              <a:pPr indent="0" lvl="0" marL="0" marR="0" rtl="0" algn="l">
                <a:lnSpc>
                  <a:spcPct val="15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b="0" i="0" lang="en" sz="9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Identified the imbalance of positive and negative cases which lead to our later decision to resample the data</a:t>
              </a:r>
              <a:endParaRPr sz="9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262" name="Google Shape;262;p30"/>
            <p:cNvSpPr txBox="1"/>
            <p:nvPr/>
          </p:nvSpPr>
          <p:spPr>
            <a:xfrm>
              <a:off x="6230567" y="3891192"/>
              <a:ext cx="3801900" cy="18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BMI Outliers</a:t>
              </a:r>
              <a:endParaRPr sz="1100"/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Tested the model with the full dataset and when outliers were removed for BMI metrics to improve the performance of our model</a:t>
              </a:r>
              <a:endParaRPr sz="1100"/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sp>
        <p:nvSpPr>
          <p:cNvPr id="263" name="Google Shape;263;p30"/>
          <p:cNvSpPr txBox="1"/>
          <p:nvPr/>
        </p:nvSpPr>
        <p:spPr>
          <a:xfrm>
            <a:off x="589913" y="126233"/>
            <a:ext cx="4544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Data Cleanup</a:t>
            </a:r>
            <a:endParaRPr b="1" sz="33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64" name="Google Shape;26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4886" y="2666998"/>
            <a:ext cx="3204076" cy="2397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31"/>
          <p:cNvGrpSpPr/>
          <p:nvPr/>
        </p:nvGrpSpPr>
        <p:grpSpPr>
          <a:xfrm>
            <a:off x="0" y="0"/>
            <a:ext cx="9079256" cy="5310272"/>
            <a:chOff x="0" y="0"/>
            <a:chExt cx="12105674" cy="7080362"/>
          </a:xfrm>
        </p:grpSpPr>
        <p:sp>
          <p:nvSpPr>
            <p:cNvPr id="270" name="Google Shape;270;p31"/>
            <p:cNvSpPr txBox="1"/>
            <p:nvPr/>
          </p:nvSpPr>
          <p:spPr>
            <a:xfrm>
              <a:off x="8218110" y="5510462"/>
              <a:ext cx="837000" cy="15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+</a:t>
              </a:r>
              <a:endParaRPr sz="1100"/>
            </a:p>
          </p:txBody>
        </p:sp>
        <p:sp>
          <p:nvSpPr>
            <p:cNvPr id="271" name="Google Shape;271;p31"/>
            <p:cNvSpPr txBox="1"/>
            <p:nvPr/>
          </p:nvSpPr>
          <p:spPr>
            <a:xfrm>
              <a:off x="4014136" y="410924"/>
              <a:ext cx="837000" cy="15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+</a:t>
              </a:r>
              <a:endParaRPr sz="1100"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0" y="0"/>
              <a:ext cx="32532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Free photo fever cold and flu concepts portrait of sad girl measuring temperature of body and holding cup of tea infront of her at home" id="273" name="Google Shape;273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79527" y="1195754"/>
              <a:ext cx="3396978" cy="50995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" name="Google Shape;274;p31"/>
            <p:cNvSpPr/>
            <p:nvPr/>
          </p:nvSpPr>
          <p:spPr>
            <a:xfrm>
              <a:off x="4944762" y="1969476"/>
              <a:ext cx="3395100" cy="228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8433488" y="3276157"/>
              <a:ext cx="3395100" cy="228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1"/>
            <p:cNvSpPr txBox="1"/>
            <p:nvPr/>
          </p:nvSpPr>
          <p:spPr>
            <a:xfrm>
              <a:off x="3437093" y="129476"/>
              <a:ext cx="65889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3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Models Selected</a:t>
              </a:r>
              <a:endParaRPr sz="2000"/>
            </a:p>
          </p:txBody>
        </p:sp>
        <p:sp>
          <p:nvSpPr>
            <p:cNvPr id="277" name="Google Shape;277;p31"/>
            <p:cNvSpPr txBox="1"/>
            <p:nvPr/>
          </p:nvSpPr>
          <p:spPr>
            <a:xfrm>
              <a:off x="5042924" y="2158876"/>
              <a:ext cx="2952000" cy="13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Logistics Regression</a:t>
              </a:r>
              <a:endParaRPr b="1" sz="1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E</a:t>
              </a:r>
              <a:r>
                <a:rPr b="0" i="0" lang="en" sz="11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stimates the probability of an event occurring</a:t>
              </a:r>
              <a:endParaRPr sz="1200"/>
            </a:p>
          </p:txBody>
        </p:sp>
        <p:sp>
          <p:nvSpPr>
            <p:cNvPr id="278" name="Google Shape;278;p31"/>
            <p:cNvSpPr txBox="1"/>
            <p:nvPr/>
          </p:nvSpPr>
          <p:spPr>
            <a:xfrm>
              <a:off x="8597754" y="3403566"/>
              <a:ext cx="3201000" cy="165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Decision Tree</a:t>
              </a:r>
              <a:endParaRPr b="1" i="0" sz="1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Uses a tree-like structure to make predictions by repeatedly asking questions based on data features</a:t>
              </a:r>
              <a:endParaRPr sz="1100"/>
            </a:p>
          </p:txBody>
        </p:sp>
        <p:sp>
          <p:nvSpPr>
            <p:cNvPr id="279" name="Google Shape;279;p31"/>
            <p:cNvSpPr txBox="1"/>
            <p:nvPr/>
          </p:nvSpPr>
          <p:spPr>
            <a:xfrm>
              <a:off x="11268674" y="1859340"/>
              <a:ext cx="837000" cy="15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+</a:t>
              </a:r>
              <a:endParaRPr sz="1100"/>
            </a:p>
          </p:txBody>
        </p:sp>
        <p:sp>
          <p:nvSpPr>
            <p:cNvPr id="280" name="Google Shape;280;p31"/>
            <p:cNvSpPr txBox="1"/>
            <p:nvPr/>
          </p:nvSpPr>
          <p:spPr>
            <a:xfrm>
              <a:off x="10354533" y="874644"/>
              <a:ext cx="837000" cy="15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+</a:t>
              </a:r>
              <a:endParaRPr sz="1100"/>
            </a:p>
          </p:txBody>
        </p:sp>
      </p:grpSp>
      <p:sp>
        <p:nvSpPr>
          <p:cNvPr id="281" name="Google Shape;281;p31"/>
          <p:cNvSpPr/>
          <p:nvPr/>
        </p:nvSpPr>
        <p:spPr>
          <a:xfrm>
            <a:off x="3667151" y="3309523"/>
            <a:ext cx="25464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1"/>
          <p:cNvSpPr txBox="1"/>
          <p:nvPr/>
        </p:nvSpPr>
        <p:spPr>
          <a:xfrm>
            <a:off x="3733973" y="3414146"/>
            <a:ext cx="2400600" cy="9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Random Forest</a:t>
            </a:r>
            <a:endParaRPr b="1" i="0" sz="14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Uses a collection of decision trees to make predictions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32"/>
          <p:cNvGrpSpPr/>
          <p:nvPr/>
        </p:nvGrpSpPr>
        <p:grpSpPr>
          <a:xfrm>
            <a:off x="589929" y="296433"/>
            <a:ext cx="8629093" cy="4445648"/>
            <a:chOff x="720649" y="167277"/>
            <a:chExt cx="11027595" cy="6153146"/>
          </a:xfrm>
        </p:grpSpPr>
        <p:sp>
          <p:nvSpPr>
            <p:cNvPr id="288" name="Google Shape;288;p32"/>
            <p:cNvSpPr txBox="1"/>
            <p:nvPr/>
          </p:nvSpPr>
          <p:spPr>
            <a:xfrm rot="566929">
              <a:off x="10783466" y="224945"/>
              <a:ext cx="836955" cy="16264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+</a:t>
              </a:r>
              <a:endParaRPr sz="1100"/>
            </a:p>
          </p:txBody>
        </p:sp>
        <p:sp>
          <p:nvSpPr>
            <p:cNvPr id="289" name="Google Shape;289;p32"/>
            <p:cNvSpPr txBox="1"/>
            <p:nvPr/>
          </p:nvSpPr>
          <p:spPr>
            <a:xfrm>
              <a:off x="720649" y="4690524"/>
              <a:ext cx="837000" cy="16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+</a:t>
              </a:r>
              <a:endParaRPr sz="1100"/>
            </a:p>
          </p:txBody>
        </p:sp>
        <p:sp>
          <p:nvSpPr>
            <p:cNvPr id="290" name="Google Shape;290;p32"/>
            <p:cNvSpPr txBox="1"/>
            <p:nvPr/>
          </p:nvSpPr>
          <p:spPr>
            <a:xfrm>
              <a:off x="5672562" y="5600618"/>
              <a:ext cx="837000" cy="33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91" name="Google Shape;291;p32"/>
            <p:cNvSpPr txBox="1"/>
            <p:nvPr/>
          </p:nvSpPr>
          <p:spPr>
            <a:xfrm>
              <a:off x="10555283" y="3316508"/>
              <a:ext cx="837000" cy="16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+</a:t>
              </a:r>
              <a:endParaRPr sz="1100"/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2010258" y="703210"/>
              <a:ext cx="4080900" cy="2725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Free photo covid recovery center female doctor checking elder patient's oxygen level" id="293" name="Google Shape;293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91107" y="703561"/>
              <a:ext cx="4080849" cy="2724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hoto close up of woman hands using glucose meter on finger to check blood sugar level" id="294" name="Google Shape;294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10258" y="3429528"/>
              <a:ext cx="4080849" cy="27249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5" name="Google Shape;295;p32"/>
            <p:cNvSpPr/>
            <p:nvPr/>
          </p:nvSpPr>
          <p:spPr>
            <a:xfrm>
              <a:off x="6091122" y="3429170"/>
              <a:ext cx="4080900" cy="27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2"/>
            <p:cNvSpPr txBox="1"/>
            <p:nvPr/>
          </p:nvSpPr>
          <p:spPr>
            <a:xfrm>
              <a:off x="2306204" y="1026726"/>
              <a:ext cx="3489000" cy="136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Accuracy</a:t>
              </a:r>
              <a:endParaRPr b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Shows how often a classification ML model is correct overall</a:t>
              </a:r>
              <a:endParaRPr sz="11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297" name="Google Shape;297;p32"/>
            <p:cNvSpPr txBox="1"/>
            <p:nvPr/>
          </p:nvSpPr>
          <p:spPr>
            <a:xfrm>
              <a:off x="6230567" y="3891192"/>
              <a:ext cx="3801900" cy="17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Recall</a:t>
              </a:r>
              <a:endParaRPr sz="1100"/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Shows whether an ML model can find all objects of the target class.</a:t>
              </a:r>
              <a:endParaRPr sz="1300"/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sp>
        <p:nvSpPr>
          <p:cNvPr id="298" name="Google Shape;298;p32"/>
          <p:cNvSpPr txBox="1"/>
          <p:nvPr/>
        </p:nvSpPr>
        <p:spPr>
          <a:xfrm>
            <a:off x="312738" y="175583"/>
            <a:ext cx="4544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Key Metrics</a:t>
            </a:r>
            <a:endParaRPr b="1" sz="33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99" name="Google Shape;29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8950" y="649600"/>
            <a:ext cx="3204073" cy="201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4875" y="2667000"/>
            <a:ext cx="3204073" cy="20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33"/>
          <p:cNvGrpSpPr/>
          <p:nvPr/>
        </p:nvGrpSpPr>
        <p:grpSpPr>
          <a:xfrm>
            <a:off x="259121" y="-176287"/>
            <a:ext cx="8943506" cy="5532764"/>
            <a:chOff x="2927282" y="-296656"/>
            <a:chExt cx="17080799" cy="7377018"/>
          </a:xfrm>
        </p:grpSpPr>
        <p:sp>
          <p:nvSpPr>
            <p:cNvPr id="306" name="Google Shape;306;p33"/>
            <p:cNvSpPr txBox="1"/>
            <p:nvPr/>
          </p:nvSpPr>
          <p:spPr>
            <a:xfrm>
              <a:off x="8218110" y="5510462"/>
              <a:ext cx="837000" cy="15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+</a:t>
              </a:r>
              <a:endParaRPr sz="1100"/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3509375" y="1036425"/>
              <a:ext cx="7759200" cy="15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3"/>
            <p:cNvSpPr txBox="1"/>
            <p:nvPr/>
          </p:nvSpPr>
          <p:spPr>
            <a:xfrm>
              <a:off x="2927282" y="289643"/>
              <a:ext cx="65889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Model Evaluation</a:t>
              </a:r>
              <a:endParaRPr sz="1100"/>
            </a:p>
          </p:txBody>
        </p:sp>
        <p:sp>
          <p:nvSpPr>
            <p:cNvPr id="309" name="Google Shape;309;p33"/>
            <p:cNvSpPr txBox="1"/>
            <p:nvPr/>
          </p:nvSpPr>
          <p:spPr>
            <a:xfrm>
              <a:off x="3663743" y="1440917"/>
              <a:ext cx="71184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Logistics Regression</a:t>
              </a:r>
              <a:endParaRPr b="1" i="0" sz="1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H</a:t>
              </a:r>
              <a:r>
                <a:rPr lang="en" sz="11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igh accuracy but seems to predict more 0's than 1's</a:t>
              </a:r>
              <a:endParaRPr sz="11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310" name="Google Shape;310;p33"/>
            <p:cNvSpPr txBox="1"/>
            <p:nvPr/>
          </p:nvSpPr>
          <p:spPr>
            <a:xfrm>
              <a:off x="19171080" y="-61593"/>
              <a:ext cx="837000" cy="15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+</a:t>
              </a:r>
              <a:endParaRPr sz="1100"/>
            </a:p>
          </p:txBody>
        </p:sp>
        <p:sp>
          <p:nvSpPr>
            <p:cNvPr id="311" name="Google Shape;311;p33"/>
            <p:cNvSpPr txBox="1"/>
            <p:nvPr/>
          </p:nvSpPr>
          <p:spPr>
            <a:xfrm>
              <a:off x="17875780" y="-296656"/>
              <a:ext cx="837000" cy="15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+</a:t>
              </a:r>
              <a:endParaRPr sz="1100"/>
            </a:p>
          </p:txBody>
        </p:sp>
      </p:grpSp>
      <p:grpSp>
        <p:nvGrpSpPr>
          <p:cNvPr id="312" name="Google Shape;312;p33"/>
          <p:cNvGrpSpPr/>
          <p:nvPr/>
        </p:nvGrpSpPr>
        <p:grpSpPr>
          <a:xfrm>
            <a:off x="565433" y="2221237"/>
            <a:ext cx="4023921" cy="1177425"/>
            <a:chOff x="3509375" y="1036425"/>
            <a:chExt cx="7759200" cy="1569900"/>
          </a:xfrm>
        </p:grpSpPr>
        <p:sp>
          <p:nvSpPr>
            <p:cNvPr id="313" name="Google Shape;313;p33"/>
            <p:cNvSpPr/>
            <p:nvPr/>
          </p:nvSpPr>
          <p:spPr>
            <a:xfrm>
              <a:off x="3509375" y="1036425"/>
              <a:ext cx="7759200" cy="15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33"/>
            <p:cNvSpPr txBox="1"/>
            <p:nvPr/>
          </p:nvSpPr>
          <p:spPr>
            <a:xfrm>
              <a:off x="3736651" y="1319100"/>
              <a:ext cx="7118400" cy="10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Decision Tree</a:t>
              </a:r>
              <a:endParaRPr b="1" sz="1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N</a:t>
              </a:r>
              <a:r>
                <a:rPr lang="en" sz="11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ot as good as logistics regression</a:t>
              </a:r>
              <a:endParaRPr sz="1200"/>
            </a:p>
          </p:txBody>
        </p:sp>
      </p:grpSp>
      <p:grpSp>
        <p:nvGrpSpPr>
          <p:cNvPr id="315" name="Google Shape;315;p33"/>
          <p:cNvGrpSpPr/>
          <p:nvPr/>
        </p:nvGrpSpPr>
        <p:grpSpPr>
          <a:xfrm>
            <a:off x="565665" y="3717617"/>
            <a:ext cx="4032456" cy="1177425"/>
            <a:chOff x="3509375" y="1036425"/>
            <a:chExt cx="7759200" cy="1569900"/>
          </a:xfrm>
        </p:grpSpPr>
        <p:sp>
          <p:nvSpPr>
            <p:cNvPr id="316" name="Google Shape;316;p33"/>
            <p:cNvSpPr/>
            <p:nvPr/>
          </p:nvSpPr>
          <p:spPr>
            <a:xfrm>
              <a:off x="3509375" y="1036425"/>
              <a:ext cx="7759200" cy="15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3"/>
            <p:cNvSpPr txBox="1"/>
            <p:nvPr/>
          </p:nvSpPr>
          <p:spPr>
            <a:xfrm>
              <a:off x="3736651" y="1319100"/>
              <a:ext cx="7118400" cy="117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Random Forest</a:t>
              </a:r>
              <a:endParaRPr b="1" sz="1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Better then the logistics at finding 0's but overall precision and recall are bad</a:t>
              </a:r>
              <a:endParaRPr sz="11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318" name="Google Shape;318;p33"/>
          <p:cNvGrpSpPr/>
          <p:nvPr/>
        </p:nvGrpSpPr>
        <p:grpSpPr>
          <a:xfrm>
            <a:off x="5308075" y="873900"/>
            <a:ext cx="1290450" cy="1067700"/>
            <a:chOff x="5612875" y="873900"/>
            <a:chExt cx="1290450" cy="1067700"/>
          </a:xfrm>
        </p:grpSpPr>
        <p:sp>
          <p:nvSpPr>
            <p:cNvPr id="319" name="Google Shape;319;p33"/>
            <p:cNvSpPr/>
            <p:nvPr/>
          </p:nvSpPr>
          <p:spPr>
            <a:xfrm>
              <a:off x="5612875" y="873900"/>
              <a:ext cx="1290300" cy="103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33"/>
            <p:cNvSpPr txBox="1"/>
            <p:nvPr/>
          </p:nvSpPr>
          <p:spPr>
            <a:xfrm>
              <a:off x="5653225" y="990000"/>
              <a:ext cx="1250100" cy="95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Accuracy: </a:t>
              </a:r>
              <a:endParaRPr b="1" sz="16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86%</a:t>
              </a:r>
              <a:endParaRPr b="1" i="0" sz="22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321" name="Google Shape;321;p33"/>
          <p:cNvGrpSpPr/>
          <p:nvPr/>
        </p:nvGrpSpPr>
        <p:grpSpPr>
          <a:xfrm>
            <a:off x="6974250" y="873900"/>
            <a:ext cx="1290450" cy="1067700"/>
            <a:chOff x="5612875" y="873900"/>
            <a:chExt cx="1290450" cy="1067700"/>
          </a:xfrm>
        </p:grpSpPr>
        <p:sp>
          <p:nvSpPr>
            <p:cNvPr id="322" name="Google Shape;322;p33"/>
            <p:cNvSpPr/>
            <p:nvPr/>
          </p:nvSpPr>
          <p:spPr>
            <a:xfrm>
              <a:off x="5612875" y="873900"/>
              <a:ext cx="1290300" cy="103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33"/>
            <p:cNvSpPr txBox="1"/>
            <p:nvPr/>
          </p:nvSpPr>
          <p:spPr>
            <a:xfrm>
              <a:off x="5653225" y="990000"/>
              <a:ext cx="1250100" cy="95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Recall</a:t>
              </a:r>
              <a:r>
                <a:rPr b="1" lang="en" sz="16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: </a:t>
              </a:r>
              <a:endParaRPr b="1" sz="16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15</a:t>
              </a:r>
              <a:r>
                <a:rPr b="1" lang="en" sz="2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%</a:t>
              </a:r>
              <a:endParaRPr b="1" i="0" sz="22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324" name="Google Shape;324;p33"/>
          <p:cNvGrpSpPr/>
          <p:nvPr/>
        </p:nvGrpSpPr>
        <p:grpSpPr>
          <a:xfrm>
            <a:off x="5308075" y="2397900"/>
            <a:ext cx="1290450" cy="1067700"/>
            <a:chOff x="5612875" y="873900"/>
            <a:chExt cx="1290450" cy="1067700"/>
          </a:xfrm>
        </p:grpSpPr>
        <p:sp>
          <p:nvSpPr>
            <p:cNvPr id="325" name="Google Shape;325;p33"/>
            <p:cNvSpPr/>
            <p:nvPr/>
          </p:nvSpPr>
          <p:spPr>
            <a:xfrm>
              <a:off x="5612875" y="873900"/>
              <a:ext cx="1290300" cy="103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33"/>
            <p:cNvSpPr txBox="1"/>
            <p:nvPr/>
          </p:nvSpPr>
          <p:spPr>
            <a:xfrm>
              <a:off x="5653225" y="990000"/>
              <a:ext cx="1250100" cy="95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Accuracy: </a:t>
              </a:r>
              <a:endParaRPr b="1" sz="16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83%</a:t>
              </a:r>
              <a:endParaRPr b="1" i="0" sz="22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327" name="Google Shape;327;p33"/>
          <p:cNvGrpSpPr/>
          <p:nvPr/>
        </p:nvGrpSpPr>
        <p:grpSpPr>
          <a:xfrm>
            <a:off x="6974250" y="2397900"/>
            <a:ext cx="1290450" cy="1067700"/>
            <a:chOff x="5612875" y="873900"/>
            <a:chExt cx="1290450" cy="1067700"/>
          </a:xfrm>
        </p:grpSpPr>
        <p:sp>
          <p:nvSpPr>
            <p:cNvPr id="328" name="Google Shape;328;p33"/>
            <p:cNvSpPr/>
            <p:nvPr/>
          </p:nvSpPr>
          <p:spPr>
            <a:xfrm>
              <a:off x="5612875" y="873900"/>
              <a:ext cx="1290300" cy="103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3"/>
            <p:cNvSpPr txBox="1"/>
            <p:nvPr/>
          </p:nvSpPr>
          <p:spPr>
            <a:xfrm>
              <a:off x="5653225" y="990000"/>
              <a:ext cx="1250100" cy="95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Recall: </a:t>
              </a:r>
              <a:endParaRPr b="1" sz="16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14%</a:t>
              </a:r>
              <a:endParaRPr b="1" i="0" sz="22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330" name="Google Shape;330;p33"/>
          <p:cNvGrpSpPr/>
          <p:nvPr/>
        </p:nvGrpSpPr>
        <p:grpSpPr>
          <a:xfrm>
            <a:off x="5308075" y="3845700"/>
            <a:ext cx="1290450" cy="1067700"/>
            <a:chOff x="5612875" y="873900"/>
            <a:chExt cx="1290450" cy="1067700"/>
          </a:xfrm>
        </p:grpSpPr>
        <p:sp>
          <p:nvSpPr>
            <p:cNvPr id="331" name="Google Shape;331;p33"/>
            <p:cNvSpPr/>
            <p:nvPr/>
          </p:nvSpPr>
          <p:spPr>
            <a:xfrm>
              <a:off x="5612875" y="873900"/>
              <a:ext cx="1290300" cy="103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3"/>
            <p:cNvSpPr txBox="1"/>
            <p:nvPr/>
          </p:nvSpPr>
          <p:spPr>
            <a:xfrm>
              <a:off x="5653225" y="990000"/>
              <a:ext cx="1250100" cy="95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Accuracy: </a:t>
              </a:r>
              <a:endParaRPr b="1" sz="16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83%</a:t>
              </a:r>
              <a:endParaRPr b="1" i="0" sz="22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333" name="Google Shape;333;p33"/>
          <p:cNvGrpSpPr/>
          <p:nvPr/>
        </p:nvGrpSpPr>
        <p:grpSpPr>
          <a:xfrm>
            <a:off x="6974250" y="3845700"/>
            <a:ext cx="1290450" cy="1067700"/>
            <a:chOff x="5612875" y="873900"/>
            <a:chExt cx="1290450" cy="1067700"/>
          </a:xfrm>
        </p:grpSpPr>
        <p:sp>
          <p:nvSpPr>
            <p:cNvPr id="334" name="Google Shape;334;p33"/>
            <p:cNvSpPr/>
            <p:nvPr/>
          </p:nvSpPr>
          <p:spPr>
            <a:xfrm>
              <a:off x="5612875" y="873900"/>
              <a:ext cx="1290300" cy="103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33"/>
            <p:cNvSpPr txBox="1"/>
            <p:nvPr/>
          </p:nvSpPr>
          <p:spPr>
            <a:xfrm>
              <a:off x="5653225" y="990000"/>
              <a:ext cx="1250100" cy="95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Recall: </a:t>
              </a:r>
              <a:endParaRPr b="1" sz="16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4</a:t>
              </a:r>
              <a:r>
                <a:rPr b="1" lang="en" sz="22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%</a:t>
              </a:r>
              <a:endParaRPr b="1" i="0" sz="22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Custom 93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218289"/>
      </a:accent1>
      <a:accent2>
        <a:srgbClr val="464F58"/>
      </a:accent2>
      <a:accent3>
        <a:srgbClr val="55657C"/>
      </a:accent3>
      <a:accent4>
        <a:srgbClr val="404D5D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