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Lor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F1FB1D-21E2-4F2B-B3F4-08774F6D03DC}">
  <a:tblStyle styleId="{D7F1FB1D-21E2-4F2B-B3F4-08774F6D03D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bold.fntdata"/><Relationship Id="rId20" Type="http://schemas.openxmlformats.org/officeDocument/2006/relationships/slide" Target="slides/slide13.xml"/><Relationship Id="rId42" Type="http://schemas.openxmlformats.org/officeDocument/2006/relationships/font" Target="fonts/Lora-boldItalic.fntdata"/><Relationship Id="rId41" Type="http://schemas.openxmlformats.org/officeDocument/2006/relationships/font" Target="fonts/Lora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Lora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de1cc0470_0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fde1cc0470_0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de1cc0470_0_6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fde1cc0470_0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de1cc0470_0_5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fde1cc0470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de1cc0470_0_5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fde1cc0470_0_5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de1cc0470_0_4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valuation Process: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Training vs. Testing data split.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Performance metrics: [insert confusion matrices]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Results: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Accuracy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Comparison with baseline or previous models.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fde1cc0470_0_4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de1cc0470_0_5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fde1cc0470_0_5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fde1cc0470_0_5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fde1cc0470_0_5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de1cc0470_0_5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fde1cc0470_0_5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954d2287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8954d2287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de1cc047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fde1cc047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bb3cf5c7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bb3cf5c7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de1cc0470_0_3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fde1cc0470_0_3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e45257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fe45257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fe45257f5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fe45257f5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e45257f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fe45257f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fe45257f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fe45257f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f85439d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f85439d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Integrated a gradio chatbot interface using a pre-trained llamas diabetes chatbot from hugging face</a:t>
            </a:r>
            <a:endParaRPr b="1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Created an additional module to host the risk assessment survey</a:t>
            </a:r>
            <a:endParaRPr b="1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Passes the user input results to a custom diabetes risk assessment model</a:t>
            </a:r>
            <a:endParaRPr b="1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Receives the LLM response and outputs results to the user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0f85439d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0f85439d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Integrated a gradio chatbot interface using a pre-trained llamas diabetes chatbot from hugging face</a:t>
            </a:r>
            <a:endParaRPr b="1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Created an additional module to host the risk assessment survey</a:t>
            </a:r>
            <a:endParaRPr b="1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Passes the user input results to a custom diabetes risk assessment model</a:t>
            </a:r>
            <a:endParaRPr b="1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Receives the LLM response and outputs results to the user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0f85439d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0f85439d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Integrated a gradio chatbot interface using a pre-trained llamas diabetes chatbot from hugging face</a:t>
            </a:r>
            <a:endParaRPr b="1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Created an additional module to host the risk assessment survey</a:t>
            </a:r>
            <a:endParaRPr b="1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Passes the user input results to a custom diabetes risk assessment model</a:t>
            </a:r>
            <a:endParaRPr b="1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Receives the LLM response and outputs results to the user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fde1cc0470_0_5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fde1cc0470_0_5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de1cc0470_0_3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wanted to use a credible survey with credible data, create a good predictive model, educate our user about diabetes, its cause, risk factors treatment and next best steps to take</a:t>
            </a:r>
            <a:endParaRPr/>
          </a:p>
        </p:txBody>
      </p:sp>
      <p:sp>
        <p:nvSpPr>
          <p:cNvPr id="146" name="Google Shape;146;g2fde1cc0470_0_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e7ba464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e7ba464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Integrated a gradio chatbot interface using a pre-trained llamas diabetes chatbot from hugging face</a:t>
            </a:r>
            <a:endParaRPr b="1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Created an additional module to host the risk assessment survey</a:t>
            </a:r>
            <a:endParaRPr b="1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Passes the user input results to a custom diabetes risk assessment model</a:t>
            </a:r>
            <a:endParaRPr b="1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Receives the LLM response and outputs results to the user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f85439d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f85439d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Integrated a gradio chatbot interface using a pre-trained llamas diabetes chatbot from hugging face</a:t>
            </a:r>
            <a:endParaRPr b="1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Created an additional module to host the risk assessment survey</a:t>
            </a:r>
            <a:endParaRPr b="1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Passes the user input results to a custom diabetes risk assessment model</a:t>
            </a:r>
            <a:endParaRPr b="1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Receives the LLM response and outputs results to the user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de1cc0470_0_3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Reason for Choice: Relevance to public health, published by the CDC, comprehensiveness of indicators, no missing values, 200k+ records/instances of data to analyze</a:t>
            </a:r>
            <a:endParaRPr/>
          </a:p>
        </p:txBody>
      </p:sp>
      <p:sp>
        <p:nvSpPr>
          <p:cNvPr id="172" name="Google Shape;172;g2fde1cc0470_0_3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de1cc0470_0_3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fde1cc0470_0_3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Features dropped: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Income, Healthcare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[insert notes about each one]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fde1cc0470_0_3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de1cc0470_0_4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fde1cc0470_0_4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de1cc0470_0_4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Architecture allows the neural network to learn complex patterns in the data while being able to output probabilities for binary classification.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g2fde1cc0470_0_4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0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3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hyperlink" Target="https://twitter.com/egg_slide" TargetMode="External"/><Relationship Id="rId13" Type="http://schemas.openxmlformats.org/officeDocument/2006/relationships/image" Target="../media/image26.png"/><Relationship Id="rId12" Type="http://schemas.openxmlformats.org/officeDocument/2006/relationships/hyperlink" Target="https://www.instagram.com/slide_egg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lideegg.com/" TargetMode="External"/><Relationship Id="rId4" Type="http://schemas.openxmlformats.org/officeDocument/2006/relationships/hyperlink" Target="https://www.facebook.com/SlideEgg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s://www.slideegg.com/redesign" TargetMode="External"/><Relationship Id="rId5" Type="http://schemas.openxmlformats.org/officeDocument/2006/relationships/image" Target="../media/image14.png"/><Relationship Id="rId6" Type="http://schemas.openxmlformats.org/officeDocument/2006/relationships/hyperlink" Target="https://www.instagram.com/egg_slide/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www.youtube.com/channel/UCKevbriFTbpu-nd4NBafPE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9JiPhozbKTcU8H57uYg-ruiO_MT-3ZKZ/view" TargetMode="External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rchive.ics.uci.edu/dataset/891/cdc+diabetes+health+indicators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doctor holding a stethoscope and a heart&#10;&#10;Description automatically generated with medium confidence" id="130" name="Google Shape;130;p25"/>
          <p:cNvPicPr preferRelativeResize="0"/>
          <p:nvPr/>
        </p:nvPicPr>
        <p:blipFill rotWithShape="1">
          <a:blip r:embed="rId3">
            <a:alphaModFix/>
          </a:blip>
          <a:srcRect b="12090" l="0" r="0" t="3656"/>
          <a:stretch/>
        </p:blipFill>
        <p:spPr>
          <a:xfrm>
            <a:off x="15" y="962"/>
            <a:ext cx="9143985" cy="5142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/>
          <p:nvPr/>
        </p:nvSpPr>
        <p:spPr>
          <a:xfrm>
            <a:off x="0" y="0"/>
            <a:ext cx="9141900" cy="51426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25"/>
          <p:cNvGrpSpPr/>
          <p:nvPr/>
        </p:nvGrpSpPr>
        <p:grpSpPr>
          <a:xfrm>
            <a:off x="94342" y="577451"/>
            <a:ext cx="9141919" cy="2862765"/>
            <a:chOff x="3656950" y="1878489"/>
            <a:chExt cx="7026300" cy="2318404"/>
          </a:xfrm>
        </p:grpSpPr>
        <p:sp>
          <p:nvSpPr>
            <p:cNvPr id="133" name="Google Shape;133;p25"/>
            <p:cNvSpPr txBox="1"/>
            <p:nvPr/>
          </p:nvSpPr>
          <p:spPr>
            <a:xfrm>
              <a:off x="3656950" y="1878489"/>
              <a:ext cx="7026300" cy="20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5400" u="none" cap="none" strike="noStrike">
                  <a:solidFill>
                    <a:srgbClr val="F2F2F2"/>
                  </a:solidFill>
                  <a:latin typeface="Lora"/>
                  <a:ea typeface="Lora"/>
                  <a:cs typeface="Lora"/>
                  <a:sym typeface="Lora"/>
                </a:rPr>
                <a:t>Diabetes Health 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5400" u="none" cap="none" strike="noStrike">
                  <a:solidFill>
                    <a:srgbClr val="F2F2F2"/>
                  </a:solidFill>
                  <a:latin typeface="Lora"/>
                  <a:ea typeface="Lora"/>
                  <a:cs typeface="Lora"/>
                  <a:sym typeface="Lora"/>
                </a:rPr>
                <a:t>Risk Prediction and Education</a:t>
              </a:r>
              <a:endParaRPr sz="1100"/>
            </a:p>
          </p:txBody>
        </p:sp>
        <p:sp>
          <p:nvSpPr>
            <p:cNvPr id="134" name="Google Shape;134;p25"/>
            <p:cNvSpPr txBox="1"/>
            <p:nvPr/>
          </p:nvSpPr>
          <p:spPr>
            <a:xfrm>
              <a:off x="5510565" y="3953893"/>
              <a:ext cx="33192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00" u="none" cap="none" strike="noStrike">
                  <a:solidFill>
                    <a:srgbClr val="F2F2F2"/>
                  </a:solidFill>
                  <a:latin typeface="Lora"/>
                  <a:ea typeface="Lora"/>
                  <a:cs typeface="Lora"/>
                  <a:sym typeface="Lora"/>
                </a:rPr>
                <a:t>Danish Mohammad, Joshua Perez, Ria Datla</a:t>
              </a:r>
              <a:endParaRPr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4"/>
          <p:cNvGrpSpPr/>
          <p:nvPr/>
        </p:nvGrpSpPr>
        <p:grpSpPr>
          <a:xfrm>
            <a:off x="1173893" y="789199"/>
            <a:ext cx="6904852" cy="4261598"/>
            <a:chOff x="2010258" y="703210"/>
            <a:chExt cx="8161764" cy="5518060"/>
          </a:xfrm>
        </p:grpSpPr>
        <p:sp>
          <p:nvSpPr>
            <p:cNvPr id="217" name="Google Shape;217;p34"/>
            <p:cNvSpPr txBox="1"/>
            <p:nvPr/>
          </p:nvSpPr>
          <p:spPr>
            <a:xfrm>
              <a:off x="5672562" y="5600618"/>
              <a:ext cx="837000" cy="3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2010258" y="703210"/>
              <a:ext cx="4080900" cy="272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Free photo covid recovery center female doctor checking elder patient's oxygen level" id="219" name="Google Shape;219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1107" y="703561"/>
              <a:ext cx="4080849" cy="2724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hoto close up of woman hands using glucose meter on finger to check blood sugar level" id="220" name="Google Shape;220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0258" y="3429528"/>
              <a:ext cx="4080849" cy="2724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34"/>
            <p:cNvSpPr/>
            <p:nvPr/>
          </p:nvSpPr>
          <p:spPr>
            <a:xfrm>
              <a:off x="6091122" y="3429170"/>
              <a:ext cx="4080900" cy="27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4"/>
            <p:cNvSpPr txBox="1"/>
            <p:nvPr/>
          </p:nvSpPr>
          <p:spPr>
            <a:xfrm>
              <a:off x="2306204" y="1026726"/>
              <a:ext cx="3489000" cy="12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Accuracy</a:t>
              </a:r>
              <a:endParaRPr b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Shows how often a classification ML model is correct overall</a:t>
              </a:r>
              <a:endParaRPr sz="1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223" name="Google Shape;223;p34"/>
            <p:cNvSpPr txBox="1"/>
            <p:nvPr/>
          </p:nvSpPr>
          <p:spPr>
            <a:xfrm>
              <a:off x="6230567" y="3891192"/>
              <a:ext cx="3801900" cy="16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Recall</a:t>
              </a:r>
              <a:endParaRPr sz="1100"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Shows whether an ML model can find all objects of the target class.</a:t>
              </a:r>
              <a:endParaRPr sz="1300"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224" name="Google Shape;224;p34"/>
          <p:cNvSpPr txBox="1"/>
          <p:nvPr/>
        </p:nvSpPr>
        <p:spPr>
          <a:xfrm>
            <a:off x="312738" y="175583"/>
            <a:ext cx="454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Key Metrics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2204" y="752775"/>
            <a:ext cx="3464328" cy="215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7875" y="2909087"/>
            <a:ext cx="3464328" cy="215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/>
        </p:nvSpPr>
        <p:spPr>
          <a:xfrm>
            <a:off x="157000" y="63325"/>
            <a:ext cx="8586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Model Optimization - Robust Scaler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25" y="897550"/>
            <a:ext cx="3826976" cy="39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300" y="897571"/>
            <a:ext cx="3826976" cy="3722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/>
          <p:nvPr/>
        </p:nvSpPr>
        <p:spPr>
          <a:xfrm>
            <a:off x="6924050" y="1463425"/>
            <a:ext cx="1679400" cy="3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45781" y="368869"/>
            <a:ext cx="8572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Model Optimization - Undersampling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924050" y="1583525"/>
            <a:ext cx="1621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Original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		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0.0    218,334	1.0     35,346</a:t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Undersampled:</a:t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0.0: 26,500</a:t>
            </a:r>
            <a:r>
              <a:rPr lang="en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		1.0: 26,500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25" y="1398925"/>
            <a:ext cx="5399810" cy="31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7"/>
          <p:cNvGrpSpPr/>
          <p:nvPr/>
        </p:nvGrpSpPr>
        <p:grpSpPr>
          <a:xfrm>
            <a:off x="106714" y="77500"/>
            <a:ext cx="8895293" cy="5053849"/>
            <a:chOff x="119573" y="-41200"/>
            <a:chExt cx="8145127" cy="6734874"/>
          </a:xfrm>
        </p:grpSpPr>
        <p:grpSp>
          <p:nvGrpSpPr>
            <p:cNvPr id="247" name="Google Shape;247;p37"/>
            <p:cNvGrpSpPr/>
            <p:nvPr/>
          </p:nvGrpSpPr>
          <p:grpSpPr>
            <a:xfrm>
              <a:off x="5308075" y="2397900"/>
              <a:ext cx="1290450" cy="1384500"/>
              <a:chOff x="5612875" y="873900"/>
              <a:chExt cx="1290450" cy="1384500"/>
            </a:xfrm>
          </p:grpSpPr>
          <p:sp>
            <p:nvSpPr>
              <p:cNvPr id="248" name="Google Shape;248;p37"/>
              <p:cNvSpPr/>
              <p:nvPr/>
            </p:nvSpPr>
            <p:spPr>
              <a:xfrm>
                <a:off x="5612875" y="873900"/>
                <a:ext cx="1290300" cy="103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7"/>
              <p:cNvSpPr txBox="1"/>
              <p:nvPr/>
            </p:nvSpPr>
            <p:spPr>
              <a:xfrm>
                <a:off x="5653225" y="990000"/>
                <a:ext cx="1250100" cy="126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rPr>
                  <a:t>Accuracy: </a:t>
                </a:r>
                <a:endParaRPr b="1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ctr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b="1" lang="en" sz="22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rPr>
                  <a:t>70</a:t>
                </a:r>
                <a:r>
                  <a:rPr b="1" lang="en" sz="22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rPr>
                  <a:t>%</a:t>
                </a:r>
                <a:endParaRPr b="1" i="0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grpSp>
          <p:nvGrpSpPr>
            <p:cNvPr id="250" name="Google Shape;250;p37"/>
            <p:cNvGrpSpPr/>
            <p:nvPr/>
          </p:nvGrpSpPr>
          <p:grpSpPr>
            <a:xfrm>
              <a:off x="6974250" y="2397900"/>
              <a:ext cx="1290450" cy="1384500"/>
              <a:chOff x="5612875" y="873900"/>
              <a:chExt cx="1290450" cy="1384500"/>
            </a:xfrm>
          </p:grpSpPr>
          <p:sp>
            <p:nvSpPr>
              <p:cNvPr id="251" name="Google Shape;251;p37"/>
              <p:cNvSpPr/>
              <p:nvPr/>
            </p:nvSpPr>
            <p:spPr>
              <a:xfrm>
                <a:off x="5612875" y="873900"/>
                <a:ext cx="1290300" cy="103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37"/>
              <p:cNvSpPr txBox="1"/>
              <p:nvPr/>
            </p:nvSpPr>
            <p:spPr>
              <a:xfrm>
                <a:off x="5653225" y="990000"/>
                <a:ext cx="1250100" cy="126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rPr>
                  <a:t>Recall: </a:t>
                </a:r>
                <a:endParaRPr b="1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ctr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b="1" lang="en" sz="22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rPr>
                  <a:t>77</a:t>
                </a:r>
                <a:r>
                  <a:rPr b="1" lang="en" sz="22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rPr>
                  <a:t>%</a:t>
                </a:r>
                <a:endParaRPr b="1" i="0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grpSp>
          <p:nvGrpSpPr>
            <p:cNvPr id="253" name="Google Shape;253;p37"/>
            <p:cNvGrpSpPr/>
            <p:nvPr/>
          </p:nvGrpSpPr>
          <p:grpSpPr>
            <a:xfrm>
              <a:off x="119573" y="-41200"/>
              <a:ext cx="8145127" cy="6734874"/>
              <a:chOff x="119573" y="-41200"/>
              <a:chExt cx="8145127" cy="6734874"/>
            </a:xfrm>
          </p:grpSpPr>
          <p:grpSp>
            <p:nvGrpSpPr>
              <p:cNvPr id="254" name="Google Shape;254;p37"/>
              <p:cNvGrpSpPr/>
              <p:nvPr/>
            </p:nvGrpSpPr>
            <p:grpSpPr>
              <a:xfrm>
                <a:off x="119573" y="-41200"/>
                <a:ext cx="4507049" cy="4538177"/>
                <a:chOff x="2660766" y="-116540"/>
                <a:chExt cx="8607809" cy="6050902"/>
              </a:xfrm>
            </p:grpSpPr>
            <p:sp>
              <p:nvSpPr>
                <p:cNvPr id="255" name="Google Shape;255;p37"/>
                <p:cNvSpPr txBox="1"/>
                <p:nvPr/>
              </p:nvSpPr>
              <p:spPr>
                <a:xfrm>
                  <a:off x="8218110" y="5510462"/>
                  <a:ext cx="837000" cy="423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/>
                </a:p>
              </p:txBody>
            </p:sp>
            <p:sp>
              <p:nvSpPr>
                <p:cNvPr id="256" name="Google Shape;256;p37"/>
                <p:cNvSpPr/>
                <p:nvPr/>
              </p:nvSpPr>
              <p:spPr>
                <a:xfrm>
                  <a:off x="3509375" y="1036425"/>
                  <a:ext cx="7759200" cy="1569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37"/>
                <p:cNvSpPr txBox="1"/>
                <p:nvPr/>
              </p:nvSpPr>
              <p:spPr>
                <a:xfrm>
                  <a:off x="2660766" y="-116540"/>
                  <a:ext cx="6588900" cy="779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400">
                      <a:solidFill>
                        <a:srgbClr val="3F3F3F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Model Evaluation</a:t>
                  </a:r>
                  <a:endParaRPr sz="1100"/>
                </a:p>
              </p:txBody>
            </p:sp>
            <p:sp>
              <p:nvSpPr>
                <p:cNvPr id="258" name="Google Shape;258;p37"/>
                <p:cNvSpPr txBox="1"/>
                <p:nvPr/>
              </p:nvSpPr>
              <p:spPr>
                <a:xfrm>
                  <a:off x="3663743" y="1170128"/>
                  <a:ext cx="7118400" cy="118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" sz="1400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Logistics Regression - All Features</a:t>
                  </a:r>
                  <a:endParaRPr b="1" i="0" sz="14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4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H</a:t>
                  </a:r>
                  <a:r>
                    <a:rPr lang="en" sz="1100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igh accuracy but seems to predict more 0's than 1's</a:t>
                  </a:r>
                  <a:endParaRPr sz="11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</p:grpSp>
          <p:grpSp>
            <p:nvGrpSpPr>
              <p:cNvPr id="259" name="Google Shape;259;p37"/>
              <p:cNvGrpSpPr/>
              <p:nvPr/>
            </p:nvGrpSpPr>
            <p:grpSpPr>
              <a:xfrm>
                <a:off x="565433" y="2221237"/>
                <a:ext cx="4023921" cy="1177425"/>
                <a:chOff x="3509375" y="1036425"/>
                <a:chExt cx="7759200" cy="1569900"/>
              </a:xfrm>
            </p:grpSpPr>
            <p:sp>
              <p:nvSpPr>
                <p:cNvPr id="260" name="Google Shape;260;p37"/>
                <p:cNvSpPr/>
                <p:nvPr/>
              </p:nvSpPr>
              <p:spPr>
                <a:xfrm>
                  <a:off x="3509375" y="1036425"/>
                  <a:ext cx="7759200" cy="1569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37"/>
                <p:cNvSpPr txBox="1"/>
                <p:nvPr/>
              </p:nvSpPr>
              <p:spPr>
                <a:xfrm>
                  <a:off x="3602109" y="1183706"/>
                  <a:ext cx="7118400" cy="130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Neural Network - AI Selected Features</a:t>
                  </a:r>
                  <a:endParaRPr b="1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50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N</a:t>
                  </a:r>
                  <a:r>
                    <a:rPr lang="en" sz="1100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ot as good as logistics regression</a:t>
                  </a:r>
                  <a:endParaRPr sz="1200"/>
                </a:p>
              </p:txBody>
            </p:sp>
          </p:grpSp>
          <p:grpSp>
            <p:nvGrpSpPr>
              <p:cNvPr id="262" name="Google Shape;262;p37"/>
              <p:cNvGrpSpPr/>
              <p:nvPr/>
            </p:nvGrpSpPr>
            <p:grpSpPr>
              <a:xfrm>
                <a:off x="565665" y="3717617"/>
                <a:ext cx="4032456" cy="1177425"/>
                <a:chOff x="3509375" y="1036425"/>
                <a:chExt cx="7759200" cy="1569900"/>
              </a:xfrm>
            </p:grpSpPr>
            <p:sp>
              <p:nvSpPr>
                <p:cNvPr id="263" name="Google Shape;263;p37"/>
                <p:cNvSpPr/>
                <p:nvPr/>
              </p:nvSpPr>
              <p:spPr>
                <a:xfrm>
                  <a:off x="3509375" y="1036425"/>
                  <a:ext cx="7759200" cy="1569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37"/>
                <p:cNvSpPr txBox="1"/>
                <p:nvPr/>
              </p:nvSpPr>
              <p:spPr>
                <a:xfrm>
                  <a:off x="3602394" y="1183706"/>
                  <a:ext cx="7118400" cy="137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b="1" lang="en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Neural Network - Doctor Selected Features</a:t>
                  </a:r>
                  <a:endParaRPr b="1" sz="14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50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Better then the logistics at finding </a:t>
                  </a:r>
                  <a:r>
                    <a:rPr lang="en" sz="1100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0's</a:t>
                  </a:r>
                  <a:r>
                    <a:rPr lang="en" sz="1100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 but overall precision and recall are bad</a:t>
                  </a:r>
                  <a:endParaRPr sz="11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</p:grpSp>
          <p:grpSp>
            <p:nvGrpSpPr>
              <p:cNvPr id="265" name="Google Shape;265;p37"/>
              <p:cNvGrpSpPr/>
              <p:nvPr/>
            </p:nvGrpSpPr>
            <p:grpSpPr>
              <a:xfrm>
                <a:off x="5308075" y="873900"/>
                <a:ext cx="1290450" cy="1384500"/>
                <a:chOff x="5612875" y="873900"/>
                <a:chExt cx="1290450" cy="1384500"/>
              </a:xfrm>
            </p:grpSpPr>
            <p:sp>
              <p:nvSpPr>
                <p:cNvPr id="266" name="Google Shape;266;p37"/>
                <p:cNvSpPr/>
                <p:nvPr/>
              </p:nvSpPr>
              <p:spPr>
                <a:xfrm>
                  <a:off x="5612875" y="873900"/>
                  <a:ext cx="1290300" cy="1031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SzPts val="1100"/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SzPts val="1100"/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37"/>
                <p:cNvSpPr txBox="1"/>
                <p:nvPr/>
              </p:nvSpPr>
              <p:spPr>
                <a:xfrm>
                  <a:off x="5653225" y="990000"/>
                  <a:ext cx="1250100" cy="12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1000"/>
                    </a:spcBef>
                    <a:spcAft>
                      <a:spcPts val="0"/>
                    </a:spcAft>
                    <a:buNone/>
                  </a:pPr>
                  <a:r>
                    <a:rPr b="1" lang="en" sz="16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Accuracy: </a:t>
                  </a:r>
                  <a:endParaRPr b="1" sz="16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ctr">
                    <a:spcBef>
                      <a:spcPts val="1000"/>
                    </a:spcBef>
                    <a:spcAft>
                      <a:spcPts val="0"/>
                    </a:spcAft>
                    <a:buNone/>
                  </a:pPr>
                  <a:r>
                    <a:rPr b="1" lang="en" sz="22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73%</a:t>
                  </a:r>
                  <a:endParaRPr b="1" i="0" sz="22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</p:grpSp>
          <p:grpSp>
            <p:nvGrpSpPr>
              <p:cNvPr id="268" name="Google Shape;268;p37"/>
              <p:cNvGrpSpPr/>
              <p:nvPr/>
            </p:nvGrpSpPr>
            <p:grpSpPr>
              <a:xfrm>
                <a:off x="6974250" y="873900"/>
                <a:ext cx="1290450" cy="1384500"/>
                <a:chOff x="5612875" y="873900"/>
                <a:chExt cx="1290450" cy="1384500"/>
              </a:xfrm>
            </p:grpSpPr>
            <p:sp>
              <p:nvSpPr>
                <p:cNvPr id="269" name="Google Shape;269;p37"/>
                <p:cNvSpPr/>
                <p:nvPr/>
              </p:nvSpPr>
              <p:spPr>
                <a:xfrm>
                  <a:off x="5612875" y="873900"/>
                  <a:ext cx="1290300" cy="1031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SzPts val="1100"/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SzPts val="1100"/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37"/>
                <p:cNvSpPr txBox="1"/>
                <p:nvPr/>
              </p:nvSpPr>
              <p:spPr>
                <a:xfrm>
                  <a:off x="5653225" y="990000"/>
                  <a:ext cx="1250100" cy="12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1000"/>
                    </a:spcBef>
                    <a:spcAft>
                      <a:spcPts val="0"/>
                    </a:spcAft>
                    <a:buNone/>
                  </a:pPr>
                  <a:r>
                    <a:rPr b="1" lang="en" sz="16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Recall</a:t>
                  </a:r>
                  <a:r>
                    <a:rPr b="1" lang="en" sz="16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: </a:t>
                  </a:r>
                  <a:endParaRPr b="1" sz="16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ctr">
                    <a:spcBef>
                      <a:spcPts val="1000"/>
                    </a:spcBef>
                    <a:spcAft>
                      <a:spcPts val="0"/>
                    </a:spcAft>
                    <a:buNone/>
                  </a:pPr>
                  <a:r>
                    <a:rPr b="1" lang="en" sz="22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77</a:t>
                  </a:r>
                  <a:r>
                    <a:rPr b="1" lang="en" sz="22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%</a:t>
                  </a:r>
                  <a:endParaRPr b="1" i="0" sz="22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</p:grpSp>
          <p:grpSp>
            <p:nvGrpSpPr>
              <p:cNvPr id="271" name="Google Shape;271;p37"/>
              <p:cNvGrpSpPr/>
              <p:nvPr/>
            </p:nvGrpSpPr>
            <p:grpSpPr>
              <a:xfrm>
                <a:off x="5308075" y="3845700"/>
                <a:ext cx="1290450" cy="1384500"/>
                <a:chOff x="5612875" y="873900"/>
                <a:chExt cx="1290450" cy="1384500"/>
              </a:xfrm>
            </p:grpSpPr>
            <p:sp>
              <p:nvSpPr>
                <p:cNvPr id="272" name="Google Shape;272;p37"/>
                <p:cNvSpPr/>
                <p:nvPr/>
              </p:nvSpPr>
              <p:spPr>
                <a:xfrm>
                  <a:off x="5612875" y="873900"/>
                  <a:ext cx="1290300" cy="1031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SzPts val="1100"/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SzPts val="1100"/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37"/>
                <p:cNvSpPr txBox="1"/>
                <p:nvPr/>
              </p:nvSpPr>
              <p:spPr>
                <a:xfrm>
                  <a:off x="5653225" y="990000"/>
                  <a:ext cx="1250100" cy="12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1000"/>
                    </a:spcBef>
                    <a:spcAft>
                      <a:spcPts val="0"/>
                    </a:spcAft>
                    <a:buNone/>
                  </a:pPr>
                  <a:r>
                    <a:rPr b="1" lang="en" sz="16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Accuracy: </a:t>
                  </a:r>
                  <a:endParaRPr b="1" sz="16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ctr">
                    <a:spcBef>
                      <a:spcPts val="1000"/>
                    </a:spcBef>
                    <a:spcAft>
                      <a:spcPts val="0"/>
                    </a:spcAft>
                    <a:buNone/>
                  </a:pPr>
                  <a:r>
                    <a:rPr b="1" lang="en" sz="22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70</a:t>
                  </a:r>
                  <a:r>
                    <a:rPr b="1" lang="en" sz="22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%</a:t>
                  </a:r>
                  <a:endParaRPr b="1" i="0" sz="22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</p:grpSp>
          <p:grpSp>
            <p:nvGrpSpPr>
              <p:cNvPr id="274" name="Google Shape;274;p37"/>
              <p:cNvGrpSpPr/>
              <p:nvPr/>
            </p:nvGrpSpPr>
            <p:grpSpPr>
              <a:xfrm>
                <a:off x="6974250" y="3845700"/>
                <a:ext cx="1290450" cy="1384500"/>
                <a:chOff x="5612875" y="873900"/>
                <a:chExt cx="1290450" cy="1384500"/>
              </a:xfrm>
            </p:grpSpPr>
            <p:sp>
              <p:nvSpPr>
                <p:cNvPr id="275" name="Google Shape;275;p37"/>
                <p:cNvSpPr/>
                <p:nvPr/>
              </p:nvSpPr>
              <p:spPr>
                <a:xfrm>
                  <a:off x="5612875" y="873900"/>
                  <a:ext cx="1290300" cy="1031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SzPts val="1100"/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SzPts val="1100"/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37"/>
                <p:cNvSpPr txBox="1"/>
                <p:nvPr/>
              </p:nvSpPr>
              <p:spPr>
                <a:xfrm>
                  <a:off x="5653225" y="990000"/>
                  <a:ext cx="1250100" cy="12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1000"/>
                    </a:spcBef>
                    <a:spcAft>
                      <a:spcPts val="0"/>
                    </a:spcAft>
                    <a:buNone/>
                  </a:pPr>
                  <a:r>
                    <a:rPr b="1" lang="en" sz="16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Recall: </a:t>
                  </a:r>
                  <a:endParaRPr b="1" sz="16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ctr">
                    <a:spcBef>
                      <a:spcPts val="1000"/>
                    </a:spcBef>
                    <a:spcAft>
                      <a:spcPts val="0"/>
                    </a:spcAft>
                    <a:buNone/>
                  </a:pPr>
                  <a:r>
                    <a:rPr b="1" lang="en" sz="22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78</a:t>
                  </a:r>
                  <a:r>
                    <a:rPr b="1" lang="en" sz="22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%</a:t>
                  </a:r>
                  <a:endParaRPr b="1" i="0" sz="22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</p:grpSp>
          <p:grpSp>
            <p:nvGrpSpPr>
              <p:cNvPr id="277" name="Google Shape;277;p37"/>
              <p:cNvGrpSpPr/>
              <p:nvPr/>
            </p:nvGrpSpPr>
            <p:grpSpPr>
              <a:xfrm>
                <a:off x="565665" y="5165417"/>
                <a:ext cx="4032456" cy="1528256"/>
                <a:chOff x="3509375" y="1036425"/>
                <a:chExt cx="7759200" cy="2037675"/>
              </a:xfrm>
            </p:grpSpPr>
            <p:sp>
              <p:nvSpPr>
                <p:cNvPr id="278" name="Google Shape;278;p37"/>
                <p:cNvSpPr/>
                <p:nvPr/>
              </p:nvSpPr>
              <p:spPr>
                <a:xfrm>
                  <a:off x="3509375" y="1036425"/>
                  <a:ext cx="7759200" cy="1569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37"/>
                <p:cNvSpPr txBox="1"/>
                <p:nvPr/>
              </p:nvSpPr>
              <p:spPr>
                <a:xfrm>
                  <a:off x="3736651" y="1319100"/>
                  <a:ext cx="7118400" cy="175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Neural Network - All Features</a:t>
                  </a:r>
                  <a:endParaRPr b="1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50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Better then the logistics at finding 0's but overall precision and recall are bad</a:t>
                  </a:r>
                  <a:endParaRPr sz="11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</p:grpSp>
          <p:grpSp>
            <p:nvGrpSpPr>
              <p:cNvPr id="280" name="Google Shape;280;p37"/>
              <p:cNvGrpSpPr/>
              <p:nvPr/>
            </p:nvGrpSpPr>
            <p:grpSpPr>
              <a:xfrm>
                <a:off x="5308075" y="5293500"/>
                <a:ext cx="1290450" cy="1384500"/>
                <a:chOff x="5612875" y="873900"/>
                <a:chExt cx="1290450" cy="1384500"/>
              </a:xfrm>
            </p:grpSpPr>
            <p:sp>
              <p:nvSpPr>
                <p:cNvPr id="281" name="Google Shape;281;p37"/>
                <p:cNvSpPr/>
                <p:nvPr/>
              </p:nvSpPr>
              <p:spPr>
                <a:xfrm>
                  <a:off x="5612875" y="873900"/>
                  <a:ext cx="1290300" cy="1031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SzPts val="1100"/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SzPts val="1100"/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37"/>
                <p:cNvSpPr txBox="1"/>
                <p:nvPr/>
              </p:nvSpPr>
              <p:spPr>
                <a:xfrm>
                  <a:off x="5653225" y="990000"/>
                  <a:ext cx="1250100" cy="12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1000"/>
                    </a:spcBef>
                    <a:spcAft>
                      <a:spcPts val="0"/>
                    </a:spcAft>
                    <a:buNone/>
                  </a:pPr>
                  <a:r>
                    <a:rPr b="1" lang="en" sz="16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Accuracy: </a:t>
                  </a:r>
                  <a:endParaRPr b="1" sz="16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ctr">
                    <a:spcBef>
                      <a:spcPts val="1000"/>
                    </a:spcBef>
                    <a:spcAft>
                      <a:spcPts val="0"/>
                    </a:spcAft>
                    <a:buNone/>
                  </a:pPr>
                  <a:r>
                    <a:rPr b="1" lang="en" sz="22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74</a:t>
                  </a:r>
                  <a:r>
                    <a:rPr b="1" lang="en" sz="22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%</a:t>
                  </a:r>
                  <a:endParaRPr b="1" i="0" sz="22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</p:grpSp>
          <p:grpSp>
            <p:nvGrpSpPr>
              <p:cNvPr id="283" name="Google Shape;283;p37"/>
              <p:cNvGrpSpPr/>
              <p:nvPr/>
            </p:nvGrpSpPr>
            <p:grpSpPr>
              <a:xfrm>
                <a:off x="6974250" y="5293500"/>
                <a:ext cx="1290450" cy="1384500"/>
                <a:chOff x="5612875" y="873900"/>
                <a:chExt cx="1290450" cy="1384500"/>
              </a:xfrm>
            </p:grpSpPr>
            <p:sp>
              <p:nvSpPr>
                <p:cNvPr id="284" name="Google Shape;284;p37"/>
                <p:cNvSpPr/>
                <p:nvPr/>
              </p:nvSpPr>
              <p:spPr>
                <a:xfrm>
                  <a:off x="5612875" y="873900"/>
                  <a:ext cx="1290300" cy="1031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SzPts val="1100"/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SzPts val="1100"/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37"/>
                <p:cNvSpPr txBox="1"/>
                <p:nvPr/>
              </p:nvSpPr>
              <p:spPr>
                <a:xfrm>
                  <a:off x="5653225" y="990000"/>
                  <a:ext cx="1250100" cy="12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1000"/>
                    </a:spcBef>
                    <a:spcAft>
                      <a:spcPts val="0"/>
                    </a:spcAft>
                    <a:buNone/>
                  </a:pPr>
                  <a:r>
                    <a:rPr b="1" lang="en" sz="16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Recall: </a:t>
                  </a:r>
                  <a:endParaRPr b="1" sz="16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ctr">
                    <a:spcBef>
                      <a:spcPts val="1000"/>
                    </a:spcBef>
                    <a:spcAft>
                      <a:spcPts val="0"/>
                    </a:spcAft>
                    <a:buNone/>
                  </a:pPr>
                  <a:r>
                    <a:rPr b="1" lang="en" sz="22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78</a:t>
                  </a:r>
                  <a:r>
                    <a:rPr b="1" lang="en" sz="2200">
                      <a:solidFill>
                        <a:schemeClr val="accen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%</a:t>
                  </a:r>
                  <a:endParaRPr b="1" i="0" sz="22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solidFill>
                      <a:schemeClr val="accen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8"/>
          <p:cNvGrpSpPr/>
          <p:nvPr/>
        </p:nvGrpSpPr>
        <p:grpSpPr>
          <a:xfrm>
            <a:off x="-46771" y="1258087"/>
            <a:ext cx="9144000" cy="3828785"/>
            <a:chOff x="15789" y="1752999"/>
            <a:chExt cx="12192000" cy="5105047"/>
          </a:xfrm>
        </p:grpSpPr>
        <p:sp>
          <p:nvSpPr>
            <p:cNvPr id="291" name="Google Shape;291;p38"/>
            <p:cNvSpPr/>
            <p:nvPr/>
          </p:nvSpPr>
          <p:spPr>
            <a:xfrm>
              <a:off x="15789" y="3147646"/>
              <a:ext cx="12192000" cy="371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8"/>
            <p:cNvSpPr txBox="1"/>
            <p:nvPr/>
          </p:nvSpPr>
          <p:spPr>
            <a:xfrm>
              <a:off x="264892" y="1752999"/>
              <a:ext cx="5830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Results and Conclusion</a:t>
              </a:r>
              <a:endParaRPr b="1" sz="24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293" name="Google Shape;293;p38"/>
            <p:cNvSpPr txBox="1"/>
            <p:nvPr/>
          </p:nvSpPr>
          <p:spPr>
            <a:xfrm>
              <a:off x="404875" y="3573050"/>
              <a:ext cx="11344200" cy="30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Chosen Model:</a:t>
              </a:r>
              <a:r>
                <a:rPr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 Neural Network using all features and relu and sigmoid layers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Model Optimization:</a:t>
              </a:r>
              <a:r>
                <a:rPr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 Undersampled outcomes and applying robust scalar to the BMI feature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Accuracy: 74</a:t>
              </a:r>
              <a:r>
                <a:rPr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%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Recall: </a:t>
              </a:r>
              <a:r>
                <a:rPr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78%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Conclusion: </a:t>
              </a:r>
              <a:r>
                <a:rPr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Our model is a good risk assessment tool but not a diagnostic tool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39"/>
          <p:cNvGrpSpPr/>
          <p:nvPr/>
        </p:nvGrpSpPr>
        <p:grpSpPr>
          <a:xfrm>
            <a:off x="274650" y="243415"/>
            <a:ext cx="8714244" cy="4706916"/>
            <a:chOff x="223833" y="324582"/>
            <a:chExt cx="11505471" cy="5962650"/>
          </a:xfrm>
        </p:grpSpPr>
        <p:grpSp>
          <p:nvGrpSpPr>
            <p:cNvPr id="299" name="Google Shape;299;p39"/>
            <p:cNvGrpSpPr/>
            <p:nvPr/>
          </p:nvGrpSpPr>
          <p:grpSpPr>
            <a:xfrm>
              <a:off x="8767762" y="324582"/>
              <a:ext cx="2961542" cy="5962650"/>
              <a:chOff x="8767762" y="324582"/>
              <a:chExt cx="2961542" cy="5962650"/>
            </a:xfrm>
          </p:grpSpPr>
          <p:pic>
            <p:nvPicPr>
              <p:cNvPr descr="Photo telemedicine medical doctor having a virtual conference session with patient and demonstrating how to measure blood sugar" id="300" name="Google Shape;300;p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767762" y="324582"/>
                <a:ext cx="2961542" cy="2961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Free photo doctor performing routine medical checkup" id="301" name="Google Shape;301;p39"/>
              <p:cNvPicPr preferRelativeResize="0"/>
              <p:nvPr/>
            </p:nvPicPr>
            <p:blipFill rotWithShape="1">
              <a:blip r:embed="rId4">
                <a:alphaModFix/>
              </a:blip>
              <a:srcRect b="0" l="6787" r="17033" t="0"/>
              <a:stretch/>
            </p:blipFill>
            <p:spPr>
              <a:xfrm>
                <a:off x="8767762" y="3697526"/>
                <a:ext cx="2961542" cy="25897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2" name="Google Shape;302;p39"/>
            <p:cNvGrpSpPr/>
            <p:nvPr/>
          </p:nvGrpSpPr>
          <p:grpSpPr>
            <a:xfrm>
              <a:off x="223833" y="1546938"/>
              <a:ext cx="8405849" cy="4284933"/>
              <a:chOff x="223833" y="1292786"/>
              <a:chExt cx="8405849" cy="4284933"/>
            </a:xfrm>
          </p:grpSpPr>
          <p:sp>
            <p:nvSpPr>
              <p:cNvPr id="303" name="Google Shape;303;p39"/>
              <p:cNvSpPr txBox="1"/>
              <p:nvPr/>
            </p:nvSpPr>
            <p:spPr>
              <a:xfrm>
                <a:off x="223833" y="1292786"/>
                <a:ext cx="8263500" cy="297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Future Research</a:t>
                </a:r>
                <a:endParaRPr/>
              </a:p>
              <a:p>
                <a:pPr indent="-317500" lvl="0" marL="457200" marR="0" rtl="0" algn="l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Lora"/>
                  <a:buChar char="●"/>
                </a:pPr>
                <a:r>
                  <a:rPr lang="en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I</a:t>
                </a:r>
                <a:r>
                  <a:rPr lang="en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ncrease dataset for diabetes patients</a:t>
                </a:r>
                <a:endParaRPr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-31750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Lora"/>
                  <a:buChar char="●"/>
                </a:pPr>
                <a:r>
                  <a:rPr lang="en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Get current data</a:t>
                </a:r>
                <a:endParaRPr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-31750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Lora"/>
                  <a:buChar char="●"/>
                </a:pPr>
                <a:r>
                  <a:rPr lang="en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Expand the dataset globally</a:t>
                </a:r>
                <a:endParaRPr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-31750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Lora"/>
                  <a:buChar char="●"/>
                </a:pPr>
                <a:r>
                  <a:rPr lang="en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Potential for exploring additional features beyond the CDC survey</a:t>
                </a:r>
                <a:endParaRPr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-31750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Lora"/>
                  <a:buChar char="●"/>
                </a:pPr>
                <a:r>
                  <a:rPr lang="en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Label the data more granularly (ex. Pre Diabetes vs Type 1 vs Type 2)</a:t>
                </a:r>
                <a:endParaRPr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304" name="Google Shape;304;p39"/>
              <p:cNvSpPr txBox="1"/>
              <p:nvPr/>
            </p:nvSpPr>
            <p:spPr>
              <a:xfrm>
                <a:off x="366182" y="4453320"/>
                <a:ext cx="8263500" cy="112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Next Steps</a:t>
                </a:r>
                <a:endParaRPr b="1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Expand our application design to be accessible to different types of users including additional languages, text to speech, and kiosk mode</a:t>
                </a:r>
                <a:endParaRPr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sp>
        <p:nvSpPr>
          <p:cNvPr id="305" name="Google Shape;305;p39"/>
          <p:cNvSpPr txBox="1"/>
          <p:nvPr/>
        </p:nvSpPr>
        <p:spPr>
          <a:xfrm>
            <a:off x="167863" y="330862"/>
            <a:ext cx="4373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Next Steps</a:t>
            </a:r>
            <a:endParaRPr b="1" sz="24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/>
        </p:nvSpPr>
        <p:spPr>
          <a:xfrm>
            <a:off x="1244944" y="1182296"/>
            <a:ext cx="66543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Lora"/>
              <a:buNone/>
            </a:pPr>
            <a:r>
              <a:rPr b="1" i="0" lang="en" sz="4100" u="none" cap="none" strike="noStrike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Thank You!</a:t>
            </a:r>
            <a:endParaRPr b="1" sz="41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Lora"/>
              <a:buNone/>
            </a:pPr>
            <a:r>
              <a:t/>
            </a:r>
            <a:endParaRPr b="1" sz="41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Lora"/>
              <a:buNone/>
            </a:pPr>
            <a:r>
              <a:rPr b="1" lang="en" sz="4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What questions do you have?</a:t>
            </a:r>
            <a:endParaRPr b="1" sz="41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/>
        </p:nvSpPr>
        <p:spPr>
          <a:xfrm>
            <a:off x="1244844" y="2221646"/>
            <a:ext cx="6654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None/>
            </a:pPr>
            <a:r>
              <a:rPr b="1" lang="en" sz="4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Appendix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321" name="Google Shape;321;p4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Ceriello, Antonio, and Francesco Prattichizzo. “Variability of Risk Factors and Diabetes Complications.” </a:t>
            </a:r>
            <a:r>
              <a:rPr i="1" lang="en" sz="1100">
                <a:solidFill>
                  <a:schemeClr val="dk1"/>
                </a:solidFill>
              </a:rPr>
              <a:t>Cardiovascular Diabetology</a:t>
            </a:r>
            <a:r>
              <a:rPr lang="en" sz="1100">
                <a:solidFill>
                  <a:schemeClr val="dk1"/>
                </a:solidFill>
              </a:rPr>
              <a:t>, U.S. National Library of Medicine, pubmed.ncbi.nlm.nih.gov/33962641/. Accessed 9 Sept. 2024.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“Lesson 4: Diabetes Risk Factors (English).” Edited by Care New England, </a:t>
            </a:r>
            <a:r>
              <a:rPr i="1" lang="en" sz="1100">
                <a:solidFill>
                  <a:schemeClr val="dk1"/>
                </a:solidFill>
              </a:rPr>
              <a:t>YouTube</a:t>
            </a:r>
            <a:r>
              <a:rPr lang="en" sz="1100">
                <a:solidFill>
                  <a:schemeClr val="dk1"/>
                </a:solidFill>
              </a:rPr>
              <a:t>, YouTube, 20 Oct. 2020, www.youtube.com/watch?v=rrX2Hn2iesM.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“Type 2 Diabetes.” </a:t>
            </a:r>
            <a:r>
              <a:rPr i="1" lang="en" sz="1100">
                <a:solidFill>
                  <a:schemeClr val="dk1"/>
                </a:solidFill>
              </a:rPr>
              <a:t>Mayo Clinic</a:t>
            </a:r>
            <a:r>
              <a:rPr lang="en" sz="1100">
                <a:solidFill>
                  <a:schemeClr val="dk1"/>
                </a:solidFill>
              </a:rPr>
              <a:t>, Mayo Foundation for Medical Education and Research, 14 Mar. 2023, www.mayoclinic.org/diseases-conditions/type-2-diabetes/symptoms-causes/syc-20351193.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“Diabetes Risk Factors.” </a:t>
            </a:r>
            <a:r>
              <a:rPr i="1" lang="en" sz="1100">
                <a:solidFill>
                  <a:schemeClr val="dk1"/>
                </a:solidFill>
              </a:rPr>
              <a:t>Centers for Disease Control and Prevention</a:t>
            </a:r>
            <a:r>
              <a:rPr lang="en" sz="1100">
                <a:solidFill>
                  <a:schemeClr val="dk1"/>
                </a:solidFill>
              </a:rPr>
              <a:t>, Centers for Disease Control and Prevention, www.cdc.gov/diabetes/risk-factors/index.html. Accessed 9 Sept. 2024.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ND, Wong ND, and Sattar N. “Cardiovascular Risk in Diabetes Mellitus: Epidemiology, Assessment and Prevention.” </a:t>
            </a:r>
            <a:r>
              <a:rPr i="1" lang="en" sz="1100">
                <a:solidFill>
                  <a:schemeClr val="dk1"/>
                </a:solidFill>
              </a:rPr>
              <a:t>Nature Reviews. Cardiology</a:t>
            </a:r>
            <a:r>
              <a:rPr lang="en" sz="1100">
                <a:solidFill>
                  <a:schemeClr val="dk1"/>
                </a:solidFill>
              </a:rPr>
              <a:t>, U.S. National Library of Medicine, pubmed.ncbi.nlm.nih.gov/37193856/. Accessed 9 Sept. 2024.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“Accuracy vs. Precision vs. Recall in Machine Learning: What’s the Difference?” </a:t>
            </a:r>
            <a:r>
              <a:rPr i="1" lang="en" sz="1100">
                <a:solidFill>
                  <a:schemeClr val="dk1"/>
                </a:solidFill>
              </a:rPr>
              <a:t>Evidently AI - Open-Source ML Monitoring and Observability</a:t>
            </a:r>
            <a:r>
              <a:rPr lang="en" sz="1100">
                <a:solidFill>
                  <a:schemeClr val="dk1"/>
                </a:solidFill>
              </a:rPr>
              <a:t>, www.evidentlyai.com/classification-metrics/accuracy-precision-recall. Accessed 9 Sept. 2024.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@misc{med42v2, Author = {Cl{\'e}ment Christophe and Praveen K Kanithi and Tathagata Raha and Shadab Khan and Marco AF Pimentel}, Title = {Med42-v2: A Suite of Clinical LLMs}, Year = {2024}, Eprint = {arXiv:2408.06142}, url={https://arxiv.org/abs/2408.06142}, }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" name="Google Shape;326;p43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{D7F1FB1D-21E2-4F2B-B3F4-08774F6D03DC}</a:tableStyleId>
              </a:tblPr>
              <a:tblGrid>
                <a:gridCol w="1571625"/>
                <a:gridCol w="742950"/>
                <a:gridCol w="723900"/>
                <a:gridCol w="1047750"/>
                <a:gridCol w="2809875"/>
                <a:gridCol w="581025"/>
                <a:gridCol w="109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 Name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Demographic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Missing Values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Patient ID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Diabetes_binary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 = no diabetes 1 = prediabetes or diabetes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HighBP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 = no high BP 1 = high BP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HighChol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 = no high cholesterol 1 = high cholesterol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CholCheck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 = no cholesterol check in 5 years 1 = yes cholesterol check in 5 years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BMI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Body Mass Index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Smoker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Have you smoked at least 100 cigarettes in your entire life? [Note: 5 packs = 100 cigarettes]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5987561" y="0"/>
            <a:ext cx="3156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4325816" y="197827"/>
            <a:ext cx="2373900" cy="2373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-8138" l="-31848" r="-1108" t="-14638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6378818" y="2422280"/>
            <a:ext cx="2373900" cy="23739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-1109" l="-8249" r="-8239" t="-2919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616325" y="783243"/>
            <a:ext cx="3709500" cy="4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i="0"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Executive Summary &amp; Project Goals</a:t>
            </a:r>
            <a:endParaRPr sz="1800"/>
          </a:p>
          <a:p>
            <a:pPr indent="-228600" lvl="0" marL="215900" marR="0" rtl="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i="0"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Data Collection, Cleanup and Exploration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228600" lvl="0" marL="215900" marR="0" rtl="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i="0"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Machine Learning Model Selection, Training and Evaluation</a:t>
            </a:r>
            <a:endParaRPr sz="1800"/>
          </a:p>
          <a:p>
            <a:pPr indent="-228600" lvl="0" marL="215900" marR="0" rtl="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i="0"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Model Optimization and Performance</a:t>
            </a:r>
            <a:endParaRPr sz="1800"/>
          </a:p>
          <a:p>
            <a:pPr indent="-228600" lvl="0" marL="215900" marR="0" rtl="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Bot Demo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228600" lvl="0" marL="215900" marR="0" rtl="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i="0"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Approach and Future Work</a:t>
            </a:r>
            <a:endParaRPr sz="1800"/>
          </a:p>
          <a:p>
            <a:pPr indent="-228600" lvl="0" marL="215900" marR="0" rtl="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i="0"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Results and Conclusion</a:t>
            </a:r>
            <a:endParaRPr sz="1800"/>
          </a:p>
          <a:p>
            <a:pPr indent="-228600" lvl="0" marL="215900" marR="0" rtl="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i="0"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Appendix</a:t>
            </a:r>
            <a:endParaRPr sz="1800"/>
          </a:p>
        </p:txBody>
      </p:sp>
      <p:sp>
        <p:nvSpPr>
          <p:cNvPr id="143" name="Google Shape;143;p26"/>
          <p:cNvSpPr txBox="1"/>
          <p:nvPr/>
        </p:nvSpPr>
        <p:spPr>
          <a:xfrm>
            <a:off x="163" y="12"/>
            <a:ext cx="5428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Agenda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44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{D7F1FB1D-21E2-4F2B-B3F4-08774F6D03DC}</a:tableStyleId>
              </a:tblPr>
              <a:tblGrid>
                <a:gridCol w="1571625"/>
                <a:gridCol w="742950"/>
                <a:gridCol w="723900"/>
                <a:gridCol w="1047750"/>
                <a:gridCol w="2809875"/>
                <a:gridCol w="581025"/>
                <a:gridCol w="109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 Name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Demographic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Missing Values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Stroke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(Ever told) you had a stroke.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HeartDiseaseorAttack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coronary heart disease (CHD) or myocardial infarction (MI)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PhysActivity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physical activity in past 30 days - not including job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Fruits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Consume Fruit 1 or more times per day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Veggies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Consume Vegetables 1 or more times per day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HvyAlcoholConsump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Heavy drinkers (adult men having more than 14 drinks per week and adult women having more than 7 drinks per week)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Google Shape;336;p45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{D7F1FB1D-21E2-4F2B-B3F4-08774F6D03DC}</a:tableStyleId>
              </a:tblPr>
              <a:tblGrid>
                <a:gridCol w="1571625"/>
                <a:gridCol w="742950"/>
                <a:gridCol w="723900"/>
                <a:gridCol w="1047750"/>
                <a:gridCol w="2809875"/>
                <a:gridCol w="581025"/>
                <a:gridCol w="109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 Name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Demographic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Missing Values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AnyHealthcare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Have any kind of health care coverage, including health insurance, prepaid plans such as HMO, etc.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NoDocbcCost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Was there a time in the past 12 months when you needed to see a doctor but could not because of cost?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GenHlth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Would you say that in general your health is: scale 1-5 1 = excellent 2 = very good 3 = good 4 = fair 5 = poor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MentHlth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Now thinking about your mental health, which includes stress, depression, and problems with emotions, for how many days during the past 30 days was your mental health not good? scale 1-30 days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" name="Google Shape;341;p46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{D7F1FB1D-21E2-4F2B-B3F4-08774F6D03DC}</a:tableStyleId>
              </a:tblPr>
              <a:tblGrid>
                <a:gridCol w="1571625"/>
                <a:gridCol w="742950"/>
                <a:gridCol w="723900"/>
                <a:gridCol w="1047750"/>
                <a:gridCol w="2809875"/>
                <a:gridCol w="581025"/>
                <a:gridCol w="109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 Name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Demographic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Missing Values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PhysHlth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Now thinking about your physical health, which includes physical illness and injury, for how many days during the past 30 days was your physical health not good? scale 1-30 days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DiffWalk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Do you have serious difficulty walking or climbing stairs?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Sex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Sex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 = female 1 = male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Age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Age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13-level age category (_AGEG5YR see codebook) 1 = 18-24 9 = 60-64 13 = 80 or older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Google Shape;346;p47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{D7F1FB1D-21E2-4F2B-B3F4-08774F6D03DC}</a:tableStyleId>
              </a:tblPr>
              <a:tblGrid>
                <a:gridCol w="1571625"/>
                <a:gridCol w="742950"/>
                <a:gridCol w="723900"/>
                <a:gridCol w="1047750"/>
                <a:gridCol w="2809875"/>
                <a:gridCol w="581025"/>
                <a:gridCol w="109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 Name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Demographic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Missing Values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Education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Education Level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Education level (EDUCA see codebook) scale 1-6 1 = Never attended school or only kindergarten 2 = Grades 1 through 8 (Elementary) 3 = Grades 9 through 11 (Some high school) 4 = Grade 12 or GED (High school graduate) 5 = College 1 year to 3 years (Some college or technical school) 6 = College 4 years or more (College graduate)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Income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Income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Income scale (INCOME2 see codebook) scale 1-8 1 = less than $10,000 5 = less than $35,000 8 = $75,000 or more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/>
        </p:nvSpPr>
        <p:spPr>
          <a:xfrm>
            <a:off x="178" y="0"/>
            <a:ext cx="6980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Chatbot Demo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52" name="Google Shape;3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0600"/>
            <a:ext cx="8839202" cy="2823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02811"/>
            <a:ext cx="9144000" cy="2937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/>
        </p:nvSpPr>
        <p:spPr>
          <a:xfrm>
            <a:off x="178" y="0"/>
            <a:ext cx="6980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Chatbot Demo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59" name="Google Shape;3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0600"/>
            <a:ext cx="8839202" cy="2823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1536"/>
            <a:ext cx="9144002" cy="2920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/>
        </p:nvSpPr>
        <p:spPr>
          <a:xfrm>
            <a:off x="178" y="0"/>
            <a:ext cx="6980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Chatbot Demo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66" name="Google Shape;36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0600"/>
            <a:ext cx="8839202" cy="2823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0595"/>
            <a:ext cx="9144000" cy="2922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/>
        </p:nvSpPr>
        <p:spPr>
          <a:xfrm>
            <a:off x="2290202" y="4556727"/>
            <a:ext cx="4573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ra"/>
              <a:buNone/>
            </a:pPr>
            <a:r>
              <a:rPr b="0" i="0" lang="en" sz="1200" u="sng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www.slideegg.com</a:t>
            </a:r>
            <a:endParaRPr b="0" i="0" sz="12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373" name="Google Shape;373;p51"/>
          <p:cNvGrpSpPr/>
          <p:nvPr/>
        </p:nvGrpSpPr>
        <p:grpSpPr>
          <a:xfrm>
            <a:off x="1244944" y="1182296"/>
            <a:ext cx="6654150" cy="2670038"/>
            <a:chOff x="1659925" y="1622451"/>
            <a:chExt cx="8872200" cy="3560050"/>
          </a:xfrm>
        </p:grpSpPr>
        <p:sp>
          <p:nvSpPr>
            <p:cNvPr id="374" name="Google Shape;374;p51"/>
            <p:cNvSpPr txBox="1"/>
            <p:nvPr/>
          </p:nvSpPr>
          <p:spPr>
            <a:xfrm>
              <a:off x="1659925" y="1622451"/>
              <a:ext cx="8872200" cy="15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4100"/>
                <a:buFont typeface="Lora"/>
                <a:buNone/>
              </a:pPr>
              <a:r>
                <a:rPr b="1" i="0" lang="en" sz="4100" u="none" cap="none" strike="noStrike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Thank You!</a:t>
              </a:r>
              <a:endParaRPr sz="11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ora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We respect your valuable time with SlideEgg!</a:t>
              </a:r>
              <a:endParaRPr sz="11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ora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If you have any questions, please reach us</a:t>
              </a:r>
              <a:endParaRPr sz="1100"/>
            </a:p>
          </p:txBody>
        </p:sp>
        <p:grpSp>
          <p:nvGrpSpPr>
            <p:cNvPr id="375" name="Google Shape;375;p51"/>
            <p:cNvGrpSpPr/>
            <p:nvPr/>
          </p:nvGrpSpPr>
          <p:grpSpPr>
            <a:xfrm>
              <a:off x="4889683" y="3373009"/>
              <a:ext cx="2878454" cy="444270"/>
              <a:chOff x="3889500" y="3338261"/>
              <a:chExt cx="4767231" cy="735789"/>
            </a:xfrm>
          </p:grpSpPr>
          <p:pic>
            <p:nvPicPr>
              <p:cNvPr descr="Facebook icon circle Logo PNG Vector (EPS) Free Download" id="376" name="Google Shape;376;p51">
                <a:hlinkClick r:id="rId4"/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889500" y="3338261"/>
                <a:ext cx="730592" cy="7305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nstagram Logo Icon Png #96303 - Free Icons Library" id="377" name="Google Shape;377;p51">
                <a:hlinkClick r:id="rId6"/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840970" y="3338261"/>
                <a:ext cx="730592" cy="7211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Youtube PNG images free download" id="378" name="Google Shape;378;p51">
                <a:hlinkClick r:id="rId8"/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618313" y="3352865"/>
                <a:ext cx="1019843" cy="7211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ownload Twitter Logo Png Transparent Background - Logo Twitter Png PNG  Image with No Background - PNGkey.com" id="379" name="Google Shape;379;p51">
                <a:hlinkClick r:id="rId10"/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687856" y="3352866"/>
                <a:ext cx="715989" cy="7159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inkedIn Logo – Free PNG format download (2022)" id="380" name="Google Shape;380;p51">
                <a:hlinkClick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363296" y="3344440"/>
                <a:ext cx="1293435" cy="727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1" name="Google Shape;381;p51"/>
            <p:cNvSpPr/>
            <p:nvPr/>
          </p:nvSpPr>
          <p:spPr>
            <a:xfrm>
              <a:off x="2668859" y="4659301"/>
              <a:ext cx="6854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ora"/>
                <a:buNone/>
              </a:pPr>
              <a:r>
                <a:rPr b="1" i="0" lang="en" sz="1100" u="none" cap="none" strike="noStrike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CREDIT:</a:t>
              </a:r>
              <a:r>
                <a:rPr b="0" i="0" lang="en" sz="1100" u="none" cap="none" strike="noStrike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 </a:t>
              </a:r>
              <a:r>
                <a:rPr b="0" i="0" lang="en" sz="1100" u="none" cap="none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SlideEgg created this PowerPoint template.</a:t>
              </a:r>
              <a:endParaRPr sz="11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Lora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Let this slide be kept for attribution.</a:t>
              </a:r>
              <a:endParaRPr sz="1100"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2668859" y="4098910"/>
              <a:ext cx="685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ora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Do you have a design request, please visit our</a:t>
              </a:r>
              <a:r>
                <a:rPr b="0" i="0" lang="en" sz="1400" u="none" cap="none" strike="noStrike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 </a:t>
              </a:r>
              <a:r>
                <a:rPr b="1" i="0" lang="en" sz="1400" u="sng" cap="none" strike="noStrike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  <a:hlinkClick r:id="rId1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redesign</a:t>
              </a:r>
              <a:r>
                <a:rPr b="0" i="0" lang="en" sz="1400" u="none" cap="none" strike="noStrike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page.</a:t>
              </a:r>
              <a:endParaRPr sz="11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7"/>
          <p:cNvGrpSpPr/>
          <p:nvPr/>
        </p:nvGrpSpPr>
        <p:grpSpPr>
          <a:xfrm>
            <a:off x="163" y="12"/>
            <a:ext cx="8826583" cy="4913299"/>
            <a:chOff x="1074107" y="263162"/>
            <a:chExt cx="9852196" cy="6119441"/>
          </a:xfrm>
        </p:grpSpPr>
        <p:grpSp>
          <p:nvGrpSpPr>
            <p:cNvPr id="149" name="Google Shape;149;p27"/>
            <p:cNvGrpSpPr/>
            <p:nvPr/>
          </p:nvGrpSpPr>
          <p:grpSpPr>
            <a:xfrm>
              <a:off x="5371364" y="1327630"/>
              <a:ext cx="5554939" cy="5054974"/>
              <a:chOff x="5274892" y="1319786"/>
              <a:chExt cx="5554939" cy="5054974"/>
            </a:xfrm>
          </p:grpSpPr>
          <p:grpSp>
            <p:nvGrpSpPr>
              <p:cNvPr id="150" name="Google Shape;150;p27"/>
              <p:cNvGrpSpPr/>
              <p:nvPr/>
            </p:nvGrpSpPr>
            <p:grpSpPr>
              <a:xfrm>
                <a:off x="5274892" y="1319786"/>
                <a:ext cx="5554800" cy="5054974"/>
                <a:chOff x="5274892" y="1319786"/>
                <a:chExt cx="5554800" cy="5054974"/>
              </a:xfrm>
            </p:grpSpPr>
            <p:sp>
              <p:nvSpPr>
                <p:cNvPr id="151" name="Google Shape;151;p27"/>
                <p:cNvSpPr/>
                <p:nvPr/>
              </p:nvSpPr>
              <p:spPr>
                <a:xfrm>
                  <a:off x="5274892" y="1319786"/>
                  <a:ext cx="5554800" cy="24681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27"/>
                <p:cNvSpPr/>
                <p:nvPr/>
              </p:nvSpPr>
              <p:spPr>
                <a:xfrm>
                  <a:off x="5274892" y="3991259"/>
                  <a:ext cx="5554800" cy="23835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" name="Google Shape;153;p27"/>
              <p:cNvSpPr txBox="1"/>
              <p:nvPr/>
            </p:nvSpPr>
            <p:spPr>
              <a:xfrm>
                <a:off x="5357825" y="1319789"/>
                <a:ext cx="5472000" cy="117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  <a:t>Problem Statement/ </a:t>
                </a:r>
                <a:r>
                  <a:rPr b="1" lang="en" sz="1800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  <a:t>Significance</a:t>
                </a:r>
                <a:br>
                  <a:rPr lang="en" sz="1200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</a:br>
                <a:r>
                  <a:rPr lang="en" sz="1200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  <a:t>Reduce the burden of diabetes by predicting and treating the risk of diabetes early.</a:t>
                </a:r>
                <a:endParaRPr sz="1200"/>
              </a:p>
            </p:txBody>
          </p:sp>
          <p:sp>
            <p:nvSpPr>
              <p:cNvPr id="154" name="Google Shape;154;p27"/>
              <p:cNvSpPr/>
              <p:nvPr/>
            </p:nvSpPr>
            <p:spPr>
              <a:xfrm>
                <a:off x="5275032" y="4607370"/>
                <a:ext cx="5554800" cy="119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ts val="1400"/>
                  <a:buFont typeface="Lora"/>
                  <a:buNone/>
                </a:pPr>
                <a:r>
                  <a:rPr b="1" lang="en" sz="1800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  <a:t>Objectives/</a:t>
                </a:r>
                <a:r>
                  <a:rPr b="1" i="0" lang="en" sz="1800" u="none" cap="none" strike="noStrike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  <a:t>Goals</a:t>
                </a:r>
                <a:endParaRPr sz="1800"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2F2F2"/>
                  </a:buClr>
                  <a:buSzPts val="1100"/>
                  <a:buFont typeface="Lora"/>
                  <a:buNone/>
                </a:pPr>
                <a:r>
                  <a:rPr lang="en" sz="1200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  <a:t>Develop</a:t>
                </a:r>
                <a:r>
                  <a:rPr b="1" i="0" lang="en" sz="1200" u="none" cap="none" strike="noStrike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  <a:t> </a:t>
                </a:r>
                <a:r>
                  <a:rPr lang="en" sz="1200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  <a:t>a predictive model  and create a user interface to screen patients and predict their risk of pre-diabetes/diabetes.</a:t>
                </a:r>
                <a:endParaRPr sz="1200">
                  <a:solidFill>
                    <a:srgbClr val="F2F2F2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2F2F2"/>
                  </a:buClr>
                  <a:buSzPts val="1100"/>
                  <a:buFont typeface="Lora"/>
                  <a:buNone/>
                </a:pPr>
                <a:r>
                  <a:rPr lang="en" sz="1200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  <a:t>Create a chatbot to educate patients at risk of diabetes on their possible health condition and what precautions they should take.</a:t>
                </a:r>
                <a:endParaRPr sz="1200">
                  <a:solidFill>
                    <a:srgbClr val="F2F2F2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sp>
          <p:nvSpPr>
            <p:cNvPr id="155" name="Google Shape;155;p27"/>
            <p:cNvSpPr txBox="1"/>
            <p:nvPr/>
          </p:nvSpPr>
          <p:spPr>
            <a:xfrm>
              <a:off x="1074107" y="263162"/>
              <a:ext cx="6058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3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Executive Summary</a:t>
              </a:r>
              <a:endParaRPr b="1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pic>
          <p:nvPicPr>
            <p:cNvPr descr="Free photo world diabetes day; doctor holding patient hand's" id="156" name="Google Shape;15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8935" y="1327632"/>
              <a:ext cx="3804665" cy="23937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hoto doctor wear gloves using lancet on finger for checking blood sugar level by glucose meter" id="157" name="Google Shape;157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88620" y="3999108"/>
              <a:ext cx="3804674" cy="23834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178" y="0"/>
            <a:ext cx="6980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Diabetes Screening Tool Demo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63" name="Google Shape;163;p28" title="2024-10-28 19-56-29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275" y="653400"/>
            <a:ext cx="5787125" cy="43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178" y="0"/>
            <a:ext cx="6980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Chatbot</a:t>
            </a: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 Demo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0600"/>
            <a:ext cx="8839202" cy="2823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30"/>
          <p:cNvGrpSpPr/>
          <p:nvPr/>
        </p:nvGrpSpPr>
        <p:grpSpPr>
          <a:xfrm>
            <a:off x="341925" y="0"/>
            <a:ext cx="8801972" cy="5143500"/>
            <a:chOff x="455900" y="0"/>
            <a:chExt cx="11735962" cy="6858000"/>
          </a:xfrm>
        </p:grpSpPr>
        <p:sp>
          <p:nvSpPr>
            <p:cNvPr id="175" name="Google Shape;175;p30"/>
            <p:cNvSpPr/>
            <p:nvPr/>
          </p:nvSpPr>
          <p:spPr>
            <a:xfrm>
              <a:off x="7702062" y="0"/>
              <a:ext cx="4489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0"/>
            <p:cNvSpPr txBox="1"/>
            <p:nvPr/>
          </p:nvSpPr>
          <p:spPr>
            <a:xfrm>
              <a:off x="455900" y="1611833"/>
              <a:ext cx="5739900" cy="43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Dataset Source: </a:t>
              </a:r>
              <a:endParaRPr b="0" i="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en" u="sng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CDC Diabetes Health Indicators Dataset</a:t>
              </a:r>
              <a:r>
                <a:rPr b="0" i="0" lang="en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 </a:t>
              </a:r>
              <a:endParaRPr b="0" i="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en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(The underlying uncleaned data comes from the CDC's BRFSS 2015)</a:t>
              </a:r>
              <a:endParaRPr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en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Description: </a:t>
              </a:r>
              <a:endParaRPr b="0" i="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en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Lifestyle factors that relate to diabetes. </a:t>
              </a:r>
              <a:endParaRPr b="0" i="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(</a:t>
              </a:r>
              <a:r>
                <a:rPr b="0" i="0" lang="en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View </a:t>
              </a:r>
              <a:r>
                <a:rPr lang="en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a</a:t>
              </a:r>
              <a:r>
                <a:rPr b="0" i="0" lang="en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ppendix for a breakdown of all factors</a:t>
              </a:r>
              <a:r>
                <a:rPr lang="en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7" name="Google Shape;17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8873" y="1208868"/>
            <a:ext cx="4091389" cy="285762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/>
        </p:nvSpPr>
        <p:spPr>
          <a:xfrm>
            <a:off x="176" y="0"/>
            <a:ext cx="5895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Data Collection and Source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ora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High BP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ora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High Cholesterol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ora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Cholesterol Check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ora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BMI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ora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Smoker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ora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Stroke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ora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Heart Disease/ Attack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ora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Physical Activity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ora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Fruits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ora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Vegetables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ora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Heavy Alcohol Consumption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5" name="Google Shape;185;p3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General</a:t>
            </a:r>
            <a:r>
              <a:rPr lang="en" sz="1800"/>
              <a:t> </a:t>
            </a: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Health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Mental Health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Physical Health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Difficulty Walking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Sex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Age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Education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Income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Healthcare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No Doctor Because of Cost?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176" y="0"/>
            <a:ext cx="5895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Features Selected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2"/>
          <p:cNvGrpSpPr/>
          <p:nvPr/>
        </p:nvGrpSpPr>
        <p:grpSpPr>
          <a:xfrm>
            <a:off x="1599049" y="683644"/>
            <a:ext cx="6386570" cy="4213956"/>
            <a:chOff x="2010258" y="703210"/>
            <a:chExt cx="8161751" cy="5832465"/>
          </a:xfrm>
        </p:grpSpPr>
        <p:sp>
          <p:nvSpPr>
            <p:cNvPr id="192" name="Google Shape;192;p32"/>
            <p:cNvSpPr txBox="1"/>
            <p:nvPr/>
          </p:nvSpPr>
          <p:spPr>
            <a:xfrm>
              <a:off x="5672562" y="5600618"/>
              <a:ext cx="8370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2010258" y="703210"/>
              <a:ext cx="4080900" cy="272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Free photo covid recovery center female doctor checking elder patient's oxygen level" id="194" name="Google Shape;194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1107" y="703561"/>
              <a:ext cx="4080849" cy="2724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hoto close up of woman hands using glucose meter on finger to check blood sugar level" id="195" name="Google Shape;195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0260" y="3444775"/>
              <a:ext cx="4080894" cy="309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32"/>
            <p:cNvSpPr/>
            <p:nvPr/>
          </p:nvSpPr>
          <p:spPr>
            <a:xfrm>
              <a:off x="6091109" y="3429176"/>
              <a:ext cx="4080900" cy="3090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2"/>
            <p:cNvSpPr txBox="1"/>
            <p:nvPr/>
          </p:nvSpPr>
          <p:spPr>
            <a:xfrm>
              <a:off x="2306204" y="1026726"/>
              <a:ext cx="3489000" cy="15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Imbalance</a:t>
              </a:r>
              <a:endParaRPr b="1" i="0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en" sz="9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Identified the imbalance of positive and negative cases which lead to our later decision to resample the data</a:t>
              </a:r>
              <a:endParaRPr sz="9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98" name="Google Shape;198;p32"/>
            <p:cNvSpPr txBox="1"/>
            <p:nvPr/>
          </p:nvSpPr>
          <p:spPr>
            <a:xfrm>
              <a:off x="6230567" y="3891192"/>
              <a:ext cx="3801900" cy="18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BMI </a:t>
              </a:r>
              <a:r>
                <a:rPr b="1" lang="en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Scaler</a:t>
              </a:r>
              <a:endParaRPr sz="1100"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Tested the model with the full dataset and scaled the BMI feature using robust scaler to improve the performance of our model</a:t>
              </a:r>
              <a:endParaRPr sz="1100"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99" name="Google Shape;199;p32"/>
          <p:cNvSpPr txBox="1"/>
          <p:nvPr/>
        </p:nvSpPr>
        <p:spPr>
          <a:xfrm>
            <a:off x="589913" y="126233"/>
            <a:ext cx="454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Data Cleanup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3"/>
          <p:cNvGrpSpPr/>
          <p:nvPr/>
        </p:nvGrpSpPr>
        <p:grpSpPr>
          <a:xfrm>
            <a:off x="0" y="0"/>
            <a:ext cx="8635909" cy="5143500"/>
            <a:chOff x="0" y="0"/>
            <a:chExt cx="11514545" cy="6858000"/>
          </a:xfrm>
        </p:grpSpPr>
        <p:sp>
          <p:nvSpPr>
            <p:cNvPr id="205" name="Google Shape;205;p33"/>
            <p:cNvSpPr/>
            <p:nvPr/>
          </p:nvSpPr>
          <p:spPr>
            <a:xfrm>
              <a:off x="0" y="0"/>
              <a:ext cx="32532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Free photo fever cold and flu concepts portrait of sad girl measuring temperature of body and holding cup of tea infront of her at home" id="206" name="Google Shape;206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79527" y="1195754"/>
              <a:ext cx="3396978" cy="5099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33"/>
            <p:cNvSpPr/>
            <p:nvPr/>
          </p:nvSpPr>
          <p:spPr>
            <a:xfrm>
              <a:off x="4807422" y="1195767"/>
              <a:ext cx="67071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4807445" y="3608333"/>
              <a:ext cx="67071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3"/>
            <p:cNvSpPr txBox="1"/>
            <p:nvPr/>
          </p:nvSpPr>
          <p:spPr>
            <a:xfrm>
              <a:off x="3437093" y="129476"/>
              <a:ext cx="6588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Models Selected</a:t>
              </a:r>
              <a:endParaRPr sz="2000"/>
            </a:p>
          </p:txBody>
        </p:sp>
        <p:sp>
          <p:nvSpPr>
            <p:cNvPr id="210" name="Google Shape;210;p33"/>
            <p:cNvSpPr txBox="1"/>
            <p:nvPr/>
          </p:nvSpPr>
          <p:spPr>
            <a:xfrm>
              <a:off x="4807433" y="1195767"/>
              <a:ext cx="6707100" cy="13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Logistics Regression</a:t>
              </a:r>
              <a:endParaRPr b="1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E</a:t>
              </a:r>
              <a:r>
                <a:rPr b="0" i="0"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stimates the probability of an event occurring or not </a:t>
              </a: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occurring</a:t>
              </a:r>
              <a:r>
                <a:rPr b="0" i="0"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 making this model a</a:t>
              </a: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 good starting point for binary classification</a:t>
              </a:r>
              <a:endParaRPr sz="1200"/>
            </a:p>
          </p:txBody>
        </p:sp>
        <p:sp>
          <p:nvSpPr>
            <p:cNvPr id="211" name="Google Shape;211;p33"/>
            <p:cNvSpPr txBox="1"/>
            <p:nvPr/>
          </p:nvSpPr>
          <p:spPr>
            <a:xfrm>
              <a:off x="4807433" y="3684800"/>
              <a:ext cx="6707100" cy="15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Neural Network</a:t>
              </a:r>
              <a:endParaRPr b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The input and hidden layers of our model use Relu to </a:t>
              </a: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accommodate</a:t>
              </a: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 non-linearity</a:t>
              </a:r>
              <a:endParaRPr sz="1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The output layer utilized sigmoid for the binary classification. </a:t>
              </a:r>
              <a:endParaRPr b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93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218289"/>
      </a:accent1>
      <a:accent2>
        <a:srgbClr val="464F58"/>
      </a:accent2>
      <a:accent3>
        <a:srgbClr val="55657C"/>
      </a:accent3>
      <a:accent4>
        <a:srgbClr val="404D5D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