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zl" initials="L" lastIdx="2" clrIdx="0">
    <p:extLst>
      <p:ext uri="{19B8F6BF-5375-455C-9EA6-DF929625EA0E}">
        <p15:presenceInfo xmlns:p15="http://schemas.microsoft.com/office/powerpoint/2012/main" userId="Lz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778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2C2E-8175-4C16-ABEB-C47097D229FA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AFB79-7A0E-4685-8EE8-9BD3C0BA9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5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是什么、特点、为什么、怎么办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AFB79-7A0E-4685-8EE8-9BD3C0BA90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99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一个节点记录左右端点、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标记、区间和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：两次操作可以抵消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AFB79-7A0E-4685-8EE8-9BD3C0BA90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4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 = 1; k &lt; n; ++k)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0;</a:t>
            </a:r>
          </a:p>
          <a:p>
            <a:r>
              <a:rPr lang="en-US" altLang="zh-CN" dirty="0" smtClean="0"/>
              <a:t>	while (s[j + x] == s[k + x] &amp;&amp; x &lt; n) ++x;</a:t>
            </a:r>
          </a:p>
          <a:p>
            <a:r>
              <a:rPr lang="en-US" altLang="zh-CN" dirty="0" smtClean="0"/>
              <a:t>	if (s[j + x] &gt; s[k + x])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if (j + x &gt; k)</a:t>
            </a:r>
          </a:p>
          <a:p>
            <a:r>
              <a:rPr lang="en-US" altLang="zh-CN" dirty="0" smtClean="0"/>
              <a:t>			k = j + x;</a:t>
            </a:r>
          </a:p>
          <a:p>
            <a:r>
              <a:rPr lang="en-US" altLang="zh-CN" dirty="0" smtClean="0"/>
              <a:t>		j = k;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else</a:t>
            </a:r>
          </a:p>
          <a:p>
            <a:r>
              <a:rPr lang="en-US" altLang="zh-CN" dirty="0" smtClean="0"/>
              <a:t>		k += x;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AFB79-7A0E-4685-8EE8-9BD3C0BA90E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9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数据结构专题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计算机科学与技术系 李泽龙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8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线段树（维护的信息在区间上）</a:t>
            </a:r>
            <a:endParaRPr lang="zh-CN" altLang="en-US" dirty="0"/>
          </a:p>
        </p:txBody>
      </p:sp>
      <p:graphicFrame>
        <p:nvGraphicFramePr>
          <p:cNvPr id="4" name="Object 1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753778"/>
              </p:ext>
            </p:extLst>
          </p:nvPr>
        </p:nvGraphicFramePr>
        <p:xfrm>
          <a:off x="1135412" y="2192595"/>
          <a:ext cx="7003510" cy="3480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图片" r:id="rId3" imgW="4733925" imgH="2352675" progId="Word.Picture.8">
                  <p:embed/>
                </p:oleObj>
              </mc:Choice>
              <mc:Fallback>
                <p:oleObj name="图片" r:id="rId3" imgW="4733925" imgH="2352675" progId="Word.Picture.8">
                  <p:embed/>
                  <p:pic>
                    <p:nvPicPr>
                      <p:cNvPr id="5136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412" y="2192595"/>
                        <a:ext cx="7003510" cy="3480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7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线段树的插入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插入一个点的情况：</a:t>
            </a:r>
            <a:endParaRPr lang="en-US" altLang="zh-CN" sz="2800" dirty="0"/>
          </a:p>
          <a:p>
            <a:r>
              <a:rPr lang="zh-CN" altLang="en-US" sz="2800" dirty="0" smtClean="0"/>
              <a:t>对于一个点，只要每次都插入所有这个结点所在的区间的即可，这样时间复杂度为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logn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插入</a:t>
            </a:r>
            <a:r>
              <a:rPr lang="zh-CN" altLang="en-US" sz="2800" dirty="0"/>
              <a:t>一段</a:t>
            </a:r>
            <a:r>
              <a:rPr lang="zh-CN" altLang="en-US" sz="2800" dirty="0" smtClean="0"/>
              <a:t>区间的情况：</a:t>
            </a:r>
            <a:endParaRPr lang="en-US" altLang="zh-CN" sz="2800" dirty="0" smtClean="0"/>
          </a:p>
          <a:p>
            <a:r>
              <a:rPr lang="zh-CN" altLang="en-US" sz="2800" dirty="0" smtClean="0"/>
              <a:t>如果</a:t>
            </a:r>
            <a:r>
              <a:rPr lang="zh-CN" altLang="en-US" sz="2800" dirty="0"/>
              <a:t>覆盖一段区间的话，我们就加个</a:t>
            </a:r>
            <a:r>
              <a:rPr lang="en-US" altLang="zh-CN" sz="2800" dirty="0"/>
              <a:t>tag</a:t>
            </a:r>
            <a:r>
              <a:rPr lang="zh-CN" altLang="en-US" sz="2800" dirty="0"/>
              <a:t>，以后在每次用到这个区间就把</a:t>
            </a:r>
            <a:r>
              <a:rPr lang="en-US" altLang="zh-CN" sz="2800" dirty="0"/>
              <a:t>tag</a:t>
            </a:r>
            <a:r>
              <a:rPr lang="zh-CN" altLang="en-US" sz="2800" dirty="0"/>
              <a:t>传递下去即</a:t>
            </a:r>
            <a:r>
              <a:rPr lang="zh-CN" altLang="en-US" sz="2800" dirty="0" smtClean="0"/>
              <a:t>可，涉及的区间可以证明不会超过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logn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个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56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线段树的查询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与插入操作类似，有</a:t>
            </a:r>
            <a:r>
              <a:rPr lang="en-US" altLang="zh-CN" sz="2800" dirty="0" smtClean="0"/>
              <a:t>tag</a:t>
            </a:r>
            <a:r>
              <a:rPr lang="zh-CN" altLang="en-US" sz="2800" dirty="0" smtClean="0"/>
              <a:t>先下传，复杂度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logn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线段树</a:t>
            </a:r>
            <a:r>
              <a:rPr lang="en-US" altLang="zh-CN" sz="2800" dirty="0" smtClean="0"/>
              <a:t>VS</a:t>
            </a:r>
            <a:r>
              <a:rPr lang="zh-CN" altLang="en-US" sz="2800" dirty="0" smtClean="0"/>
              <a:t>稀疏表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72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一个长度为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01</a:t>
            </a:r>
            <a:r>
              <a:rPr lang="zh-CN" altLang="en-US" sz="2800" dirty="0" smtClean="0"/>
              <a:t>序列，序列元素初值均为</a:t>
            </a:r>
            <a:r>
              <a:rPr lang="en-US" altLang="zh-CN" sz="2800" dirty="0" smtClean="0"/>
              <a:t>1</a:t>
            </a:r>
          </a:p>
          <a:p>
            <a:r>
              <a:rPr lang="zh-CN" altLang="en-US" sz="2800" dirty="0" smtClean="0"/>
              <a:t>要求：支持翻转区间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i,j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的值</a:t>
            </a:r>
            <a:r>
              <a:rPr lang="en-US" altLang="zh-CN" sz="2800" dirty="0" smtClean="0"/>
              <a:t>(0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1,1</a:t>
            </a:r>
            <a:r>
              <a:rPr lang="zh-CN" altLang="en-US" sz="2800" dirty="0" smtClean="0"/>
              <a:t>变为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要求：支持查询区间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i,j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内有多少个</a:t>
            </a:r>
            <a:r>
              <a:rPr lang="en-US" altLang="zh-CN" sz="2800" dirty="0" smtClean="0"/>
              <a:t>1</a:t>
            </a:r>
          </a:p>
          <a:p>
            <a:r>
              <a:rPr lang="en-US" altLang="zh-CN" sz="2800" dirty="0" smtClean="0"/>
              <a:t>N&lt;=10^6</a:t>
            </a:r>
            <a:r>
              <a:rPr lang="zh-CN" altLang="en-US" sz="2800" dirty="0" smtClean="0"/>
              <a:t>，翻转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查询次数</a:t>
            </a:r>
            <a:r>
              <a:rPr lang="en-US" altLang="zh-CN" sz="2800" dirty="0" smtClean="0"/>
              <a:t>&lt;=10^5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18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左式堆（</a:t>
            </a:r>
            <a:r>
              <a:rPr lang="en-US" altLang="zh-CN" dirty="0"/>
              <a:t>L</a:t>
            </a:r>
            <a:r>
              <a:rPr lang="en-US" altLang="zh-CN" dirty="0" smtClean="0"/>
              <a:t>eftist Tree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又称左偏树、左倾堆</a:t>
            </a:r>
            <a:endParaRPr lang="en-US" altLang="zh-CN" sz="2800" dirty="0" smtClean="0"/>
          </a:p>
          <a:p>
            <a:r>
              <a:rPr lang="zh-CN" altLang="en-US" sz="2800" dirty="0" smtClean="0"/>
              <a:t>外部节点（</a:t>
            </a:r>
            <a:r>
              <a:rPr lang="en-US" altLang="zh-CN" sz="2800" dirty="0"/>
              <a:t>external </a:t>
            </a:r>
            <a:r>
              <a:rPr lang="en-US" altLang="zh-CN" sz="2800" dirty="0" smtClean="0"/>
              <a:t>node</a:t>
            </a:r>
            <a:r>
              <a:rPr lang="zh-CN" altLang="en-US" sz="2800" dirty="0" smtClean="0"/>
              <a:t>）：左子树或右子树为空的节点</a:t>
            </a:r>
            <a:endParaRPr lang="en-US" altLang="zh-CN" sz="2800" dirty="0" smtClean="0"/>
          </a:p>
          <a:p>
            <a:r>
              <a:rPr lang="zh-CN" altLang="en-US" sz="2800" dirty="0"/>
              <a:t>左偏</a:t>
            </a:r>
            <a:r>
              <a:rPr lang="zh-CN" altLang="en-US" sz="2800" dirty="0" smtClean="0"/>
              <a:t>树节点距离（</a:t>
            </a:r>
            <a:r>
              <a:rPr lang="en-US" altLang="zh-CN" sz="2800" dirty="0" smtClean="0"/>
              <a:t>dis</a:t>
            </a:r>
            <a:r>
              <a:rPr lang="zh-CN" altLang="en-US" sz="2800" dirty="0" smtClean="0"/>
              <a:t>）属性：该节点到最它的后代中最近的外部节点经过的距离</a:t>
            </a:r>
            <a:endParaRPr lang="en-US" altLang="zh-CN" sz="2800" dirty="0" smtClean="0"/>
          </a:p>
          <a:p>
            <a:r>
              <a:rPr lang="zh-CN" altLang="en-US" sz="2800" dirty="0"/>
              <a:t>特别</a:t>
            </a:r>
            <a:r>
              <a:rPr lang="zh-CN" altLang="en-US" sz="2800" dirty="0" smtClean="0"/>
              <a:t>地，外部节点</a:t>
            </a:r>
            <a:r>
              <a:rPr lang="en-US" altLang="zh-CN" sz="2800" dirty="0" err="1" smtClean="0"/>
              <a:t>dist</a:t>
            </a:r>
            <a:r>
              <a:rPr lang="en-US" altLang="zh-CN" sz="2800" dirty="0" smtClean="0"/>
              <a:t> = 0</a:t>
            </a:r>
          </a:p>
          <a:p>
            <a:r>
              <a:rPr lang="zh-CN" altLang="en-US" sz="2800" dirty="0"/>
              <a:t>左偏</a:t>
            </a:r>
            <a:r>
              <a:rPr lang="zh-CN" altLang="en-US" sz="2800" dirty="0" smtClean="0"/>
              <a:t>树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值满足堆性，左儿子</a:t>
            </a:r>
            <a:r>
              <a:rPr lang="en-US" altLang="zh-CN" sz="2800" dirty="0" err="1" smtClean="0"/>
              <a:t>dist</a:t>
            </a:r>
            <a:r>
              <a:rPr lang="en-US" altLang="zh-CN" sz="2800" dirty="0" smtClean="0"/>
              <a:t>&gt;=</a:t>
            </a:r>
            <a:r>
              <a:rPr lang="zh-CN" altLang="en-US" sz="2800" dirty="0" smtClean="0"/>
              <a:t>右儿子</a:t>
            </a:r>
            <a:r>
              <a:rPr lang="en-US" altLang="zh-CN" sz="2800" dirty="0" err="1" smtClean="0"/>
              <a:t>dist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526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007" y="2015613"/>
            <a:ext cx="8226951" cy="38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左偏树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高效的合并特性（</a:t>
            </a:r>
            <a:r>
              <a:rPr lang="en-US" altLang="zh-CN" sz="2800" dirty="0" smtClean="0"/>
              <a:t>VS</a:t>
            </a:r>
            <a:r>
              <a:rPr lang="zh-CN" altLang="en-US" sz="2800" dirty="0" smtClean="0"/>
              <a:t>完全二叉堆）</a:t>
            </a:r>
            <a:endParaRPr lang="en-US" altLang="zh-CN" sz="2800" dirty="0" smtClean="0"/>
          </a:p>
          <a:p>
            <a:r>
              <a:rPr lang="zh-CN" altLang="en-US" sz="2800" dirty="0" smtClean="0"/>
              <a:t>简洁的代码（只需一个合并操作）</a:t>
            </a:r>
            <a:endParaRPr lang="en-US" altLang="zh-CN" sz="2800" dirty="0" smtClean="0"/>
          </a:p>
          <a:p>
            <a:r>
              <a:rPr lang="zh-CN" altLang="en-US" sz="2800" dirty="0" smtClean="0"/>
              <a:t>构建、插入、删除均可用</a:t>
            </a:r>
            <a:r>
              <a:rPr lang="en-US" altLang="zh-CN" sz="2800" dirty="0" smtClean="0"/>
              <a:t>merge</a:t>
            </a:r>
            <a:r>
              <a:rPr lang="zh-CN" altLang="en-US" sz="2800" dirty="0" smtClean="0"/>
              <a:t>“一键替换”（一招鲜，吃遍天）</a:t>
            </a:r>
            <a:endParaRPr lang="en-US" altLang="zh-CN" sz="2800" dirty="0" smtClean="0"/>
          </a:p>
          <a:p>
            <a:r>
              <a:rPr lang="zh-CN" altLang="en-US" sz="2800" dirty="0" smtClean="0"/>
              <a:t>右链最浅，始终沿右链合并</a:t>
            </a:r>
            <a:endParaRPr lang="en-US" altLang="zh-CN" sz="2800" dirty="0" smtClean="0"/>
          </a:p>
          <a:p>
            <a:r>
              <a:rPr lang="zh-CN" altLang="en-US" sz="2800" dirty="0" smtClean="0"/>
              <a:t>合并操作复杂度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logm</a:t>
            </a:r>
            <a:r>
              <a:rPr lang="en-US" altLang="zh-CN" sz="2800" dirty="0" smtClean="0"/>
              <a:t> + </a:t>
            </a:r>
            <a:r>
              <a:rPr lang="en-US" altLang="zh-CN" sz="2800" dirty="0" err="1" smtClean="0"/>
              <a:t>logn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m,n</a:t>
            </a:r>
            <a:r>
              <a:rPr lang="zh-CN" altLang="en-US" sz="2800" dirty="0" smtClean="0"/>
              <a:t>分别为两棵左偏树的大小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3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左偏树的合并过程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903" y="2128968"/>
            <a:ext cx="8021529" cy="29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左偏树的合并过程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878" y="2127045"/>
            <a:ext cx="8249580" cy="32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左偏树的合并过程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67" y="2058218"/>
            <a:ext cx="8272801" cy="327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数据结构是计算机存储、组织数据的方式。</a:t>
            </a:r>
            <a:endParaRPr lang="en-US" altLang="zh-CN" sz="2800" dirty="0" smtClean="0"/>
          </a:p>
          <a:p>
            <a:r>
              <a:rPr lang="zh-CN" altLang="en-US" sz="2800" dirty="0"/>
              <a:t>数据结构题往往存在暴力解法，数据结构通常是对暴力的</a:t>
            </a:r>
            <a:r>
              <a:rPr lang="zh-CN" altLang="en-US" sz="2800" dirty="0" smtClean="0"/>
              <a:t>优化</a:t>
            </a:r>
            <a:endParaRPr lang="en-US" altLang="zh-CN" sz="2800" dirty="0" smtClean="0"/>
          </a:p>
          <a:p>
            <a:r>
              <a:rPr lang="zh-CN" altLang="en-US" sz="2800" dirty="0" smtClean="0"/>
              <a:t>数据结构 </a:t>
            </a:r>
            <a:r>
              <a:rPr lang="en-US" altLang="zh-CN" sz="2800" dirty="0" smtClean="0"/>
              <a:t>+ </a:t>
            </a:r>
            <a:r>
              <a:rPr lang="zh-CN" altLang="en-US" sz="2800" dirty="0" smtClean="0"/>
              <a:t>算法 </a:t>
            </a:r>
            <a:r>
              <a:rPr lang="en-US" altLang="zh-CN" sz="2800" dirty="0" smtClean="0"/>
              <a:t>= 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r>
              <a:rPr lang="zh-CN" altLang="en-US" sz="2800" dirty="0" smtClean="0"/>
              <a:t>学习数据结构之我见</a:t>
            </a:r>
            <a:endParaRPr lang="en-US" altLang="zh-CN" sz="2800" dirty="0" smtClean="0"/>
          </a:p>
          <a:p>
            <a:r>
              <a:rPr lang="en-US" altLang="zh-CN" sz="2800" dirty="0" smtClean="0"/>
              <a:t>Questions 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welcome</a:t>
            </a:r>
          </a:p>
        </p:txBody>
      </p:sp>
      <p:pic>
        <p:nvPicPr>
          <p:cNvPr id="1026" name="Picture 2" descr="https://imgsa.baidu.com/baike/c0%3Dbaike80%2C5%2C5%2C80%2C26/sign=1da695bc58b5c9ea76fe0bb1b450dd65/71cf3bc79f3df8dcf83d2c26ce11728b47102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53" y="3253155"/>
            <a:ext cx="4170902" cy="25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2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左偏树的合并过程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35" y="2157851"/>
            <a:ext cx="8731866" cy="32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</a:t>
            </a:r>
            <a:r>
              <a:rPr lang="zh-CN" altLang="en-US" dirty="0" smtClean="0"/>
              <a:t>树合并代码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1157"/>
            <a:ext cx="8596668" cy="3880773"/>
          </a:xfrm>
        </p:spPr>
        <p:txBody>
          <a:bodyPr>
            <a:noAutofit/>
          </a:bodyPr>
          <a:lstStyle/>
          <a:p>
            <a:r>
              <a:rPr lang="es-ES" altLang="zh-CN" sz="2000" dirty="0"/>
              <a:t>int merge(int u</a:t>
            </a:r>
            <a:r>
              <a:rPr lang="es-ES" altLang="zh-CN" sz="2000" dirty="0" smtClean="0"/>
              <a:t>, int </a:t>
            </a:r>
            <a:r>
              <a:rPr lang="es-ES" altLang="zh-CN" sz="2000" dirty="0"/>
              <a:t>v)</a:t>
            </a:r>
          </a:p>
          <a:p>
            <a:r>
              <a:rPr lang="es-ES" altLang="zh-CN" sz="2000" dirty="0"/>
              <a:t>{</a:t>
            </a:r>
          </a:p>
          <a:p>
            <a:r>
              <a:rPr lang="es-ES" altLang="zh-CN" sz="2000" dirty="0"/>
              <a:t>    if (!u) return v;</a:t>
            </a:r>
          </a:p>
          <a:p>
            <a:r>
              <a:rPr lang="es-ES" altLang="zh-CN" sz="2000" dirty="0"/>
              <a:t>    if (!v) return u;</a:t>
            </a:r>
          </a:p>
          <a:p>
            <a:r>
              <a:rPr lang="es-ES" altLang="zh-CN" sz="2000" dirty="0"/>
              <a:t>    if </a:t>
            </a:r>
            <a:r>
              <a:rPr lang="es-ES" altLang="zh-CN" sz="2000" dirty="0" smtClean="0"/>
              <a:t>(</a:t>
            </a:r>
            <a:r>
              <a:rPr lang="en-US" altLang="zh-CN" sz="2000" dirty="0" smtClean="0"/>
              <a:t>key</a:t>
            </a:r>
            <a:r>
              <a:rPr lang="es-ES" altLang="zh-CN" sz="2000" dirty="0" smtClean="0"/>
              <a:t>[u] &lt; key[v</a:t>
            </a:r>
            <a:r>
              <a:rPr lang="es-ES" altLang="zh-CN" sz="2000" dirty="0"/>
              <a:t>]) swap(u,v);</a:t>
            </a:r>
          </a:p>
          <a:p>
            <a:r>
              <a:rPr lang="es-ES" altLang="zh-CN" sz="2000" dirty="0"/>
              <a:t>    r[u</a:t>
            </a:r>
            <a:r>
              <a:rPr lang="es-ES" altLang="zh-CN" sz="2000" dirty="0" smtClean="0"/>
              <a:t>] = merge(r[u</a:t>
            </a:r>
            <a:r>
              <a:rPr lang="es-ES" altLang="zh-CN" sz="2000" dirty="0"/>
              <a:t>],v);</a:t>
            </a:r>
          </a:p>
          <a:p>
            <a:r>
              <a:rPr lang="es-ES" altLang="zh-CN" sz="2000" dirty="0"/>
              <a:t>    if (dist[r[u</a:t>
            </a:r>
            <a:r>
              <a:rPr lang="es-ES" altLang="zh-CN" sz="2000" dirty="0" smtClean="0"/>
              <a:t>]] &gt; dist[l[u</a:t>
            </a:r>
            <a:r>
              <a:rPr lang="es-ES" altLang="zh-CN" sz="2000" dirty="0"/>
              <a:t>]]) swap(r[u</a:t>
            </a:r>
            <a:r>
              <a:rPr lang="es-ES" altLang="zh-CN" sz="2000" dirty="0" smtClean="0"/>
              <a:t>], l[u</a:t>
            </a:r>
            <a:r>
              <a:rPr lang="es-ES" altLang="zh-CN" sz="2000" dirty="0"/>
              <a:t>]);</a:t>
            </a:r>
          </a:p>
          <a:p>
            <a:r>
              <a:rPr lang="es-ES" altLang="zh-CN" sz="2000" dirty="0"/>
              <a:t>    dist[u</a:t>
            </a:r>
            <a:r>
              <a:rPr lang="es-ES" altLang="zh-CN" sz="2000" dirty="0" smtClean="0"/>
              <a:t>] = r[u] &gt; 0 ? dist[r[u]] + 1 : 0</a:t>
            </a:r>
            <a:r>
              <a:rPr lang="es-ES" altLang="zh-CN" sz="2000" dirty="0"/>
              <a:t>;</a:t>
            </a:r>
          </a:p>
          <a:p>
            <a:r>
              <a:rPr lang="es-ES" altLang="zh-CN" sz="2000" dirty="0"/>
              <a:t>    return u;</a:t>
            </a:r>
          </a:p>
          <a:p>
            <a:r>
              <a:rPr lang="es-ES" altLang="zh-CN" sz="2000" dirty="0" smtClean="0"/>
              <a:t>}</a:t>
            </a:r>
          </a:p>
          <a:p>
            <a:r>
              <a:rPr lang="zh-CN" altLang="en-US" sz="2000" dirty="0" smtClean="0"/>
              <a:t>深入学习左偏树？</a:t>
            </a:r>
            <a:r>
              <a:rPr lang="en-US" altLang="zh-CN" sz="2000" dirty="0" smtClean="0"/>
              <a:t>《</a:t>
            </a:r>
            <a:r>
              <a:rPr lang="zh-CN" altLang="en-US" sz="2000" dirty="0"/>
              <a:t>左偏树的特点及其应用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黄源河</a:t>
            </a:r>
            <a:r>
              <a:rPr lang="en-US" altLang="zh-CN" sz="2000" dirty="0" smtClean="0"/>
              <a:t>IOI2005</a:t>
            </a:r>
            <a:r>
              <a:rPr lang="zh-CN" altLang="en-US" sz="2000" dirty="0" smtClean="0"/>
              <a:t>国家集训队论文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73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1" y="1396050"/>
            <a:ext cx="9451318" cy="448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题意简述：一个长度为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的序列，要求支持单点修改、区间查询、将一段区间</a:t>
            </a:r>
            <a:r>
              <a:rPr lang="en-US" altLang="zh-CN" sz="2800" dirty="0" smtClean="0"/>
              <a:t>mod</a:t>
            </a:r>
            <a:r>
              <a:rPr lang="zh-CN" altLang="en-US" sz="2800" dirty="0" smtClean="0"/>
              <a:t>一个数</a:t>
            </a:r>
            <a:endParaRPr lang="en-US" altLang="zh-CN" sz="2800" dirty="0" smtClean="0"/>
          </a:p>
          <a:p>
            <a:r>
              <a:rPr lang="zh-CN" altLang="en-US" sz="2800" dirty="0" smtClean="0"/>
              <a:t>注意到不修改的情况下，有效的</a:t>
            </a:r>
            <a:r>
              <a:rPr lang="en-US" altLang="zh-CN" sz="2800" dirty="0" smtClean="0"/>
              <a:t>mod</a:t>
            </a:r>
            <a:r>
              <a:rPr lang="zh-CN" altLang="en-US" sz="2800" dirty="0" smtClean="0"/>
              <a:t>仅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logai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次</a:t>
            </a:r>
            <a:endParaRPr lang="en-US" altLang="zh-CN" sz="2800" dirty="0" smtClean="0"/>
          </a:p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mod</a:t>
            </a:r>
            <a:r>
              <a:rPr lang="zh-CN" altLang="en-US" sz="2800" dirty="0" smtClean="0"/>
              <a:t>操作转换为区间最大值查询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单点修改</a:t>
            </a:r>
            <a:endParaRPr lang="en-US" altLang="zh-CN" sz="2800" dirty="0" smtClean="0"/>
          </a:p>
          <a:p>
            <a:r>
              <a:rPr lang="zh-CN" altLang="en-US" sz="2800" dirty="0"/>
              <a:t>线段</a:t>
            </a:r>
            <a:r>
              <a:rPr lang="zh-CN" altLang="en-US" sz="2800" dirty="0" smtClean="0"/>
              <a:t>树可以支持以上操作，复杂度</a:t>
            </a:r>
            <a:r>
              <a:rPr lang="en-US" altLang="zh-CN" sz="2800" dirty="0" smtClean="0"/>
              <a:t>O(n*</a:t>
            </a:r>
            <a:r>
              <a:rPr lang="en-US" altLang="zh-CN" sz="2800" dirty="0" err="1" smtClean="0"/>
              <a:t>logn</a:t>
            </a:r>
            <a:r>
              <a:rPr lang="en-US" altLang="zh-CN" sz="2800" dirty="0" smtClean="0"/>
              <a:t>*</a:t>
            </a:r>
            <a:r>
              <a:rPr lang="en-US" altLang="zh-CN" sz="2800" dirty="0" err="1" smtClean="0"/>
              <a:t>logai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题目来源：</a:t>
            </a:r>
            <a:r>
              <a:rPr lang="en-US" altLang="zh-CN" sz="2800" dirty="0" err="1" smtClean="0"/>
              <a:t>Codeforces</a:t>
            </a:r>
            <a:r>
              <a:rPr lang="en-US" altLang="zh-CN" sz="2800" dirty="0" smtClean="0"/>
              <a:t> Round #250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The Child and Sequence</a:t>
            </a:r>
          </a:p>
        </p:txBody>
      </p:sp>
    </p:spTree>
    <p:extLst>
      <p:ext uri="{BB962C8B-B14F-4D97-AF65-F5344CB8AC3E}">
        <p14:creationId xmlns:p14="http://schemas.microsoft.com/office/powerpoint/2010/main" val="75704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节点</a:t>
            </a:r>
            <a:r>
              <a:rPr lang="zh-CN" altLang="en-US" sz="2800" dirty="0" smtClean="0"/>
              <a:t>数为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的一</a:t>
            </a:r>
            <a:r>
              <a:rPr lang="zh-CN" altLang="en-US" sz="2800" dirty="0"/>
              <a:t>棵树，树的每个点有点权</a:t>
            </a:r>
            <a:r>
              <a:rPr lang="zh-CN" altLang="en-US" sz="2800" dirty="0" smtClean="0"/>
              <a:t>，有</a:t>
            </a:r>
            <a:r>
              <a:rPr lang="zh-CN" altLang="en-US" sz="2800" dirty="0"/>
              <a:t>三种</a:t>
            </a:r>
            <a:r>
              <a:rPr lang="zh-CN" altLang="en-US" sz="2800" dirty="0" smtClean="0"/>
              <a:t>操作，共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次：</a:t>
            </a:r>
            <a:endParaRPr lang="zh-CN" altLang="en-US" sz="2800" dirty="0"/>
          </a:p>
          <a:p>
            <a:r>
              <a:rPr lang="en-US" altLang="zh-CN" sz="2800" dirty="0"/>
              <a:t>1. Query x </a:t>
            </a:r>
            <a:r>
              <a:rPr lang="zh-CN" altLang="en-US" sz="2800" dirty="0"/>
              <a:t>表示查询以</a:t>
            </a:r>
            <a:r>
              <a:rPr lang="en-US" altLang="zh-CN" sz="2800" dirty="0"/>
              <a:t>x</a:t>
            </a:r>
            <a:r>
              <a:rPr lang="zh-CN" altLang="en-US" sz="2800" dirty="0"/>
              <a:t>为根的子树的权值和。</a:t>
            </a:r>
          </a:p>
          <a:p>
            <a:r>
              <a:rPr lang="en-US" altLang="zh-CN" sz="2800" dirty="0"/>
              <a:t>2. Change x y </a:t>
            </a:r>
            <a:r>
              <a:rPr lang="zh-CN" altLang="en-US" sz="2800" dirty="0"/>
              <a:t>表示把</a:t>
            </a:r>
            <a:r>
              <a:rPr lang="en-US" altLang="zh-CN" sz="2800" dirty="0"/>
              <a:t>x</a:t>
            </a:r>
            <a:r>
              <a:rPr lang="zh-CN" altLang="en-US" sz="2800" dirty="0"/>
              <a:t>点的权值改为</a:t>
            </a:r>
            <a:r>
              <a:rPr lang="en-US" altLang="zh-CN" sz="2800" dirty="0"/>
              <a:t>y(0&lt;=y&lt;=100)</a:t>
            </a:r>
            <a:r>
              <a:rPr lang="zh-CN" altLang="en-US" sz="2800" dirty="0"/>
              <a:t>。</a:t>
            </a:r>
          </a:p>
          <a:p>
            <a:r>
              <a:rPr lang="en-US" altLang="zh-CN" sz="2800" dirty="0"/>
              <a:t>3. Root x </a:t>
            </a:r>
            <a:r>
              <a:rPr lang="zh-CN" altLang="en-US" sz="2800" dirty="0"/>
              <a:t>表示把</a:t>
            </a:r>
            <a:r>
              <a:rPr lang="en-US" altLang="zh-CN" sz="2800" dirty="0"/>
              <a:t>x</a:t>
            </a:r>
            <a:r>
              <a:rPr lang="zh-CN" altLang="en-US" sz="2800" dirty="0"/>
              <a:t>变为根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要求：时间复杂度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nlogn+mlogn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61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查询子树和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修改单点点权：</a:t>
            </a:r>
            <a:r>
              <a:rPr lang="en-US" altLang="zh-CN" sz="2800" dirty="0" smtClean="0"/>
              <a:t>DFS</a:t>
            </a:r>
            <a:r>
              <a:rPr lang="zh-CN" altLang="en-US" sz="2800" dirty="0" smtClean="0"/>
              <a:t>时间戳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线段树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树状数组维护即可</a:t>
            </a:r>
            <a:endParaRPr lang="en-US" altLang="zh-CN" sz="2800" dirty="0" smtClean="0"/>
          </a:p>
          <a:p>
            <a:r>
              <a:rPr lang="zh-CN" altLang="en-US" sz="2800" dirty="0" smtClean="0"/>
              <a:t>换根操作：</a:t>
            </a:r>
            <a:r>
              <a:rPr lang="en-US" altLang="zh-CN" sz="2800" dirty="0" smtClean="0"/>
              <a:t>LCT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r>
              <a:rPr lang="zh-CN" altLang="en-US" sz="2800" dirty="0"/>
              <a:t>注意</a:t>
            </a:r>
            <a:r>
              <a:rPr lang="zh-CN" altLang="en-US" sz="2800" dirty="0" smtClean="0"/>
              <a:t>到树的形态无本质变化</a:t>
            </a:r>
            <a:endParaRPr lang="en-US" altLang="zh-CN" sz="2800" dirty="0" smtClean="0"/>
          </a:p>
          <a:p>
            <a:r>
              <a:rPr lang="zh-CN" altLang="en-US" sz="2800" dirty="0" smtClean="0"/>
              <a:t>树根在子树内：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logn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判定，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logn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倍增</a:t>
            </a:r>
            <a:endParaRPr lang="en-US" altLang="zh-CN" sz="2800" dirty="0" smtClean="0"/>
          </a:p>
          <a:p>
            <a:r>
              <a:rPr lang="zh-CN" altLang="en-US" sz="2800" dirty="0" smtClean="0"/>
              <a:t>另外两种情况？</a:t>
            </a:r>
            <a:endParaRPr lang="en-US" altLang="zh-CN" sz="2800" dirty="0" smtClean="0"/>
          </a:p>
          <a:p>
            <a:r>
              <a:rPr lang="zh-CN" altLang="en-US" sz="2800" dirty="0" smtClean="0"/>
              <a:t>题目来源：</a:t>
            </a:r>
            <a:r>
              <a:rPr lang="en-US" altLang="zh-CN" sz="2800" dirty="0" smtClean="0"/>
              <a:t>HDU 4836	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081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个人，他们之间有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个朋友关系（两两关系）</a:t>
            </a:r>
            <a:endParaRPr lang="en-US" altLang="zh-CN" sz="2800" dirty="0" smtClean="0"/>
          </a:p>
          <a:p>
            <a:r>
              <a:rPr lang="zh-CN" altLang="en-US" sz="2800" dirty="0"/>
              <a:t>要</a:t>
            </a:r>
            <a:r>
              <a:rPr lang="zh-CN" altLang="en-US" sz="2800" dirty="0" smtClean="0"/>
              <a:t>组建一支军队，满足军队中每个人之间都有直接或间接的朋友关系</a:t>
            </a:r>
            <a:endParaRPr lang="en-US" altLang="zh-CN" sz="2800" dirty="0" smtClean="0"/>
          </a:p>
          <a:p>
            <a:r>
              <a:rPr lang="zh-CN" altLang="en-US" sz="2800" dirty="0"/>
              <a:t>请</a:t>
            </a:r>
            <a:r>
              <a:rPr lang="zh-CN" altLang="en-US" sz="2800" dirty="0" smtClean="0"/>
              <a:t>组建一支满足上述情况下的人数最多的军队</a:t>
            </a:r>
            <a:endParaRPr lang="en-US" altLang="zh-CN" sz="2800" dirty="0" smtClean="0"/>
          </a:p>
          <a:p>
            <a:r>
              <a:rPr lang="en-US" altLang="zh-CN" sz="2800" dirty="0" smtClean="0"/>
              <a:t> n, m </a:t>
            </a:r>
            <a:r>
              <a:rPr lang="zh-CN" altLang="en-US" sz="2800" dirty="0" smtClean="0"/>
              <a:t>≤ </a:t>
            </a:r>
            <a:r>
              <a:rPr lang="en-US" altLang="zh-CN" sz="2800" dirty="0" smtClean="0"/>
              <a:t>10^6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72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并查集（</a:t>
            </a:r>
            <a:r>
              <a:rPr lang="en-US" altLang="zh-CN" dirty="0" smtClean="0"/>
              <a:t>Union Find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在一些有</a:t>
            </a:r>
            <a:r>
              <a:rPr lang="en-US" altLang="zh-CN" sz="2800" dirty="0" smtClean="0"/>
              <a:t>N </a:t>
            </a:r>
            <a:r>
              <a:rPr lang="zh-CN" altLang="en-US" sz="2800" dirty="0"/>
              <a:t>个元素的集合应用问题中，我们通常是在开始时</a:t>
            </a:r>
            <a:r>
              <a:rPr lang="zh-CN" altLang="en-US" sz="2800" dirty="0" smtClean="0"/>
              <a:t>让每个</a:t>
            </a:r>
            <a:r>
              <a:rPr lang="zh-CN" altLang="en-US" sz="2800" dirty="0"/>
              <a:t>元素</a:t>
            </a:r>
            <a:r>
              <a:rPr lang="zh-CN" altLang="en-US" sz="2800" dirty="0" smtClean="0"/>
              <a:t>构成一个</a:t>
            </a:r>
            <a:r>
              <a:rPr lang="zh-CN" altLang="en-US" sz="2800" dirty="0"/>
              <a:t>单元素的集合</a:t>
            </a:r>
          </a:p>
          <a:p>
            <a:r>
              <a:rPr lang="zh-CN" altLang="en-US" sz="2800" dirty="0" smtClean="0"/>
              <a:t>然后按一定</a:t>
            </a:r>
            <a:r>
              <a:rPr lang="zh-CN" altLang="en-US" sz="2800" dirty="0"/>
              <a:t>顺序将属于</a:t>
            </a:r>
            <a:r>
              <a:rPr lang="zh-CN" altLang="en-US" sz="2800" dirty="0" smtClean="0"/>
              <a:t>同一组</a:t>
            </a:r>
            <a:r>
              <a:rPr lang="zh-CN" altLang="en-US" sz="2800" dirty="0"/>
              <a:t>的元素所在的集合合并，其间要</a:t>
            </a:r>
            <a:r>
              <a:rPr lang="zh-CN" altLang="en-US" sz="2800" dirty="0" smtClean="0"/>
              <a:t>反复</a:t>
            </a:r>
            <a:r>
              <a:rPr lang="zh-CN" altLang="en-US" sz="2800" dirty="0"/>
              <a:t>查</a:t>
            </a:r>
            <a:r>
              <a:rPr lang="zh-CN" altLang="en-US" sz="2800" dirty="0" smtClean="0"/>
              <a:t>找一个</a:t>
            </a:r>
            <a:r>
              <a:rPr lang="zh-CN" altLang="en-US" sz="2800" dirty="0"/>
              <a:t>元素在哪个集合</a:t>
            </a:r>
            <a:r>
              <a:rPr lang="zh-CN" altLang="en-US" sz="2800" dirty="0" smtClean="0"/>
              <a:t>中</a:t>
            </a:r>
            <a:endParaRPr lang="en-US" altLang="zh-CN" sz="2800" dirty="0" smtClean="0"/>
          </a:p>
          <a:p>
            <a:r>
              <a:rPr lang="zh-CN" altLang="en-US" sz="2800" dirty="0"/>
              <a:t>这一类问题数据量极大，若用正常的数据结构来描述的话，计算机无法承受</a:t>
            </a:r>
          </a:p>
          <a:p>
            <a:r>
              <a:rPr lang="zh-CN" altLang="en-US" sz="2800" dirty="0"/>
              <a:t>只能采用一种全新的抽象的特殊数据结构</a:t>
            </a:r>
            <a:r>
              <a:rPr lang="en-US" altLang="zh-CN" sz="2800" dirty="0"/>
              <a:t>——</a:t>
            </a:r>
            <a:r>
              <a:rPr lang="zh-CN" altLang="en-US" sz="2800" dirty="0"/>
              <a:t>并查集来描述</a:t>
            </a:r>
          </a:p>
        </p:txBody>
      </p:sp>
    </p:spTree>
    <p:extLst>
      <p:ext uri="{BB962C8B-B14F-4D97-AF65-F5344CB8AC3E}">
        <p14:creationId xmlns:p14="http://schemas.microsoft.com/office/powerpoint/2010/main" val="178570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初始化：把</a:t>
            </a:r>
            <a:r>
              <a:rPr lang="zh-CN" altLang="en-US" sz="2800" dirty="0"/>
              <a:t>每个点所在集合初始化为其</a:t>
            </a:r>
            <a:r>
              <a:rPr lang="zh-CN" altLang="en-US" sz="2800" dirty="0" smtClean="0"/>
              <a:t>自身，时间</a:t>
            </a:r>
            <a:r>
              <a:rPr lang="zh-CN" altLang="en-US" sz="2800" dirty="0"/>
              <a:t>复杂</a:t>
            </a:r>
            <a:r>
              <a:rPr lang="zh-CN" altLang="en-US" sz="2800" dirty="0" smtClean="0"/>
              <a:t>度为</a:t>
            </a:r>
            <a:r>
              <a:rPr lang="en-US" altLang="zh-CN" sz="2800" dirty="0"/>
              <a:t>O(n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查找：查找</a:t>
            </a:r>
            <a:r>
              <a:rPr lang="zh-CN" altLang="en-US" sz="2800" dirty="0"/>
              <a:t>元素所在的集合，即根</a:t>
            </a:r>
            <a:r>
              <a:rPr lang="zh-CN" altLang="en-US" sz="2800" dirty="0" smtClean="0"/>
              <a:t>节点</a:t>
            </a:r>
            <a:endParaRPr lang="en-US" altLang="zh-CN" sz="2800" dirty="0" smtClean="0"/>
          </a:p>
          <a:p>
            <a:r>
              <a:rPr lang="zh-CN" altLang="en-US" sz="2800" dirty="0" smtClean="0"/>
              <a:t>合并：将</a:t>
            </a:r>
            <a:r>
              <a:rPr lang="zh-CN" altLang="en-US" sz="2800" dirty="0"/>
              <a:t>两个元素所在的集合合并</a:t>
            </a:r>
            <a:r>
              <a:rPr lang="zh-CN" altLang="en-US" sz="2800" dirty="0" smtClean="0"/>
              <a:t>为一个集合；合并</a:t>
            </a:r>
            <a:r>
              <a:rPr lang="zh-CN" altLang="en-US" sz="2800" dirty="0"/>
              <a:t>之前，应先判断两个元素是否属于</a:t>
            </a:r>
            <a:r>
              <a:rPr lang="zh-CN" altLang="en-US" sz="2800" dirty="0" smtClean="0"/>
              <a:t>同一集合</a:t>
            </a:r>
            <a:r>
              <a:rPr lang="zh-CN" altLang="en-US" sz="2800" dirty="0"/>
              <a:t>，这可用上面的“查找”操作实现</a:t>
            </a:r>
          </a:p>
        </p:txBody>
      </p:sp>
    </p:spTree>
    <p:extLst>
      <p:ext uri="{BB962C8B-B14F-4D97-AF65-F5344CB8AC3E}">
        <p14:creationId xmlns:p14="http://schemas.microsoft.com/office/powerpoint/2010/main" val="18476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带权并查集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顾名思义，就是在维护元素所属集合的同时记录集合</a:t>
            </a:r>
            <a:r>
              <a:rPr lang="zh-CN" altLang="en-US" sz="2800" dirty="0" smtClean="0"/>
              <a:t>的一些信息：</a:t>
            </a:r>
            <a:endParaRPr lang="zh-CN" altLang="en-US" sz="2800" dirty="0"/>
          </a:p>
          <a:p>
            <a:r>
              <a:rPr lang="zh-CN" altLang="en-US" sz="2800" dirty="0"/>
              <a:t>维护集合的</a:t>
            </a:r>
            <a:r>
              <a:rPr lang="zh-CN" altLang="en-US" sz="2800" dirty="0" smtClean="0"/>
              <a:t>最大最小值</a:t>
            </a:r>
            <a:endParaRPr lang="zh-CN" altLang="en-US" sz="2800" dirty="0"/>
          </a:p>
          <a:p>
            <a:r>
              <a:rPr lang="zh-CN" altLang="en-US" sz="2800" dirty="0"/>
              <a:t>维护集合的</a:t>
            </a:r>
            <a:r>
              <a:rPr lang="zh-CN" altLang="en-US" sz="2800" dirty="0" smtClean="0"/>
              <a:t>和</a:t>
            </a:r>
            <a:endParaRPr lang="zh-CN" altLang="en-US" sz="2800" dirty="0"/>
          </a:p>
          <a:p>
            <a:r>
              <a:rPr lang="zh-CN" altLang="en-US" sz="2800" dirty="0"/>
              <a:t>维护其它的</a:t>
            </a:r>
            <a:r>
              <a:rPr lang="zh-CN" altLang="en-US" sz="2800" dirty="0" smtClean="0"/>
              <a:t>信息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7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给定一个入栈序列（为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的全排列）</a:t>
            </a:r>
            <a:endParaRPr lang="en-US" altLang="zh-CN" sz="2800" dirty="0" smtClean="0"/>
          </a:p>
          <a:p>
            <a:r>
              <a:rPr lang="zh-CN" altLang="en-US" sz="2800" dirty="0" smtClean="0"/>
              <a:t>输出字典序最大的出栈序列</a:t>
            </a:r>
            <a:endParaRPr lang="en-US" altLang="zh-CN" sz="2800" dirty="0" smtClean="0"/>
          </a:p>
          <a:p>
            <a:r>
              <a:rPr lang="zh-CN" altLang="en-US" sz="2800" dirty="0" smtClean="0"/>
              <a:t>要求：时间复杂度</a:t>
            </a:r>
            <a:r>
              <a:rPr lang="en-US" altLang="zh-CN" sz="2800" dirty="0" smtClean="0"/>
              <a:t>O(n)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71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路径压缩</a:t>
            </a:r>
          </a:p>
          <a:p>
            <a:r>
              <a:rPr lang="zh-CN" altLang="en-US" sz="2800" dirty="0"/>
              <a:t>按秩合并</a:t>
            </a:r>
          </a:p>
          <a:p>
            <a:r>
              <a:rPr lang="zh-CN" altLang="en-US" sz="2800" dirty="0"/>
              <a:t>启发式合并</a:t>
            </a:r>
          </a:p>
        </p:txBody>
      </p:sp>
    </p:spTree>
    <p:extLst>
      <p:ext uri="{BB962C8B-B14F-4D97-AF65-F5344CB8AC3E}">
        <p14:creationId xmlns:p14="http://schemas.microsoft.com/office/powerpoint/2010/main" val="15563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构建带权并查集</a:t>
            </a:r>
            <a:endParaRPr lang="en-US" altLang="zh-CN" sz="2800" dirty="0" smtClean="0"/>
          </a:p>
          <a:p>
            <a:r>
              <a:rPr lang="zh-CN" altLang="en-US" sz="2800" dirty="0" smtClean="0"/>
              <a:t>依次连边</a:t>
            </a:r>
            <a:endParaRPr lang="en-US" altLang="zh-CN" sz="2800" dirty="0" smtClean="0"/>
          </a:p>
          <a:p>
            <a:r>
              <a:rPr lang="zh-CN" altLang="en-US" sz="2800" dirty="0" smtClean="0"/>
              <a:t>带权维护连通块大小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12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有</a:t>
            </a:r>
            <a:r>
              <a:rPr lang="en-US" altLang="zh-CN" sz="2800" dirty="0"/>
              <a:t>n</a:t>
            </a:r>
            <a:r>
              <a:rPr lang="zh-CN" altLang="en-US" sz="2800" dirty="0" smtClean="0"/>
              <a:t>个强盗，如果</a:t>
            </a:r>
            <a:r>
              <a:rPr lang="zh-CN" altLang="en-US" sz="2800" dirty="0"/>
              <a:t>两个强盗遇上了，那么他们要么是朋友，要么</a:t>
            </a:r>
            <a:r>
              <a:rPr lang="zh-CN" altLang="en-US" sz="2800" dirty="0" smtClean="0"/>
              <a:t>是敌人，而且</a:t>
            </a:r>
            <a:r>
              <a:rPr lang="zh-CN" altLang="en-US" sz="2800" dirty="0"/>
              <a:t>：</a:t>
            </a:r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我的朋友的朋友是我的朋友。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我</a:t>
            </a:r>
            <a:r>
              <a:rPr lang="zh-CN" altLang="en-US" sz="2800" dirty="0" smtClean="0"/>
              <a:t>敌人的敌人也</a:t>
            </a:r>
            <a:r>
              <a:rPr lang="zh-CN" altLang="en-US" sz="2800" dirty="0"/>
              <a:t>是我的朋友。</a:t>
            </a:r>
          </a:p>
          <a:p>
            <a:r>
              <a:rPr lang="zh-CN" altLang="en-US" sz="2800" dirty="0"/>
              <a:t>两个强盗是</a:t>
            </a:r>
            <a:r>
              <a:rPr lang="zh-CN" altLang="en-US" sz="2800" dirty="0" smtClean="0"/>
              <a:t>同一团伙</a:t>
            </a:r>
            <a:r>
              <a:rPr lang="zh-CN" altLang="en-US" sz="2800" dirty="0"/>
              <a:t>的条件是当且仅当他们是朋友。</a:t>
            </a:r>
          </a:p>
          <a:p>
            <a:r>
              <a:rPr lang="zh-CN" altLang="en-US" sz="2800" dirty="0"/>
              <a:t>现在</a:t>
            </a:r>
            <a:r>
              <a:rPr lang="zh-CN" altLang="en-US" sz="2800" dirty="0" smtClean="0"/>
              <a:t>给定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条</a:t>
            </a:r>
            <a:r>
              <a:rPr lang="zh-CN" altLang="en-US" sz="2800" dirty="0"/>
              <a:t>强盗之间的关系，问最多有多少个强盗</a:t>
            </a:r>
            <a:r>
              <a:rPr lang="zh-CN" altLang="en-US" sz="2800" dirty="0" smtClean="0"/>
              <a:t>团伙，保证输入不矛盾，</a:t>
            </a:r>
            <a:r>
              <a:rPr lang="en-US" altLang="zh-CN" sz="2800" dirty="0" smtClean="0"/>
              <a:t>n </a:t>
            </a:r>
            <a:r>
              <a:rPr lang="zh-CN" altLang="en-US" sz="2800" dirty="0" smtClean="0"/>
              <a:t>≤ </a:t>
            </a:r>
            <a:r>
              <a:rPr lang="en-US" altLang="zh-CN" sz="2800" dirty="0" smtClean="0"/>
              <a:t>10^5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m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≤ </a:t>
            </a:r>
            <a:r>
              <a:rPr lang="en-US" altLang="zh-CN" sz="2800" dirty="0" smtClean="0"/>
              <a:t>10^6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86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若两个强盗是朋友，则将两个强盗并集，两个强盗的补集也并集</a:t>
            </a:r>
            <a:endParaRPr lang="en-US" altLang="zh-CN" sz="2800" dirty="0" smtClean="0"/>
          </a:p>
          <a:p>
            <a:r>
              <a:rPr lang="zh-CN" altLang="en-US" sz="2800" dirty="0" smtClean="0"/>
              <a:t>若两个强盗是敌人，则将两个强盗互相并到对方的补集上</a:t>
            </a:r>
            <a:endParaRPr lang="en-US" altLang="zh-CN" sz="2800" dirty="0" smtClean="0"/>
          </a:p>
          <a:p>
            <a:r>
              <a:rPr lang="zh-CN" altLang="en-US" sz="2800" dirty="0" smtClean="0"/>
              <a:t>查询前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个点，有多少个独立的并查集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52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给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个长度均为</a:t>
            </a:r>
            <a:r>
              <a:rPr lang="en-US" altLang="zh-CN" sz="2800" dirty="0"/>
              <a:t>m</a:t>
            </a:r>
            <a:r>
              <a:rPr lang="zh-CN" altLang="en-US" sz="2800" dirty="0" smtClean="0"/>
              <a:t>的字符串，依次询问</a:t>
            </a:r>
            <a:r>
              <a:rPr lang="zh-CN" altLang="en-US" sz="2800" dirty="0"/>
              <a:t>每</a:t>
            </a:r>
            <a:r>
              <a:rPr lang="zh-CN" altLang="en-US" sz="2800" dirty="0" smtClean="0"/>
              <a:t>个字符串是和之前哪一编号最小的字符串“循环等价”</a:t>
            </a:r>
            <a:endParaRPr lang="en-US" altLang="zh-CN" sz="2800" dirty="0" smtClean="0"/>
          </a:p>
          <a:p>
            <a:r>
              <a:rPr lang="zh-CN" altLang="en-US" sz="2800" dirty="0" smtClean="0"/>
              <a:t>“循环等价”：两个字符串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，若存在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，使得</a:t>
            </a:r>
            <a:r>
              <a:rPr lang="en-US" altLang="zh-CN" sz="2800" dirty="0"/>
              <a:t>“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k+1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k+2</a:t>
            </a:r>
            <a:r>
              <a:rPr lang="en-US" altLang="zh-CN" sz="2800" dirty="0" smtClean="0"/>
              <a:t>…s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…</a:t>
            </a:r>
            <a:r>
              <a:rPr lang="en-US" altLang="zh-CN" sz="2800" dirty="0" err="1" smtClean="0"/>
              <a:t>s</a:t>
            </a:r>
            <a:r>
              <a:rPr lang="en-US" altLang="zh-CN" sz="2800" baseline="-25000" dirty="0" err="1" smtClean="0"/>
              <a:t>k</a:t>
            </a:r>
            <a:r>
              <a:rPr lang="en-US" altLang="zh-CN" sz="2800" dirty="0" smtClean="0"/>
              <a:t>” = “t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t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…t</a:t>
            </a:r>
            <a:r>
              <a:rPr lang="en-US" altLang="zh-CN" sz="2800" baseline="-25000" dirty="0" smtClean="0"/>
              <a:t>k</a:t>
            </a:r>
            <a:r>
              <a:rPr lang="en-US" altLang="zh-CN" sz="2800" dirty="0" smtClean="0"/>
              <a:t>t</a:t>
            </a:r>
            <a:r>
              <a:rPr lang="en-US" altLang="zh-CN" sz="2800" baseline="-25000" dirty="0" smtClean="0"/>
              <a:t>k+1</a:t>
            </a:r>
            <a:r>
              <a:rPr lang="en-US" altLang="zh-CN" sz="2800" dirty="0" smtClean="0"/>
              <a:t>t</a:t>
            </a:r>
            <a:r>
              <a:rPr lang="en-US" altLang="zh-CN" sz="2800" baseline="-25000" dirty="0" smtClean="0"/>
              <a:t>k+2</a:t>
            </a:r>
            <a:r>
              <a:rPr lang="en-US" altLang="zh-CN" sz="2800" dirty="0" smtClean="0"/>
              <a:t>…</a:t>
            </a:r>
            <a:r>
              <a:rPr lang="en-US" altLang="zh-CN" sz="2800" dirty="0" err="1" smtClean="0"/>
              <a:t>t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，则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循环等价</a:t>
            </a:r>
            <a:endParaRPr lang="en-US" altLang="zh-CN" sz="2800" dirty="0" smtClean="0"/>
          </a:p>
          <a:p>
            <a:r>
              <a:rPr lang="en-US" altLang="zh-CN" sz="2800" dirty="0" smtClean="0"/>
              <a:t>n &lt;= 1000, 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&lt;= 10000</a:t>
            </a:r>
          </a:p>
        </p:txBody>
      </p:sp>
    </p:spTree>
    <p:extLst>
      <p:ext uri="{BB962C8B-B14F-4D97-AF65-F5344CB8AC3E}">
        <p14:creationId xmlns:p14="http://schemas.microsoft.com/office/powerpoint/2010/main" val="41150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串尾复制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最小表示法：</a:t>
            </a:r>
            <a:r>
              <a:rPr lang="en-US" altLang="zh-CN" sz="2800" dirty="0" smtClean="0"/>
              <a:t>O(m)</a:t>
            </a:r>
            <a:r>
              <a:rPr lang="zh-CN" altLang="en-US" sz="2800" dirty="0" smtClean="0"/>
              <a:t>，总复杂度</a:t>
            </a:r>
            <a:r>
              <a:rPr lang="en-US" altLang="zh-CN" sz="2800" dirty="0" smtClean="0"/>
              <a:t>O(nm)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之后用</a:t>
            </a:r>
            <a:r>
              <a:rPr lang="zh-CN" altLang="en-US" sz="2800" dirty="0"/>
              <a:t>散</a:t>
            </a:r>
            <a:r>
              <a:rPr lang="zh-CN" altLang="en-US" sz="2800" dirty="0" smtClean="0"/>
              <a:t>列表</a:t>
            </a:r>
            <a:r>
              <a:rPr lang="en-US" altLang="zh-CN" sz="2800" dirty="0" smtClean="0"/>
              <a:t>+Hash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map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34" y="2801254"/>
            <a:ext cx="584504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8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sv-FI" sz="2800" dirty="0"/>
              <a:t>给定一个字典，求在不产生歧义的情况下，用单词的最简前缀来表示该字典。</a:t>
            </a:r>
          </a:p>
          <a:p>
            <a:endParaRPr lang="zh-CN" alt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9039" y="3178944"/>
            <a:ext cx="20891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8539" y="3183706"/>
            <a:ext cx="2514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0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字典</a:t>
            </a:r>
            <a:r>
              <a:rPr lang="zh-CN" altLang="en-US" sz="2800" dirty="0" smtClean="0"/>
              <a:t>树是</a:t>
            </a:r>
            <a:r>
              <a:rPr lang="zh-CN" altLang="en-US" sz="2800" dirty="0"/>
              <a:t>一个</a:t>
            </a:r>
            <a:r>
              <a:rPr lang="en-US" altLang="zh-CN" sz="2800" dirty="0"/>
              <a:t>26</a:t>
            </a:r>
            <a:r>
              <a:rPr lang="zh-CN" altLang="en-US" sz="2800" dirty="0"/>
              <a:t>叉树，每次插入一个单词的话就是按照树的插入操作进行</a:t>
            </a:r>
          </a:p>
          <a:p>
            <a:endParaRPr lang="zh-CN" altLang="en-US" sz="2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520" y="3132444"/>
            <a:ext cx="4286148" cy="328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s://imgsa.baidu.com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29" y="2885117"/>
            <a:ext cx="3617985" cy="33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构建</a:t>
            </a:r>
            <a:r>
              <a:rPr lang="zh-CN" altLang="en-US" sz="2800" dirty="0"/>
              <a:t>字典</a:t>
            </a:r>
            <a:r>
              <a:rPr lang="zh-CN" altLang="en-US" sz="2800" dirty="0" smtClean="0"/>
              <a:t>树</a:t>
            </a:r>
            <a:endParaRPr lang="en-US" altLang="zh-CN" sz="2800" dirty="0"/>
          </a:p>
          <a:p>
            <a:r>
              <a:rPr lang="zh-CN" altLang="en-US" sz="2800" dirty="0"/>
              <a:t>在树上的</a:t>
            </a:r>
            <a:r>
              <a:rPr lang="zh-CN" altLang="en-US" sz="2800" dirty="0" smtClean="0"/>
              <a:t>每个节点</a:t>
            </a:r>
            <a:r>
              <a:rPr lang="zh-CN" altLang="en-US" sz="2800" dirty="0"/>
              <a:t>记录一下</a:t>
            </a:r>
            <a:r>
              <a:rPr lang="zh-CN" altLang="en-US" sz="2800" dirty="0" smtClean="0"/>
              <a:t>这个节点</a:t>
            </a:r>
            <a:r>
              <a:rPr lang="zh-CN" altLang="en-US" sz="2800" dirty="0"/>
              <a:t>被几个单词</a:t>
            </a:r>
            <a:r>
              <a:rPr lang="zh-CN" altLang="en-US" sz="2800" dirty="0" smtClean="0"/>
              <a:t>覆盖</a:t>
            </a:r>
            <a:endParaRPr lang="en-US" altLang="zh-CN" sz="2800" dirty="0" smtClean="0"/>
          </a:p>
          <a:p>
            <a:r>
              <a:rPr lang="zh-CN" altLang="en-US" sz="2800" dirty="0"/>
              <a:t>最后再走一遍，走到一个覆盖次数为</a:t>
            </a:r>
            <a:r>
              <a:rPr lang="en-US" altLang="zh-CN" sz="2800" dirty="0"/>
              <a:t>1</a:t>
            </a:r>
            <a:r>
              <a:rPr lang="zh-CN" altLang="en-US" sz="2800" dirty="0"/>
              <a:t>的就是答案</a:t>
            </a:r>
          </a:p>
          <a:p>
            <a:r>
              <a:rPr lang="zh-CN" altLang="en-US" sz="2800" dirty="0" smtClean="0"/>
              <a:t>题目来源：</a:t>
            </a:r>
            <a:r>
              <a:rPr lang="en-US" altLang="zh-CN" sz="2800" dirty="0" smtClean="0"/>
              <a:t>poj2001</a:t>
            </a:r>
          </a:p>
          <a:p>
            <a:r>
              <a:rPr lang="en-US" altLang="zh-CN" sz="2800" dirty="0" smtClean="0"/>
              <a:t>Trick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字典</a:t>
            </a:r>
            <a:r>
              <a:rPr lang="zh-CN" altLang="en-US" sz="2800" dirty="0" smtClean="0"/>
              <a:t>树可通过缩链降空间复杂度降为</a:t>
            </a:r>
            <a:r>
              <a:rPr lang="en-US" altLang="zh-CN" sz="2800" dirty="0" smtClean="0"/>
              <a:t>O(n)——</a:t>
            </a:r>
            <a:r>
              <a:rPr lang="zh-CN" altLang="en-US" sz="2800" dirty="0" smtClean="0"/>
              <a:t>虚树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318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给一个</a:t>
            </a:r>
            <a:r>
              <a:rPr lang="en-US" altLang="zh-CN" sz="2800" dirty="0" smtClean="0"/>
              <a:t>L*C</a:t>
            </a:r>
            <a:r>
              <a:rPr lang="zh-CN" altLang="en-US" sz="2800" dirty="0" smtClean="0"/>
              <a:t>的表格，每个格子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内有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个字母。给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个字符串，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需要在表格上寻找匹配位置，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匹配起点任意，方向八联通。</a:t>
            </a:r>
            <a:endParaRPr lang="en-US" altLang="zh-CN" sz="2800" dirty="0" smtClean="0"/>
          </a:p>
          <a:p>
            <a:r>
              <a:rPr lang="en-US" altLang="zh-CN" sz="2800" dirty="0" smtClean="0"/>
              <a:t>L,C,W &lt;= 1000</a:t>
            </a:r>
            <a:endParaRPr lang="zh-CN" altLang="en-US" sz="2800" dirty="0"/>
          </a:p>
        </p:txBody>
      </p:sp>
      <p:pic>
        <p:nvPicPr>
          <p:cNvPr id="6146" name="Picture 2" descr="http://poj.org/images/120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01" y="835741"/>
            <a:ext cx="4063372" cy="47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/>
          <p:cNvSpPr/>
          <p:nvPr/>
        </p:nvSpPr>
        <p:spPr>
          <a:xfrm>
            <a:off x="6892413" y="1140543"/>
            <a:ext cx="1847269" cy="2401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直观想法：比较栈顶与未入栈元素的大小</a:t>
            </a:r>
            <a:endParaRPr lang="en-US" altLang="zh-CN" sz="2800" dirty="0" smtClean="0"/>
          </a:p>
          <a:p>
            <a:r>
              <a:rPr lang="zh-CN" altLang="en-US" sz="2800" dirty="0" smtClean="0"/>
              <a:t>暴力维护栈：</a:t>
            </a:r>
            <a:r>
              <a:rPr lang="en-US" altLang="zh-CN" sz="2800" dirty="0" smtClean="0"/>
              <a:t>O(n^2)</a:t>
            </a:r>
          </a:p>
          <a:p>
            <a:r>
              <a:rPr lang="zh-CN" altLang="en-US" sz="2800" dirty="0"/>
              <a:t>优先</a:t>
            </a:r>
            <a:r>
              <a:rPr lang="zh-CN" altLang="en-US" sz="2800" dirty="0" smtClean="0"/>
              <a:t>队列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nlogn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/>
              <a:t>最大</a:t>
            </a:r>
            <a:r>
              <a:rPr lang="zh-CN" altLang="en-US" sz="2800" dirty="0" smtClean="0"/>
              <a:t>元素递减：优化至</a:t>
            </a:r>
            <a:r>
              <a:rPr lang="en-US" altLang="zh-CN" sz="2800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5930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自动机（</a:t>
            </a:r>
            <a:r>
              <a:rPr lang="en-US" altLang="zh-CN" dirty="0" err="1"/>
              <a:t>Aho-Corasick</a:t>
            </a:r>
            <a:r>
              <a:rPr lang="en-US" altLang="zh-CN" dirty="0"/>
              <a:t> A</a:t>
            </a:r>
            <a:r>
              <a:rPr lang="en-US" altLang="zh-CN" dirty="0" smtClean="0"/>
              <a:t>utomaton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简单地说，</a:t>
            </a:r>
            <a:r>
              <a:rPr lang="en-US" altLang="zh-CN" sz="2800" dirty="0"/>
              <a:t>AC</a:t>
            </a:r>
            <a:r>
              <a:rPr lang="zh-CN" altLang="en-US" sz="2800" dirty="0"/>
              <a:t>自动机就是字典树与</a:t>
            </a:r>
            <a:r>
              <a:rPr lang="en-US" altLang="zh-CN" sz="2800" dirty="0"/>
              <a:t>KMP</a:t>
            </a:r>
            <a:r>
              <a:rPr lang="zh-CN" altLang="en-US" sz="2800" dirty="0"/>
              <a:t>算法的结合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b="1" dirty="0"/>
              <a:t>失败指针</a:t>
            </a:r>
            <a:r>
              <a:rPr lang="zh-CN" altLang="en-US" sz="2800" dirty="0"/>
              <a:t>：</a:t>
            </a:r>
            <a:r>
              <a:rPr lang="en-US" altLang="zh-CN" sz="2800" dirty="0"/>
              <a:t>AC</a:t>
            </a:r>
            <a:r>
              <a:rPr lang="zh-CN" altLang="en-US" sz="2800" dirty="0"/>
              <a:t>自动机即在字典树上添加失败指针，这个失败指针与</a:t>
            </a:r>
            <a:r>
              <a:rPr lang="en-US" altLang="zh-CN" sz="2800" dirty="0"/>
              <a:t>KMP</a:t>
            </a:r>
            <a:r>
              <a:rPr lang="zh-CN" altLang="en-US" sz="2800" dirty="0"/>
              <a:t>的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数组类似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69768" y="2844750"/>
            <a:ext cx="15494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0800" bIns="10800">
            <a:spAutoFit/>
          </a:bodyPr>
          <a:lstStyle/>
          <a:p>
            <a:r>
              <a:rPr lang="zh-CN" altLang="en-US" sz="4000" dirty="0">
                <a:latin typeface="Calibri" pitchFamily="34" charset="0"/>
              </a:rPr>
              <a:t>单串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6168" y="2868562"/>
            <a:ext cx="15494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0800" bIns="10800">
            <a:spAutoFit/>
          </a:bodyPr>
          <a:lstStyle/>
          <a:p>
            <a:r>
              <a:rPr lang="zh-CN" altLang="en-US" sz="4000">
                <a:latin typeface="Calibri" pitchFamily="34" charset="0"/>
              </a:rPr>
              <a:t>多串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66768" y="3173362"/>
            <a:ext cx="2438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tIns="10800" bIns="10800"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93568" y="3987750"/>
            <a:ext cx="15494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0800" bIns="10800">
            <a:spAutoFit/>
          </a:bodyPr>
          <a:lstStyle/>
          <a:p>
            <a:r>
              <a:rPr lang="en-US" altLang="zh-CN" sz="4000" dirty="0">
                <a:latin typeface="Calibri" pitchFamily="34" charset="0"/>
              </a:rPr>
              <a:t>KMP</a:t>
            </a:r>
            <a:endParaRPr lang="zh-CN" altLang="en-US" sz="4000" dirty="0">
              <a:latin typeface="Calibri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11556" y="4011562"/>
            <a:ext cx="2513012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0800" bIns="10800">
            <a:spAutoFit/>
          </a:bodyPr>
          <a:lstStyle/>
          <a:p>
            <a:r>
              <a:rPr lang="en-US" altLang="zh-CN" sz="4000">
                <a:latin typeface="Calibri" pitchFamily="34" charset="0"/>
              </a:rPr>
              <a:t>AC</a:t>
            </a:r>
            <a:r>
              <a:rPr lang="zh-CN" altLang="en-US" sz="4000">
                <a:latin typeface="Calibri" pitchFamily="34" charset="0"/>
              </a:rPr>
              <a:t>自动机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190568" y="4316362"/>
            <a:ext cx="2438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tIns="10800" bIns="10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3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  <p:bldP spid="8" grpId="0"/>
      <p:bldP spid="9" grpId="0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54330" y="1597152"/>
            <a:ext cx="7244096" cy="4743298"/>
          </a:xfrm>
        </p:spPr>
      </p:pic>
    </p:spTree>
    <p:extLst>
      <p:ext uri="{BB962C8B-B14F-4D97-AF65-F5344CB8AC3E}">
        <p14:creationId xmlns:p14="http://schemas.microsoft.com/office/powerpoint/2010/main" val="25942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自动机的建立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构建字典树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自上而下构造失败</a:t>
            </a:r>
            <a:r>
              <a:rPr lang="en-US" altLang="zh-CN" sz="2800" dirty="0" smtClean="0"/>
              <a:t>(fail)</a:t>
            </a:r>
            <a:r>
              <a:rPr lang="zh-CN" altLang="en-US" sz="2800" dirty="0" smtClean="0"/>
              <a:t>指针：假设一个结点的父亲结点的</a:t>
            </a:r>
            <a:r>
              <a:rPr lang="en-US" altLang="zh-CN" sz="2800" dirty="0" smtClean="0"/>
              <a:t>fail</a:t>
            </a:r>
            <a:r>
              <a:rPr lang="zh-CN" altLang="en-US" sz="2800" dirty="0" smtClean="0"/>
              <a:t>值已经算出来了，那么儿子结点只要沿着父亲结点的</a:t>
            </a:r>
            <a:r>
              <a:rPr lang="en-US" altLang="zh-CN" sz="2800" dirty="0" smtClean="0"/>
              <a:t>fail</a:t>
            </a:r>
            <a:r>
              <a:rPr lang="zh-CN" altLang="en-US" sz="2800" dirty="0" smtClean="0"/>
              <a:t>一直往上找就可以了。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模式匹配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9798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对给的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个字符串构建</a:t>
            </a:r>
            <a:r>
              <a:rPr lang="en-US" altLang="zh-CN" sz="2800" dirty="0" smtClean="0"/>
              <a:t>AC</a:t>
            </a:r>
            <a:r>
              <a:rPr lang="zh-CN" altLang="en-US" sz="2800" dirty="0" smtClean="0"/>
              <a:t>自动机</a:t>
            </a:r>
            <a:endParaRPr lang="en-US" altLang="zh-CN" sz="2800" dirty="0" smtClean="0"/>
          </a:p>
          <a:p>
            <a:r>
              <a:rPr lang="zh-CN" altLang="en-US" sz="2800" dirty="0" smtClean="0"/>
              <a:t>从表格边缘开始沿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个方向跑模式匹配，若跑到某串末端则找到该串的一个解</a:t>
            </a:r>
            <a:endParaRPr lang="en-US" altLang="zh-CN" sz="2800" dirty="0" smtClean="0"/>
          </a:p>
          <a:p>
            <a:r>
              <a:rPr lang="zh-CN" altLang="en-US" sz="2800" dirty="0" smtClean="0"/>
              <a:t>题目来源：</a:t>
            </a:r>
            <a:r>
              <a:rPr lang="en-US" altLang="zh-CN" sz="2800" dirty="0" smtClean="0"/>
              <a:t>poj1204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864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给定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个仅由大写字母构成的字符串，要求找到最短且字典序最小的字符串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，使得这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个串都是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的子串。</a:t>
            </a:r>
            <a:endParaRPr lang="en-US" altLang="zh-CN" sz="2800" dirty="0" smtClean="0"/>
          </a:p>
          <a:p>
            <a:r>
              <a:rPr lang="en-US" altLang="zh-CN" sz="2800" dirty="0" smtClean="0"/>
              <a:t>n &lt;= 12, </a:t>
            </a:r>
            <a:r>
              <a:rPr lang="zh-CN" altLang="en-US" sz="2800" dirty="0" smtClean="0"/>
              <a:t>每个字符串的串长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&lt;= 50</a:t>
            </a:r>
          </a:p>
          <a:p>
            <a:r>
              <a:rPr lang="zh-CN" altLang="en-US" sz="2800" dirty="0" smtClean="0"/>
              <a:t>题目来源：</a:t>
            </a:r>
            <a:r>
              <a:rPr lang="en-US" altLang="zh-CN" sz="2800" dirty="0" smtClean="0"/>
              <a:t>BZOJ1195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[HNOI]2006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27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个靶位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种靶子，第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种靶子抗性为</a:t>
            </a:r>
            <a:r>
              <a:rPr lang="en-US" altLang="zh-CN" sz="2800" dirty="0" err="1" smtClean="0"/>
              <a:t>wi</a:t>
            </a:r>
            <a:r>
              <a:rPr lang="zh-CN" altLang="en-US" sz="2800" dirty="0" smtClean="0"/>
              <a:t>，工作人员会在</a:t>
            </a:r>
            <a:r>
              <a:rPr lang="en-US" altLang="zh-CN" sz="2800" dirty="0" smtClean="0"/>
              <a:t>Li</a:t>
            </a:r>
            <a:r>
              <a:rPr lang="zh-CN" altLang="en-US" sz="2800" dirty="0" smtClean="0"/>
              <a:t>到</a:t>
            </a:r>
            <a:r>
              <a:rPr lang="en-US" altLang="zh-CN" sz="2800" dirty="0" err="1" smtClean="0"/>
              <a:t>Ri</a:t>
            </a:r>
            <a:r>
              <a:rPr lang="zh-CN" altLang="en-US" sz="2800" dirty="0" smtClean="0"/>
              <a:t>号及之间的靶位装备第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号靶子。每个靶台上的靶子按抗性从小到大排列。子弹会先打到抗性小的靶子。</a:t>
            </a:r>
            <a:endParaRPr lang="en-US" altLang="zh-CN" sz="2800" dirty="0" smtClean="0"/>
          </a:p>
          <a:p>
            <a:r>
              <a:rPr lang="zh-CN" altLang="en-US" sz="2800" dirty="0" smtClean="0"/>
              <a:t>工作人员会进行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次测试，第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次测试在</a:t>
            </a:r>
            <a:r>
              <a:rPr lang="en-US" altLang="zh-CN" sz="2800" dirty="0" smtClean="0"/>
              <a:t>xi</a:t>
            </a:r>
            <a:r>
              <a:rPr lang="zh-CN" altLang="en-US" sz="2800" dirty="0" smtClean="0"/>
              <a:t>号靶台，穿透了</a:t>
            </a:r>
            <a:r>
              <a:rPr lang="en-US" altLang="zh-CN" sz="2800" dirty="0" smtClean="0"/>
              <a:t>Ki</a:t>
            </a:r>
            <a:r>
              <a:rPr lang="zh-CN" altLang="en-US" sz="2800" dirty="0" smtClean="0"/>
              <a:t>块靶子，求这</a:t>
            </a:r>
            <a:r>
              <a:rPr lang="en-US" altLang="zh-CN" sz="2800" dirty="0" smtClean="0"/>
              <a:t>Ki</a:t>
            </a:r>
            <a:r>
              <a:rPr lang="zh-CN" altLang="en-US" sz="2800" dirty="0" smtClean="0"/>
              <a:t>块靶子的抗性之和。</a:t>
            </a:r>
            <a:endParaRPr lang="en-US" altLang="zh-CN" sz="2800" dirty="0" smtClean="0"/>
          </a:p>
          <a:p>
            <a:r>
              <a:rPr lang="en-US" altLang="zh-CN" sz="2800" dirty="0" smtClean="0"/>
              <a:t>m, n &lt;= 10^5</a:t>
            </a:r>
            <a:r>
              <a:rPr lang="zh-CN" altLang="en-US" sz="2800" dirty="0" smtClean="0"/>
              <a:t>，要求动态询问测试结果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7281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所谓的可持久化数据结构，就是保存这个数据结构的历史版本，同时他们之间公用数据减少时间和空间的消耗</a:t>
            </a:r>
            <a:endParaRPr lang="en-US" altLang="zh-CN" sz="2800" dirty="0"/>
          </a:p>
          <a:p>
            <a:r>
              <a:rPr lang="zh-CN" altLang="en-US" sz="2800" dirty="0"/>
              <a:t>可用持久化的数据结构：线段</a:t>
            </a:r>
            <a:r>
              <a:rPr lang="zh-CN" altLang="en-US" sz="2800" dirty="0" smtClean="0"/>
              <a:t>树（常见），</a:t>
            </a:r>
            <a:r>
              <a:rPr lang="zh-CN" altLang="en-US" sz="2800" dirty="0"/>
              <a:t>平衡树，块状</a:t>
            </a:r>
            <a:r>
              <a:rPr lang="zh-CN" altLang="en-US" sz="2800" dirty="0" smtClean="0"/>
              <a:t>链表，块状数组（较少见）等。</a:t>
            </a:r>
            <a:endParaRPr lang="en-US" altLang="zh-CN" sz="2800" dirty="0" smtClean="0"/>
          </a:p>
          <a:p>
            <a:r>
              <a:rPr lang="zh-CN" altLang="en-US" sz="2800" dirty="0" smtClean="0"/>
              <a:t>以线段树为例</a:t>
            </a:r>
            <a:endParaRPr lang="en-US" altLang="zh-CN" sz="2800" dirty="0" smtClean="0"/>
          </a:p>
          <a:p>
            <a:r>
              <a:rPr lang="zh-CN" altLang="en-US" sz="2800" dirty="0"/>
              <a:t>可持久</a:t>
            </a:r>
            <a:r>
              <a:rPr lang="zh-CN" altLang="en-US" sz="2800" dirty="0" smtClean="0"/>
              <a:t>化线段树常见应用：有修改的区间第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大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01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对于线段树的可持久化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单点修改：修改一</a:t>
            </a:r>
            <a:r>
              <a:rPr lang="zh-CN" altLang="en-US" sz="2800" dirty="0"/>
              <a:t>个叶子节点，我们只需要新建一个新的叶子节点就能得到一个当前</a:t>
            </a:r>
            <a:r>
              <a:rPr lang="zh-CN" altLang="en-US" sz="2800" dirty="0" smtClean="0"/>
              <a:t>版本；修改一个非</a:t>
            </a:r>
            <a:r>
              <a:rPr lang="zh-CN" altLang="en-US" sz="2800" dirty="0"/>
              <a:t>叶子节点：两个孩子中最多有一个会被修改，于是递归调用。然后将当前版本复制一遍，另外一个孩子不变，当前孩子为修改后的版本。</a:t>
            </a:r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查询</a:t>
            </a:r>
            <a:r>
              <a:rPr lang="zh-CN" altLang="en-US" sz="2800" dirty="0"/>
              <a:t>：与线段树</a:t>
            </a:r>
            <a:r>
              <a:rPr lang="zh-CN" altLang="en-US" sz="2800" dirty="0" smtClean="0"/>
              <a:t>一样</a:t>
            </a:r>
            <a:endParaRPr lang="en-US" altLang="zh-CN" sz="2800" dirty="0" smtClean="0"/>
          </a:p>
          <a:p>
            <a:r>
              <a:rPr lang="en-US" altLang="zh-CN" sz="2800" dirty="0" smtClean="0"/>
              <a:t>3.tag</a:t>
            </a:r>
            <a:r>
              <a:rPr lang="zh-CN" altLang="en-US" sz="2800" dirty="0" smtClean="0"/>
              <a:t>标记：遇到</a:t>
            </a:r>
            <a:r>
              <a:rPr lang="zh-CN" altLang="en-US" sz="2800" dirty="0"/>
              <a:t>一个打了标记的节点</a:t>
            </a:r>
            <a:r>
              <a:rPr lang="zh-CN" altLang="en-US" sz="2800" dirty="0" smtClean="0"/>
              <a:t>，直接</a:t>
            </a:r>
            <a:r>
              <a:rPr lang="zh-CN" altLang="en-US" sz="2800" dirty="0"/>
              <a:t>下传标记即可，下传的时候新建两个打了标记的节点。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100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问题本质：对于某靶位，询问前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小数字和</a:t>
            </a:r>
            <a:endParaRPr lang="en-US" altLang="zh-CN" sz="2800" dirty="0"/>
          </a:p>
          <a:p>
            <a:r>
              <a:rPr lang="zh-CN" altLang="en-US" sz="2800" dirty="0" smtClean="0"/>
              <a:t>可持久化权值线段树，以抗性为权值，以靶位为根</a:t>
            </a:r>
            <a:endParaRPr lang="en-US" altLang="zh-CN" sz="2800" dirty="0" smtClean="0"/>
          </a:p>
          <a:p>
            <a:r>
              <a:rPr lang="en-US" altLang="zh-CN" sz="2800" dirty="0" smtClean="0"/>
              <a:t>[L,R]</a:t>
            </a:r>
            <a:r>
              <a:rPr lang="zh-CN" altLang="en-US" sz="2800" dirty="0" smtClean="0"/>
              <a:t>靶位插入抗性为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的靶子，在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版本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下标</a:t>
            </a:r>
            <a:r>
              <a:rPr lang="en-US" altLang="zh-CN" sz="2800" dirty="0" smtClean="0"/>
              <a:t>+1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版本下标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种靶子</a:t>
            </a:r>
            <a:r>
              <a:rPr lang="en-US" altLang="zh-CN" sz="2800" dirty="0" smtClean="0"/>
              <a:t>-&gt;2</a:t>
            </a:r>
            <a:r>
              <a:rPr lang="zh-CN" altLang="en-US" sz="2800" dirty="0" smtClean="0"/>
              <a:t>次插入操作）</a:t>
            </a:r>
            <a:endParaRPr lang="en-US" altLang="zh-CN" sz="2800" dirty="0" smtClean="0"/>
          </a:p>
          <a:p>
            <a:r>
              <a:rPr lang="zh-CN" altLang="en-US" sz="2800" dirty="0" smtClean="0"/>
              <a:t>按插入靶位排序，依次构建不同版本的权值线段树</a:t>
            </a:r>
            <a:endParaRPr lang="en-US" altLang="zh-CN" sz="2800" dirty="0"/>
          </a:p>
          <a:p>
            <a:r>
              <a:rPr lang="zh-CN" altLang="en-US" sz="2800" dirty="0" smtClean="0"/>
              <a:t>在权值线段树上查询，往左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往右</a:t>
            </a:r>
            <a:endParaRPr lang="en-US" altLang="zh-CN" sz="2800" dirty="0" smtClean="0"/>
          </a:p>
          <a:p>
            <a:r>
              <a:rPr lang="zh-CN" altLang="en-US" sz="2800" dirty="0" smtClean="0"/>
              <a:t>注意实现的细节！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82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5006"/>
            <a:ext cx="7719414" cy="5043949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例题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：栈</a:t>
            </a:r>
            <a:endParaRPr lang="en-US" altLang="zh-CN" sz="2000" dirty="0" smtClean="0"/>
          </a:p>
          <a:p>
            <a:r>
              <a:rPr lang="zh-CN" altLang="en-US" sz="2000" dirty="0" smtClean="0"/>
              <a:t>例题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ST</a:t>
            </a:r>
            <a:r>
              <a:rPr lang="zh-CN" altLang="en-US" sz="2000" dirty="0" smtClean="0"/>
              <a:t>、线段树、左偏树</a:t>
            </a:r>
            <a:endParaRPr lang="en-US" altLang="zh-CN" sz="2000" dirty="0" smtClean="0"/>
          </a:p>
          <a:p>
            <a:r>
              <a:rPr lang="zh-CN" altLang="en-US" sz="2000" dirty="0" smtClean="0"/>
              <a:t>例题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：线段树、次数优化</a:t>
            </a:r>
            <a:endParaRPr lang="en-US" altLang="zh-CN" sz="2000" dirty="0" smtClean="0"/>
          </a:p>
          <a:p>
            <a:r>
              <a:rPr lang="zh-CN" altLang="en-US" sz="2000" dirty="0" smtClean="0"/>
              <a:t>例题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：线段树</a:t>
            </a:r>
            <a:endParaRPr lang="en-US" altLang="zh-CN" sz="2000" dirty="0" smtClean="0"/>
          </a:p>
          <a:p>
            <a:r>
              <a:rPr lang="zh-CN" altLang="en-US" sz="2000" dirty="0" smtClean="0"/>
              <a:t>例题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：并查集</a:t>
            </a:r>
          </a:p>
          <a:p>
            <a:r>
              <a:rPr lang="zh-CN" altLang="en-US" sz="2000" dirty="0" smtClean="0"/>
              <a:t>例题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：并查集</a:t>
            </a:r>
            <a:endParaRPr lang="en-US" altLang="zh-CN" sz="2000" dirty="0" smtClean="0"/>
          </a:p>
          <a:p>
            <a:r>
              <a:rPr lang="zh-CN" altLang="en-US" sz="2000" dirty="0" smtClean="0"/>
              <a:t>例题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：散列表、最小表示法</a:t>
            </a:r>
            <a:endParaRPr lang="en-US" altLang="zh-CN" sz="2000" dirty="0" smtClean="0"/>
          </a:p>
          <a:p>
            <a:r>
              <a:rPr lang="zh-CN" altLang="en-US" sz="2000" dirty="0" smtClean="0"/>
              <a:t>例题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：字典树</a:t>
            </a:r>
            <a:endParaRPr lang="en-US" altLang="zh-CN" sz="2000" dirty="0" smtClean="0"/>
          </a:p>
          <a:p>
            <a:r>
              <a:rPr lang="zh-CN" altLang="en-US" sz="2000" dirty="0" smtClean="0"/>
              <a:t>例题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AC</a:t>
            </a:r>
            <a:r>
              <a:rPr lang="zh-CN" altLang="en-US" sz="2000" dirty="0" smtClean="0"/>
              <a:t>自动机</a:t>
            </a:r>
            <a:endParaRPr lang="en-US" altLang="zh-CN" sz="2000" dirty="0" smtClean="0"/>
          </a:p>
          <a:p>
            <a:r>
              <a:rPr lang="zh-CN" altLang="en-US" sz="2000" dirty="0" smtClean="0"/>
              <a:t>例题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AC</a:t>
            </a:r>
            <a:r>
              <a:rPr lang="zh-CN" altLang="en-US" sz="2000" dirty="0" smtClean="0"/>
              <a:t>自动机</a:t>
            </a:r>
            <a:endParaRPr lang="en-US" altLang="zh-CN" sz="2000" dirty="0" smtClean="0"/>
          </a:p>
          <a:p>
            <a:r>
              <a:rPr lang="zh-CN" altLang="en-US" sz="2000" dirty="0" smtClean="0"/>
              <a:t>例题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：可持久化线段树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58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altLang="zh-CN" sz="2000" dirty="0"/>
              <a:t>An array of size </a:t>
            </a:r>
            <a:r>
              <a:rPr lang="en-US" altLang="zh-CN" sz="2000" i="1" dirty="0"/>
              <a:t>n</a:t>
            </a:r>
            <a:r>
              <a:rPr lang="en-US" altLang="zh-CN" sz="2000" dirty="0"/>
              <a:t> ≤ 10</a:t>
            </a:r>
            <a:r>
              <a:rPr lang="en-US" altLang="zh-CN" sz="2000" baseline="30000" dirty="0"/>
              <a:t>6</a:t>
            </a:r>
            <a:r>
              <a:rPr lang="en-US" altLang="zh-CN" sz="2000" dirty="0"/>
              <a:t> is given to you. There is a sliding window of size </a:t>
            </a:r>
            <a:r>
              <a:rPr lang="en-US" altLang="zh-CN" sz="2000" i="1" dirty="0"/>
              <a:t>k</a:t>
            </a:r>
            <a:r>
              <a:rPr lang="en-US" altLang="zh-CN" sz="2000" dirty="0"/>
              <a:t> which is moving from the very left of the array to the very right. You can only see the </a:t>
            </a:r>
            <a:r>
              <a:rPr lang="en-US" altLang="zh-CN" sz="2000" i="1" dirty="0"/>
              <a:t>k(k </a:t>
            </a:r>
            <a:r>
              <a:rPr lang="en-US" altLang="zh-CN" sz="2000" dirty="0"/>
              <a:t>≤n) numbers in the window. Each time the sliding window moves rightwards by one position. </a:t>
            </a:r>
            <a:r>
              <a:rPr lang="en-US" altLang="zh-CN" sz="2000" dirty="0" smtClean="0"/>
              <a:t>Determine </a:t>
            </a:r>
            <a:r>
              <a:rPr lang="en-US" altLang="zh-CN" sz="2000" dirty="0"/>
              <a:t>the maximum and minimum values in the sliding window at each position. </a:t>
            </a:r>
            <a:endParaRPr lang="en-US" altLang="zh-CN" sz="2000" dirty="0"/>
          </a:p>
          <a:p>
            <a:r>
              <a:rPr lang="en-US" altLang="zh-CN" sz="2000" dirty="0"/>
              <a:t>Sample: The array is [1 3 -1 -3 5 3 6 7], and </a:t>
            </a:r>
            <a:r>
              <a:rPr lang="en-US" altLang="zh-CN" sz="2000" i="1" dirty="0"/>
              <a:t>k</a:t>
            </a:r>
            <a:r>
              <a:rPr lang="en-US" altLang="zh-CN" sz="2000" dirty="0"/>
              <a:t> is 3.</a:t>
            </a:r>
            <a:endParaRPr lang="zh-CN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3753" y="4317284"/>
            <a:ext cx="60960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线性数据结构：队列、栈、数组、链表、散列表</a:t>
            </a:r>
            <a:r>
              <a:rPr lang="en-US" altLang="zh-CN" sz="2800" dirty="0" smtClean="0"/>
              <a:t>……</a:t>
            </a:r>
          </a:p>
          <a:p>
            <a:r>
              <a:rPr lang="zh-CN" altLang="en-US" sz="2800" dirty="0" smtClean="0"/>
              <a:t>树形数据结构：堆、线段树、平衡树</a:t>
            </a:r>
            <a:r>
              <a:rPr lang="en-US" altLang="zh-CN" sz="2800" dirty="0" smtClean="0"/>
              <a:t>……</a:t>
            </a:r>
          </a:p>
          <a:p>
            <a:r>
              <a:rPr lang="zh-CN" altLang="en-US" sz="2800" dirty="0" smtClean="0"/>
              <a:t>块状数据结构：莫队算法、块状数组、块状链表</a:t>
            </a:r>
            <a:r>
              <a:rPr lang="en-US" altLang="zh-CN" sz="2800" dirty="0" smtClean="0"/>
              <a:t>……</a:t>
            </a:r>
          </a:p>
          <a:p>
            <a:r>
              <a:rPr lang="zh-CN" altLang="en-US" sz="2800" dirty="0"/>
              <a:t>图</a:t>
            </a:r>
            <a:r>
              <a:rPr lang="zh-CN" altLang="en-US" sz="2800" dirty="0" smtClean="0"/>
              <a:t>状数据结构、集合数据结构</a:t>
            </a:r>
            <a:r>
              <a:rPr lang="en-US" altLang="zh-CN" sz="2800" dirty="0" smtClean="0"/>
              <a:t>……</a:t>
            </a:r>
          </a:p>
          <a:p>
            <a:r>
              <a:rPr lang="zh-CN" altLang="en-US" sz="2800" dirty="0" smtClean="0"/>
              <a:t>有的数据结构可分在多个分类中，分类界限没那么明确</a:t>
            </a:r>
            <a:endParaRPr lang="en-US" altLang="zh-CN" sz="2800" dirty="0"/>
          </a:p>
          <a:p>
            <a:r>
              <a:rPr lang="zh-CN" altLang="en-US" sz="2800" dirty="0" smtClean="0"/>
              <a:t>分类并非数据结构重中之重，其功用、局限性才是！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512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321" y="2094271"/>
            <a:ext cx="8596668" cy="2969342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Thanks for listening!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ja-JP" altLang="en-US" dirty="0" smtClean="0"/>
              <a:t>ありがとう</a:t>
            </a:r>
            <a:r>
              <a:rPr lang="ja-JP" altLang="en-US" dirty="0"/>
              <a:t>ございました</a:t>
            </a:r>
            <a:r>
              <a:rPr lang="ja-JP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7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RMQ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Calibri" pitchFamily="34" charset="0"/>
              </a:rPr>
              <a:t>范围最小值</a:t>
            </a:r>
            <a:r>
              <a:rPr lang="zh-CN" altLang="en-US" sz="2800" dirty="0" smtClean="0">
                <a:latin typeface="Calibri" pitchFamily="34" charset="0"/>
              </a:rPr>
              <a:t>查询（</a:t>
            </a:r>
            <a:r>
              <a:rPr lang="en-US" altLang="zh-CN" sz="2800" dirty="0" smtClean="0">
                <a:latin typeface="Calibri" pitchFamily="34" charset="0"/>
              </a:rPr>
              <a:t>Range </a:t>
            </a:r>
            <a:r>
              <a:rPr lang="en-US" altLang="zh-CN" sz="2800" dirty="0">
                <a:latin typeface="Calibri" pitchFamily="34" charset="0"/>
              </a:rPr>
              <a:t>Minimal </a:t>
            </a:r>
            <a:r>
              <a:rPr lang="en-US" altLang="zh-CN" sz="2800" dirty="0" smtClean="0">
                <a:latin typeface="Calibri" pitchFamily="34" charset="0"/>
              </a:rPr>
              <a:t>Query</a:t>
            </a:r>
            <a:r>
              <a:rPr lang="zh-CN" altLang="en-US" sz="2800" dirty="0" smtClean="0">
                <a:latin typeface="Calibri" pitchFamily="34" charset="0"/>
              </a:rPr>
              <a:t>）</a:t>
            </a:r>
            <a:endParaRPr lang="en-US" altLang="zh-CN" sz="2800" dirty="0" smtClean="0">
              <a:latin typeface="Calibri" pitchFamily="34" charset="0"/>
            </a:endParaRPr>
          </a:p>
          <a:p>
            <a:r>
              <a:rPr lang="zh-CN" altLang="en-US" sz="2800" dirty="0" smtClean="0">
                <a:latin typeface="Calibri" pitchFamily="34" charset="0"/>
              </a:rPr>
              <a:t>不</a:t>
            </a:r>
            <a:r>
              <a:rPr lang="zh-CN" altLang="en-US" sz="2800" dirty="0">
                <a:latin typeface="Calibri" pitchFamily="34" charset="0"/>
              </a:rPr>
              <a:t>需要修改</a:t>
            </a:r>
            <a:r>
              <a:rPr lang="zh-CN" altLang="en-US" sz="2800" dirty="0" smtClean="0">
                <a:latin typeface="Calibri" pitchFamily="34" charset="0"/>
              </a:rPr>
              <a:t>元素</a:t>
            </a:r>
            <a:endParaRPr lang="en-US" altLang="zh-CN" sz="2800" dirty="0" smtClean="0"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动态</a:t>
            </a:r>
            <a:r>
              <a:rPr lang="zh-CN" altLang="en-US" sz="2800" dirty="0" smtClean="0">
                <a:latin typeface="Calibri" pitchFamily="34" charset="0"/>
              </a:rPr>
              <a:t>查询</a:t>
            </a:r>
            <a:r>
              <a:rPr lang="zh-CN" altLang="en-US" sz="2800" dirty="0">
                <a:latin typeface="Calibri" pitchFamily="34" charset="0"/>
              </a:rPr>
              <a:t>数组</a:t>
            </a:r>
            <a:r>
              <a:rPr lang="en-US" altLang="zh-CN" sz="2800" dirty="0">
                <a:latin typeface="Calibri" pitchFamily="34" charset="0"/>
              </a:rPr>
              <a:t>A</a:t>
            </a:r>
            <a:r>
              <a:rPr lang="zh-CN" altLang="en-US" sz="2800" dirty="0">
                <a:latin typeface="Calibri" pitchFamily="34" charset="0"/>
              </a:rPr>
              <a:t>在区间</a:t>
            </a:r>
            <a:r>
              <a:rPr lang="en-US" altLang="zh-CN" sz="2800" dirty="0">
                <a:latin typeface="Calibri" pitchFamily="34" charset="0"/>
              </a:rPr>
              <a:t>[l, r]</a:t>
            </a:r>
            <a:r>
              <a:rPr lang="zh-CN" altLang="en-US" sz="2800" dirty="0" smtClean="0">
                <a:latin typeface="Calibri" pitchFamily="34" charset="0"/>
              </a:rPr>
              <a:t>中的最小的元素值</a:t>
            </a:r>
            <a:endParaRPr lang="en-US" altLang="zh-CN" sz="2800" dirty="0" smtClean="0"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亦可查询最小元素值所在位置</a:t>
            </a:r>
            <a:endParaRPr lang="en-US" altLang="zh-CN" sz="2800" dirty="0" smtClean="0">
              <a:latin typeface="Calibri" pitchFamily="34" charset="0"/>
            </a:endParaRPr>
          </a:p>
          <a:p>
            <a:r>
              <a:rPr lang="zh-CN" altLang="en-US" sz="2800" dirty="0" smtClean="0">
                <a:latin typeface="Calibri" pitchFamily="34" charset="0"/>
              </a:rPr>
              <a:t>最大值同样适用</a:t>
            </a:r>
            <a:endParaRPr lang="en-US" altLang="zh-CN" sz="2800" dirty="0" smtClean="0"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解决方案：稀疏</a:t>
            </a:r>
            <a:r>
              <a:rPr lang="zh-CN" altLang="en-US" sz="2800" dirty="0" smtClean="0">
                <a:latin typeface="Calibri" pitchFamily="34" charset="0"/>
              </a:rPr>
              <a:t>表（</a:t>
            </a:r>
            <a:r>
              <a:rPr lang="en-US" altLang="zh-CN" sz="2800" dirty="0" smtClean="0">
                <a:latin typeface="Calibri" pitchFamily="34" charset="0"/>
              </a:rPr>
              <a:t>Sparse Table</a:t>
            </a:r>
            <a:r>
              <a:rPr lang="zh-CN" altLang="en-US" sz="2800" dirty="0" smtClean="0">
                <a:latin typeface="Calibri" pitchFamily="34" charset="0"/>
              </a:rPr>
              <a:t>）、</a:t>
            </a:r>
            <a:r>
              <a:rPr lang="zh-CN" altLang="en-US" sz="2800" dirty="0">
                <a:latin typeface="Calibri" pitchFamily="34" charset="0"/>
              </a:rPr>
              <a:t>线段</a:t>
            </a:r>
            <a:r>
              <a:rPr lang="zh-CN" altLang="en-US" sz="2800" dirty="0" smtClean="0">
                <a:latin typeface="Calibri" pitchFamily="34" charset="0"/>
              </a:rPr>
              <a:t>树（</a:t>
            </a:r>
            <a:r>
              <a:rPr lang="en-US" altLang="zh-CN" sz="2800" dirty="0" smtClean="0">
                <a:latin typeface="Calibri" pitchFamily="34" charset="0"/>
              </a:rPr>
              <a:t>Segment Tree</a:t>
            </a:r>
            <a:r>
              <a:rPr lang="zh-CN" altLang="en-US" sz="2800" dirty="0" smtClean="0">
                <a:latin typeface="Calibri" pitchFamily="34" charset="0"/>
              </a:rPr>
              <a:t>）</a:t>
            </a:r>
            <a:r>
              <a:rPr lang="en-US" altLang="zh-CN" sz="2800" dirty="0" smtClean="0">
                <a:latin typeface="Calibri" pitchFamily="34" charset="0"/>
              </a:rPr>
              <a:t>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559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itchFamily="34" charset="0"/>
              </a:rPr>
              <a:t>稀疏表</a:t>
            </a:r>
            <a:r>
              <a:rPr lang="en-US" altLang="zh-CN" dirty="0">
                <a:latin typeface="Calibri" pitchFamily="34" charset="0"/>
              </a:rPr>
              <a:t>ST</a:t>
            </a:r>
            <a:r>
              <a:rPr lang="zh-CN" altLang="en-US" dirty="0">
                <a:latin typeface="Calibri" pitchFamily="34" charset="0"/>
              </a:rPr>
              <a:t>算法</a:t>
            </a:r>
            <a:r>
              <a:rPr lang="en-US" altLang="zh-CN" dirty="0">
                <a:latin typeface="Calibri" pitchFamily="34" charset="0"/>
              </a:rPr>
              <a:t>——</a:t>
            </a:r>
            <a:r>
              <a:rPr lang="zh-CN" altLang="en-US" dirty="0">
                <a:latin typeface="Calibri" pitchFamily="34" charset="0"/>
              </a:rPr>
              <a:t>预处理</a:t>
            </a:r>
            <a:br>
              <a:rPr lang="zh-CN" altLang="en-US" dirty="0">
                <a:latin typeface="Calibri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 dirty="0">
                <a:latin typeface="Calibri" pitchFamily="34" charset="0"/>
              </a:rPr>
              <a:t>ST</a:t>
            </a:r>
            <a:r>
              <a:rPr lang="zh-CN" altLang="en-US" sz="2800" dirty="0">
                <a:latin typeface="Calibri" pitchFamily="34" charset="0"/>
              </a:rPr>
              <a:t>算法预处理：</a:t>
            </a:r>
            <a:r>
              <a:rPr lang="zh-CN" altLang="en-US" sz="2800" dirty="0" smtClean="0">
                <a:latin typeface="Calibri" pitchFamily="34" charset="0"/>
              </a:rPr>
              <a:t>用</a:t>
            </a:r>
            <a:r>
              <a:rPr lang="en-US" altLang="zh-CN" sz="2800" dirty="0" smtClean="0">
                <a:latin typeface="Calibri" pitchFamily="34" charset="0"/>
              </a:rPr>
              <a:t>f[</a:t>
            </a:r>
            <a:r>
              <a:rPr lang="en-US" altLang="zh-CN" sz="2800" dirty="0" err="1" smtClean="0">
                <a:latin typeface="Calibri" pitchFamily="34" charset="0"/>
              </a:rPr>
              <a:t>i,j</a:t>
            </a:r>
            <a:r>
              <a:rPr lang="en-US" altLang="zh-CN" sz="2800" dirty="0">
                <a:latin typeface="Calibri" pitchFamily="34" charset="0"/>
              </a:rPr>
              <a:t>]</a:t>
            </a:r>
            <a:r>
              <a:rPr lang="zh-CN" altLang="en-US" sz="2800" dirty="0">
                <a:latin typeface="Calibri" pitchFamily="34" charset="0"/>
              </a:rPr>
              <a:t>表示从</a:t>
            </a:r>
            <a:r>
              <a:rPr lang="en-US" altLang="zh-CN" sz="2800" dirty="0" err="1">
                <a:latin typeface="Calibri" pitchFamily="34" charset="0"/>
              </a:rPr>
              <a:t>i</a:t>
            </a:r>
            <a:r>
              <a:rPr lang="zh-CN" altLang="en-US" sz="2800" dirty="0">
                <a:latin typeface="Calibri" pitchFamily="34" charset="0"/>
              </a:rPr>
              <a:t>开始的，长度为</a:t>
            </a:r>
            <a:r>
              <a:rPr lang="en-US" altLang="zh-CN" sz="2800" dirty="0">
                <a:latin typeface="Calibri" pitchFamily="34" charset="0"/>
              </a:rPr>
              <a:t>2</a:t>
            </a:r>
            <a:r>
              <a:rPr lang="en-US" altLang="zh-CN" sz="2800" baseline="30000" dirty="0">
                <a:latin typeface="Calibri" pitchFamily="34" charset="0"/>
              </a:rPr>
              <a:t>j</a:t>
            </a:r>
            <a:r>
              <a:rPr lang="zh-CN" altLang="en-US" sz="2800" dirty="0">
                <a:latin typeface="Calibri" pitchFamily="34" charset="0"/>
              </a:rPr>
              <a:t>的区间的</a:t>
            </a:r>
            <a:r>
              <a:rPr lang="en-US" altLang="zh-CN" sz="2800" dirty="0">
                <a:latin typeface="Calibri" pitchFamily="34" charset="0"/>
              </a:rPr>
              <a:t>RMQ</a:t>
            </a:r>
            <a:r>
              <a:rPr lang="zh-CN" altLang="en-US" sz="2800" dirty="0">
                <a:latin typeface="Calibri" pitchFamily="34" charset="0"/>
              </a:rPr>
              <a:t>，则有递</a:t>
            </a:r>
            <a:r>
              <a:rPr lang="zh-CN" altLang="en-US" sz="2800" dirty="0" smtClean="0">
                <a:latin typeface="Calibri" pitchFamily="34" charset="0"/>
              </a:rPr>
              <a:t>推式</a:t>
            </a:r>
            <a:endParaRPr lang="en-US" altLang="zh-CN" sz="2800" dirty="0" smtClean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 dirty="0">
                <a:latin typeface="Calibri" pitchFamily="34" charset="0"/>
              </a:rPr>
              <a:t>f</a:t>
            </a:r>
            <a:r>
              <a:rPr lang="en-US" altLang="zh-CN" sz="2800" dirty="0" smtClean="0">
                <a:latin typeface="Calibri" pitchFamily="34" charset="0"/>
              </a:rPr>
              <a:t>[</a:t>
            </a:r>
            <a:r>
              <a:rPr lang="en-US" altLang="zh-CN" sz="2800" dirty="0" err="1" smtClean="0">
                <a:latin typeface="Calibri" pitchFamily="34" charset="0"/>
              </a:rPr>
              <a:t>i,j</a:t>
            </a:r>
            <a:r>
              <a:rPr lang="en-US" altLang="zh-CN" sz="2800" dirty="0">
                <a:latin typeface="Calibri" pitchFamily="34" charset="0"/>
              </a:rPr>
              <a:t>]=</a:t>
            </a:r>
            <a:r>
              <a:rPr lang="en-US" altLang="zh-CN" sz="2800" dirty="0" smtClean="0">
                <a:latin typeface="Calibri" pitchFamily="34" charset="0"/>
              </a:rPr>
              <a:t>min{f[i,j-1],</a:t>
            </a:r>
            <a:r>
              <a:rPr lang="en-US" altLang="zh-CN" sz="2800" dirty="0">
                <a:latin typeface="Calibri" pitchFamily="34" charset="0"/>
              </a:rPr>
              <a:t>f</a:t>
            </a:r>
            <a:r>
              <a:rPr lang="en-US" altLang="zh-CN" sz="2800" dirty="0" smtClean="0">
                <a:latin typeface="Calibri" pitchFamily="34" charset="0"/>
              </a:rPr>
              <a:t>[i+2</a:t>
            </a:r>
            <a:r>
              <a:rPr lang="en-US" altLang="zh-CN" sz="2800" baseline="30000" dirty="0" smtClean="0">
                <a:latin typeface="Calibri" pitchFamily="34" charset="0"/>
              </a:rPr>
              <a:t>j-1</a:t>
            </a:r>
            <a:r>
              <a:rPr lang="en-US" altLang="zh-CN" sz="2800" dirty="0" smtClean="0">
                <a:latin typeface="Calibri" pitchFamily="34" charset="0"/>
              </a:rPr>
              <a:t>,j-1]}</a:t>
            </a:r>
            <a:endParaRPr lang="en-US" altLang="zh-CN" sz="28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Calibri" pitchFamily="34" charset="0"/>
              </a:rPr>
              <a:t>即用两个相邻的长度为</a:t>
            </a:r>
            <a:r>
              <a:rPr lang="en-US" altLang="zh-CN" sz="2800" dirty="0" smtClean="0">
                <a:latin typeface="Calibri" pitchFamily="34" charset="0"/>
              </a:rPr>
              <a:t>2</a:t>
            </a:r>
            <a:r>
              <a:rPr lang="en-US" altLang="zh-CN" sz="2800" baseline="30000" dirty="0" smtClean="0">
                <a:latin typeface="Calibri" pitchFamily="34" charset="0"/>
              </a:rPr>
              <a:t>j-1</a:t>
            </a:r>
            <a:r>
              <a:rPr lang="zh-CN" altLang="en-US" sz="2800" dirty="0" smtClean="0">
                <a:latin typeface="Calibri" pitchFamily="34" charset="0"/>
              </a:rPr>
              <a:t>的块，更新长度为</a:t>
            </a:r>
            <a:r>
              <a:rPr lang="en-US" altLang="zh-CN" sz="2800" dirty="0" smtClean="0">
                <a:latin typeface="Calibri" pitchFamily="34" charset="0"/>
              </a:rPr>
              <a:t>2</a:t>
            </a:r>
            <a:r>
              <a:rPr lang="en-US" altLang="zh-CN" sz="2800" baseline="30000" dirty="0" smtClean="0">
                <a:latin typeface="Calibri" pitchFamily="34" charset="0"/>
              </a:rPr>
              <a:t>j</a:t>
            </a:r>
            <a:r>
              <a:rPr lang="zh-CN" altLang="en-US" sz="2800" dirty="0" smtClean="0">
                <a:latin typeface="Calibri" pitchFamily="34" charset="0"/>
              </a:rPr>
              <a:t>的块。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Calibri" pitchFamily="34" charset="0"/>
              </a:rPr>
              <a:t>因此</a:t>
            </a:r>
            <a:r>
              <a:rPr lang="zh-CN" altLang="en-US" sz="2800" dirty="0">
                <a:latin typeface="Calibri" pitchFamily="34" charset="0"/>
              </a:rPr>
              <a:t>，预处理时间复杂度为</a:t>
            </a:r>
            <a:r>
              <a:rPr lang="en-US" altLang="zh-CN" sz="2800" dirty="0">
                <a:latin typeface="Calibri" pitchFamily="34" charset="0"/>
              </a:rPr>
              <a:t>O(</a:t>
            </a:r>
            <a:r>
              <a:rPr lang="en-US" altLang="zh-CN" sz="2800" dirty="0" err="1">
                <a:latin typeface="Calibri" pitchFamily="34" charset="0"/>
              </a:rPr>
              <a:t>nlogn</a:t>
            </a:r>
            <a:r>
              <a:rPr lang="en-US" altLang="zh-CN" sz="2800" dirty="0">
                <a:latin typeface="Calibri" pitchFamily="34" charset="0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782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itchFamily="34" charset="0"/>
              </a:rPr>
              <a:t>稀疏表</a:t>
            </a:r>
            <a:r>
              <a:rPr lang="en-US" altLang="zh-CN" dirty="0">
                <a:latin typeface="Calibri" pitchFamily="34" charset="0"/>
              </a:rPr>
              <a:t>ST</a:t>
            </a:r>
            <a:r>
              <a:rPr lang="zh-CN" altLang="en-US" dirty="0">
                <a:latin typeface="Calibri" pitchFamily="34" charset="0"/>
              </a:rPr>
              <a:t>算法</a:t>
            </a:r>
            <a:r>
              <a:rPr lang="en-US" altLang="zh-CN" dirty="0">
                <a:latin typeface="Calibri" pitchFamily="34" charset="0"/>
              </a:rPr>
              <a:t>——</a:t>
            </a:r>
            <a:r>
              <a:rPr lang="zh-CN" altLang="en-US" dirty="0">
                <a:latin typeface="Calibri" pitchFamily="34" charset="0"/>
              </a:rPr>
              <a:t>查询</a:t>
            </a:r>
            <a:br>
              <a:rPr lang="zh-CN" altLang="en-US" dirty="0">
                <a:latin typeface="Calibri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Calibri" pitchFamily="34" charset="0"/>
              </a:rPr>
              <a:t>对于一段区间</a:t>
            </a:r>
            <a:r>
              <a:rPr lang="en-US" altLang="zh-CN" sz="2800" dirty="0">
                <a:latin typeface="Calibri" pitchFamily="34" charset="0"/>
              </a:rPr>
              <a:t>[</a:t>
            </a:r>
            <a:r>
              <a:rPr lang="en-US" altLang="zh-CN" sz="2800" dirty="0" err="1">
                <a:latin typeface="Calibri" pitchFamily="34" charset="0"/>
              </a:rPr>
              <a:t>l,r</a:t>
            </a:r>
            <a:r>
              <a:rPr lang="en-US" altLang="zh-CN" sz="2800" dirty="0">
                <a:latin typeface="Calibri" pitchFamily="34" charset="0"/>
              </a:rPr>
              <a:t>]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Calibri" pitchFamily="34" charset="0"/>
              </a:rPr>
              <a:t>我们取</a:t>
            </a:r>
            <a:endParaRPr lang="en-US" altLang="zh-CN" sz="28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8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Calibri" pitchFamily="34" charset="0"/>
              </a:rPr>
              <a:t>于是对于查询</a:t>
            </a:r>
            <a:r>
              <a:rPr lang="en-US" altLang="zh-CN" sz="2800" dirty="0">
                <a:latin typeface="Calibri" pitchFamily="34" charset="0"/>
              </a:rPr>
              <a:t>[</a:t>
            </a:r>
            <a:r>
              <a:rPr lang="en-US" altLang="zh-CN" sz="2800" dirty="0" err="1">
                <a:latin typeface="Calibri" pitchFamily="34" charset="0"/>
              </a:rPr>
              <a:t>l,r</a:t>
            </a:r>
            <a:r>
              <a:rPr lang="en-US" altLang="zh-CN" sz="2800" dirty="0">
                <a:latin typeface="Calibri" pitchFamily="34" charset="0"/>
              </a:rPr>
              <a:t>],</a:t>
            </a:r>
            <a:r>
              <a:rPr lang="zh-CN" altLang="en-US" sz="2800" dirty="0">
                <a:latin typeface="Calibri" pitchFamily="34" charset="0"/>
              </a:rPr>
              <a:t>我们分成两个区间</a:t>
            </a:r>
            <a:r>
              <a:rPr lang="en-US" altLang="zh-CN" sz="2800" dirty="0">
                <a:latin typeface="Calibri" pitchFamily="34" charset="0"/>
              </a:rPr>
              <a:t>[l,l+2</a:t>
            </a:r>
            <a:r>
              <a:rPr lang="en-US" altLang="zh-CN" sz="2800" baseline="30000" dirty="0">
                <a:latin typeface="Calibri" pitchFamily="34" charset="0"/>
              </a:rPr>
              <a:t>k</a:t>
            </a:r>
            <a:r>
              <a:rPr lang="en-US" altLang="zh-CN" sz="2800" dirty="0">
                <a:latin typeface="Calibri" pitchFamily="34" charset="0"/>
              </a:rPr>
              <a:t>-1]</a:t>
            </a:r>
            <a:r>
              <a:rPr lang="zh-CN" altLang="en-US" sz="2800" dirty="0">
                <a:latin typeface="Calibri" pitchFamily="34" charset="0"/>
              </a:rPr>
              <a:t>和</a:t>
            </a:r>
            <a:r>
              <a:rPr lang="en-US" altLang="zh-CN" sz="2800" dirty="0">
                <a:latin typeface="Calibri" pitchFamily="34" charset="0"/>
              </a:rPr>
              <a:t>[r-2</a:t>
            </a:r>
            <a:r>
              <a:rPr lang="en-US" altLang="zh-CN" sz="2800" baseline="30000" dirty="0">
                <a:latin typeface="Calibri" pitchFamily="34" charset="0"/>
              </a:rPr>
              <a:t>k</a:t>
            </a:r>
            <a:r>
              <a:rPr lang="en-US" altLang="zh-CN" sz="2800" dirty="0">
                <a:latin typeface="Calibri" pitchFamily="34" charset="0"/>
              </a:rPr>
              <a:t>+1,r],</a:t>
            </a:r>
            <a:r>
              <a:rPr lang="zh-CN" altLang="en-US" sz="2800" dirty="0">
                <a:latin typeface="Calibri" pitchFamily="34" charset="0"/>
              </a:rPr>
              <a:t>并且</a:t>
            </a:r>
            <a:r>
              <a:rPr lang="en-US" altLang="zh-CN" sz="2800" dirty="0">
                <a:latin typeface="Calibri" pitchFamily="34" charset="0"/>
              </a:rPr>
              <a:t>[</a:t>
            </a:r>
            <a:r>
              <a:rPr lang="en-US" altLang="zh-CN" sz="2800" dirty="0" err="1">
                <a:latin typeface="Calibri" pitchFamily="34" charset="0"/>
              </a:rPr>
              <a:t>l,r</a:t>
            </a:r>
            <a:r>
              <a:rPr lang="en-US" altLang="zh-CN" sz="2800" dirty="0">
                <a:latin typeface="Calibri" pitchFamily="34" charset="0"/>
              </a:rPr>
              <a:t>] = [l,l+2</a:t>
            </a:r>
            <a:r>
              <a:rPr lang="en-US" altLang="zh-CN" sz="2800" baseline="30000" dirty="0">
                <a:latin typeface="Calibri" pitchFamily="34" charset="0"/>
              </a:rPr>
              <a:t>k</a:t>
            </a:r>
            <a:r>
              <a:rPr lang="en-US" altLang="zh-CN" sz="2800" dirty="0">
                <a:latin typeface="Calibri" pitchFamily="34" charset="0"/>
              </a:rPr>
              <a:t>-1]U[r-2</a:t>
            </a:r>
            <a:r>
              <a:rPr lang="en-US" altLang="zh-CN" sz="2800" baseline="30000" dirty="0">
                <a:latin typeface="Calibri" pitchFamily="34" charset="0"/>
              </a:rPr>
              <a:t>k</a:t>
            </a:r>
            <a:r>
              <a:rPr lang="en-US" altLang="zh-CN" sz="2800" dirty="0">
                <a:latin typeface="Calibri" pitchFamily="34" charset="0"/>
              </a:rPr>
              <a:t>+1,r]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Calibri" pitchFamily="34" charset="0"/>
              </a:rPr>
              <a:t>所以</a:t>
            </a:r>
            <a:r>
              <a:rPr lang="en-US" altLang="zh-CN" sz="2800" dirty="0">
                <a:latin typeface="Calibri" pitchFamily="34" charset="0"/>
              </a:rPr>
              <a:t>query[</a:t>
            </a:r>
            <a:r>
              <a:rPr lang="en-US" altLang="zh-CN" sz="2800" dirty="0" err="1">
                <a:latin typeface="Calibri" pitchFamily="34" charset="0"/>
              </a:rPr>
              <a:t>l,r</a:t>
            </a:r>
            <a:r>
              <a:rPr lang="en-US" altLang="zh-CN" sz="2800" dirty="0">
                <a:latin typeface="Calibri" pitchFamily="34" charset="0"/>
              </a:rPr>
              <a:t>] = </a:t>
            </a:r>
            <a:r>
              <a:rPr lang="en-US" altLang="zh-CN" sz="2800" dirty="0" smtClean="0">
                <a:latin typeface="Calibri" pitchFamily="34" charset="0"/>
              </a:rPr>
              <a:t>min(f[</a:t>
            </a:r>
            <a:r>
              <a:rPr lang="en-US" altLang="zh-CN" sz="2800" dirty="0" err="1" smtClean="0">
                <a:latin typeface="Calibri" pitchFamily="34" charset="0"/>
              </a:rPr>
              <a:t>i</a:t>
            </a:r>
            <a:r>
              <a:rPr lang="en-US" altLang="zh-CN" sz="2800" dirty="0">
                <a:latin typeface="Calibri" pitchFamily="34" charset="0"/>
              </a:rPr>
              <a:t>][k], f</a:t>
            </a:r>
            <a:r>
              <a:rPr lang="en-US" altLang="zh-CN" sz="2800" dirty="0" smtClean="0">
                <a:latin typeface="Calibri" pitchFamily="34" charset="0"/>
              </a:rPr>
              <a:t>[r </a:t>
            </a:r>
            <a:r>
              <a:rPr lang="en-US" altLang="zh-CN" sz="2800" dirty="0">
                <a:latin typeface="Calibri" pitchFamily="34" charset="0"/>
              </a:rPr>
              <a:t>- 2</a:t>
            </a:r>
            <a:r>
              <a:rPr lang="en-US" altLang="zh-CN" sz="2800" baseline="30000" dirty="0">
                <a:latin typeface="Calibri" pitchFamily="34" charset="0"/>
              </a:rPr>
              <a:t>k</a:t>
            </a:r>
            <a:r>
              <a:rPr lang="en-US" altLang="zh-CN" sz="2800" dirty="0">
                <a:latin typeface="Calibri" pitchFamily="34" charset="0"/>
              </a:rPr>
              <a:t>+1][k</a:t>
            </a:r>
            <a:r>
              <a:rPr lang="en-US" altLang="zh-CN" sz="2800" dirty="0" smtClean="0">
                <a:latin typeface="Calibri" pitchFamily="34" charset="0"/>
              </a:rPr>
              <a:t>])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Calibri" pitchFamily="34" charset="0"/>
              </a:rPr>
              <a:t>查询复杂度</a:t>
            </a:r>
            <a:r>
              <a:rPr lang="en-US" altLang="zh-CN" sz="2800" dirty="0" smtClean="0">
                <a:latin typeface="Calibri" pitchFamily="34" charset="0"/>
              </a:rPr>
              <a:t>O(1)</a:t>
            </a:r>
            <a:r>
              <a:rPr lang="zh-CN" altLang="en-US" sz="2800" dirty="0" smtClean="0">
                <a:latin typeface="Calibri" pitchFamily="34" charset="0"/>
              </a:rPr>
              <a:t>，取决于求</a:t>
            </a:r>
            <a:r>
              <a:rPr lang="en-US" altLang="zh-CN" sz="2800" dirty="0" smtClean="0">
                <a:latin typeface="Calibri" pitchFamily="34" charset="0"/>
              </a:rPr>
              <a:t>k</a:t>
            </a:r>
            <a:r>
              <a:rPr lang="zh-CN" altLang="en-US" sz="2800" dirty="0" smtClean="0">
                <a:latin typeface="Calibri" pitchFamily="34" charset="0"/>
              </a:rPr>
              <a:t>的速度</a:t>
            </a:r>
            <a:endParaRPr lang="en-US" altLang="zh-CN" sz="2800" dirty="0" smtClean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 smtClean="0">
                <a:latin typeface="Calibri" pitchFamily="34" charset="0"/>
              </a:rPr>
              <a:t>若需要修改元素？</a:t>
            </a:r>
            <a:r>
              <a:rPr lang="en-US" altLang="zh-CN" sz="2800" dirty="0" smtClean="0">
                <a:latin typeface="Calibri" pitchFamily="34" charset="0"/>
              </a:rPr>
              <a:t>Keep interested!</a:t>
            </a:r>
            <a:endParaRPr lang="en-US" altLang="zh-CN" sz="2800" dirty="0">
              <a:latin typeface="Calibri" pitchFamily="34" charset="0"/>
            </a:endParaRPr>
          </a:p>
        </p:txBody>
      </p:sp>
      <p:graphicFrame>
        <p:nvGraphicFramePr>
          <p:cNvPr id="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49288"/>
              </p:ext>
            </p:extLst>
          </p:nvPr>
        </p:nvGraphicFramePr>
        <p:xfrm>
          <a:off x="2424863" y="2825085"/>
          <a:ext cx="4595370" cy="84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3" imgW="1473120" imgH="241200" progId="Equation.3">
                  <p:embed/>
                </p:oleObj>
              </mc:Choice>
              <mc:Fallback>
                <p:oleObj name="公式" r:id="rId3" imgW="1473120" imgH="241200" progId="Equation.3">
                  <p:embed/>
                  <p:pic>
                    <p:nvPicPr>
                      <p:cNvPr id="10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863" y="2825085"/>
                        <a:ext cx="4595370" cy="840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07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线段树（</a:t>
            </a:r>
            <a:r>
              <a:rPr lang="en-US" altLang="zh-CN" dirty="0" smtClean="0"/>
              <a:t>Segment Tree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线段树是一棵二叉树，树中的每一个结点表示了一个区间</a:t>
            </a:r>
            <a:r>
              <a:rPr lang="en-US" altLang="zh-CN" sz="2800" dirty="0"/>
              <a:t>[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]</a:t>
            </a:r>
            <a:r>
              <a:rPr lang="zh-CN" altLang="en-US" sz="2800" dirty="0"/>
              <a:t>。每一个叶子节点表示了一个单位区间。对于每一个非叶结点所表示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区间</a:t>
            </a:r>
            <a:r>
              <a:rPr lang="en-US" altLang="zh-CN" sz="2800" dirty="0" smtClean="0"/>
              <a:t>[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]</a:t>
            </a:r>
            <a:r>
              <a:rPr lang="zh-CN" altLang="en-US" sz="2800" dirty="0"/>
              <a:t>，其左儿子表示的区间为</a:t>
            </a:r>
            <a:r>
              <a:rPr lang="en-US" altLang="zh-CN" sz="2800" dirty="0"/>
              <a:t>[a,(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)/</a:t>
            </a:r>
            <a:r>
              <a:rPr lang="en-US" altLang="zh-CN" sz="2800" dirty="0" smtClean="0"/>
              <a:t>2]</a:t>
            </a:r>
            <a:r>
              <a:rPr lang="zh-CN" altLang="en-US" sz="2800" dirty="0"/>
              <a:t>，右儿子表示的区间为</a:t>
            </a:r>
            <a:r>
              <a:rPr lang="en-US" altLang="zh-CN" sz="2800" dirty="0"/>
              <a:t>[(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)/2,b]</a:t>
            </a:r>
            <a:r>
              <a:rPr lang="zh-CN" altLang="en-US" sz="2800" dirty="0"/>
              <a:t>。 </a:t>
            </a:r>
          </a:p>
          <a:p>
            <a:r>
              <a:rPr lang="zh-CN" altLang="en-US" sz="2800" dirty="0"/>
              <a:t>当然也可以是</a:t>
            </a:r>
            <a:r>
              <a:rPr lang="en-US" altLang="zh-CN" sz="2800" dirty="0"/>
              <a:t>[a,(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)/2],[(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)/2+1,b]</a:t>
            </a:r>
          </a:p>
          <a:p>
            <a:r>
              <a:rPr lang="zh-CN" altLang="en-US" sz="2800" dirty="0"/>
              <a:t>这样区间就不会</a:t>
            </a:r>
            <a:r>
              <a:rPr lang="zh-CN" altLang="en-US" sz="2800" dirty="0" smtClean="0"/>
              <a:t>交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57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1532</TotalTime>
  <Words>2649</Words>
  <Application>Microsoft Office PowerPoint</Application>
  <PresentationFormat>宽屏</PresentationFormat>
  <Paragraphs>255</Paragraphs>
  <Slides>51</Slides>
  <Notes>3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メイリオ</vt:lpstr>
      <vt:lpstr>等线</vt:lpstr>
      <vt:lpstr>方正姚体</vt:lpstr>
      <vt:lpstr>华文行楷</vt:lpstr>
      <vt:lpstr>华文新魏</vt:lpstr>
      <vt:lpstr>Arial</vt:lpstr>
      <vt:lpstr>Calibri</vt:lpstr>
      <vt:lpstr>Consolas</vt:lpstr>
      <vt:lpstr>Trebuchet MS</vt:lpstr>
      <vt:lpstr>Wingdings 3</vt:lpstr>
      <vt:lpstr>平面</vt:lpstr>
      <vt:lpstr>公式</vt:lpstr>
      <vt:lpstr>图片</vt:lpstr>
      <vt:lpstr>数据结构专题</vt:lpstr>
      <vt:lpstr>引言</vt:lpstr>
      <vt:lpstr>例题1</vt:lpstr>
      <vt:lpstr>题解1</vt:lpstr>
      <vt:lpstr>例题2</vt:lpstr>
      <vt:lpstr>RMQ问题</vt:lpstr>
      <vt:lpstr>稀疏表ST算法——预处理 </vt:lpstr>
      <vt:lpstr>稀疏表ST算法——查询 </vt:lpstr>
      <vt:lpstr>线段树（Segment Tree）</vt:lpstr>
      <vt:lpstr>线段树（维护的信息在区间上）</vt:lpstr>
      <vt:lpstr>线段树的插入</vt:lpstr>
      <vt:lpstr>线段树的查询</vt:lpstr>
      <vt:lpstr>线段树例题</vt:lpstr>
      <vt:lpstr>左式堆（Leftist Tree）</vt:lpstr>
      <vt:lpstr>左偏树</vt:lpstr>
      <vt:lpstr>左偏树</vt:lpstr>
      <vt:lpstr>左偏树的合并过程</vt:lpstr>
      <vt:lpstr>左偏树的合并过程</vt:lpstr>
      <vt:lpstr>左偏树的合并过程</vt:lpstr>
      <vt:lpstr>左偏树的合并过程</vt:lpstr>
      <vt:lpstr>左偏树合并代码</vt:lpstr>
      <vt:lpstr>例题3</vt:lpstr>
      <vt:lpstr>题解3</vt:lpstr>
      <vt:lpstr>例题4</vt:lpstr>
      <vt:lpstr>题解4</vt:lpstr>
      <vt:lpstr>例题5</vt:lpstr>
      <vt:lpstr>并查集（Union Find）</vt:lpstr>
      <vt:lpstr>并查集的操作</vt:lpstr>
      <vt:lpstr>带权并查集</vt:lpstr>
      <vt:lpstr>并查集的优化</vt:lpstr>
      <vt:lpstr>题解5</vt:lpstr>
      <vt:lpstr>例题6</vt:lpstr>
      <vt:lpstr>题解6</vt:lpstr>
      <vt:lpstr>例题7</vt:lpstr>
      <vt:lpstr>题解7</vt:lpstr>
      <vt:lpstr>例题8</vt:lpstr>
      <vt:lpstr>字典树(Trie)</vt:lpstr>
      <vt:lpstr>题解8</vt:lpstr>
      <vt:lpstr>例题9</vt:lpstr>
      <vt:lpstr>AC自动机（Aho-Corasick Automaton）</vt:lpstr>
      <vt:lpstr>AC自动机</vt:lpstr>
      <vt:lpstr>AC自动机的建立</vt:lpstr>
      <vt:lpstr>题解9</vt:lpstr>
      <vt:lpstr>例题10</vt:lpstr>
      <vt:lpstr>例题11</vt:lpstr>
      <vt:lpstr>可持久化数据结构</vt:lpstr>
      <vt:lpstr>对于线段树的可持久化</vt:lpstr>
      <vt:lpstr>题解11</vt:lpstr>
      <vt:lpstr>总结</vt:lpstr>
      <vt:lpstr>总结</vt:lpstr>
      <vt:lpstr>Thanks for listening!  谢谢大家！  ありがとうございました！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数据结构专题</dc:title>
  <dc:creator>Lzl</dc:creator>
  <cp:lastModifiedBy>Lzl</cp:lastModifiedBy>
  <cp:revision>44</cp:revision>
  <dcterms:created xsi:type="dcterms:W3CDTF">2017-01-14T14:31:49Z</dcterms:created>
  <dcterms:modified xsi:type="dcterms:W3CDTF">2017-01-16T09:49:14Z</dcterms:modified>
</cp:coreProperties>
</file>