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5" r:id="rId5"/>
    <p:sldId id="339" r:id="rId6"/>
    <p:sldId id="348" r:id="rId7"/>
    <p:sldId id="349" r:id="rId8"/>
    <p:sldId id="350" r:id="rId9"/>
    <p:sldId id="351" r:id="rId10"/>
    <p:sldId id="352" r:id="rId11"/>
    <p:sldId id="34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394" autoAdjust="0"/>
  </p:normalViewPr>
  <p:slideViewPr>
    <p:cSldViewPr snapToGrid="0">
      <p:cViewPr varScale="1">
        <p:scale>
          <a:sx n="74" d="100"/>
          <a:sy n="74" d="100"/>
        </p:scale>
        <p:origin x="264" y="36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09/13/2025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09/13/2025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ML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5E2BF9-6D63-8E2C-BE2C-B0EEBDE03956}"/>
              </a:ext>
            </a:extLst>
          </p:cNvPr>
          <p:cNvSpPr txBox="1"/>
          <p:nvPr/>
        </p:nvSpPr>
        <p:spPr>
          <a:xfrm>
            <a:off x="6149662" y="4204952"/>
            <a:ext cx="2820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Bianca Bai</a:t>
            </a:r>
          </a:p>
          <a:p>
            <a:r>
              <a:rPr lang="en-US" dirty="0"/>
              <a:t>Davis Liu</a:t>
            </a:r>
          </a:p>
          <a:p>
            <a:r>
              <a:rPr lang="en-US" dirty="0"/>
              <a:t>Josh Zheng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3200" dirty="0"/>
              <a:t>Purpose</a:t>
            </a:r>
            <a:endParaRPr lang="en-ZA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Predict a student’s </a:t>
            </a: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current course grade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 based on: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Past grades 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(10 previous courses)</a:t>
            </a:r>
          </a:p>
          <a:p>
            <a:pPr lvl="1">
              <a:lnSpc>
                <a:spcPct val="150000"/>
              </a:lnSpc>
            </a:pPr>
            <a:r>
              <a:rPr lang="en-US" sz="2800" b="1" dirty="0">
                <a:latin typeface="Aptos" panose="020B0004020202020204" pitchFamily="34" charset="0"/>
                <a:cs typeface="Arial" panose="020B0604020202020204" pitchFamily="34" charset="0"/>
              </a:rPr>
              <a:t>Course difficulty</a:t>
            </a: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 (scale 1–10)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Aptos" panose="020B0004020202020204" pitchFamily="34" charset="0"/>
                <a:cs typeface="Arial" panose="020B0604020202020204" pitchFamily="34" charset="0"/>
              </a:rPr>
              <a:t>Challenge: Student performance is not linear – some improve, some decline, some struggle in hard courses.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3B74D-E352-51F9-394D-7EF6BA7EB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95FB3-3940-1C01-0C97-62FAE83DF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3200" dirty="0"/>
              <a:t>Training Data</a:t>
            </a:r>
            <a:endParaRPr lang="en-ZA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820A-93A1-DFED-9DDD-07AE67EA03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642055"/>
            <a:ext cx="8967389" cy="4681472"/>
          </a:xfrm>
        </p:spPr>
        <p:txBody>
          <a:bodyPr>
            <a:normAutofit lnSpcReduction="10000"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Aptos" panose="020B0004020202020204" pitchFamily="34" charset="0"/>
              </a:rPr>
              <a:t>Created dataset with different </a:t>
            </a:r>
            <a:r>
              <a:rPr lang="en-US" b="1" dirty="0">
                <a:latin typeface="Aptos" panose="020B0004020202020204" pitchFamily="34" charset="0"/>
              </a:rPr>
              <a:t>student archetypes</a:t>
            </a:r>
            <a:r>
              <a:rPr lang="en-US" dirty="0">
                <a:latin typeface="Aptos" panose="020B0004020202020204" pitchFamily="34" charset="0"/>
              </a:rPr>
              <a:t>: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latin typeface="Aptos" panose="020B0004020202020204" pitchFamily="34" charset="0"/>
              </a:rPr>
              <a:t>Strong performers</a:t>
            </a:r>
            <a:r>
              <a:rPr lang="en-US" dirty="0">
                <a:latin typeface="Aptos" panose="020B0004020202020204" pitchFamily="34" charset="0"/>
              </a:rPr>
              <a:t> – consistently high grades.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latin typeface="Aptos" panose="020B0004020202020204" pitchFamily="34" charset="0"/>
              </a:rPr>
              <a:t>Improving students</a:t>
            </a:r>
            <a:r>
              <a:rPr lang="en-US" dirty="0">
                <a:latin typeface="Aptos" panose="020B0004020202020204" pitchFamily="34" charset="0"/>
              </a:rPr>
              <a:t> – grades trend upward.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latin typeface="Aptos" panose="020B0004020202020204" pitchFamily="34" charset="0"/>
              </a:rPr>
              <a:t>Declining students</a:t>
            </a:r>
            <a:r>
              <a:rPr lang="en-US" dirty="0">
                <a:latin typeface="Aptos" panose="020B0004020202020204" pitchFamily="34" charset="0"/>
              </a:rPr>
              <a:t> – grades trend downward.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latin typeface="Aptos" panose="020B0004020202020204" pitchFamily="34" charset="0"/>
              </a:rPr>
              <a:t>Strugglers</a:t>
            </a:r>
            <a:r>
              <a:rPr lang="en-US" dirty="0">
                <a:latin typeface="Aptos" panose="020B0004020202020204" pitchFamily="34" charset="0"/>
              </a:rPr>
              <a:t> – performance drops significantly in harder courses.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latin typeface="Aptos" panose="020B0004020202020204" pitchFamily="34" charset="0"/>
              </a:rPr>
              <a:t>Resilient improvers</a:t>
            </a:r>
            <a:r>
              <a:rPr lang="en-US" dirty="0">
                <a:latin typeface="Aptos" panose="020B0004020202020204" pitchFamily="34" charset="0"/>
              </a:rPr>
              <a:t> – start low but improve steadily.</a:t>
            </a:r>
          </a:p>
          <a:p>
            <a:pPr lvl="1">
              <a:lnSpc>
                <a:spcPct val="114000"/>
              </a:lnSpc>
            </a:pPr>
            <a:endParaRPr lang="en-US" dirty="0">
              <a:latin typeface="Aptos" panose="020B0004020202020204" pitchFamily="34" charset="0"/>
            </a:endParaRPr>
          </a:p>
          <a:p>
            <a:pPr>
              <a:lnSpc>
                <a:spcPct val="114000"/>
              </a:lnSpc>
            </a:pPr>
            <a:r>
              <a:rPr lang="en-US" dirty="0">
                <a:latin typeface="Aptos" panose="020B0004020202020204" pitchFamily="34" charset="0"/>
              </a:rPr>
              <a:t>For each student we generate: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latin typeface="Aptos" panose="020B0004020202020204" pitchFamily="34" charset="0"/>
              </a:rPr>
              <a:t>Past grades</a:t>
            </a:r>
            <a:r>
              <a:rPr lang="en-US" dirty="0">
                <a:latin typeface="Aptos" panose="020B0004020202020204" pitchFamily="34" charset="0"/>
              </a:rPr>
              <a:t> (10 values)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latin typeface="Aptos" panose="020B0004020202020204" pitchFamily="34" charset="0"/>
              </a:rPr>
              <a:t>Difficulty of the course</a:t>
            </a:r>
            <a:r>
              <a:rPr lang="en-US" dirty="0">
                <a:latin typeface="Aptos" panose="020B0004020202020204" pitchFamily="34" charset="0"/>
              </a:rPr>
              <a:t>(1–10)</a:t>
            </a:r>
          </a:p>
          <a:p>
            <a:pPr lvl="1">
              <a:lnSpc>
                <a:spcPct val="114000"/>
              </a:lnSpc>
            </a:pPr>
            <a:r>
              <a:rPr lang="en-US" b="1" dirty="0">
                <a:latin typeface="Aptos" panose="020B0004020202020204" pitchFamily="34" charset="0"/>
              </a:rPr>
              <a:t>Current grade</a:t>
            </a:r>
            <a:r>
              <a:rPr lang="en-US" dirty="0">
                <a:latin typeface="Aptos" panose="020B0004020202020204" pitchFamily="34" charset="0"/>
              </a:rPr>
              <a:t> (target)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4401D3-6951-994A-2A47-F5173B45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8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CD1AE-0522-1777-6D81-4B3D15749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19FB-0586-5FF7-55BC-2512CF16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3200" dirty="0"/>
              <a:t>Model Architecture</a:t>
            </a:r>
            <a:endParaRPr lang="en-ZA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7B9DB-950E-1CA7-3B32-4FFF998C2C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32592"/>
            <a:ext cx="8967389" cy="468147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Past grades are a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sequence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(time series)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Students may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improve, decline, or fluctuate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Need to capture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trends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not just averages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LSTM Encoder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for past grades (sequence of 10)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F035F5-199B-8C4C-3B8B-0A3FE509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BB1617-2FEE-B6F4-3D18-C979E6CD962B}"/>
              </a:ext>
            </a:extLst>
          </p:cNvPr>
          <p:cNvSpPr/>
          <p:nvPr/>
        </p:nvSpPr>
        <p:spPr>
          <a:xfrm>
            <a:off x="865631" y="3997207"/>
            <a:ext cx="1783724" cy="9852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of Grades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DD73DC-CD6A-AB20-B1B4-9746DBDAD414}"/>
              </a:ext>
            </a:extLst>
          </p:cNvPr>
          <p:cNvSpPr/>
          <p:nvPr/>
        </p:nvSpPr>
        <p:spPr>
          <a:xfrm>
            <a:off x="3284713" y="4546169"/>
            <a:ext cx="1783724" cy="9852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LSTM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EFAA4-6023-AB50-FEBF-E8A38A2CE56C}"/>
              </a:ext>
            </a:extLst>
          </p:cNvPr>
          <p:cNvSpPr/>
          <p:nvPr/>
        </p:nvSpPr>
        <p:spPr>
          <a:xfrm>
            <a:off x="865631" y="5169184"/>
            <a:ext cx="1783724" cy="9852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Sequence of Grades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8DA488A-5D0B-2B35-E446-75890C1E0C28}"/>
              </a:ext>
            </a:extLst>
          </p:cNvPr>
          <p:cNvGrpSpPr/>
          <p:nvPr/>
        </p:nvGrpSpPr>
        <p:grpSpPr>
          <a:xfrm>
            <a:off x="5703795" y="3759995"/>
            <a:ext cx="1931831" cy="2550017"/>
            <a:chOff x="5827690" y="4114800"/>
            <a:chExt cx="1931831" cy="255001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B41251A-1939-E804-80E6-77035B288F9A}"/>
                </a:ext>
              </a:extLst>
            </p:cNvPr>
            <p:cNvSpPr/>
            <p:nvPr/>
          </p:nvSpPr>
          <p:spPr>
            <a:xfrm>
              <a:off x="5827690" y="4114800"/>
              <a:ext cx="1931831" cy="25500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16A4CC-4CC6-A05A-C23E-F7ECEC109576}"/>
                </a:ext>
              </a:extLst>
            </p:cNvPr>
            <p:cNvSpPr/>
            <p:nvPr/>
          </p:nvSpPr>
          <p:spPr>
            <a:xfrm>
              <a:off x="6070241" y="4374214"/>
              <a:ext cx="1470340" cy="3550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9FFF4F-FB51-A229-DD81-ECB7C8E03CC7}"/>
                </a:ext>
              </a:extLst>
            </p:cNvPr>
            <p:cNvSpPr/>
            <p:nvPr/>
          </p:nvSpPr>
          <p:spPr>
            <a:xfrm>
              <a:off x="6070241" y="4797316"/>
              <a:ext cx="1470340" cy="3550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C56505D-ADAF-FD55-FC6D-5E6C9D0BCB97}"/>
                </a:ext>
              </a:extLst>
            </p:cNvPr>
            <p:cNvSpPr/>
            <p:nvPr/>
          </p:nvSpPr>
          <p:spPr>
            <a:xfrm>
              <a:off x="6070241" y="5215365"/>
              <a:ext cx="1470340" cy="3550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8BA2BA-E55A-A2AA-1FFF-19ADC48CBB05}"/>
                </a:ext>
              </a:extLst>
            </p:cNvPr>
            <p:cNvSpPr/>
            <p:nvPr/>
          </p:nvSpPr>
          <p:spPr>
            <a:xfrm>
              <a:off x="6070240" y="5633414"/>
              <a:ext cx="1470340" cy="3550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Relu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438F90-22C7-3617-803B-56E0835CE5A5}"/>
                </a:ext>
              </a:extLst>
            </p:cNvPr>
            <p:cNvSpPr/>
            <p:nvPr/>
          </p:nvSpPr>
          <p:spPr>
            <a:xfrm>
              <a:off x="6070239" y="6050466"/>
              <a:ext cx="1470340" cy="3550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Linear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24E382D-36BF-4955-4172-CA31CE216EED}"/>
              </a:ext>
            </a:extLst>
          </p:cNvPr>
          <p:cNvSpPr/>
          <p:nvPr/>
        </p:nvSpPr>
        <p:spPr>
          <a:xfrm>
            <a:off x="8591345" y="4550886"/>
            <a:ext cx="1783724" cy="98523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921132-836C-0989-EDD4-7BE3FC5145F5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649355" y="4489824"/>
            <a:ext cx="635358" cy="54896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358C55-4A1A-54EB-5524-164672FAA1FB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2649355" y="5038786"/>
            <a:ext cx="635358" cy="62301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2C983D-87B3-13F8-21E4-45B1543C279B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068437" y="5035004"/>
            <a:ext cx="635358" cy="378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C268CC7-424A-9C48-9B03-7BB17821D2EA}"/>
              </a:ext>
            </a:extLst>
          </p:cNvPr>
          <p:cNvCxnSpPr>
            <a:stCxn id="9" idx="3"/>
            <a:endCxn id="15" idx="1"/>
          </p:cNvCxnSpPr>
          <p:nvPr/>
        </p:nvCxnSpPr>
        <p:spPr>
          <a:xfrm>
            <a:off x="7635626" y="5035004"/>
            <a:ext cx="955719" cy="849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63AC9C-06C9-83BC-89D1-422DDD6BBFD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681516" y="4374508"/>
            <a:ext cx="0" cy="6800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ACCFED-A95B-31C6-00FE-A3BCBBAC2F89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681516" y="4797610"/>
            <a:ext cx="0" cy="629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804C96-5499-414E-0899-B4974AD0B61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6681515" y="5215659"/>
            <a:ext cx="1" cy="6295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AA84B7-3509-7633-BEB4-3F1DA4B04733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6681514" y="5633708"/>
            <a:ext cx="1" cy="6195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258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5313A-B4E1-E46F-FDD2-191C0D352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B601E-097C-5ADD-D302-87F64AF3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3200" dirty="0"/>
              <a:t>Training Setup</a:t>
            </a:r>
            <a:endParaRPr lang="en-ZA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99B0-E87C-0992-BEA1-2E16733D1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32592"/>
            <a:ext cx="8967389" cy="468147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Loss function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Mean Squared Error (MSE)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Optimizer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Adam, learning rate 0.001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Data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Synthetic dataset of 10000 samples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Epochs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150 for convergence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96E606-21D8-A082-B902-487926DB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4044-1474-AF48-7C70-5CAB74A8A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66A6-DDF9-753C-31C3-03E74FFB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3200" dirty="0"/>
              <a:t>Results</a:t>
            </a:r>
            <a:endParaRPr lang="en-ZA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97895C-2515-FBFE-A537-DFA883C6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Content Placeholder 6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AE5FAD73-71EA-5E5B-AD9B-66E957485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1" y="1703566"/>
            <a:ext cx="4215003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E5249-B893-A97E-C878-6B2456802C18}"/>
              </a:ext>
            </a:extLst>
          </p:cNvPr>
          <p:cNvSpPr txBox="1"/>
          <p:nvPr/>
        </p:nvSpPr>
        <p:spPr>
          <a:xfrm>
            <a:off x="5125793" y="3402181"/>
            <a:ext cx="44496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sz="2800" dirty="0">
                <a:solidFill>
                  <a:prstClr val="black"/>
                </a:solidFill>
                <a:latin typeface="Aptos" panose="02110004020202020204"/>
              </a:rPr>
              <a:t>Validation Accuracy: 71.3%</a:t>
            </a:r>
          </a:p>
        </p:txBody>
      </p:sp>
    </p:spTree>
    <p:extLst>
      <p:ext uri="{BB962C8B-B14F-4D97-AF65-F5344CB8AC3E}">
        <p14:creationId xmlns:p14="http://schemas.microsoft.com/office/powerpoint/2010/main" val="2213870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D576-F9C8-22B6-76CA-A0518078C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6B54A-C20F-7024-3D12-090419B8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>
            <a:normAutofit/>
          </a:bodyPr>
          <a:lstStyle/>
          <a:p>
            <a:r>
              <a:rPr lang="en-US" sz="3200" dirty="0"/>
              <a:t>Future Improvements</a:t>
            </a:r>
            <a:endParaRPr lang="en-ZA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B64C0-0A0D-8741-C56C-B9335F93EA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32592"/>
            <a:ext cx="8967389" cy="4681472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More finetuning could be done</a:t>
            </a:r>
          </a:p>
          <a:p>
            <a:pPr marL="685800" marR="0" lvl="1" indent="-22860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Customized loss function (Penalties)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Hyperparameter optimizing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Using real world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97A658-EF51-7A03-1375-0F3237FD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3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Thank you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{C8A6D8A6-44B3-40AD-83D9-6BDABADDBF18}TFb05bf529-a1dc-42d5-b9d6-8a1e9569dd9caf6e7d0f_win32-c3c9796a48f5</Template>
  <TotalTime>13</TotalTime>
  <Words>236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 Light</vt:lpstr>
      <vt:lpstr>Calibri</vt:lpstr>
      <vt:lpstr>Posterama</vt:lpstr>
      <vt:lpstr>Custom</vt:lpstr>
      <vt:lpstr>ML Model</vt:lpstr>
      <vt:lpstr>Purpose</vt:lpstr>
      <vt:lpstr>Training Data</vt:lpstr>
      <vt:lpstr>Model Architecture</vt:lpstr>
      <vt:lpstr>Training Setup</vt:lpstr>
      <vt:lpstr>Results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Bianca Bai</dc:creator>
  <cp:lastModifiedBy>Bianca Bai</cp:lastModifiedBy>
  <cp:revision>2</cp:revision>
  <dcterms:created xsi:type="dcterms:W3CDTF">2025-09-13T22:16:17Z</dcterms:created>
  <dcterms:modified xsi:type="dcterms:W3CDTF">2025-09-13T22:29:21Z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