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8"/>
      </p:cViewPr>
      <p:guideLst>
        <p:guide orient="horz" pos="1152"/>
        <p:guide pos="2880"/>
        <p:guide orient="horz" pos="3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6fd9a818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c6fd9a818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0" name="Google Shape;20;p3"/>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1" name="Google Shape;21;p3"/>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2" name="Google Shape;22;p3"/>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3" name="Google Shape;23;p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5" name="Google Shape;25;p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29" name="Google Shape;29;p4"/>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0" name="Google Shape;30;p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2" name="Google Shape;32;p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1792289" y="459581"/>
            <a:ext cx="5486400" cy="3086100"/>
          </a:xfrm>
          <a:prstGeom prst="rect">
            <a:avLst/>
          </a:prstGeom>
          <a:noFill/>
          <a:ln>
            <a:noFill/>
          </a:ln>
        </p:spPr>
      </p:sp>
      <p:sp>
        <p:nvSpPr>
          <p:cNvPr id="36" name="Google Shape;36;p5"/>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9" name="Google Shape;39;p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4" name="Google Shape;44;p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0" name="Google Shape;50;p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57" name="Google Shape;57;p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58" name="Google Shape;58;p8"/>
          <p:cNvSpPr txBox="1">
            <a:spLocks noGrp="1"/>
          </p:cNvSpPr>
          <p:nvPr>
            <p:ph type="title"/>
          </p:nvPr>
        </p:nvSpPr>
        <p:spPr>
          <a:xfrm>
            <a:off x="420175" y="1096141"/>
            <a:ext cx="8229600" cy="1551600"/>
          </a:xfrm>
          <a:prstGeom prst="rect">
            <a:avLst/>
          </a:prstGeom>
          <a:noFill/>
          <a:ln>
            <a:noFill/>
          </a:ln>
        </p:spPr>
        <p:txBody>
          <a:bodyPr spcFirstLastPara="1" wrap="square" lIns="94100" tIns="47025" rIns="94100" bIns="47025" anchor="ctr" anchorCtr="0">
            <a:noAutofit/>
          </a:bodyPr>
          <a:lstStyle/>
          <a:p>
            <a:pPr marL="0" lvl="0" indent="0" algn="ctr" rtl="0">
              <a:lnSpc>
                <a:spcPct val="150000"/>
              </a:lnSpc>
              <a:spcBef>
                <a:spcPts val="0"/>
              </a:spcBef>
              <a:spcAft>
                <a:spcPts val="0"/>
              </a:spcAft>
              <a:buClr>
                <a:schemeClr val="dk1"/>
              </a:buClr>
              <a:buSzPts val="20700"/>
              <a:buFont typeface="Arial"/>
              <a:buNone/>
            </a:pPr>
            <a:r>
              <a:rPr lang="en-US" sz="1600">
                <a:latin typeface="Bookman Old Style"/>
                <a:ea typeface="Bookman Old Style"/>
                <a:cs typeface="Bookman Old Style"/>
                <a:sym typeface="Bookman Old Style"/>
              </a:rPr>
              <a:t>A Seminar on</a:t>
            </a:r>
            <a:br>
              <a:rPr lang="en-US" sz="3600">
                <a:latin typeface="Bookman Old Style"/>
                <a:ea typeface="Bookman Old Style"/>
                <a:cs typeface="Bookman Old Style"/>
                <a:sym typeface="Bookman Old Style"/>
              </a:rPr>
            </a:br>
            <a:r>
              <a:rPr lang="en-US" sz="3500" b="1">
                <a:latin typeface="Times New Roman"/>
                <a:ea typeface="Times New Roman"/>
                <a:cs typeface="Times New Roman"/>
                <a:sym typeface="Times New Roman"/>
              </a:rPr>
              <a:t>LSTM based OCR</a:t>
            </a:r>
            <a:endParaRPr sz="3500" b="1">
              <a:latin typeface="Times New Roman"/>
              <a:ea typeface="Times New Roman"/>
              <a:cs typeface="Times New Roman"/>
              <a:sym typeface="Times New Roman"/>
            </a:endParaRPr>
          </a:p>
          <a:p>
            <a:pPr marL="0" lvl="0" indent="0" algn="ctr" rtl="0">
              <a:lnSpc>
                <a:spcPct val="100000"/>
              </a:lnSpc>
              <a:spcBef>
                <a:spcPts val="0"/>
              </a:spcBef>
              <a:spcAft>
                <a:spcPts val="0"/>
              </a:spcAft>
              <a:buSzPts val="20700"/>
              <a:buNone/>
            </a:pPr>
            <a:endParaRPr sz="3600">
              <a:latin typeface="Bookman Old Style"/>
              <a:ea typeface="Bookman Old Style"/>
              <a:cs typeface="Bookman Old Style"/>
              <a:sym typeface="Bookman Old Style"/>
            </a:endParaRPr>
          </a:p>
        </p:txBody>
      </p:sp>
      <p:sp>
        <p:nvSpPr>
          <p:cNvPr id="59" name="Google Shape;59;p8"/>
          <p:cNvSpPr txBox="1"/>
          <p:nvPr/>
        </p:nvSpPr>
        <p:spPr>
          <a:xfrm>
            <a:off x="420175" y="2805013"/>
            <a:ext cx="3759000" cy="1563900"/>
          </a:xfrm>
          <a:prstGeom prst="rect">
            <a:avLst/>
          </a:prstGeom>
          <a:noFill/>
          <a:ln>
            <a:noFill/>
          </a:ln>
        </p:spPr>
        <p:txBody>
          <a:bodyPr spcFirstLastPara="1" wrap="square" lIns="91425" tIns="45700" rIns="91425" bIns="45700" anchor="t" anchorCtr="0">
            <a:spAutoFit/>
          </a:bodyPr>
          <a:lstStyle/>
          <a:p>
            <a:pPr marL="0" lvl="0" indent="0" algn="l" rtl="0">
              <a:lnSpc>
                <a:spcPct val="120000"/>
              </a:lnSpc>
              <a:spcBef>
                <a:spcPts val="0"/>
              </a:spcBef>
              <a:spcAft>
                <a:spcPts val="0"/>
              </a:spcAft>
              <a:buNone/>
            </a:pPr>
            <a:r>
              <a:rPr lang="en-US" sz="1600" b="1">
                <a:solidFill>
                  <a:schemeClr val="dk1"/>
                </a:solidFill>
                <a:latin typeface="Bookman Old Style"/>
                <a:ea typeface="Bookman Old Style"/>
                <a:cs typeface="Bookman Old Style"/>
                <a:sym typeface="Bookman Old Style"/>
              </a:rPr>
              <a:t>Team Details </a:t>
            </a:r>
            <a:endParaRPr sz="1600" b="1">
              <a:solidFill>
                <a:schemeClr val="dk1"/>
              </a:solidFill>
              <a:latin typeface="Bookman Old Style"/>
              <a:ea typeface="Bookman Old Style"/>
              <a:cs typeface="Bookman Old Style"/>
              <a:sym typeface="Bookman Old Style"/>
            </a:endParaRPr>
          </a:p>
          <a:p>
            <a:pPr marL="317500" lvl="0" indent="-317500" algn="l" rtl="0">
              <a:lnSpc>
                <a:spcPct val="115000"/>
              </a:lnSpc>
              <a:spcBef>
                <a:spcPts val="0"/>
              </a:spcBef>
              <a:spcAft>
                <a:spcPts val="0"/>
              </a:spcAft>
              <a:buClr>
                <a:schemeClr val="dk1"/>
              </a:buClr>
              <a:buSzPts val="1400"/>
              <a:buAutoNum type="arabicPeriod"/>
            </a:pPr>
            <a:r>
              <a:rPr lang="en-US">
                <a:solidFill>
                  <a:schemeClr val="dk1"/>
                </a:solidFill>
              </a:rPr>
              <a:t>G V CHARAN (20EG105112)</a:t>
            </a:r>
            <a:endParaRPr>
              <a:solidFill>
                <a:schemeClr val="dk1"/>
              </a:solidFill>
            </a:endParaRPr>
          </a:p>
          <a:p>
            <a:pPr marL="317500" lvl="0" indent="-317500" algn="l" rtl="0">
              <a:lnSpc>
                <a:spcPct val="115000"/>
              </a:lnSpc>
              <a:spcBef>
                <a:spcPts val="0"/>
              </a:spcBef>
              <a:spcAft>
                <a:spcPts val="0"/>
              </a:spcAft>
              <a:buClr>
                <a:schemeClr val="dk1"/>
              </a:buClr>
              <a:buSzPts val="1400"/>
              <a:buAutoNum type="arabicPeriod"/>
            </a:pPr>
            <a:r>
              <a:rPr lang="en-US">
                <a:solidFill>
                  <a:schemeClr val="dk1"/>
                </a:solidFill>
              </a:rPr>
              <a:t>B JAHNAVI (20EG105117)</a:t>
            </a:r>
            <a:endParaRPr>
              <a:solidFill>
                <a:schemeClr val="dk1"/>
              </a:solidFill>
            </a:endParaRPr>
          </a:p>
          <a:p>
            <a:pPr marL="317500" lvl="0" indent="-317500" algn="l" rtl="0">
              <a:lnSpc>
                <a:spcPct val="115000"/>
              </a:lnSpc>
              <a:spcBef>
                <a:spcPts val="0"/>
              </a:spcBef>
              <a:spcAft>
                <a:spcPts val="0"/>
              </a:spcAft>
              <a:buClr>
                <a:schemeClr val="dk1"/>
              </a:buClr>
              <a:buSzPts val="1400"/>
              <a:buAutoNum type="arabicPeriod"/>
            </a:pPr>
            <a:r>
              <a:rPr lang="en-US">
                <a:solidFill>
                  <a:schemeClr val="dk1"/>
                </a:solidFill>
              </a:rPr>
              <a:t>S SAI YASHWANTH (20EG105147)</a:t>
            </a:r>
            <a:endParaRPr>
              <a:solidFill>
                <a:schemeClr val="dk1"/>
              </a:solidFill>
            </a:endParaRPr>
          </a:p>
          <a:p>
            <a:pPr marL="317500" lvl="0" indent="-317500" algn="l" rtl="0">
              <a:lnSpc>
                <a:spcPct val="115000"/>
              </a:lnSpc>
              <a:spcBef>
                <a:spcPts val="0"/>
              </a:spcBef>
              <a:spcAft>
                <a:spcPts val="0"/>
              </a:spcAft>
              <a:buClr>
                <a:schemeClr val="dk1"/>
              </a:buClr>
              <a:buSzPts val="1400"/>
              <a:buAutoNum type="arabicPeriod"/>
            </a:pPr>
            <a:r>
              <a:rPr lang="en-US">
                <a:solidFill>
                  <a:schemeClr val="dk1"/>
                </a:solidFill>
              </a:rPr>
              <a:t>R JOSHUA RAHUL (20EG105713)</a:t>
            </a:r>
            <a:endParaRPr>
              <a:solidFill>
                <a:schemeClr val="dk1"/>
              </a:solidFill>
            </a:endParaRPr>
          </a:p>
          <a:p>
            <a:pPr marL="457200" marR="0" lvl="0" indent="0" algn="l" rtl="0">
              <a:lnSpc>
                <a:spcPct val="100000"/>
              </a:lnSpc>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0" name="Google Shape;60;p8"/>
          <p:cNvSpPr txBox="1"/>
          <p:nvPr/>
        </p:nvSpPr>
        <p:spPr>
          <a:xfrm>
            <a:off x="5649825" y="2805025"/>
            <a:ext cx="2732100" cy="1337700"/>
          </a:xfrm>
          <a:prstGeom prst="rect">
            <a:avLst/>
          </a:prstGeom>
          <a:noFill/>
          <a:ln>
            <a:noFill/>
          </a:ln>
        </p:spPr>
        <p:txBody>
          <a:bodyPr spcFirstLastPara="1" wrap="square" lIns="91425" tIns="45700" rIns="91425" bIns="45700" anchor="t" anchorCtr="0">
            <a:spAutoFit/>
          </a:bodyPr>
          <a:lstStyle/>
          <a:p>
            <a:pPr marL="0" lvl="0" indent="0" algn="l" rtl="0">
              <a:lnSpc>
                <a:spcPct val="120000"/>
              </a:lnSpc>
              <a:spcBef>
                <a:spcPts val="0"/>
              </a:spcBef>
              <a:spcAft>
                <a:spcPts val="0"/>
              </a:spcAft>
              <a:buClr>
                <a:schemeClr val="dk1"/>
              </a:buClr>
              <a:buSzPts val="1100"/>
              <a:buFont typeface="Arial"/>
              <a:buNone/>
            </a:pPr>
            <a:r>
              <a:rPr lang="en-US" sz="1600" b="1">
                <a:solidFill>
                  <a:schemeClr val="dk1"/>
                </a:solidFill>
                <a:latin typeface="Bookman Old Style"/>
                <a:ea typeface="Bookman Old Style"/>
                <a:cs typeface="Bookman Old Style"/>
                <a:sym typeface="Bookman Old Style"/>
              </a:rPr>
              <a:t>Project Supervisor </a:t>
            </a:r>
            <a:endParaRPr sz="1600" b="1">
              <a:solidFill>
                <a:schemeClr val="dk1"/>
              </a:solidFill>
              <a:latin typeface="Bookman Old Style"/>
              <a:ea typeface="Bookman Old Style"/>
              <a:cs typeface="Bookman Old Style"/>
              <a:sym typeface="Bookman Old Style"/>
            </a:endParaRPr>
          </a:p>
          <a:p>
            <a:pPr marL="0" lvl="0" indent="0" algn="l" rtl="0">
              <a:lnSpc>
                <a:spcPct val="120000"/>
              </a:lnSpc>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Dr K Shailaja</a:t>
            </a:r>
            <a:endParaRPr>
              <a:solidFill>
                <a:schemeClr val="dk1"/>
              </a:solidFill>
              <a:latin typeface="Bookman Old Style"/>
              <a:ea typeface="Bookman Old Style"/>
              <a:cs typeface="Bookman Old Style"/>
              <a:sym typeface="Bookman Old Style"/>
            </a:endParaRPr>
          </a:p>
          <a:p>
            <a:pPr marL="0" lvl="0" indent="0" algn="l" rtl="0">
              <a:lnSpc>
                <a:spcPct val="120000"/>
              </a:lnSpc>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Assistant Professor</a:t>
            </a:r>
            <a:endParaRPr>
              <a:solidFill>
                <a:schemeClr val="dk1"/>
              </a:solidFill>
              <a:latin typeface="Bookman Old Style"/>
              <a:ea typeface="Bookman Old Style"/>
              <a:cs typeface="Bookman Old Style"/>
              <a:sym typeface="Bookman Old Style"/>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200"/>
              <a:buFont typeface="Arial"/>
              <a:buNone/>
            </a:pPr>
            <a:endParaRPr sz="1200">
              <a:solidFill>
                <a:schemeClr val="dk1"/>
              </a:solidFill>
              <a:latin typeface="Bookman Old Style"/>
              <a:ea typeface="Bookman Old Style"/>
              <a:cs typeface="Bookman Old Style"/>
              <a:sym typeface="Bookman Old Style"/>
            </a:endParaRPr>
          </a:p>
        </p:txBody>
      </p:sp>
      <p:sp>
        <p:nvSpPr>
          <p:cNvPr id="61" name="Google Shape;61;p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32" name="Google Shape;132;p17"/>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33" name="Google Shape;133;p17"/>
          <p:cNvSpPr txBox="1">
            <a:spLocks noGrp="1"/>
          </p:cNvSpPr>
          <p:nvPr>
            <p:ph type="title"/>
          </p:nvPr>
        </p:nvSpPr>
        <p:spPr>
          <a:xfrm>
            <a:off x="286662" y="487950"/>
            <a:ext cx="82509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400">
                <a:latin typeface="Bookman Old Style"/>
                <a:ea typeface="Bookman Old Style"/>
                <a:cs typeface="Bookman Old Style"/>
                <a:sym typeface="Bookman Old Style"/>
              </a:rPr>
              <a:t>Findings for proposed method</a:t>
            </a:r>
            <a:r>
              <a:rPr lang="en-US" sz="3600">
                <a:latin typeface="Bookman Old Style"/>
                <a:ea typeface="Bookman Old Style"/>
                <a:cs typeface="Bookman Old Style"/>
                <a:sym typeface="Bookman Old Style"/>
              </a:rPr>
              <a:t> </a:t>
            </a:r>
            <a:endParaRPr sz="3600">
              <a:latin typeface="Bookman Old Style"/>
              <a:ea typeface="Bookman Old Style"/>
              <a:cs typeface="Bookman Old Style"/>
              <a:sym typeface="Bookman Old Style"/>
            </a:endParaRPr>
          </a:p>
        </p:txBody>
      </p:sp>
      <p:sp>
        <p:nvSpPr>
          <p:cNvPr id="134" name="Google Shape;134;p17"/>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35" name="Google Shape;135;p17"/>
          <p:cNvSpPr txBox="1"/>
          <p:nvPr/>
        </p:nvSpPr>
        <p:spPr>
          <a:xfrm>
            <a:off x="786450" y="1275050"/>
            <a:ext cx="7251300" cy="3122363"/>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200"/>
              <a:buFont typeface="Arial"/>
              <a:buNone/>
            </a:pPr>
            <a:r>
              <a:rPr lang="en-US" sz="1300" i="0" u="none" strike="noStrike" cap="none" dirty="0">
                <a:solidFill>
                  <a:schemeClr val="dk1"/>
                </a:solidFill>
                <a:latin typeface="Bookman Old Style"/>
                <a:ea typeface="Bookman Old Style"/>
                <a:cs typeface="Bookman Old Style"/>
                <a:sym typeface="Bookman Old Style"/>
              </a:rPr>
              <a:t>In conclusion, the OCR system we built using Convolution-Recurrent Network is a robust system which can accurately digitalize Telugu characters from images. Our project can be used to </a:t>
            </a:r>
            <a:r>
              <a:rPr lang="en-US" sz="1300" dirty="0">
                <a:solidFill>
                  <a:schemeClr val="dk1"/>
                </a:solidFill>
                <a:latin typeface="Bookman Old Style"/>
                <a:ea typeface="Bookman Old Style"/>
                <a:cs typeface="Bookman Old Style"/>
                <a:sym typeface="Bookman Old Style"/>
              </a:rPr>
              <a:t>digitize</a:t>
            </a:r>
            <a:r>
              <a:rPr lang="en-US" sz="1300" i="0" u="none" strike="noStrike" cap="none" dirty="0">
                <a:solidFill>
                  <a:schemeClr val="dk1"/>
                </a:solidFill>
                <a:latin typeface="Bookman Old Style"/>
                <a:ea typeface="Bookman Old Style"/>
                <a:cs typeface="Bookman Old Style"/>
                <a:sym typeface="Bookman Old Style"/>
              </a:rPr>
              <a:t> old literature works and revive the originality of the language. </a:t>
            </a:r>
            <a:endParaRPr sz="1300" dirty="0">
              <a:latin typeface="Bookman Old Style"/>
              <a:ea typeface="Bookman Old Style"/>
              <a:cs typeface="Bookman Old Style"/>
              <a:sym typeface="Bookman Old Style"/>
            </a:endParaRPr>
          </a:p>
          <a:p>
            <a:pPr marL="0" marR="0" lvl="0" indent="0" algn="just" rtl="0">
              <a:lnSpc>
                <a:spcPct val="115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	</a:t>
            </a:r>
            <a:endParaRPr dirty="0"/>
          </a:p>
          <a:p>
            <a:pPr marL="0" marR="0" lvl="0" indent="0" algn="just" rtl="0">
              <a:lnSpc>
                <a:spcPct val="115000"/>
              </a:lnSpc>
              <a:spcBef>
                <a:spcPts val="0"/>
              </a:spcBef>
              <a:spcAft>
                <a:spcPts val="0"/>
              </a:spcAft>
              <a:buClr>
                <a:srgbClr val="000000"/>
              </a:buClr>
              <a:buSzPts val="1200"/>
              <a:buFont typeface="Arial"/>
              <a:buNone/>
            </a:pPr>
            <a:r>
              <a:rPr lang="en-US" sz="1300" dirty="0">
                <a:latin typeface="Bookman Old Style"/>
                <a:ea typeface="Bookman Old Style"/>
                <a:cs typeface="Bookman Old Style"/>
                <a:sym typeface="Bookman Old Style"/>
              </a:rPr>
              <a:t>CER – Character Error Rate		</a:t>
            </a:r>
          </a:p>
          <a:p>
            <a:pPr marL="0" marR="0" lvl="0" indent="0" algn="just" rtl="0">
              <a:lnSpc>
                <a:spcPct val="115000"/>
              </a:lnSpc>
              <a:spcBef>
                <a:spcPts val="0"/>
              </a:spcBef>
              <a:spcAft>
                <a:spcPts val="0"/>
              </a:spcAft>
              <a:buClr>
                <a:srgbClr val="000000"/>
              </a:buClr>
              <a:buSzPts val="1200"/>
              <a:buFont typeface="Arial"/>
              <a:buNone/>
            </a:pPr>
            <a:r>
              <a:rPr lang="en-US" sz="1300" dirty="0">
                <a:latin typeface="Bookman Old Style"/>
                <a:ea typeface="Bookman Old Style"/>
                <a:cs typeface="Bookman Old Style"/>
                <a:sym typeface="Bookman Old Style"/>
              </a:rPr>
              <a:t>Red graph – Training set</a:t>
            </a:r>
          </a:p>
          <a:p>
            <a:pPr marL="0" marR="0" lvl="0" indent="0" algn="just" rtl="0">
              <a:lnSpc>
                <a:spcPct val="115000"/>
              </a:lnSpc>
              <a:spcBef>
                <a:spcPts val="0"/>
              </a:spcBef>
              <a:spcAft>
                <a:spcPts val="0"/>
              </a:spcAft>
              <a:buClr>
                <a:srgbClr val="000000"/>
              </a:buClr>
              <a:buSzPts val="1200"/>
              <a:buFont typeface="Arial"/>
              <a:buNone/>
            </a:pPr>
            <a:r>
              <a:rPr lang="en-US" sz="1300" dirty="0">
                <a:latin typeface="Bookman Old Style"/>
                <a:ea typeface="Bookman Old Style"/>
                <a:cs typeface="Bookman Old Style"/>
                <a:sym typeface="Bookman Old Style"/>
              </a:rPr>
              <a:t>Blue graph – Validation set</a:t>
            </a:r>
          </a:p>
          <a:p>
            <a:pPr marL="0" marR="0" lvl="0" indent="0" algn="just" rtl="0">
              <a:lnSpc>
                <a:spcPct val="115000"/>
              </a:lnSpc>
              <a:spcBef>
                <a:spcPts val="0"/>
              </a:spcBef>
              <a:spcAft>
                <a:spcPts val="0"/>
              </a:spcAft>
              <a:buClr>
                <a:srgbClr val="000000"/>
              </a:buClr>
              <a:buSzPts val="1200"/>
              <a:buFont typeface="Arial"/>
              <a:buNone/>
            </a:pPr>
            <a:r>
              <a:rPr lang="en-US" sz="1300" dirty="0">
                <a:latin typeface="Bookman Old Style"/>
                <a:ea typeface="Bookman Old Style"/>
                <a:cs typeface="Bookman Old Style"/>
                <a:sym typeface="Bookman Old Style"/>
              </a:rPr>
              <a:t>4.2 Accuracies:</a:t>
            </a:r>
          </a:p>
          <a:p>
            <a:pPr marL="0" marR="0" lvl="0" indent="0" algn="just" rtl="0">
              <a:lnSpc>
                <a:spcPct val="115000"/>
              </a:lnSpc>
              <a:spcBef>
                <a:spcPts val="0"/>
              </a:spcBef>
              <a:spcAft>
                <a:spcPts val="0"/>
              </a:spcAft>
              <a:buClr>
                <a:srgbClr val="000000"/>
              </a:buClr>
              <a:buSzPts val="1200"/>
              <a:buFont typeface="Arial"/>
              <a:buNone/>
            </a:pPr>
            <a:r>
              <a:rPr lang="en-US" sz="1300" dirty="0">
                <a:latin typeface="Bookman Old Style"/>
                <a:ea typeface="Bookman Old Style"/>
                <a:cs typeface="Bookman Old Style"/>
                <a:sym typeface="Bookman Old Style"/>
              </a:rPr>
              <a:t>Average CER - 7%	</a:t>
            </a:r>
          </a:p>
          <a:p>
            <a:pPr marL="0" marR="0" lvl="0" indent="0" algn="just" rtl="0">
              <a:lnSpc>
                <a:spcPct val="115000"/>
              </a:lnSpc>
              <a:spcBef>
                <a:spcPts val="0"/>
              </a:spcBef>
              <a:spcAft>
                <a:spcPts val="0"/>
              </a:spcAft>
              <a:buClr>
                <a:srgbClr val="000000"/>
              </a:buClr>
              <a:buSzPts val="1200"/>
              <a:buFont typeface="Arial"/>
              <a:buNone/>
            </a:pPr>
            <a:endParaRPr sz="1300" dirty="0">
              <a:latin typeface="Bookman Old Style"/>
              <a:ea typeface="Bookman Old Style"/>
              <a:cs typeface="Bookman Old Style"/>
              <a:sym typeface="Bookman Old Style"/>
            </a:endParaRPr>
          </a:p>
          <a:p>
            <a:pPr marL="0" marR="0" lvl="0" indent="0" algn="just" rtl="0">
              <a:lnSpc>
                <a:spcPct val="115000"/>
              </a:lnSpc>
              <a:spcBef>
                <a:spcPts val="0"/>
              </a:spcBef>
              <a:spcAft>
                <a:spcPts val="0"/>
              </a:spcAft>
              <a:buClr>
                <a:srgbClr val="000000"/>
              </a:buClr>
              <a:buSzPts val="1200"/>
              <a:buFont typeface="Arial"/>
              <a:buNone/>
            </a:pPr>
            <a:endParaRPr sz="1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pic>
        <p:nvPicPr>
          <p:cNvPr id="9" name="Picture 8" descr="A graph with red and blue lines&#10;&#10;Description automatically generated">
            <a:extLst>
              <a:ext uri="{FF2B5EF4-FFF2-40B4-BE49-F238E27FC236}">
                <a16:creationId xmlns:a16="http://schemas.microsoft.com/office/drawing/2014/main" id="{C5525EFF-310C-9452-6497-953F058AB266}"/>
              </a:ext>
            </a:extLst>
          </p:cNvPr>
          <p:cNvPicPr>
            <a:picLocks noChangeAspect="1"/>
          </p:cNvPicPr>
          <p:nvPr/>
        </p:nvPicPr>
        <p:blipFill>
          <a:blip r:embed="rId3"/>
          <a:stretch>
            <a:fillRect/>
          </a:stretch>
        </p:blipFill>
        <p:spPr>
          <a:xfrm>
            <a:off x="3658844" y="2172513"/>
            <a:ext cx="4084320" cy="2409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42" name="Google Shape;142;p18"/>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43" name="Google Shape;143;p18"/>
          <p:cNvSpPr txBox="1">
            <a:spLocks noGrp="1"/>
          </p:cNvSpPr>
          <p:nvPr>
            <p:ph type="title"/>
          </p:nvPr>
        </p:nvSpPr>
        <p:spPr>
          <a:xfrm>
            <a:off x="457200" y="410966"/>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Justification </a:t>
            </a:r>
            <a:br>
              <a:rPr lang="en-US" sz="3600">
                <a:latin typeface="Bookman Old Style"/>
                <a:ea typeface="Bookman Old Style"/>
                <a:cs typeface="Bookman Old Style"/>
                <a:sym typeface="Bookman Old Style"/>
              </a:rPr>
            </a:br>
            <a:endParaRPr sz="3600">
              <a:latin typeface="Bookman Old Style"/>
              <a:ea typeface="Bookman Old Style"/>
              <a:cs typeface="Bookman Old Style"/>
              <a:sym typeface="Bookman Old Style"/>
            </a:endParaRPr>
          </a:p>
        </p:txBody>
      </p:sp>
      <p:sp>
        <p:nvSpPr>
          <p:cNvPr id="144" name="Google Shape;144;p18"/>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145" name="Google Shape;145;p18"/>
          <p:cNvSpPr txBox="1"/>
          <p:nvPr/>
        </p:nvSpPr>
        <p:spPr>
          <a:xfrm>
            <a:off x="659250" y="1148250"/>
            <a:ext cx="7825500" cy="234061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500"/>
              <a:buFont typeface="Arial"/>
              <a:buNone/>
            </a:pPr>
            <a:r>
              <a:rPr lang="en-US" sz="1500" i="0" u="none" strike="noStrike" cap="none" dirty="0">
                <a:solidFill>
                  <a:schemeClr val="dk1"/>
                </a:solidFill>
                <a:latin typeface="Bookman Old Style"/>
                <a:ea typeface="Bookman Old Style"/>
                <a:cs typeface="Bookman Old Style"/>
                <a:sym typeface="Bookman Old Style"/>
              </a:rPr>
              <a:t>Parameters:</a:t>
            </a:r>
            <a:endParaRPr sz="1500" i="0" u="none" strike="noStrike" cap="none" dirty="0">
              <a:solidFill>
                <a:schemeClr val="dk1"/>
              </a:solidFill>
              <a:latin typeface="Bookman Old Style"/>
              <a:ea typeface="Bookman Old Style"/>
              <a:cs typeface="Bookman Old Style"/>
              <a:sym typeface="Bookman Old Style"/>
            </a:endParaRPr>
          </a:p>
          <a:p>
            <a:pPr marL="0" marR="0" lvl="0" indent="0" algn="just" rtl="0">
              <a:lnSpc>
                <a:spcPct val="115000"/>
              </a:lnSpc>
              <a:spcBef>
                <a:spcPts val="1200"/>
              </a:spcBef>
              <a:spcAft>
                <a:spcPts val="0"/>
              </a:spcAft>
              <a:buClr>
                <a:srgbClr val="000000"/>
              </a:buClr>
              <a:buSzPts val="1500"/>
              <a:buFont typeface="Arial"/>
              <a:buNone/>
            </a:pPr>
            <a:r>
              <a:rPr lang="en-US" sz="1500" i="0" u="none" strike="noStrike" cap="none" dirty="0">
                <a:solidFill>
                  <a:schemeClr val="dk1"/>
                </a:solidFill>
                <a:latin typeface="Bookman Old Style"/>
                <a:ea typeface="Bookman Old Style"/>
                <a:cs typeface="Bookman Old Style"/>
                <a:sym typeface="Bookman Old Style"/>
              </a:rPr>
              <a:t>The proposed method is proved to be much faster in performing character recognition when compare</a:t>
            </a:r>
            <a:r>
              <a:rPr lang="en-US" sz="1500" dirty="0">
                <a:solidFill>
                  <a:schemeClr val="dk1"/>
                </a:solidFill>
                <a:latin typeface="Bookman Old Style"/>
                <a:ea typeface="Bookman Old Style"/>
                <a:cs typeface="Bookman Old Style"/>
                <a:sym typeface="Bookman Old Style"/>
              </a:rPr>
              <a:t>d to</a:t>
            </a:r>
            <a:r>
              <a:rPr lang="en-US" sz="1500" i="0" u="none" strike="noStrike" cap="none" dirty="0">
                <a:solidFill>
                  <a:schemeClr val="dk1"/>
                </a:solidFill>
                <a:latin typeface="Bookman Old Style"/>
                <a:ea typeface="Bookman Old Style"/>
                <a:cs typeface="Bookman Old Style"/>
                <a:sym typeface="Bookman Old Style"/>
              </a:rPr>
              <a:t> CNN.</a:t>
            </a:r>
            <a:endParaRPr sz="1500" i="0" u="none" strike="noStrike" cap="none" dirty="0">
              <a:solidFill>
                <a:schemeClr val="dk1"/>
              </a:solidFill>
              <a:latin typeface="Bookman Old Style"/>
              <a:ea typeface="Bookman Old Style"/>
              <a:cs typeface="Bookman Old Style"/>
              <a:sym typeface="Bookman Old Style"/>
            </a:endParaRPr>
          </a:p>
          <a:p>
            <a:pPr marL="0" marR="0" lvl="0" indent="0" algn="just" rtl="0">
              <a:lnSpc>
                <a:spcPct val="115000"/>
              </a:lnSpc>
              <a:spcBef>
                <a:spcPts val="1200"/>
              </a:spcBef>
              <a:spcAft>
                <a:spcPts val="0"/>
              </a:spcAft>
              <a:buClr>
                <a:srgbClr val="000000"/>
              </a:buClr>
              <a:buSzPts val="1500"/>
              <a:buFont typeface="Arial"/>
              <a:buNone/>
            </a:pPr>
            <a:r>
              <a:rPr lang="en-US" sz="1500" i="0" u="none" strike="noStrike" cap="none" dirty="0">
                <a:solidFill>
                  <a:schemeClr val="dk1"/>
                </a:solidFill>
                <a:latin typeface="Bookman Old Style"/>
                <a:ea typeface="Bookman Old Style"/>
                <a:cs typeface="Bookman Old Style"/>
                <a:sym typeface="Bookman Old Style"/>
              </a:rPr>
              <a:t>● Average CER : 7%</a:t>
            </a:r>
          </a:p>
          <a:p>
            <a:pPr marR="0" lvl="0" algn="just" rtl="0">
              <a:lnSpc>
                <a:spcPct val="115000"/>
              </a:lnSpc>
              <a:spcBef>
                <a:spcPts val="1200"/>
              </a:spcBef>
              <a:spcAft>
                <a:spcPts val="0"/>
              </a:spcAft>
              <a:buClr>
                <a:srgbClr val="000000"/>
              </a:buClr>
              <a:buSzPts val="1500"/>
            </a:pPr>
            <a:r>
              <a:rPr lang="en-US" sz="1500" i="0" u="none" strike="noStrike" cap="none">
                <a:solidFill>
                  <a:schemeClr val="dk1"/>
                </a:solidFill>
                <a:latin typeface="Bookman Old Style"/>
                <a:ea typeface="Bookman Old Style"/>
                <a:cs typeface="Bookman Old Style"/>
                <a:sym typeface="Bookman Old Style"/>
              </a:rPr>
              <a:t>● </a:t>
            </a:r>
            <a:r>
              <a:rPr lang="en-US" sz="1500">
                <a:solidFill>
                  <a:schemeClr val="dk1"/>
                </a:solidFill>
                <a:latin typeface="Bookman Old Style"/>
                <a:ea typeface="Bookman Old Style"/>
                <a:cs typeface="Bookman Old Style"/>
                <a:sym typeface="Bookman Old Style"/>
              </a:rPr>
              <a:t>Response </a:t>
            </a:r>
            <a:r>
              <a:rPr lang="en-US" sz="1500" dirty="0">
                <a:solidFill>
                  <a:schemeClr val="dk1"/>
                </a:solidFill>
                <a:latin typeface="Bookman Old Style"/>
                <a:ea typeface="Bookman Old Style"/>
                <a:cs typeface="Bookman Old Style"/>
                <a:sym typeface="Bookman Old Style"/>
              </a:rPr>
              <a:t>time : 10-20ms</a:t>
            </a:r>
            <a:endParaRPr dirty="0">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dirty="0">
              <a:solidFill>
                <a:schemeClr val="dk1"/>
              </a:solidFill>
              <a:latin typeface="Bookman Old Style"/>
              <a:ea typeface="Bookman Old Style"/>
              <a:cs typeface="Bookman Old Style"/>
              <a:sym typeface="Bookman Old Sty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2847025" y="1796050"/>
            <a:ext cx="3767100" cy="8574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
        <p:nvSpPr>
          <p:cNvPr id="151" name="Google Shape;151;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2</a:t>
            </a:fld>
            <a:endParaRPr>
              <a:latin typeface="Bookman Old Style"/>
              <a:ea typeface="Bookman Old Style"/>
              <a:cs typeface="Bookman Old Style"/>
              <a:sym typeface="Bookman Old Style"/>
            </a:endParaRPr>
          </a:p>
        </p:txBody>
      </p:sp>
      <p:sp>
        <p:nvSpPr>
          <p:cNvPr id="67" name="Google Shape;67;p9"/>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68" name="Google Shape;68;p9"/>
          <p:cNvSpPr txBox="1">
            <a:spLocks noGrp="1"/>
          </p:cNvSpPr>
          <p:nvPr>
            <p:ph type="title"/>
          </p:nvPr>
        </p:nvSpPr>
        <p:spPr>
          <a:xfrm>
            <a:off x="1156996" y="345447"/>
            <a:ext cx="6007500" cy="579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a:p>
        </p:txBody>
      </p:sp>
      <p:sp>
        <p:nvSpPr>
          <p:cNvPr id="69" name="Google Shape;69;p9"/>
          <p:cNvSpPr txBox="1"/>
          <p:nvPr/>
        </p:nvSpPr>
        <p:spPr>
          <a:xfrm>
            <a:off x="1156996" y="1116896"/>
            <a:ext cx="6656100" cy="389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300"/>
              <a:buFont typeface="Arial"/>
              <a:buNone/>
            </a:pPr>
            <a:r>
              <a:rPr lang="en-US" sz="1300" i="0" u="none" strike="noStrike" cap="none">
                <a:solidFill>
                  <a:srgbClr val="000000"/>
                </a:solidFill>
                <a:latin typeface="Bookman Old Style"/>
                <a:ea typeface="Bookman Old Style"/>
                <a:cs typeface="Bookman Old Style"/>
                <a:sym typeface="Bookman Old Style"/>
              </a:rPr>
              <a:t>OCR stands for Optical Character Recognition, which is a technology that enables the automatic conversion of scanned or printed text into digital data that can be manipulated by computer systems.</a:t>
            </a:r>
            <a:endParaRPr sz="1300" i="0" u="none" strike="noStrike" cap="none">
              <a:solidFill>
                <a:srgbClr val="000000"/>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300"/>
              <a:buFont typeface="Arial"/>
              <a:buNone/>
            </a:pPr>
            <a:r>
              <a:rPr lang="en-US" sz="1300" i="0" u="none" strike="noStrike" cap="none">
                <a:solidFill>
                  <a:srgbClr val="000000"/>
                </a:solidFill>
                <a:latin typeface="Bookman Old Style"/>
                <a:ea typeface="Bookman Old Style"/>
                <a:cs typeface="Bookman Old Style"/>
                <a:sym typeface="Bookman Old Style"/>
              </a:rPr>
              <a:t>OCR can perform a range of tasks, such as:</a:t>
            </a:r>
            <a:endParaRPr sz="1300" i="0" u="none" strike="noStrike" cap="none">
              <a:solidFill>
                <a:srgbClr val="000000"/>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300"/>
              <a:buFont typeface="Arial"/>
              <a:buNone/>
            </a:pPr>
            <a:endParaRPr sz="1300" i="0" u="none" strike="noStrike" cap="none">
              <a:solidFill>
                <a:srgbClr val="000000"/>
              </a:solidFill>
              <a:latin typeface="Bookman Old Style"/>
              <a:ea typeface="Bookman Old Style"/>
              <a:cs typeface="Bookman Old Style"/>
              <a:sym typeface="Bookman Old Style"/>
            </a:endParaRPr>
          </a:p>
          <a:p>
            <a:pPr marL="171450" marR="0" lvl="0" indent="-171450" algn="just" rtl="0">
              <a:lnSpc>
                <a:spcPct val="100000"/>
              </a:lnSpc>
              <a:spcBef>
                <a:spcPts val="0"/>
              </a:spcBef>
              <a:spcAft>
                <a:spcPts val="0"/>
              </a:spcAft>
              <a:buClr>
                <a:srgbClr val="000000"/>
              </a:buClr>
              <a:buSzPts val="1300"/>
              <a:buFont typeface="Arial"/>
              <a:buChar char="•"/>
            </a:pPr>
            <a:r>
              <a:rPr lang="en-US" sz="1300" b="1" i="0" u="none" strike="noStrike" cap="none">
                <a:solidFill>
                  <a:srgbClr val="000000"/>
                </a:solidFill>
                <a:latin typeface="Bookman Old Style"/>
                <a:ea typeface="Bookman Old Style"/>
                <a:cs typeface="Bookman Old Style"/>
                <a:sym typeface="Bookman Old Style"/>
              </a:rPr>
              <a:t>Scanned document recognition</a:t>
            </a:r>
            <a:r>
              <a:rPr lang="en-US" sz="1300" i="0" u="none" strike="noStrike" cap="none">
                <a:solidFill>
                  <a:srgbClr val="000000"/>
                </a:solidFill>
                <a:latin typeface="Bookman Old Style"/>
                <a:ea typeface="Bookman Old Style"/>
                <a:cs typeface="Bookman Old Style"/>
                <a:sym typeface="Bookman Old Style"/>
              </a:rPr>
              <a:t>: OCR can convert scanned documents into searchable and editable texts, making it possible to digitize old printed documents and integrate them into modern workflows. This is useful for tasks such as legal document processing, invoice processing, and bank statement extraction.</a:t>
            </a:r>
            <a:endParaRPr sz="1300" i="0" u="none" strike="noStrike" cap="none">
              <a:solidFill>
                <a:srgbClr val="000000"/>
              </a:solidFill>
              <a:latin typeface="Bookman Old Style"/>
              <a:ea typeface="Bookman Old Style"/>
              <a:cs typeface="Bookman Old Style"/>
              <a:sym typeface="Bookman Old Style"/>
            </a:endParaRPr>
          </a:p>
          <a:p>
            <a:pPr marL="171450" marR="0" lvl="0" indent="-171450" algn="just" rtl="0">
              <a:lnSpc>
                <a:spcPct val="100000"/>
              </a:lnSpc>
              <a:spcBef>
                <a:spcPts val="0"/>
              </a:spcBef>
              <a:spcAft>
                <a:spcPts val="0"/>
              </a:spcAft>
              <a:buClr>
                <a:srgbClr val="000000"/>
              </a:buClr>
              <a:buSzPts val="1300"/>
              <a:buFont typeface="Arial"/>
              <a:buChar char="•"/>
            </a:pPr>
            <a:r>
              <a:rPr lang="en-US" sz="1300" b="1" i="0" u="none" strike="noStrike" cap="none">
                <a:solidFill>
                  <a:srgbClr val="000000"/>
                </a:solidFill>
                <a:latin typeface="Bookman Old Style"/>
                <a:ea typeface="Bookman Old Style"/>
                <a:cs typeface="Bookman Old Style"/>
                <a:sym typeface="Bookman Old Style"/>
              </a:rPr>
              <a:t>Scene text recognition</a:t>
            </a:r>
            <a:r>
              <a:rPr lang="en-US" sz="1300" i="0" u="none" strike="noStrike" cap="none">
                <a:solidFill>
                  <a:srgbClr val="000000"/>
                </a:solidFill>
                <a:latin typeface="Bookman Old Style"/>
                <a:ea typeface="Bookman Old Style"/>
                <a:cs typeface="Bookman Old Style"/>
                <a:sym typeface="Bookman Old Style"/>
              </a:rPr>
              <a:t>: OCR can recognize text in images captured under various conditions, such as low light, blurry images, or images with non-uniform backgrounds. This is useful for tasks such as street sign recognition, storefront recognition, or license plate recognition.</a:t>
            </a:r>
            <a:endParaRPr sz="1300" i="0" u="none" strike="noStrike" cap="none">
              <a:solidFill>
                <a:srgbClr val="000000"/>
              </a:solidFill>
              <a:latin typeface="Bookman Old Style"/>
              <a:ea typeface="Bookman Old Style"/>
              <a:cs typeface="Bookman Old Style"/>
              <a:sym typeface="Bookman Old Style"/>
            </a:endParaRPr>
          </a:p>
          <a:p>
            <a:pPr marL="171450" marR="0" lvl="0" indent="-171450" algn="just" rtl="0">
              <a:lnSpc>
                <a:spcPct val="100000"/>
              </a:lnSpc>
              <a:spcBef>
                <a:spcPts val="0"/>
              </a:spcBef>
              <a:spcAft>
                <a:spcPts val="0"/>
              </a:spcAft>
              <a:buClr>
                <a:srgbClr val="000000"/>
              </a:buClr>
              <a:buSzPts val="1300"/>
              <a:buFont typeface="Arial"/>
              <a:buChar char="•"/>
            </a:pPr>
            <a:r>
              <a:rPr lang="en-US" sz="1300" b="1" i="0" u="none" strike="noStrike" cap="none">
                <a:solidFill>
                  <a:srgbClr val="000000"/>
                </a:solidFill>
                <a:latin typeface="Bookman Old Style"/>
                <a:ea typeface="Bookman Old Style"/>
                <a:cs typeface="Bookman Old Style"/>
                <a:sym typeface="Bookman Old Style"/>
              </a:rPr>
              <a:t>Intelligent Character Recognition (ICR)</a:t>
            </a:r>
            <a:r>
              <a:rPr lang="en-US" sz="1300" i="0" u="none" strike="noStrike" cap="none">
                <a:solidFill>
                  <a:srgbClr val="000000"/>
                </a:solidFill>
                <a:latin typeface="Bookman Old Style"/>
                <a:ea typeface="Bookman Old Style"/>
                <a:cs typeface="Bookman Old Style"/>
                <a:sym typeface="Bookman Old Style"/>
              </a:rPr>
              <a:t>: OCR can recognize and transcribe handwritten or cursive text from scanned documents, making it possible to digitize handwritten notes, letters, and forms. Script recognition is a specific application of OCR that focuses on transcribing cursive and script handwriting.</a:t>
            </a:r>
            <a:endParaRPr sz="1300" i="0" u="none" strike="noStrike" cap="none">
              <a:solidFill>
                <a:srgbClr val="000000"/>
              </a:solidFill>
              <a:latin typeface="Bookman Old Style"/>
              <a:ea typeface="Bookman Old Style"/>
              <a:cs typeface="Bookman Old Style"/>
              <a:sym typeface="Bookman Old Style"/>
            </a:endParaRPr>
          </a:p>
        </p:txBody>
      </p:sp>
      <p:sp>
        <p:nvSpPr>
          <p:cNvPr id="70" name="Google Shape;70;p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3</a:t>
            </a:fld>
            <a:endParaRPr>
              <a:latin typeface="Bookman Old Style"/>
              <a:ea typeface="Bookman Old Style"/>
              <a:cs typeface="Bookman Old Style"/>
              <a:sym typeface="Bookman Old Style"/>
            </a:endParaRPr>
          </a:p>
        </p:txBody>
      </p:sp>
      <p:sp>
        <p:nvSpPr>
          <p:cNvPr id="76" name="Google Shape;76;p10"/>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a:ea typeface="Bookman Old Style"/>
              <a:cs typeface="Bookman Old Style"/>
              <a:sym typeface="Bookman Old Style"/>
            </a:endParaRPr>
          </a:p>
        </p:txBody>
      </p:sp>
      <p:sp>
        <p:nvSpPr>
          <p:cNvPr id="77" name="Google Shape;77;p10"/>
          <p:cNvSpPr txBox="1">
            <a:spLocks noGrp="1"/>
          </p:cNvSpPr>
          <p:nvPr>
            <p:ph type="title"/>
          </p:nvPr>
        </p:nvSpPr>
        <p:spPr>
          <a:xfrm>
            <a:off x="992981" y="440470"/>
            <a:ext cx="6117431" cy="627321"/>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Problem </a:t>
            </a:r>
            <a:r>
              <a:rPr lang="en-US" sz="3600">
                <a:latin typeface="Bookman Old Style"/>
                <a:ea typeface="Bookman Old Style"/>
                <a:cs typeface="Bookman Old Style"/>
                <a:sym typeface="Bookman Old Style"/>
              </a:rPr>
              <a:t>Statement</a:t>
            </a:r>
            <a:endParaRPr/>
          </a:p>
        </p:txBody>
      </p:sp>
      <p:sp>
        <p:nvSpPr>
          <p:cNvPr id="78" name="Google Shape;78;p1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79" name="Google Shape;79;p10"/>
          <p:cNvSpPr txBox="1"/>
          <p:nvPr/>
        </p:nvSpPr>
        <p:spPr>
          <a:xfrm>
            <a:off x="725090" y="1327115"/>
            <a:ext cx="7693800" cy="3363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50"/>
              <a:buFont typeface="Arial"/>
              <a:buNone/>
            </a:pPr>
            <a:r>
              <a:rPr lang="en-US" sz="1250" i="0" u="none" strike="noStrike" cap="none">
                <a:solidFill>
                  <a:srgbClr val="000000"/>
                </a:solidFill>
                <a:latin typeface="Bookman Old Style"/>
                <a:ea typeface="Bookman Old Style"/>
                <a:cs typeface="Bookman Old Style"/>
                <a:sym typeface="Bookman Old Style"/>
              </a:rPr>
              <a:t>To develop a OCR tool to recognize Telugu scripts using techniques of OpenCV and deep learning(LSTM)</a:t>
            </a:r>
            <a:endParaRPr sz="1250" i="0" u="none" strike="noStrike" cap="none">
              <a:solidFill>
                <a:srgbClr val="000000"/>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250"/>
              <a:buFont typeface="Arial"/>
              <a:buNone/>
            </a:pPr>
            <a:r>
              <a:rPr lang="en-US" sz="1250" i="0" u="none" strike="noStrike" cap="none">
                <a:solidFill>
                  <a:srgbClr val="000000"/>
                </a:solidFill>
                <a:latin typeface="Bookman Old Style"/>
                <a:ea typeface="Bookman Old Style"/>
                <a:cs typeface="Bookman Old Style"/>
                <a:sym typeface="Bookman Old Style"/>
              </a:rPr>
              <a:t>The aim of this project is to develop an OCR system for Telugu script using Long Short-Term Memory (LSTM) networks, a type of recurrent neural network that can learn long-term dependencies in sequential data. LSTM networks have shown promising results in OCR for other languages, such as English and Arabic.</a:t>
            </a:r>
            <a:endParaRPr sz="1250" i="0" u="none" strike="noStrike" cap="none">
              <a:solidFill>
                <a:srgbClr val="000000"/>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250"/>
              <a:buFont typeface="Arial"/>
              <a:buNone/>
            </a:pPr>
            <a:r>
              <a:rPr lang="en-US" sz="1250" i="0" u="none" strike="noStrike" cap="none">
                <a:solidFill>
                  <a:srgbClr val="000000"/>
                </a:solidFill>
                <a:latin typeface="Bookman Old Style"/>
                <a:ea typeface="Bookman Old Style"/>
                <a:cs typeface="Bookman Old Style"/>
                <a:sym typeface="Bookman Old Style"/>
              </a:rPr>
              <a:t>The objectives of this project are:</a:t>
            </a:r>
            <a:endParaRPr sz="1250" i="0" u="none" strike="noStrike" cap="none">
              <a:solidFill>
                <a:srgbClr val="000000"/>
              </a:solidFill>
              <a:latin typeface="Bookman Old Style"/>
              <a:ea typeface="Bookman Old Style"/>
              <a:cs typeface="Bookman Old Style"/>
              <a:sym typeface="Bookman Old Style"/>
            </a:endParaRPr>
          </a:p>
          <a:p>
            <a:pPr marL="0" marR="0" lvl="0" indent="0" algn="just" rtl="0">
              <a:lnSpc>
                <a:spcPct val="100000"/>
              </a:lnSpc>
              <a:spcBef>
                <a:spcPts val="0"/>
              </a:spcBef>
              <a:spcAft>
                <a:spcPts val="0"/>
              </a:spcAft>
              <a:buClr>
                <a:srgbClr val="000000"/>
              </a:buClr>
              <a:buSzPts val="1250"/>
              <a:buFont typeface="Arial"/>
              <a:buNone/>
            </a:pPr>
            <a:endParaRPr sz="1250" i="0" u="none" strike="noStrike" cap="none">
              <a:solidFill>
                <a:srgbClr val="000000"/>
              </a:solidFill>
              <a:latin typeface="Bookman Old Style"/>
              <a:ea typeface="Bookman Old Style"/>
              <a:cs typeface="Bookman Old Style"/>
              <a:sym typeface="Bookman Old Style"/>
            </a:endParaRPr>
          </a:p>
          <a:p>
            <a:pPr marL="285750" marR="0" lvl="0" indent="-285750" algn="just" rtl="0">
              <a:lnSpc>
                <a:spcPct val="100000"/>
              </a:lnSpc>
              <a:spcBef>
                <a:spcPts val="0"/>
              </a:spcBef>
              <a:spcAft>
                <a:spcPts val="0"/>
              </a:spcAft>
              <a:buClr>
                <a:srgbClr val="000000"/>
              </a:buClr>
              <a:buSzPts val="1250"/>
              <a:buFont typeface="Bookman Old Style"/>
              <a:buChar char="•"/>
            </a:pPr>
            <a:r>
              <a:rPr lang="en-US" sz="1250" i="0" u="none" strike="noStrike" cap="none">
                <a:solidFill>
                  <a:srgbClr val="000000"/>
                </a:solidFill>
                <a:latin typeface="Bookman Old Style"/>
                <a:ea typeface="Bookman Old Style"/>
                <a:cs typeface="Bookman Old Style"/>
                <a:sym typeface="Bookman Old Style"/>
              </a:rPr>
              <a:t>To collect and annotate a large and diverse dataset of Telugu text images, covering different writing styles, fonts, and layouts.</a:t>
            </a:r>
            <a:endParaRPr sz="1250" i="0" u="none" strike="noStrike" cap="none">
              <a:solidFill>
                <a:srgbClr val="000000"/>
              </a:solidFill>
              <a:latin typeface="Bookman Old Style"/>
              <a:ea typeface="Bookman Old Style"/>
              <a:cs typeface="Bookman Old Style"/>
              <a:sym typeface="Bookman Old Style"/>
            </a:endParaRPr>
          </a:p>
          <a:p>
            <a:pPr marL="285750" marR="0" lvl="0" indent="-285750" algn="just" rtl="0">
              <a:lnSpc>
                <a:spcPct val="100000"/>
              </a:lnSpc>
              <a:spcBef>
                <a:spcPts val="0"/>
              </a:spcBef>
              <a:spcAft>
                <a:spcPts val="0"/>
              </a:spcAft>
              <a:buClr>
                <a:srgbClr val="000000"/>
              </a:buClr>
              <a:buSzPts val="1250"/>
              <a:buFont typeface="Bookman Old Style"/>
              <a:buChar char="•"/>
            </a:pPr>
            <a:r>
              <a:rPr lang="en-US" sz="1250" i="0" u="none" strike="noStrike" cap="none">
                <a:solidFill>
                  <a:srgbClr val="000000"/>
                </a:solidFill>
                <a:latin typeface="Bookman Old Style"/>
                <a:ea typeface="Bookman Old Style"/>
                <a:cs typeface="Bookman Old Style"/>
                <a:sym typeface="Bookman Old Style"/>
              </a:rPr>
              <a:t>To design and implement LSTM networks for character recognition, and compare their performance with other deep learning models, such as convolutional neural networks and encoder-decoder networks.</a:t>
            </a:r>
            <a:endParaRPr sz="1250" i="0" u="none" strike="noStrike" cap="none">
              <a:solidFill>
                <a:srgbClr val="000000"/>
              </a:solidFill>
              <a:latin typeface="Bookman Old Style"/>
              <a:ea typeface="Bookman Old Style"/>
              <a:cs typeface="Bookman Old Style"/>
              <a:sym typeface="Bookman Old Style"/>
            </a:endParaRPr>
          </a:p>
          <a:p>
            <a:pPr marL="285750" marR="0" lvl="0" indent="-285750" algn="just" rtl="0">
              <a:lnSpc>
                <a:spcPct val="100000"/>
              </a:lnSpc>
              <a:spcBef>
                <a:spcPts val="0"/>
              </a:spcBef>
              <a:spcAft>
                <a:spcPts val="0"/>
              </a:spcAft>
              <a:buClr>
                <a:srgbClr val="000000"/>
              </a:buClr>
              <a:buSzPts val="1250"/>
              <a:buFont typeface="Bookman Old Style"/>
              <a:buChar char="•"/>
            </a:pPr>
            <a:r>
              <a:rPr lang="en-US" sz="1250" i="0" u="none" strike="noStrike" cap="none">
                <a:solidFill>
                  <a:srgbClr val="000000"/>
                </a:solidFill>
                <a:latin typeface="Bookman Old Style"/>
                <a:ea typeface="Bookman Old Style"/>
                <a:cs typeface="Bookman Old Style"/>
                <a:sym typeface="Bookman Old Style"/>
              </a:rPr>
              <a:t>To evaluate the accuracy and efficiency of the proposed system on various metrics, such as character error rate, word error rate, and recognition time.</a:t>
            </a:r>
            <a:endParaRPr sz="1250" i="0" u="none" strike="noStrike" cap="none">
              <a:solidFill>
                <a:srgbClr val="000000"/>
              </a:solidFill>
              <a:latin typeface="Bookman Old Style"/>
              <a:ea typeface="Bookman Old Style"/>
              <a:cs typeface="Bookman Old Style"/>
              <a:sym typeface="Bookman Old Style"/>
            </a:endParaRPr>
          </a:p>
          <a:p>
            <a:pPr marL="285750" marR="0" lvl="0" indent="-285750" algn="just" rtl="0">
              <a:lnSpc>
                <a:spcPct val="100000"/>
              </a:lnSpc>
              <a:spcBef>
                <a:spcPts val="0"/>
              </a:spcBef>
              <a:spcAft>
                <a:spcPts val="0"/>
              </a:spcAft>
              <a:buClr>
                <a:srgbClr val="000000"/>
              </a:buClr>
              <a:buSzPts val="1250"/>
              <a:buFont typeface="Bookman Old Style"/>
              <a:buChar char="•"/>
            </a:pPr>
            <a:r>
              <a:rPr lang="en-US" sz="1250" i="0" u="none" strike="noStrike" cap="none">
                <a:solidFill>
                  <a:srgbClr val="000000"/>
                </a:solidFill>
                <a:latin typeface="Bookman Old Style"/>
                <a:ea typeface="Bookman Old Style"/>
                <a:cs typeface="Bookman Old Style"/>
                <a:sym typeface="Bookman Old Style"/>
              </a:rPr>
              <a:t>To explore the potential applications and limitations of the proposed system, and suggest possible improvements and extensions.</a:t>
            </a:r>
            <a:endParaRPr sz="1250" i="0" u="none" strike="noStrike" cap="none">
              <a:solidFill>
                <a:srgbClr val="000000"/>
              </a:solidFill>
              <a:latin typeface="Bookman Old Style"/>
              <a:ea typeface="Bookman Old Style"/>
              <a:cs typeface="Bookman Old Style"/>
              <a:sym typeface="Bookman Old Sty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sldNum" idx="12"/>
          </p:nvPr>
        </p:nvSpPr>
        <p:spPr>
          <a:xfrm>
            <a:off x="6625119" y="4869600"/>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4</a:t>
            </a:fld>
            <a:endParaRPr>
              <a:latin typeface="Bookman Old Style"/>
              <a:ea typeface="Bookman Old Style"/>
              <a:cs typeface="Bookman Old Style"/>
              <a:sym typeface="Bookman Old Style"/>
            </a:endParaRPr>
          </a:p>
        </p:txBody>
      </p:sp>
      <p:sp>
        <p:nvSpPr>
          <p:cNvPr id="85" name="Google Shape;85;p11"/>
          <p:cNvSpPr txBox="1">
            <a:spLocks noGrp="1"/>
          </p:cNvSpPr>
          <p:nvPr>
            <p:ph type="title"/>
          </p:nvPr>
        </p:nvSpPr>
        <p:spPr>
          <a:xfrm>
            <a:off x="1178248" y="27195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86" name="Google Shape;86;p11"/>
          <p:cNvSpPr txBox="1">
            <a:spLocks noGrp="1"/>
          </p:cNvSpPr>
          <p:nvPr>
            <p:ph type="ftr" idx="11"/>
          </p:nvPr>
        </p:nvSpPr>
        <p:spPr>
          <a:xfrm>
            <a:off x="3196119" y="4869600"/>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
        <p:nvSpPr>
          <p:cNvPr id="87" name="Google Shape;87;p11"/>
          <p:cNvSpPr txBox="1"/>
          <p:nvPr/>
        </p:nvSpPr>
        <p:spPr>
          <a:xfrm>
            <a:off x="272750" y="792075"/>
            <a:ext cx="8285100" cy="381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374151"/>
              </a:solidFill>
              <a:latin typeface="Arial"/>
              <a:ea typeface="Arial"/>
              <a:cs typeface="Arial"/>
              <a:sym typeface="Arial"/>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Preprocess the input image by applying binarization, noise removal, skew correction, and resizing techniques to enhance the quality and uniformity of the image.</a:t>
            </a:r>
            <a:endParaRPr sz="1200" i="0" u="none" strike="noStrike" cap="none">
              <a:solidFill>
                <a:schemeClr val="dk1"/>
              </a:solidFill>
              <a:latin typeface="Bookman Old Style"/>
              <a:ea typeface="Bookman Old Style"/>
              <a:cs typeface="Bookman Old Style"/>
              <a:sym typeface="Bookman Old Style"/>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Segment the image into lines, words, and characters using a combination of projection profiles, connected components, and contour analysis. Alternatively, use a segmentation-free approach that directly extracts features from the whole image or patches of the image.</a:t>
            </a:r>
            <a:endParaRPr sz="1200" i="0" u="none" strike="noStrike" cap="none">
              <a:solidFill>
                <a:schemeClr val="dk1"/>
              </a:solidFill>
              <a:latin typeface="Bookman Old Style"/>
              <a:ea typeface="Bookman Old Style"/>
              <a:cs typeface="Bookman Old Style"/>
              <a:sym typeface="Bookman Old Style"/>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Extract features from the segmented or whole image using convolutional neural networks (CNNs), which can learn robust and invariant representations of the characters. Use max-pooling and dropout layers to reduce the dimensionality and overfitting of the features.</a:t>
            </a:r>
            <a:endParaRPr sz="1200" i="0" u="none" strike="noStrike" cap="none">
              <a:solidFill>
                <a:schemeClr val="dk1"/>
              </a:solidFill>
              <a:latin typeface="Bookman Old Style"/>
              <a:ea typeface="Bookman Old Style"/>
              <a:cs typeface="Bookman Old Style"/>
              <a:sym typeface="Bookman Old Style"/>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Feed the sequence of features extracted by the CNNs to a recurrent neural network (RNN) with long short-term memory (LSTM) cells, which can learn the temporal dependencies and context information of the characters. Use a bidirectional RNN to capture both forward and backward information from the sequence.</a:t>
            </a:r>
            <a:endParaRPr sz="1200" i="0" u="none" strike="noStrike" cap="none">
              <a:solidFill>
                <a:schemeClr val="dk1"/>
              </a:solidFill>
              <a:latin typeface="Bookman Old Style"/>
              <a:ea typeface="Bookman Old Style"/>
              <a:cs typeface="Bookman Old Style"/>
              <a:sym typeface="Bookman Old Style"/>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Use a connectionist temporal classification (CTC) loss function to train the RNN-LSTM network, which can handle variable-length inputs and outputs without requiring explicit alignment. CTC can also output a blank symbol to indicate no character or a repeated character in the sequence.</a:t>
            </a:r>
            <a:endParaRPr sz="1200" i="0" u="none" strike="noStrike" cap="none">
              <a:solidFill>
                <a:schemeClr val="dk1"/>
              </a:solidFill>
              <a:latin typeface="Bookman Old Style"/>
              <a:ea typeface="Bookman Old Style"/>
              <a:cs typeface="Bookman Old Style"/>
              <a:sym typeface="Bookman Old Style"/>
            </a:endParaRPr>
          </a:p>
          <a:p>
            <a:pPr marL="457200" marR="0" lvl="0" indent="-304800" algn="just" rtl="0">
              <a:lnSpc>
                <a:spcPct val="100000"/>
              </a:lnSpc>
              <a:spcBef>
                <a:spcPts val="0"/>
              </a:spcBef>
              <a:spcAft>
                <a:spcPts val="0"/>
              </a:spcAft>
              <a:buClr>
                <a:schemeClr val="dk1"/>
              </a:buClr>
              <a:buSzPts val="1200"/>
              <a:buFont typeface="Bookman Old Style"/>
              <a:buChar char="●"/>
            </a:pPr>
            <a:r>
              <a:rPr lang="en-US" sz="1200" i="0" u="none" strike="noStrike" cap="none">
                <a:solidFill>
                  <a:schemeClr val="dk1"/>
                </a:solidFill>
                <a:latin typeface="Bookman Old Style"/>
                <a:ea typeface="Bookman Old Style"/>
                <a:cs typeface="Bookman Old Style"/>
                <a:sym typeface="Bookman Old Style"/>
              </a:rPr>
              <a:t>Use a beam search decoder to find the most probable output sequence from the network, which can also incorporate a language model to improve the accuracy and fluency of the output. Alternatively, use an attention mechanism to selectively focus on different parts of the input image and generate the output sequence one character at a time.</a:t>
            </a:r>
            <a:endParaRPr sz="1200" i="0" u="none" strike="noStrike" cap="none">
              <a:solidFill>
                <a:schemeClr val="dk1"/>
              </a:solidFill>
              <a:latin typeface="Bookman Old Style"/>
              <a:ea typeface="Bookman Old Style"/>
              <a:cs typeface="Bookman Old Style"/>
              <a:sym typeface="Bookman Old Sty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sldNum" idx="12"/>
          </p:nvPr>
        </p:nvSpPr>
        <p:spPr>
          <a:xfrm>
            <a:off x="6553200" y="4767264"/>
            <a:ext cx="2133600" cy="273900"/>
          </a:xfrm>
          <a:prstGeom prst="rect">
            <a:avLst/>
          </a:prstGeom>
        </p:spPr>
        <p:txBody>
          <a:bodyPr spcFirstLastPara="1" wrap="square" lIns="94100" tIns="47025" rIns="94100" bIns="47025"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pic>
        <p:nvPicPr>
          <p:cNvPr id="93" name="Google Shape;93;p12"/>
          <p:cNvPicPr preferRelativeResize="0"/>
          <p:nvPr/>
        </p:nvPicPr>
        <p:blipFill>
          <a:blip r:embed="rId3">
            <a:alphaModFix/>
          </a:blip>
          <a:stretch>
            <a:fillRect/>
          </a:stretch>
        </p:blipFill>
        <p:spPr>
          <a:xfrm>
            <a:off x="200025" y="1457325"/>
            <a:ext cx="8743950" cy="222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99" name="Google Shape;99;p13"/>
          <p:cNvSpPr/>
          <p:nvPr/>
        </p:nvSpPr>
        <p:spPr>
          <a:xfrm>
            <a:off x="872975" y="1046002"/>
            <a:ext cx="7518600" cy="323623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1200"/>
              </a:spcBef>
              <a:spcAft>
                <a:spcPts val="0"/>
              </a:spcAft>
              <a:buClr>
                <a:schemeClr val="dk1"/>
              </a:buClr>
              <a:buSzPts val="1100"/>
              <a:buFont typeface="Arial"/>
              <a:buNone/>
            </a:pPr>
            <a:r>
              <a:rPr lang="en-US" sz="1400" b="1" i="0" u="none" strike="noStrike" cap="none">
                <a:solidFill>
                  <a:schemeClr val="dk1"/>
                </a:solidFill>
                <a:latin typeface="Times New Roman"/>
                <a:ea typeface="Times New Roman"/>
                <a:cs typeface="Times New Roman"/>
                <a:sym typeface="Times New Roman"/>
              </a:rPr>
              <a:t>  </a:t>
            </a:r>
            <a:r>
              <a:rPr lang="en-US" sz="1400" b="1" i="0" u="none" strike="noStrike" cap="none">
                <a:solidFill>
                  <a:schemeClr val="dk1"/>
                </a:solidFill>
                <a:latin typeface="Bookman Old Style"/>
                <a:ea typeface="Bookman Old Style"/>
                <a:cs typeface="Bookman Old Style"/>
                <a:sym typeface="Bookman Old Style"/>
              </a:rPr>
              <a:t>SOFTWARE REQUIREMENTS:</a:t>
            </a:r>
            <a:endParaRPr sz="1400" b="1"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50000"/>
              </a:lnSpc>
              <a:spcBef>
                <a:spcPts val="120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Operating system   :     	Windows XP/7/10.</a:t>
            </a:r>
            <a:endParaRPr sz="1400"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50000"/>
              </a:lnSpc>
              <a:spcBef>
                <a:spcPts val="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Coding Language  :     	</a:t>
            </a:r>
            <a:r>
              <a:rPr lang="en-US">
                <a:solidFill>
                  <a:schemeClr val="dk1"/>
                </a:solidFill>
                <a:latin typeface="Bookman Old Style"/>
                <a:ea typeface="Bookman Old Style"/>
                <a:cs typeface="Bookman Old Style"/>
                <a:sym typeface="Bookman Old Style"/>
              </a:rPr>
              <a:t>Python</a:t>
            </a:r>
            <a:endParaRPr sz="1400" i="0" u="none" strike="noStrike" cap="none">
              <a:solidFill>
                <a:schemeClr val="dk1"/>
              </a:solidFill>
              <a:latin typeface="Bookman Old Style"/>
              <a:ea typeface="Bookman Old Style"/>
              <a:cs typeface="Bookman Old Style"/>
              <a:sym typeface="Bookman Old Style"/>
            </a:endParaRPr>
          </a:p>
          <a:p>
            <a:pPr marL="457200" marR="0" lvl="0" indent="-317500" algn="just" rtl="0">
              <a:lnSpc>
                <a:spcPct val="150000"/>
              </a:lnSpc>
              <a:spcBef>
                <a:spcPts val="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Tool                  	:     	OpenCV, Tensorflow</a:t>
            </a:r>
            <a:endParaRPr sz="1400" i="0" u="none" strike="noStrike" cap="none">
              <a:solidFill>
                <a:schemeClr val="dk1"/>
              </a:solidFill>
              <a:latin typeface="Bookman Old Style"/>
              <a:ea typeface="Bookman Old Style"/>
              <a:cs typeface="Bookman Old Style"/>
              <a:sym typeface="Bookman Old Style"/>
            </a:endParaRPr>
          </a:p>
          <a:p>
            <a:pPr marL="139700" marR="0" lvl="0" indent="0" algn="just" rtl="0">
              <a:lnSpc>
                <a:spcPct val="150000"/>
              </a:lnSpc>
              <a:spcBef>
                <a:spcPts val="0"/>
              </a:spcBef>
              <a:spcAft>
                <a:spcPts val="0"/>
              </a:spcAft>
              <a:buNone/>
            </a:pPr>
            <a:endParaRPr sz="1400" b="1" i="0" u="none" strike="noStrike" cap="none">
              <a:solidFill>
                <a:schemeClr val="dk1"/>
              </a:solidFill>
              <a:latin typeface="Bookman Old Style"/>
              <a:ea typeface="Bookman Old Style"/>
              <a:cs typeface="Bookman Old Style"/>
              <a:sym typeface="Bookman Old Style"/>
            </a:endParaRPr>
          </a:p>
          <a:p>
            <a:pPr marL="139700" marR="0" lvl="0" indent="0" algn="just" rtl="0">
              <a:lnSpc>
                <a:spcPct val="150000"/>
              </a:lnSpc>
              <a:spcBef>
                <a:spcPts val="0"/>
              </a:spcBef>
              <a:spcAft>
                <a:spcPts val="0"/>
              </a:spcAft>
              <a:buNone/>
            </a:pPr>
            <a:r>
              <a:rPr lang="en-US" sz="1400" b="1" i="0" u="none" strike="noStrike" cap="none">
                <a:solidFill>
                  <a:schemeClr val="dk1"/>
                </a:solidFill>
                <a:latin typeface="Bookman Old Style"/>
                <a:ea typeface="Bookman Old Style"/>
                <a:cs typeface="Bookman Old Style"/>
                <a:sym typeface="Bookman Old Style"/>
              </a:rPr>
              <a:t>HARDWARE REQUIREMENTS:</a:t>
            </a:r>
            <a:endParaRPr sz="1400" b="1" i="0" u="none" strike="noStrike" cap="none">
              <a:solidFill>
                <a:schemeClr val="dk1"/>
              </a:solidFill>
              <a:latin typeface="Bookman Old Style"/>
              <a:ea typeface="Bookman Old Style"/>
              <a:cs typeface="Bookman Old Style"/>
              <a:sym typeface="Bookman Old Style"/>
            </a:endParaRPr>
          </a:p>
          <a:p>
            <a:pPr marL="457200" marR="0" lvl="0" indent="-317500" algn="l" rtl="0">
              <a:lnSpc>
                <a:spcPct val="115000"/>
              </a:lnSpc>
              <a:spcBef>
                <a:spcPts val="120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System      :     i5 10 Gen</a:t>
            </a:r>
            <a:endParaRPr sz="1400" i="0" u="none" strike="noStrike" cap="none">
              <a:solidFill>
                <a:schemeClr val="dk1"/>
              </a:solidFill>
              <a:latin typeface="Bookman Old Style"/>
              <a:ea typeface="Bookman Old Style"/>
              <a:cs typeface="Bookman Old Style"/>
              <a:sym typeface="Bookman Old Style"/>
            </a:endParaRPr>
          </a:p>
          <a:p>
            <a:pPr marL="457200" marR="0" lvl="0" indent="-317500" algn="l" rtl="0">
              <a:lnSpc>
                <a:spcPct val="115000"/>
              </a:lnSpc>
              <a:spcBef>
                <a:spcPts val="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Hard Disk :     512GB.</a:t>
            </a:r>
            <a:endParaRPr sz="1400" i="0" u="none" strike="noStrike" cap="none">
              <a:solidFill>
                <a:schemeClr val="dk1"/>
              </a:solidFill>
              <a:latin typeface="Bookman Old Style"/>
              <a:ea typeface="Bookman Old Style"/>
              <a:cs typeface="Bookman Old Style"/>
              <a:sym typeface="Bookman Old Style"/>
            </a:endParaRPr>
          </a:p>
          <a:p>
            <a:pPr marL="457200" marR="0" lvl="0" indent="-317500" algn="l" rtl="0">
              <a:lnSpc>
                <a:spcPct val="115000"/>
              </a:lnSpc>
              <a:spcBef>
                <a:spcPts val="0"/>
              </a:spcBef>
              <a:spcAft>
                <a:spcPts val="0"/>
              </a:spcAft>
              <a:buClr>
                <a:schemeClr val="dk1"/>
              </a:buClr>
              <a:buSzPts val="1400"/>
              <a:buFont typeface="Bookman Old Style"/>
              <a:buChar char="●"/>
            </a:pPr>
            <a:r>
              <a:rPr lang="en-US" sz="1400" i="0" u="none" strike="noStrike" cap="none">
                <a:solidFill>
                  <a:schemeClr val="dk1"/>
                </a:solidFill>
                <a:latin typeface="Bookman Old Style"/>
                <a:ea typeface="Bookman Old Style"/>
                <a:cs typeface="Bookman Old Style"/>
                <a:sym typeface="Bookman Old Style"/>
              </a:rPr>
              <a:t>Ram</a:t>
            </a:r>
            <a:r>
              <a:rPr lang="en-US">
                <a:solidFill>
                  <a:schemeClr val="dk1"/>
                </a:solidFill>
                <a:latin typeface="Bookman Old Style"/>
                <a:ea typeface="Bookman Old Style"/>
                <a:cs typeface="Bookman Old Style"/>
                <a:sym typeface="Bookman Old Style"/>
              </a:rPr>
              <a:t>          </a:t>
            </a:r>
            <a:r>
              <a:rPr lang="en-US" sz="1400" i="0" u="none" strike="noStrike" cap="none">
                <a:solidFill>
                  <a:schemeClr val="dk1"/>
                </a:solidFill>
                <a:latin typeface="Bookman Old Style"/>
                <a:ea typeface="Bookman Old Style"/>
                <a:cs typeface="Bookman Old Style"/>
                <a:sym typeface="Bookman Old Style"/>
              </a:rPr>
              <a:t>:     16 GB.</a:t>
            </a:r>
            <a:endParaRPr sz="2000" b="1" i="0" u="none" strike="noStrike" cap="none">
              <a:solidFill>
                <a:srgbClr val="000000"/>
              </a:solidFill>
              <a:latin typeface="Bookman Old Style"/>
              <a:ea typeface="Bookman Old Style"/>
              <a:cs typeface="Bookman Old Style"/>
              <a:sym typeface="Bookman Old Style"/>
            </a:endParaRPr>
          </a:p>
        </p:txBody>
      </p:sp>
      <p:sp>
        <p:nvSpPr>
          <p:cNvPr id="100" name="Google Shape;100;p13"/>
          <p:cNvSpPr txBox="1">
            <a:spLocks noGrp="1"/>
          </p:cNvSpPr>
          <p:nvPr>
            <p:ph type="title"/>
          </p:nvPr>
        </p:nvSpPr>
        <p:spPr>
          <a:xfrm>
            <a:off x="795750" y="227696"/>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Environment </a:t>
            </a:r>
            <a:endParaRPr sz="3600"/>
          </a:p>
        </p:txBody>
      </p:sp>
      <p:sp>
        <p:nvSpPr>
          <p:cNvPr id="101" name="Google Shape;101;p1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07" name="Google Shape;107;p14"/>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08" name="Google Shape;108;p14"/>
          <p:cNvSpPr txBox="1">
            <a:spLocks noGrp="1"/>
          </p:cNvSpPr>
          <p:nvPr>
            <p:ph type="title"/>
          </p:nvPr>
        </p:nvSpPr>
        <p:spPr>
          <a:xfrm>
            <a:off x="770119" y="388775"/>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Clr>
                <a:schemeClr val="dk1"/>
              </a:buClr>
              <a:buSzPts val="20700"/>
              <a:buFont typeface="Arial"/>
              <a:buNone/>
            </a:pPr>
            <a:r>
              <a:rPr lang="en-US" sz="3600"/>
              <a:t>Experiment Screenshots </a:t>
            </a:r>
            <a:endParaRPr sz="3600"/>
          </a:p>
        </p:txBody>
      </p:sp>
      <p:sp>
        <p:nvSpPr>
          <p:cNvPr id="109" name="Google Shape;109;p1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110" name="Google Shape;110;p14"/>
          <p:cNvPicPr preferRelativeResize="0"/>
          <p:nvPr/>
        </p:nvPicPr>
        <p:blipFill rotWithShape="1">
          <a:blip r:embed="rId3">
            <a:alphaModFix/>
          </a:blip>
          <a:srcRect/>
          <a:stretch/>
        </p:blipFill>
        <p:spPr>
          <a:xfrm>
            <a:off x="1168229" y="1810175"/>
            <a:ext cx="6807551" cy="14097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16" name="Google Shape;116;p15"/>
          <p:cNvSpPr/>
          <p:nvPr/>
        </p:nvSpPr>
        <p:spPr>
          <a:xfrm>
            <a:off x="3415004" y="3219941"/>
            <a:ext cx="4572000" cy="40011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117" name="Google Shape;117;p15"/>
          <p:cNvSpPr txBox="1">
            <a:spLocks noGrp="1"/>
          </p:cNvSpPr>
          <p:nvPr>
            <p:ph type="title"/>
          </p:nvPr>
        </p:nvSpPr>
        <p:spPr>
          <a:xfrm>
            <a:off x="1003944" y="227700"/>
            <a:ext cx="6117300" cy="6273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20700"/>
              <a:buNone/>
            </a:pPr>
            <a:r>
              <a:rPr lang="en-US" sz="3600"/>
              <a:t>Experiment Screenshots  </a:t>
            </a:r>
            <a:endParaRPr sz="3600"/>
          </a:p>
        </p:txBody>
      </p:sp>
      <p:sp>
        <p:nvSpPr>
          <p:cNvPr id="118" name="Google Shape;118;p1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p>
            <a:pPr marL="0" lvl="0" indent="0" algn="ctr" rtl="0">
              <a:lnSpc>
                <a:spcPct val="100000"/>
              </a:lnSpc>
              <a:spcBef>
                <a:spcPts val="0"/>
              </a:spcBef>
              <a:spcAft>
                <a:spcPts val="0"/>
              </a:spcAft>
              <a:buSzPts val="1400"/>
              <a:buNone/>
            </a:pPr>
            <a:r>
              <a:rPr lang="en-US"/>
              <a:t>Department of Computer Science and Engineering</a:t>
            </a:r>
            <a:endParaRPr/>
          </a:p>
        </p:txBody>
      </p:sp>
      <p:pic>
        <p:nvPicPr>
          <p:cNvPr id="119" name="Google Shape;119;p15"/>
          <p:cNvPicPr preferRelativeResize="0"/>
          <p:nvPr/>
        </p:nvPicPr>
        <p:blipFill>
          <a:blip r:embed="rId3">
            <a:alphaModFix/>
          </a:blip>
          <a:stretch>
            <a:fillRect/>
          </a:stretch>
        </p:blipFill>
        <p:spPr>
          <a:xfrm>
            <a:off x="570200" y="855000"/>
            <a:ext cx="8229651" cy="380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
        <p:nvSpPr>
          <p:cNvPr id="125" name="Google Shape;125;p16"/>
          <p:cNvSpPr txBox="1"/>
          <p:nvPr/>
        </p:nvSpPr>
        <p:spPr>
          <a:xfrm>
            <a:off x="1174850" y="3303150"/>
            <a:ext cx="25245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Request Accepted by Authority</a:t>
            </a:r>
            <a:endParaRPr sz="1200" b="0" i="0" u="none" strike="noStrike" cap="none">
              <a:solidFill>
                <a:schemeClr val="dk1"/>
              </a:solidFill>
              <a:latin typeface="Times New Roman"/>
              <a:ea typeface="Times New Roman"/>
              <a:cs typeface="Times New Roman"/>
              <a:sym typeface="Times New Roman"/>
            </a:endParaRPr>
          </a:p>
        </p:txBody>
      </p:sp>
      <p:pic>
        <p:nvPicPr>
          <p:cNvPr id="126" name="Google Shape;126;p16"/>
          <p:cNvPicPr preferRelativeResize="0"/>
          <p:nvPr/>
        </p:nvPicPr>
        <p:blipFill rotWithShape="1">
          <a:blip r:embed="rId3">
            <a:alphaModFix/>
          </a:blip>
          <a:srcRect/>
          <a:stretch/>
        </p:blipFill>
        <p:spPr>
          <a:xfrm>
            <a:off x="1107925" y="679950"/>
            <a:ext cx="6632975" cy="4214301"/>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916</Words>
  <Application>Microsoft Office PowerPoint</Application>
  <PresentationFormat>On-screen Show (16:9)</PresentationFormat>
  <Paragraphs>84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Noto Sans Symbols</vt:lpstr>
      <vt:lpstr>Times New Roman</vt:lpstr>
      <vt:lpstr>Trebuchet MS</vt:lpstr>
      <vt:lpstr>1_Office Theme</vt:lpstr>
      <vt:lpstr>A Seminar on LSTM based OCR </vt:lpstr>
      <vt:lpstr>Introduction</vt:lpstr>
      <vt:lpstr>Problem Statement</vt:lpstr>
      <vt:lpstr>Proposed Method</vt:lpstr>
      <vt:lpstr>PowerPoint Presentation</vt:lpstr>
      <vt:lpstr>Experiment Environment </vt:lpstr>
      <vt:lpstr>Experiment Screenshots </vt:lpstr>
      <vt:lpstr>Experiment Screenshots  </vt:lpstr>
      <vt:lpstr>PowerPoint Presentation</vt:lpstr>
      <vt:lpstr>Findings for proposed method </vt:lpstr>
      <vt:lpstr>Justification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 LSTM based OCR </dc:title>
  <cp:lastModifiedBy>Joshua Ramisetti</cp:lastModifiedBy>
  <cp:revision>3</cp:revision>
  <dcterms:modified xsi:type="dcterms:W3CDTF">2024-03-28T05:44:55Z</dcterms:modified>
</cp:coreProperties>
</file>