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16"/>
  </p:notesMasterIdLst>
  <p:sldIdLst>
    <p:sldId id="256" r:id="rId3"/>
    <p:sldId id="257" r:id="rId4"/>
    <p:sldId id="258" r:id="rId5"/>
    <p:sldId id="259" r:id="rId6"/>
    <p:sldId id="260" r:id="rId7"/>
    <p:sldId id="268" r:id="rId8"/>
    <p:sldId id="261" r:id="rId9"/>
    <p:sldId id="262" r:id="rId10"/>
    <p:sldId id="263" r:id="rId11"/>
    <p:sldId id="264" r:id="rId12"/>
    <p:sldId id="265" r:id="rId13"/>
    <p:sldId id="266"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44A3A7-B3F5-42F5-B3AD-6FC58E9B0129}">
  <a:tblStyle styleId="{3A44A3A7-B3F5-42F5-B3AD-6FC58E9B012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447f43581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g2b447f43581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447f43581_1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g2b447f43581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b447f43581_1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2b447f43581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447f43581_1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g2b447f43581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447f43581_1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2b447f43581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447f43581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b447f43581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447f43581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2b447f43581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447f43581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2b447f43581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447f43581_1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2b447f43581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447f43581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b447f43581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447f43581_1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g2b447f4358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447f43581_1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g2b447f43581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65" name="Google Shape;65;p15"/>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66" name="Google Shape;66;p15"/>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67" name="Google Shape;67;p15"/>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68" name="Google Shape;68;p1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9" name="Google Shape;69;p1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0" name="Google Shape;70;p1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74" name="Google Shape;74;p16"/>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75" name="Google Shape;75;p1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6" name="Google Shape;76;p1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7" name="Google Shape;77;p1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a:spLocks noGrp="1"/>
          </p:cNvSpPr>
          <p:nvPr>
            <p:ph type="pic" idx="2"/>
          </p:nvPr>
        </p:nvSpPr>
        <p:spPr>
          <a:xfrm>
            <a:off x="1792289" y="459581"/>
            <a:ext cx="5486400" cy="3086100"/>
          </a:xfrm>
          <a:prstGeom prst="rect">
            <a:avLst/>
          </a:prstGeom>
          <a:noFill/>
          <a:ln>
            <a:noFill/>
          </a:ln>
        </p:spPr>
      </p:sp>
      <p:sp>
        <p:nvSpPr>
          <p:cNvPr id="81" name="Google Shape;81;p17"/>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82" name="Google Shape;82;p1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3" name="Google Shape;83;p1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4" name="Google Shape;84;p1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88" name="Google Shape;88;p1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9" name="Google Shape;89;p1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90" name="Google Shape;90;p1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94" name="Google Shape;94;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95" name="Google Shape;95;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96" name="Google Shape;96;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102" name="Google Shape;102;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t>1</a:t>
            </a:fld>
            <a:endParaRPr/>
          </a:p>
        </p:txBody>
      </p:sp>
      <p:sp>
        <p:nvSpPr>
          <p:cNvPr id="103" name="Google Shape;103;p20"/>
          <p:cNvSpPr/>
          <p:nvPr/>
        </p:nvSpPr>
        <p:spPr>
          <a:xfrm>
            <a:off x="2387579" y="295939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04" name="Google Shape;104;p20"/>
          <p:cNvSpPr txBox="1">
            <a:spLocks noGrp="1"/>
          </p:cNvSpPr>
          <p:nvPr>
            <p:ph type="title"/>
          </p:nvPr>
        </p:nvSpPr>
        <p:spPr>
          <a:xfrm>
            <a:off x="138224" y="694236"/>
            <a:ext cx="8229600" cy="8574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1600">
                <a:latin typeface="Bookman Old Style"/>
                <a:ea typeface="Bookman Old Style"/>
                <a:cs typeface="Bookman Old Style"/>
                <a:sym typeface="Bookman Old Style"/>
              </a:rPr>
              <a:t>A Seminar on</a:t>
            </a:r>
            <a:br>
              <a:rPr lang="en" sz="3600">
                <a:latin typeface="Bookman Old Style"/>
                <a:ea typeface="Bookman Old Style"/>
                <a:cs typeface="Bookman Old Style"/>
                <a:sym typeface="Bookman Old Style"/>
              </a:rPr>
            </a:br>
            <a:r>
              <a:rPr lang="en" sz="3600">
                <a:latin typeface="Bookman Old Style"/>
                <a:ea typeface="Bookman Old Style"/>
                <a:cs typeface="Bookman Old Style"/>
                <a:sym typeface="Bookman Old Style"/>
              </a:rPr>
              <a:t>LSTM based OCR</a:t>
            </a:r>
            <a:endParaRPr/>
          </a:p>
        </p:txBody>
      </p:sp>
      <p:sp>
        <p:nvSpPr>
          <p:cNvPr id="105" name="Google Shape;105;p20"/>
          <p:cNvSpPr txBox="1"/>
          <p:nvPr/>
        </p:nvSpPr>
        <p:spPr>
          <a:xfrm>
            <a:off x="685800" y="2762497"/>
            <a:ext cx="34056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rgbClr val="000000"/>
                </a:solidFill>
                <a:latin typeface="Bookman Old Style"/>
                <a:ea typeface="Bookman Old Style"/>
                <a:cs typeface="Bookman Old Style"/>
                <a:sym typeface="Bookman Old Style"/>
              </a:rPr>
              <a:t>Team Details </a:t>
            </a:r>
            <a:endParaRPr sz="1600"/>
          </a:p>
          <a:p>
            <a:pPr marL="342900" marR="0" lvl="0" indent="-342900" algn="l" rtl="0">
              <a:lnSpc>
                <a:spcPct val="100000"/>
              </a:lnSpc>
              <a:spcBef>
                <a:spcPts val="0"/>
              </a:spcBef>
              <a:spcAft>
                <a:spcPts val="0"/>
              </a:spcAft>
              <a:buClr>
                <a:srgbClr val="000000"/>
              </a:buClr>
              <a:buSzPts val="1400"/>
              <a:buAutoNum type="arabicPeriod"/>
            </a:pPr>
            <a:r>
              <a:rPr lang="en"/>
              <a:t>G V CHARAN</a:t>
            </a:r>
            <a:r>
              <a:rPr lang="en" sz="1400" i="0" u="none" strike="noStrike" cap="none">
                <a:solidFill>
                  <a:srgbClr val="000000"/>
                </a:solidFill>
              </a:rPr>
              <a:t> (20EG1051</a:t>
            </a:r>
            <a:r>
              <a:rPr lang="en"/>
              <a:t>12</a:t>
            </a:r>
            <a:r>
              <a:rPr lang="en" sz="1400" i="0" u="none" strike="noStrike" cap="none">
                <a:solidFill>
                  <a:srgbClr val="000000"/>
                </a:solidFill>
              </a:rPr>
              <a:t>)</a:t>
            </a:r>
            <a:endParaRPr/>
          </a:p>
          <a:p>
            <a:pPr marL="342900" marR="0" lvl="0" indent="-342900" algn="l" rtl="0">
              <a:lnSpc>
                <a:spcPct val="100000"/>
              </a:lnSpc>
              <a:spcBef>
                <a:spcPts val="0"/>
              </a:spcBef>
              <a:spcAft>
                <a:spcPts val="0"/>
              </a:spcAft>
              <a:buClr>
                <a:srgbClr val="000000"/>
              </a:buClr>
              <a:buSzPts val="1400"/>
              <a:buAutoNum type="arabicPeriod"/>
            </a:pPr>
            <a:r>
              <a:rPr lang="en"/>
              <a:t>B JAHNAVI</a:t>
            </a:r>
            <a:r>
              <a:rPr lang="en" sz="1400" i="0" u="none" strike="noStrike" cap="none">
                <a:solidFill>
                  <a:srgbClr val="000000"/>
                </a:solidFill>
              </a:rPr>
              <a:t> (20EG1051</a:t>
            </a:r>
            <a:r>
              <a:rPr lang="en"/>
              <a:t>17</a:t>
            </a:r>
            <a:r>
              <a:rPr lang="en" sz="1400" i="0" u="none" strike="noStrike" cap="none">
                <a:solidFill>
                  <a:srgbClr val="000000"/>
                </a:solidFill>
              </a:rPr>
              <a:t>)</a:t>
            </a:r>
            <a:endParaRPr/>
          </a:p>
          <a:p>
            <a:pPr marL="342900" marR="0" lvl="0" indent="-342900" algn="l" rtl="0">
              <a:lnSpc>
                <a:spcPct val="100000"/>
              </a:lnSpc>
              <a:spcBef>
                <a:spcPts val="0"/>
              </a:spcBef>
              <a:spcAft>
                <a:spcPts val="0"/>
              </a:spcAft>
              <a:buClr>
                <a:srgbClr val="000000"/>
              </a:buClr>
              <a:buSzPts val="1400"/>
              <a:buAutoNum type="arabicPeriod"/>
            </a:pPr>
            <a:r>
              <a:rPr lang="en"/>
              <a:t>S SAI YASHWANTH </a:t>
            </a:r>
            <a:r>
              <a:rPr lang="en" sz="1400" i="0" u="none" strike="noStrike" cap="none">
                <a:solidFill>
                  <a:srgbClr val="000000"/>
                </a:solidFill>
              </a:rPr>
              <a:t>(20EG1051</a:t>
            </a:r>
            <a:r>
              <a:rPr lang="en"/>
              <a:t>47</a:t>
            </a:r>
            <a:r>
              <a:rPr lang="en" sz="1400" i="0" u="none" strike="noStrike" cap="none">
                <a:solidFill>
                  <a:srgbClr val="000000"/>
                </a:solidFill>
              </a:rPr>
              <a:t>)</a:t>
            </a:r>
            <a:endParaRPr/>
          </a:p>
          <a:p>
            <a:pPr marL="342900" marR="0" lvl="0" indent="-342900" algn="l" rtl="0">
              <a:lnSpc>
                <a:spcPct val="100000"/>
              </a:lnSpc>
              <a:spcBef>
                <a:spcPts val="0"/>
              </a:spcBef>
              <a:spcAft>
                <a:spcPts val="0"/>
              </a:spcAft>
              <a:buClr>
                <a:srgbClr val="000000"/>
              </a:buClr>
              <a:buSzPts val="1400"/>
              <a:buAutoNum type="arabicPeriod"/>
            </a:pPr>
            <a:r>
              <a:rPr lang="en"/>
              <a:t>R JOSHUA RAHUL</a:t>
            </a:r>
            <a:r>
              <a:rPr lang="en" sz="1400" i="0" u="none" strike="noStrike" cap="none">
                <a:solidFill>
                  <a:srgbClr val="000000"/>
                </a:solidFill>
              </a:rPr>
              <a:t> (20EG105</a:t>
            </a:r>
            <a:r>
              <a:rPr lang="en"/>
              <a:t>713</a:t>
            </a:r>
            <a:r>
              <a:rPr lang="en" sz="1400" i="0" u="none" strike="noStrike" cap="none">
                <a:solidFill>
                  <a:srgbClr val="000000"/>
                </a:solidFill>
              </a:rPr>
              <a:t>)</a:t>
            </a:r>
            <a:endParaRPr/>
          </a:p>
        </p:txBody>
      </p:sp>
      <p:sp>
        <p:nvSpPr>
          <p:cNvPr id="106" name="Google Shape;106;p20"/>
          <p:cNvSpPr txBox="1"/>
          <p:nvPr/>
        </p:nvSpPr>
        <p:spPr>
          <a:xfrm>
            <a:off x="6019800" y="2711250"/>
            <a:ext cx="21336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rgbClr val="000000"/>
                </a:solidFill>
                <a:latin typeface="Bookman Old Style"/>
                <a:ea typeface="Bookman Old Style"/>
                <a:cs typeface="Bookman Old Style"/>
                <a:sym typeface="Bookman Old Style"/>
              </a:rPr>
              <a:t>Project Supervisor </a:t>
            </a:r>
            <a:endParaRPr sz="1600"/>
          </a:p>
          <a:p>
            <a:pPr marL="0" marR="0" lvl="0" indent="0" algn="l" rtl="0">
              <a:lnSpc>
                <a:spcPct val="100000"/>
              </a:lnSpc>
              <a:spcBef>
                <a:spcPts val="0"/>
              </a:spcBef>
              <a:spcAft>
                <a:spcPts val="0"/>
              </a:spcAft>
              <a:buNone/>
            </a:pPr>
            <a:r>
              <a:rPr lang="en">
                <a:latin typeface="Bookman Old Style"/>
                <a:ea typeface="Bookman Old Style"/>
                <a:cs typeface="Bookman Old Style"/>
                <a:sym typeface="Bookman Old Style"/>
              </a:rPr>
              <a:t>D</a:t>
            </a:r>
            <a:r>
              <a:rPr lang="en" sz="1400" i="0" u="none" strike="noStrike" cap="none">
                <a:solidFill>
                  <a:srgbClr val="000000"/>
                </a:solidFill>
                <a:latin typeface="Bookman Old Style"/>
                <a:ea typeface="Bookman Old Style"/>
                <a:cs typeface="Bookman Old Style"/>
                <a:sym typeface="Bookman Old Style"/>
              </a:rPr>
              <a:t>r </a:t>
            </a:r>
            <a:r>
              <a:rPr lang="en">
                <a:latin typeface="Bookman Old Style"/>
                <a:ea typeface="Bookman Old Style"/>
                <a:cs typeface="Bookman Old Style"/>
                <a:sym typeface="Bookman Old Style"/>
              </a:rPr>
              <a:t>K Shailaja</a:t>
            </a:r>
            <a:endParaRPr>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r>
              <a:rPr lang="en" sz="1400" i="0" u="none" strike="noStrike" cap="none">
                <a:solidFill>
                  <a:srgbClr val="000000"/>
                </a:solidFill>
                <a:latin typeface="Bookman Old Style"/>
                <a:ea typeface="Bookman Old Style"/>
                <a:cs typeface="Bookman Old Style"/>
                <a:sym typeface="Bookman Old Style"/>
              </a:rPr>
              <a:t>Assistant Professor</a:t>
            </a:r>
            <a:endParaRPr>
              <a:latin typeface="Bookman Old Style"/>
              <a:ea typeface="Bookman Old Style"/>
              <a:cs typeface="Bookman Old Style"/>
              <a:sym typeface="Bookman Old Style"/>
            </a:endParaRPr>
          </a:p>
        </p:txBody>
      </p:sp>
      <p:sp>
        <p:nvSpPr>
          <p:cNvPr id="107" name="Google Shape;107;p20"/>
          <p:cNvSpPr txBox="1">
            <a:spLocks noGrp="1"/>
          </p:cNvSpPr>
          <p:nvPr>
            <p:ph type="ftr" idx="11"/>
          </p:nvPr>
        </p:nvSpPr>
        <p:spPr>
          <a:xfrm>
            <a:off x="3124200" y="4783592"/>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
        <p:nvSpPr>
          <p:cNvPr id="179" name="Google Shape;179;p2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80" name="Google Shape;180;p28"/>
          <p:cNvSpPr txBox="1">
            <a:spLocks noGrp="1"/>
          </p:cNvSpPr>
          <p:nvPr>
            <p:ph type="title"/>
          </p:nvPr>
        </p:nvSpPr>
        <p:spPr>
          <a:xfrm>
            <a:off x="1116489" y="720395"/>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600">
                <a:latin typeface="Bookman Old Style"/>
                <a:ea typeface="Bookman Old Style"/>
                <a:cs typeface="Bookman Old Style"/>
                <a:sym typeface="Bookman Old Style"/>
              </a:rPr>
              <a:t>Project status</a:t>
            </a:r>
            <a:endParaRPr/>
          </a:p>
        </p:txBody>
      </p:sp>
      <p:graphicFrame>
        <p:nvGraphicFramePr>
          <p:cNvPr id="181" name="Google Shape;181;p28"/>
          <p:cNvGraphicFramePr/>
          <p:nvPr/>
        </p:nvGraphicFramePr>
        <p:xfrm>
          <a:off x="1354909" y="2011010"/>
          <a:ext cx="6602875" cy="2093010"/>
        </p:xfrm>
        <a:graphic>
          <a:graphicData uri="http://schemas.openxmlformats.org/drawingml/2006/table">
            <a:tbl>
              <a:tblPr firstRow="1" bandRow="1">
                <a:noFill/>
                <a:tableStyleId>{3A44A3A7-B3F5-42F5-B3AD-6FC58E9B0129}</a:tableStyleId>
              </a:tblPr>
              <a:tblGrid>
                <a:gridCol w="602750">
                  <a:extLst>
                    <a:ext uri="{9D8B030D-6E8A-4147-A177-3AD203B41FA5}">
                      <a16:colId xmlns:a16="http://schemas.microsoft.com/office/drawing/2014/main" val="20000"/>
                    </a:ext>
                  </a:extLst>
                </a:gridCol>
                <a:gridCol w="4099400">
                  <a:extLst>
                    <a:ext uri="{9D8B030D-6E8A-4147-A177-3AD203B41FA5}">
                      <a16:colId xmlns:a16="http://schemas.microsoft.com/office/drawing/2014/main" val="20001"/>
                    </a:ext>
                  </a:extLst>
                </a:gridCol>
                <a:gridCol w="19007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Functionality</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Status</a:t>
                      </a:r>
                      <a:endParaRPr/>
                    </a:p>
                    <a:p>
                      <a:pPr marL="0" marR="0" lvl="0" indent="0" algn="l" rtl="0">
                        <a:lnSpc>
                          <a:spcPct val="100000"/>
                        </a:lnSpc>
                        <a:spcBef>
                          <a:spcPts val="0"/>
                        </a:spcBef>
                        <a:spcAft>
                          <a:spcPts val="0"/>
                        </a:spcAft>
                        <a:buNone/>
                      </a:pPr>
                      <a:r>
                        <a:rPr lang="en" sz="1000" u="none" strike="noStrike" cap="none"/>
                        <a:t>(Completed /in-progress/Not started)</a:t>
                      </a:r>
                      <a:endParaRPr sz="10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Dataset Preprocessing</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Completed</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Feature Extraction</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Completed</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Recognition</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In-progress</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GUI Integration</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Not Started</a:t>
                      </a:r>
                      <a:endParaRPr/>
                    </a:p>
                  </a:txBody>
                  <a:tcPr marL="91450" marR="91450" marT="45725" marB="45725"/>
                </a:tc>
                <a:extLst>
                  <a:ext uri="{0D108BD9-81ED-4DB2-BD59-A6C34878D82A}">
                    <a16:rowId xmlns:a16="http://schemas.microsoft.com/office/drawing/2014/main" val="10004"/>
                  </a:ext>
                </a:extLst>
              </a:tr>
            </a:tbl>
          </a:graphicData>
        </a:graphic>
      </p:graphicFrame>
      <p:sp>
        <p:nvSpPr>
          <p:cNvPr id="182" name="Google Shape;182;p2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endParaRPr/>
          </a:p>
        </p:txBody>
      </p:sp>
      <p:sp>
        <p:nvSpPr>
          <p:cNvPr id="183" name="Google Shape;183;p2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sp>
        <p:nvSpPr>
          <p:cNvPr id="189" name="Google Shape;189;p2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90" name="Google Shape;190;p29"/>
          <p:cNvSpPr txBox="1">
            <a:spLocks noGrp="1"/>
          </p:cNvSpPr>
          <p:nvPr>
            <p:ph type="title"/>
          </p:nvPr>
        </p:nvSpPr>
        <p:spPr>
          <a:xfrm>
            <a:off x="882809" y="54864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600">
                <a:latin typeface="Bookman Old Style"/>
                <a:ea typeface="Bookman Old Style"/>
                <a:cs typeface="Bookman Old Style"/>
                <a:sym typeface="Bookman Old Style"/>
              </a:rPr>
              <a:t>References</a:t>
            </a:r>
            <a:endParaRPr/>
          </a:p>
        </p:txBody>
      </p:sp>
      <p:sp>
        <p:nvSpPr>
          <p:cNvPr id="191" name="Google Shape;191;p2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
        <p:nvSpPr>
          <p:cNvPr id="192" name="Google Shape;192;p29"/>
          <p:cNvSpPr txBox="1"/>
          <p:nvPr/>
        </p:nvSpPr>
        <p:spPr>
          <a:xfrm>
            <a:off x="316653" y="1369275"/>
            <a:ext cx="8686800" cy="3003900"/>
          </a:xfrm>
          <a:prstGeom prst="rect">
            <a:avLst/>
          </a:prstGeom>
          <a:noFill/>
          <a:ln>
            <a:noFill/>
          </a:ln>
        </p:spPr>
        <p:txBody>
          <a:bodyPr spcFirstLastPara="1" wrap="square" lIns="91425" tIns="45700" rIns="91425" bIns="45700" anchor="t" anchorCtr="0">
            <a:spAutoFit/>
          </a:bodyPr>
          <a:lstStyle/>
          <a:p>
            <a:pPr marL="63500" marR="65405" lvl="0" indent="0" algn="just" rtl="0">
              <a:lnSpc>
                <a:spcPct val="100000"/>
              </a:lnSpc>
              <a:spcBef>
                <a:spcPts val="0"/>
              </a:spcBef>
              <a:spcAft>
                <a:spcPts val="0"/>
              </a:spcAft>
              <a:buNone/>
            </a:pPr>
            <a:r>
              <a:rPr lang="en" sz="1200" b="0" i="0" u="none" strike="noStrike" cap="none">
                <a:solidFill>
                  <a:srgbClr val="000000"/>
                </a:solidFill>
                <a:latin typeface="Calibri"/>
                <a:ea typeface="Calibri"/>
                <a:cs typeface="Calibri"/>
                <a:sym typeface="Calibri"/>
              </a:rPr>
              <a:t> </a:t>
            </a:r>
            <a:r>
              <a:rPr lang="en" sz="1800" b="0" i="0" u="none" strike="noStrike" cap="none">
                <a:solidFill>
                  <a:srgbClr val="000000"/>
                </a:solidFill>
                <a:latin typeface="Bookman Old Style"/>
                <a:ea typeface="Bookman Old Style"/>
                <a:cs typeface="Bookman Old Style"/>
                <a:sym typeface="Bookman Old Style"/>
              </a:rPr>
              <a:t>[1]. </a:t>
            </a:r>
            <a:r>
              <a:rPr lang="en" sz="1800" b="0" i="0" u="none" strike="noStrike" cap="none">
                <a:solidFill>
                  <a:srgbClr val="1F1F1F"/>
                </a:solidFill>
                <a:latin typeface="Bookman Old Style"/>
                <a:ea typeface="Bookman Old Style"/>
                <a:cs typeface="Bookman Old Style"/>
                <a:sym typeface="Bookman Old Style"/>
              </a:rPr>
              <a:t>Yiyi Liu, Yuxin Wang, Hongjian Shi</a:t>
            </a:r>
            <a:r>
              <a:rPr lang="en" sz="1800" b="0" i="0" u="none" strike="noStrike" cap="none">
                <a:solidFill>
                  <a:srgbClr val="000000"/>
                </a:solidFill>
                <a:latin typeface="Bookman Old Style"/>
                <a:ea typeface="Bookman Old Style"/>
                <a:cs typeface="Bookman Old Style"/>
                <a:sym typeface="Bookman Old Style"/>
              </a:rPr>
              <a:t> (2023) A Convolutional Recurrent Neural-Network-Based Machine Learning for Scene Text Recognition Application.</a:t>
            </a:r>
            <a:endParaRPr sz="1800" b="0" i="0" u="none" strike="noStrike" cap="none">
              <a:solidFill>
                <a:srgbClr val="000000"/>
              </a:solidFill>
              <a:latin typeface="Bookman Old Style"/>
              <a:ea typeface="Bookman Old Style"/>
              <a:cs typeface="Bookman Old Style"/>
              <a:sym typeface="Bookman Old Style"/>
            </a:endParaRPr>
          </a:p>
          <a:p>
            <a:pPr marL="63500" marR="65405" lvl="0" indent="0" algn="just" rtl="0">
              <a:lnSpc>
                <a:spcPct val="102000"/>
              </a:lnSpc>
              <a:spcBef>
                <a:spcPts val="0"/>
              </a:spcBef>
              <a:spcAft>
                <a:spcPts val="0"/>
              </a:spcAft>
              <a:buNone/>
            </a:pPr>
            <a:endParaRPr sz="1800">
              <a:latin typeface="Bookman Old Style"/>
              <a:ea typeface="Bookman Old Style"/>
              <a:cs typeface="Bookman Old Style"/>
              <a:sym typeface="Bookman Old Style"/>
            </a:endParaRPr>
          </a:p>
          <a:p>
            <a:pPr marL="63500" marR="0" lvl="0" indent="0" algn="just" rtl="0">
              <a:lnSpc>
                <a:spcPct val="100000"/>
              </a:lnSpc>
              <a:spcBef>
                <a:spcPts val="0"/>
              </a:spcBef>
              <a:spcAft>
                <a:spcPts val="0"/>
              </a:spcAft>
              <a:buNone/>
            </a:pPr>
            <a:r>
              <a:rPr lang="en" sz="1800" b="0" i="0" u="none" strike="noStrike" cap="none">
                <a:solidFill>
                  <a:srgbClr val="000000"/>
                </a:solidFill>
                <a:latin typeface="Bookman Old Style"/>
                <a:ea typeface="Bookman Old Style"/>
                <a:cs typeface="Bookman Old Style"/>
                <a:sym typeface="Bookman Old Style"/>
              </a:rPr>
              <a:t>[2]. Rakesh Chandra Balabantaray, Surajit Mohanty, Marimuthu Karuppiah, Debabrata Samanta (2022). Approach for Preprocessing in Offline Optical Character Recognition (OCR).</a:t>
            </a:r>
            <a:endParaRPr sz="1800" b="0" i="0" u="none" strike="noStrike" cap="none">
              <a:solidFill>
                <a:srgbClr val="000000"/>
              </a:solidFill>
              <a:latin typeface="Bookman Old Style"/>
              <a:ea typeface="Bookman Old Style"/>
              <a:cs typeface="Bookman Old Style"/>
              <a:sym typeface="Bookman Old Style"/>
            </a:endParaRPr>
          </a:p>
          <a:p>
            <a:pPr marL="63500" marR="0" lvl="0" indent="0" algn="just" rtl="0">
              <a:lnSpc>
                <a:spcPct val="71111"/>
              </a:lnSpc>
              <a:spcBef>
                <a:spcPts val="0"/>
              </a:spcBef>
              <a:spcAft>
                <a:spcPts val="0"/>
              </a:spcAft>
              <a:buNone/>
            </a:pPr>
            <a:endParaRPr sz="1800">
              <a:latin typeface="Bookman Old Style"/>
              <a:ea typeface="Bookman Old Style"/>
              <a:cs typeface="Bookman Old Style"/>
              <a:sym typeface="Bookman Old Style"/>
            </a:endParaRPr>
          </a:p>
          <a:p>
            <a:pPr marL="63500" marR="62230" lvl="0" indent="0" algn="just" rtl="0">
              <a:lnSpc>
                <a:spcPct val="100000"/>
              </a:lnSpc>
              <a:spcBef>
                <a:spcPts val="0"/>
              </a:spcBef>
              <a:spcAft>
                <a:spcPts val="0"/>
              </a:spcAft>
              <a:buNone/>
            </a:pPr>
            <a:r>
              <a:rPr lang="en" sz="1800" b="0" i="0" u="none" strike="noStrike" cap="none">
                <a:solidFill>
                  <a:srgbClr val="374050"/>
                </a:solidFill>
                <a:latin typeface="Bookman Old Style"/>
                <a:ea typeface="Bookman Old Style"/>
                <a:cs typeface="Bookman Old Style"/>
                <a:sym typeface="Bookman Old Style"/>
              </a:rPr>
              <a:t>[3]. </a:t>
            </a:r>
            <a:r>
              <a:rPr lang="en" sz="1800" b="0" i="0" u="none" strike="noStrike" cap="none">
                <a:solidFill>
                  <a:srgbClr val="000000"/>
                </a:solidFill>
                <a:latin typeface="Bookman Old Style"/>
                <a:ea typeface="Bookman Old Style"/>
                <a:cs typeface="Bookman Old Style"/>
                <a:sym typeface="Bookman Old Style"/>
              </a:rPr>
              <a:t>Ekraam Sabir, Stephen Rawls, Prem Natarajan (2020). Implicit Language Model in LSTM for OCR.</a:t>
            </a:r>
            <a:endParaRPr sz="1800" b="0" i="0" u="none" strike="noStrike" cap="none">
              <a:solidFill>
                <a:srgbClr val="000000"/>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sp>
        <p:nvSpPr>
          <p:cNvPr id="198" name="Google Shape;198;p3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99" name="Google Shape;199;p30"/>
          <p:cNvSpPr txBox="1">
            <a:spLocks noGrp="1"/>
          </p:cNvSpPr>
          <p:nvPr>
            <p:ph type="title"/>
          </p:nvPr>
        </p:nvSpPr>
        <p:spPr>
          <a:xfrm>
            <a:off x="846735" y="1759067"/>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600">
                <a:latin typeface="Bookman Old Style"/>
                <a:ea typeface="Bookman Old Style"/>
                <a:cs typeface="Bookman Old Style"/>
                <a:sym typeface="Bookman Old Style"/>
              </a:rPr>
              <a:t>Thank you</a:t>
            </a:r>
            <a:endParaRPr/>
          </a:p>
        </p:txBody>
      </p:sp>
      <p:sp>
        <p:nvSpPr>
          <p:cNvPr id="200" name="Google Shape;200;p3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
        <p:nvSpPr>
          <p:cNvPr id="206" name="Google Shape;206;p3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07" name="Google Shape;207;p31"/>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2400">
                <a:latin typeface="Bookman Old Style"/>
                <a:ea typeface="Bookman Old Style"/>
                <a:cs typeface="Bookman Old Style"/>
                <a:sym typeface="Bookman Old Style"/>
              </a:rPr>
              <a:t>Project seminar–I Evaluation</a:t>
            </a:r>
            <a:endParaRPr/>
          </a:p>
        </p:txBody>
      </p:sp>
      <p:graphicFrame>
        <p:nvGraphicFramePr>
          <p:cNvPr id="208" name="Google Shape;208;p31"/>
          <p:cNvGraphicFramePr/>
          <p:nvPr/>
        </p:nvGraphicFramePr>
        <p:xfrm>
          <a:off x="1123308" y="1279490"/>
          <a:ext cx="6602875" cy="2225100"/>
        </p:xfrm>
        <a:graphic>
          <a:graphicData uri="http://schemas.openxmlformats.org/drawingml/2006/table">
            <a:tbl>
              <a:tblPr firstRow="1" bandRow="1">
                <a:noFill/>
                <a:tableStyleId>{3A44A3A7-B3F5-42F5-B3AD-6FC58E9B0129}</a:tableStyleId>
              </a:tblPr>
              <a:tblGrid>
                <a:gridCol w="602750">
                  <a:extLst>
                    <a:ext uri="{9D8B030D-6E8A-4147-A177-3AD203B41FA5}">
                      <a16:colId xmlns:a16="http://schemas.microsoft.com/office/drawing/2014/main" val="20000"/>
                    </a:ext>
                  </a:extLst>
                </a:gridCol>
                <a:gridCol w="4099400">
                  <a:extLst>
                    <a:ext uri="{9D8B030D-6E8A-4147-A177-3AD203B41FA5}">
                      <a16:colId xmlns:a16="http://schemas.microsoft.com/office/drawing/2014/main" val="20001"/>
                    </a:ext>
                  </a:extLst>
                </a:gridCol>
                <a:gridCol w="19007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en"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Rubrics</a:t>
                      </a:r>
                      <a:endParaRPr/>
                    </a:p>
                  </a:txBody>
                  <a:tcPr marL="91450" marR="91450" marT="45725" marB="45725"/>
                </a:tc>
                <a:tc>
                  <a:txBody>
                    <a:bodyPr/>
                    <a:lstStyle/>
                    <a:p>
                      <a:pPr marL="0" marR="0" lvl="0" indent="0" algn="l" rtl="0">
                        <a:lnSpc>
                          <a:spcPct val="100000"/>
                        </a:lnSpc>
                        <a:spcBef>
                          <a:spcPts val="0"/>
                        </a:spcBef>
                        <a:spcAft>
                          <a:spcPts val="0"/>
                        </a:spcAft>
                        <a:buNone/>
                      </a:pPr>
                      <a:r>
                        <a:rPr lang="en" sz="1000" u="none" strike="noStrike" cap="none"/>
                        <a:t>Marks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Concept Introduction</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4</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Literature and Parameter</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Problem  and </a:t>
                      </a:r>
                      <a:r>
                        <a:rPr lang="en" sz="1200" u="none" strike="noStrike" cap="none">
                          <a:latin typeface="Bookman Old Style"/>
                          <a:ea typeface="Bookman Old Style"/>
                          <a:cs typeface="Bookman Old Style"/>
                          <a:sym typeface="Bookman Old Style"/>
                        </a:rPr>
                        <a:t>Problem </a:t>
                      </a:r>
                      <a:r>
                        <a:rPr lang="en" sz="1400" u="none" strike="noStrike" cap="none">
                          <a:latin typeface="Bookman Old Style"/>
                          <a:ea typeface="Bookman Old Style"/>
                          <a:cs typeface="Bookman Old Style"/>
                          <a:sym typeface="Bookman Old Style"/>
                        </a:rPr>
                        <a:t>Illustration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8</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 sz="1400" u="none" strike="noStrike" cap="none"/>
                        <a:t>4 </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latin typeface="Bookman Old Style"/>
                          <a:ea typeface="Bookman Old Style"/>
                          <a:cs typeface="Bookman Old Style"/>
                          <a:sym typeface="Bookman Old Style"/>
                        </a:rPr>
                        <a:t>Proposed Method and  </a:t>
                      </a:r>
                      <a:r>
                        <a:rPr lang="en" sz="1600" u="none" strike="noStrike" cap="none">
                          <a:latin typeface="Bookman Old Style"/>
                          <a:ea typeface="Bookman Old Style"/>
                          <a:cs typeface="Bookman Old Style"/>
                          <a:sym typeface="Bookman Old Style"/>
                        </a:rPr>
                        <a:t>Illustration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8</a:t>
                      </a:r>
                      <a:endParaRPr/>
                    </a:p>
                  </a:txBody>
                  <a:tcPr marL="91450" marR="91450" marT="45725" marB="45725"/>
                </a:tc>
                <a:extLst>
                  <a:ext uri="{0D108BD9-81ED-4DB2-BD59-A6C34878D82A}">
                    <a16:rowId xmlns:a16="http://schemas.microsoft.com/office/drawing/2014/main" val="10004"/>
                  </a:ext>
                </a:extLst>
              </a:tr>
              <a:tr h="370850">
                <a:tc gridSpan="2">
                  <a:txBody>
                    <a:bodyPr/>
                    <a:lstStyle/>
                    <a:p>
                      <a:pPr marL="0" marR="0" lvl="0" indent="0" algn="ctr" rtl="0">
                        <a:lnSpc>
                          <a:spcPct val="100000"/>
                        </a:lnSpc>
                        <a:spcBef>
                          <a:spcPts val="0"/>
                        </a:spcBef>
                        <a:spcAft>
                          <a:spcPts val="0"/>
                        </a:spcAft>
                        <a:buNone/>
                      </a:pPr>
                      <a:r>
                        <a:rPr lang="en" sz="1400" u="none" strike="noStrike" cap="none"/>
                        <a:t>Total</a:t>
                      </a:r>
                      <a:endParaRPr/>
                    </a:p>
                  </a:txBody>
                  <a:tcPr marL="91450" marR="91450" marT="45725" marB="45725"/>
                </a:tc>
                <a:tc hMerge="1">
                  <a:txBody>
                    <a:bodyPr/>
                    <a:lstStyle/>
                    <a:p>
                      <a:endParaRPr lang="en-US"/>
                    </a:p>
                  </a:txBody>
                  <a:tcPr/>
                </a:tc>
                <a:tc>
                  <a:txBody>
                    <a:bodyPr/>
                    <a:lstStyle/>
                    <a:p>
                      <a:pPr marL="0" marR="0" lvl="0" indent="0" algn="l" rtl="0">
                        <a:lnSpc>
                          <a:spcPct val="100000"/>
                        </a:lnSpc>
                        <a:spcBef>
                          <a:spcPts val="0"/>
                        </a:spcBef>
                        <a:spcAft>
                          <a:spcPts val="0"/>
                        </a:spcAft>
                        <a:buNone/>
                      </a:pPr>
                      <a:r>
                        <a:rPr lang="en" sz="1400" u="none" strike="noStrike" cap="none"/>
                        <a:t>25</a:t>
                      </a:r>
                      <a:endParaRPr/>
                    </a:p>
                  </a:txBody>
                  <a:tcPr marL="91450" marR="91450" marT="45725" marB="45725"/>
                </a:tc>
                <a:extLst>
                  <a:ext uri="{0D108BD9-81ED-4DB2-BD59-A6C34878D82A}">
                    <a16:rowId xmlns:a16="http://schemas.microsoft.com/office/drawing/2014/main" val="10005"/>
                  </a:ext>
                </a:extLst>
              </a:tr>
            </a:tbl>
          </a:graphicData>
        </a:graphic>
      </p:graphicFrame>
      <p:sp>
        <p:nvSpPr>
          <p:cNvPr id="209" name="Google Shape;209;p3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endParaRPr/>
          </a:p>
        </p:txBody>
      </p:sp>
      <p:sp>
        <p:nvSpPr>
          <p:cNvPr id="210" name="Google Shape;210;p3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113" name="Google Shape;113;p2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14" name="Google Shape;114;p21"/>
          <p:cNvSpPr txBox="1">
            <a:spLocks noGrp="1"/>
          </p:cNvSpPr>
          <p:nvPr>
            <p:ph type="title"/>
          </p:nvPr>
        </p:nvSpPr>
        <p:spPr>
          <a:xfrm>
            <a:off x="1156996" y="345447"/>
            <a:ext cx="6007500" cy="579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600">
                <a:latin typeface="Bookman Old Style"/>
                <a:ea typeface="Bookman Old Style"/>
                <a:cs typeface="Bookman Old Style"/>
                <a:sym typeface="Bookman Old Style"/>
              </a:rPr>
              <a:t>Introduction</a:t>
            </a:r>
            <a:endParaRPr/>
          </a:p>
        </p:txBody>
      </p:sp>
      <p:sp>
        <p:nvSpPr>
          <p:cNvPr id="115" name="Google Shape;115;p21"/>
          <p:cNvSpPr txBox="1"/>
          <p:nvPr/>
        </p:nvSpPr>
        <p:spPr>
          <a:xfrm>
            <a:off x="1156996" y="1116896"/>
            <a:ext cx="6656100" cy="3526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300" i="0" u="none" strike="noStrike" cap="none">
                <a:solidFill>
                  <a:srgbClr val="000000"/>
                </a:solidFill>
              </a:rPr>
              <a:t>OCR stands for Optical Character Recognition, which is a technology that enables the automatic conversion of scanned or printed text into digital data that can be manipulated by computer systems.</a:t>
            </a:r>
            <a:endParaRPr sz="1300"/>
          </a:p>
          <a:p>
            <a:pPr marL="0" marR="0" lvl="0" indent="0" algn="just" rtl="0">
              <a:lnSpc>
                <a:spcPct val="100000"/>
              </a:lnSpc>
              <a:spcBef>
                <a:spcPts val="0"/>
              </a:spcBef>
              <a:spcAft>
                <a:spcPts val="0"/>
              </a:spcAft>
              <a:buNone/>
            </a:pPr>
            <a:r>
              <a:rPr lang="en" sz="1300" i="0" u="none" strike="noStrike" cap="none">
                <a:solidFill>
                  <a:srgbClr val="000000"/>
                </a:solidFill>
              </a:rPr>
              <a:t>OCR can perform a range of tasks, such as:</a:t>
            </a:r>
            <a:endParaRPr sz="1300"/>
          </a:p>
          <a:p>
            <a:pPr marL="0" marR="0" lvl="0" indent="0" algn="just" rtl="0">
              <a:lnSpc>
                <a:spcPct val="100000"/>
              </a:lnSpc>
              <a:spcBef>
                <a:spcPts val="0"/>
              </a:spcBef>
              <a:spcAft>
                <a:spcPts val="0"/>
              </a:spcAft>
              <a:buNone/>
            </a:pPr>
            <a:endParaRPr sz="1300" i="0" u="none" strike="noStrike" cap="none">
              <a:solidFill>
                <a:srgbClr val="000000"/>
              </a:solidFill>
            </a:endParaRPr>
          </a:p>
          <a:p>
            <a:pPr marL="171450" marR="0" lvl="0" indent="-177800" algn="just" rtl="0">
              <a:lnSpc>
                <a:spcPct val="100000"/>
              </a:lnSpc>
              <a:spcBef>
                <a:spcPts val="0"/>
              </a:spcBef>
              <a:spcAft>
                <a:spcPts val="0"/>
              </a:spcAft>
              <a:buClr>
                <a:srgbClr val="000000"/>
              </a:buClr>
              <a:buSzPts val="1300"/>
              <a:buChar char="•"/>
            </a:pPr>
            <a:r>
              <a:rPr lang="en" sz="1300" b="1" i="0" u="none" strike="noStrike" cap="none">
                <a:solidFill>
                  <a:srgbClr val="000000"/>
                </a:solidFill>
              </a:rPr>
              <a:t>Scanned document recognition</a:t>
            </a:r>
            <a:r>
              <a:rPr lang="en" sz="1300" i="0" u="none" strike="noStrike" cap="none">
                <a:solidFill>
                  <a:srgbClr val="000000"/>
                </a:solidFill>
              </a:rPr>
              <a:t>: OCR can convert scanned documents into searchable and editable texts, making it possible to digitize old printed documents and integrate them into modern workflows. This is useful for tasks such as legal document processing, invoice processing, and bank statement extraction.</a:t>
            </a:r>
            <a:endParaRPr sz="1300"/>
          </a:p>
          <a:p>
            <a:pPr marL="171450" marR="0" lvl="0" indent="-177800" algn="just" rtl="0">
              <a:lnSpc>
                <a:spcPct val="100000"/>
              </a:lnSpc>
              <a:spcBef>
                <a:spcPts val="0"/>
              </a:spcBef>
              <a:spcAft>
                <a:spcPts val="0"/>
              </a:spcAft>
              <a:buClr>
                <a:srgbClr val="000000"/>
              </a:buClr>
              <a:buSzPts val="1300"/>
              <a:buChar char="•"/>
            </a:pPr>
            <a:r>
              <a:rPr lang="en" sz="1300" b="1" i="0" u="none" strike="noStrike" cap="none">
                <a:solidFill>
                  <a:srgbClr val="000000"/>
                </a:solidFill>
              </a:rPr>
              <a:t>Scene text recognition</a:t>
            </a:r>
            <a:r>
              <a:rPr lang="en" sz="1300" i="0" u="none" strike="noStrike" cap="none">
                <a:solidFill>
                  <a:srgbClr val="000000"/>
                </a:solidFill>
              </a:rPr>
              <a:t>: OCR can recognize text in images captured under various conditions, such as low light, blurry images, or images with non-uniform backgrounds. This is useful for tasks such as street sign recognition, storefront recognition, or license plate recognition.</a:t>
            </a:r>
            <a:endParaRPr sz="1300"/>
          </a:p>
          <a:p>
            <a:pPr marL="171450" marR="0" lvl="0" indent="-177800" algn="just" rtl="0">
              <a:lnSpc>
                <a:spcPct val="100000"/>
              </a:lnSpc>
              <a:spcBef>
                <a:spcPts val="0"/>
              </a:spcBef>
              <a:spcAft>
                <a:spcPts val="0"/>
              </a:spcAft>
              <a:buClr>
                <a:srgbClr val="000000"/>
              </a:buClr>
              <a:buSzPts val="1300"/>
              <a:buChar char="•"/>
            </a:pPr>
            <a:r>
              <a:rPr lang="en" sz="1300" b="1" i="0" u="none" strike="noStrike" cap="none">
                <a:solidFill>
                  <a:srgbClr val="000000"/>
                </a:solidFill>
              </a:rPr>
              <a:t>Intelligent Character Recognition (ICR)</a:t>
            </a:r>
            <a:r>
              <a:rPr lang="en" sz="1300" i="0" u="none" strike="noStrike" cap="none">
                <a:solidFill>
                  <a:srgbClr val="000000"/>
                </a:solidFill>
              </a:rPr>
              <a:t>: OCR can recognize and transcribe handwritten or cursive text from scanned documents, making it possible to digitize handwritten notes, letters, and forms. Script recognition is a specific application of OCR that focuses on transcribing cursive and script handwriting.</a:t>
            </a:r>
            <a:endParaRPr sz="1300"/>
          </a:p>
        </p:txBody>
      </p:sp>
      <p:sp>
        <p:nvSpPr>
          <p:cNvPr id="116" name="Google Shape;116;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endParaRPr/>
          </a:p>
        </p:txBody>
      </p:sp>
      <p:sp>
        <p:nvSpPr>
          <p:cNvPr id="117" name="Google Shape;117;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123" name="Google Shape;123;p22"/>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24" name="Google Shape;124;p22"/>
          <p:cNvSpPr txBox="1">
            <a:spLocks noGrp="1"/>
          </p:cNvSpPr>
          <p:nvPr>
            <p:ph type="title"/>
          </p:nvPr>
        </p:nvSpPr>
        <p:spPr>
          <a:xfrm>
            <a:off x="942976" y="314322"/>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200">
                <a:latin typeface="Bookman Old Style"/>
                <a:ea typeface="Bookman Old Style"/>
                <a:cs typeface="Bookman Old Style"/>
                <a:sym typeface="Bookman Old Style"/>
              </a:rPr>
              <a:t>Concept Tree</a:t>
            </a:r>
            <a:endParaRPr sz="3600">
              <a:latin typeface="Bookman Old Style"/>
              <a:ea typeface="Bookman Old Style"/>
              <a:cs typeface="Bookman Old Style"/>
              <a:sym typeface="Bookman Old Style"/>
            </a:endParaRPr>
          </a:p>
        </p:txBody>
      </p:sp>
      <p:sp>
        <p:nvSpPr>
          <p:cNvPr id="125" name="Google Shape;125;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endParaRPr/>
          </a:p>
        </p:txBody>
      </p:sp>
      <p:sp>
        <p:nvSpPr>
          <p:cNvPr id="126" name="Google Shape;126;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pic>
        <p:nvPicPr>
          <p:cNvPr id="127" name="Google Shape;127;p22" descr="A block diagram of a typical OCR system main stages. The diagram shows ..."/>
          <p:cNvPicPr preferRelativeResize="0"/>
          <p:nvPr/>
        </p:nvPicPr>
        <p:blipFill rotWithShape="1">
          <a:blip r:embed="rId3">
            <a:alphaModFix/>
          </a:blip>
          <a:srcRect/>
          <a:stretch/>
        </p:blipFill>
        <p:spPr>
          <a:xfrm>
            <a:off x="3071662" y="1091256"/>
            <a:ext cx="3000692" cy="35263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
        <p:nvSpPr>
          <p:cNvPr id="133" name="Google Shape;133;p2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34" name="Google Shape;134;p23"/>
          <p:cNvSpPr txBox="1">
            <a:spLocks noGrp="1"/>
          </p:cNvSpPr>
          <p:nvPr>
            <p:ph type="title"/>
          </p:nvPr>
        </p:nvSpPr>
        <p:spPr>
          <a:xfrm>
            <a:off x="1284094" y="4"/>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600">
                <a:latin typeface="Bookman Old Style"/>
                <a:ea typeface="Bookman Old Style"/>
                <a:cs typeface="Bookman Old Style"/>
                <a:sym typeface="Bookman Old Style"/>
              </a:rPr>
              <a:t>Literature</a:t>
            </a:r>
            <a:r>
              <a:rPr lang="en" sz="3600"/>
              <a:t> </a:t>
            </a:r>
            <a:endParaRPr/>
          </a:p>
        </p:txBody>
      </p:sp>
      <p:graphicFrame>
        <p:nvGraphicFramePr>
          <p:cNvPr id="135" name="Google Shape;135;p23"/>
          <p:cNvGraphicFramePr/>
          <p:nvPr>
            <p:extLst>
              <p:ext uri="{D42A27DB-BD31-4B8C-83A1-F6EECF244321}">
                <p14:modId xmlns:p14="http://schemas.microsoft.com/office/powerpoint/2010/main" val="1038966380"/>
              </p:ext>
            </p:extLst>
          </p:nvPr>
        </p:nvGraphicFramePr>
        <p:xfrm>
          <a:off x="612620" y="670833"/>
          <a:ext cx="7740375" cy="4506568"/>
        </p:xfrm>
        <a:graphic>
          <a:graphicData uri="http://schemas.openxmlformats.org/drawingml/2006/table">
            <a:tbl>
              <a:tblPr firstRow="1" bandRow="1">
                <a:noFill/>
                <a:tableStyleId>{3A44A3A7-B3F5-42F5-B3AD-6FC58E9B0129}</a:tableStyleId>
              </a:tblPr>
              <a:tblGrid>
                <a:gridCol w="1079475">
                  <a:extLst>
                    <a:ext uri="{9D8B030D-6E8A-4147-A177-3AD203B41FA5}">
                      <a16:colId xmlns:a16="http://schemas.microsoft.com/office/drawing/2014/main" val="20000"/>
                    </a:ext>
                  </a:extLst>
                </a:gridCol>
                <a:gridCol w="2950675">
                  <a:extLst>
                    <a:ext uri="{9D8B030D-6E8A-4147-A177-3AD203B41FA5}">
                      <a16:colId xmlns:a16="http://schemas.microsoft.com/office/drawing/2014/main" val="20001"/>
                    </a:ext>
                  </a:extLst>
                </a:gridCol>
                <a:gridCol w="2114575">
                  <a:extLst>
                    <a:ext uri="{9D8B030D-6E8A-4147-A177-3AD203B41FA5}">
                      <a16:colId xmlns:a16="http://schemas.microsoft.com/office/drawing/2014/main" val="20002"/>
                    </a:ext>
                  </a:extLst>
                </a:gridCol>
                <a:gridCol w="1595650">
                  <a:extLst>
                    <a:ext uri="{9D8B030D-6E8A-4147-A177-3AD203B41FA5}">
                      <a16:colId xmlns:a16="http://schemas.microsoft.com/office/drawing/2014/main" val="20003"/>
                    </a:ext>
                  </a:extLst>
                </a:gridCol>
              </a:tblGrid>
              <a:tr h="274600">
                <a:tc>
                  <a:txBody>
                    <a:bodyPr/>
                    <a:lstStyle/>
                    <a:p>
                      <a:pPr marL="0" marR="0" lvl="0" indent="0" algn="l" rtl="0">
                        <a:lnSpc>
                          <a:spcPct val="100000"/>
                        </a:lnSpc>
                        <a:spcBef>
                          <a:spcPts val="0"/>
                        </a:spcBef>
                        <a:spcAft>
                          <a:spcPts val="0"/>
                        </a:spcAft>
                        <a:buNone/>
                      </a:pPr>
                      <a:r>
                        <a:rPr lang="en" sz="1200" u="none" strike="noStrike" cap="none"/>
                        <a:t>Author(s)</a:t>
                      </a:r>
                      <a:endParaRPr sz="1200"/>
                    </a:p>
                  </a:txBody>
                  <a:tcPr marL="91450" marR="91450" marT="45725" marB="45725"/>
                </a:tc>
                <a:tc>
                  <a:txBody>
                    <a:bodyPr/>
                    <a:lstStyle/>
                    <a:p>
                      <a:pPr marL="0" marR="0" lvl="0" indent="0" algn="l" rtl="0">
                        <a:lnSpc>
                          <a:spcPct val="100000"/>
                        </a:lnSpc>
                        <a:spcBef>
                          <a:spcPts val="0"/>
                        </a:spcBef>
                        <a:spcAft>
                          <a:spcPts val="0"/>
                        </a:spcAft>
                        <a:buNone/>
                      </a:pPr>
                      <a:r>
                        <a:rPr lang="en" sz="1200" u="none" strike="noStrike" cap="none"/>
                        <a:t>Method/Strategy</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200" u="none" strike="noStrike" cap="none"/>
                        <a:t>Advantages</a:t>
                      </a:r>
                      <a:endParaRPr sz="1200"/>
                    </a:p>
                  </a:txBody>
                  <a:tcPr marL="91450" marR="91450" marT="45725" marB="45725"/>
                </a:tc>
                <a:tc>
                  <a:txBody>
                    <a:bodyPr/>
                    <a:lstStyle/>
                    <a:p>
                      <a:pPr marL="0" marR="0" lvl="0" indent="0" algn="l" rtl="0">
                        <a:lnSpc>
                          <a:spcPct val="100000"/>
                        </a:lnSpc>
                        <a:spcBef>
                          <a:spcPts val="0"/>
                        </a:spcBef>
                        <a:spcAft>
                          <a:spcPts val="0"/>
                        </a:spcAft>
                        <a:buNone/>
                      </a:pPr>
                      <a:r>
                        <a:rPr lang="en" sz="1200" u="none" strike="noStrike" cap="none"/>
                        <a:t>Disadvantages</a:t>
                      </a:r>
                      <a:endParaRPr sz="1200"/>
                    </a:p>
                  </a:txBody>
                  <a:tcPr marL="91450" marR="91450" marT="45725" marB="45725"/>
                </a:tc>
                <a:extLst>
                  <a:ext uri="{0D108BD9-81ED-4DB2-BD59-A6C34878D82A}">
                    <a16:rowId xmlns:a16="http://schemas.microsoft.com/office/drawing/2014/main" val="10000"/>
                  </a:ext>
                </a:extLst>
              </a:tr>
              <a:tr h="2358400">
                <a:tc>
                  <a:txBody>
                    <a:bodyPr/>
                    <a:lstStyle/>
                    <a:p>
                      <a:pPr marL="0" marR="0" lvl="0" indent="0" algn="just" rtl="0">
                        <a:lnSpc>
                          <a:spcPct val="100000"/>
                        </a:lnSpc>
                        <a:spcBef>
                          <a:spcPts val="0"/>
                        </a:spcBef>
                        <a:spcAft>
                          <a:spcPts val="0"/>
                        </a:spcAft>
                        <a:buNone/>
                      </a:pPr>
                      <a:r>
                        <a:rPr lang="en" sz="1200" u="none" strike="noStrike" cap="none" dirty="0"/>
                        <a:t>Yiyi Liu ; </a:t>
                      </a:r>
                      <a:endParaRPr sz="1200" u="none" strike="noStrike" cap="none" dirty="0"/>
                    </a:p>
                    <a:p>
                      <a:pPr marL="0" marR="0" lvl="0" indent="0" algn="just" rtl="0">
                        <a:lnSpc>
                          <a:spcPct val="100000"/>
                        </a:lnSpc>
                        <a:spcBef>
                          <a:spcPts val="0"/>
                        </a:spcBef>
                        <a:spcAft>
                          <a:spcPts val="0"/>
                        </a:spcAft>
                        <a:buNone/>
                      </a:pPr>
                      <a:r>
                        <a:rPr lang="en" sz="1200" u="none" strike="noStrike" cap="none" dirty="0"/>
                        <a:t>  </a:t>
                      </a:r>
                      <a:endParaRPr sz="1200" u="none" strike="noStrike" cap="none" dirty="0"/>
                    </a:p>
                    <a:p>
                      <a:pPr marL="0" marR="0" lvl="0" indent="0" algn="just" rtl="0">
                        <a:lnSpc>
                          <a:spcPct val="100000"/>
                        </a:lnSpc>
                        <a:spcBef>
                          <a:spcPts val="0"/>
                        </a:spcBef>
                        <a:spcAft>
                          <a:spcPts val="0"/>
                        </a:spcAft>
                        <a:buNone/>
                      </a:pPr>
                      <a:r>
                        <a:rPr lang="en" sz="1200" u="none" strike="noStrike" cap="none" dirty="0"/>
                        <a:t>Yuxin Wang;            </a:t>
                      </a:r>
                      <a:endParaRPr sz="1200" u="none" strike="noStrike" cap="none" dirty="0"/>
                    </a:p>
                    <a:p>
                      <a:pPr marL="0" marR="0" lvl="0" indent="0" algn="just" rtl="0">
                        <a:lnSpc>
                          <a:spcPct val="100000"/>
                        </a:lnSpc>
                        <a:spcBef>
                          <a:spcPts val="0"/>
                        </a:spcBef>
                        <a:spcAft>
                          <a:spcPts val="0"/>
                        </a:spcAft>
                        <a:buNone/>
                      </a:pPr>
                      <a:r>
                        <a:rPr lang="en" sz="1200" u="none" strike="noStrike" cap="none" dirty="0"/>
                        <a:t>Hongjian Shi</a:t>
                      </a:r>
                    </a:p>
                    <a:p>
                      <a:pPr marL="0" marR="0" lvl="0" indent="0" algn="just" rtl="0">
                        <a:lnSpc>
                          <a:spcPct val="100000"/>
                        </a:lnSpc>
                        <a:spcBef>
                          <a:spcPts val="0"/>
                        </a:spcBef>
                        <a:spcAft>
                          <a:spcPts val="0"/>
                        </a:spcAft>
                        <a:buNone/>
                      </a:pPr>
                      <a:r>
                        <a:rPr lang="en-IN" sz="1200" dirty="0"/>
                        <a:t>2023</a:t>
                      </a:r>
                      <a:endParaRPr sz="1200" dirty="0"/>
                    </a:p>
                  </a:txBody>
                  <a:tcPr marL="91450" marR="91450" marT="45725" marB="45725"/>
                </a:tc>
                <a:tc>
                  <a:txBody>
                    <a:bodyPr/>
                    <a:lstStyle/>
                    <a:p>
                      <a:pPr marL="0" marR="0" lvl="0" indent="0" algn="just" rtl="0">
                        <a:lnSpc>
                          <a:spcPct val="100000"/>
                        </a:lnSpc>
                        <a:spcBef>
                          <a:spcPts val="0"/>
                        </a:spcBef>
                        <a:spcAft>
                          <a:spcPts val="0"/>
                        </a:spcAft>
                        <a:buNone/>
                      </a:pPr>
                      <a:r>
                        <a:rPr lang="en" sz="1200" u="none" strike="noStrike" cap="none" dirty="0"/>
                        <a:t>“</a:t>
                      </a:r>
                      <a:r>
                        <a:rPr lang="en-US" sz="1200" u="none" strike="noStrike" cap="none" dirty="0"/>
                        <a:t>A Convolutional Recurrent Neural-Network-Based Machine </a:t>
                      </a:r>
                    </a:p>
                    <a:p>
                      <a:pPr marL="0" marR="0" lvl="0" indent="0" algn="just" rtl="0">
                        <a:lnSpc>
                          <a:spcPct val="100000"/>
                        </a:lnSpc>
                        <a:spcBef>
                          <a:spcPts val="0"/>
                        </a:spcBef>
                        <a:spcAft>
                          <a:spcPts val="0"/>
                        </a:spcAft>
                        <a:buNone/>
                      </a:pPr>
                      <a:r>
                        <a:rPr lang="en-US" sz="1200" u="none" strike="noStrike" cap="none" dirty="0"/>
                        <a:t>Learning  for  Scene  Text Recognition  Application</a:t>
                      </a:r>
                      <a:r>
                        <a:rPr lang="en" sz="1200" u="none" strike="noStrike" cap="none" dirty="0"/>
                        <a:t>”</a:t>
                      </a:r>
                    </a:p>
                    <a:p>
                      <a:pPr marL="0" marR="0" lvl="0" indent="0" algn="just" rtl="0">
                        <a:lnSpc>
                          <a:spcPct val="100000"/>
                        </a:lnSpc>
                        <a:spcBef>
                          <a:spcPts val="0"/>
                        </a:spcBef>
                        <a:spcAft>
                          <a:spcPts val="0"/>
                        </a:spcAft>
                        <a:buNone/>
                      </a:pPr>
                      <a:r>
                        <a:rPr lang="en" sz="1200" u="none" strike="noStrike" cap="none" dirty="0"/>
                        <a:t>1.DBNet is a novel network architecture for real-time scene text detection </a:t>
                      </a:r>
                      <a:endParaRPr sz="1200" dirty="0"/>
                    </a:p>
                    <a:p>
                      <a:pPr marL="0" marR="0" lvl="0" indent="0" algn="just" rtl="0">
                        <a:lnSpc>
                          <a:spcPct val="100000"/>
                        </a:lnSpc>
                        <a:spcBef>
                          <a:spcPts val="0"/>
                        </a:spcBef>
                        <a:spcAft>
                          <a:spcPts val="0"/>
                        </a:spcAft>
                        <a:buNone/>
                      </a:pPr>
                      <a:r>
                        <a:rPr lang="en" sz="1200" u="none" strike="noStrike" cap="none" dirty="0"/>
                        <a:t>2.Paddle text direction classiﬁer is a module that is added between the text detection and recognition modules to deal with text in different directions. </a:t>
                      </a:r>
                      <a:endParaRPr sz="1200" dirty="0"/>
                    </a:p>
                    <a:p>
                      <a:pPr marL="0" marR="0" lvl="0" indent="0" algn="just" rtl="0">
                        <a:lnSpc>
                          <a:spcPct val="100000"/>
                        </a:lnSpc>
                        <a:spcBef>
                          <a:spcPts val="0"/>
                        </a:spcBef>
                        <a:spcAft>
                          <a:spcPts val="0"/>
                        </a:spcAft>
                        <a:buNone/>
                      </a:pPr>
                      <a:r>
                        <a:rPr lang="en" sz="1200" dirty="0"/>
                        <a:t>3.</a:t>
                      </a:r>
                      <a:r>
                        <a:rPr lang="en" sz="1200" u="none" strike="noStrike" cap="none" dirty="0"/>
                        <a:t>Prediction: Classify new websites based on extracted features using the trained algorithms.</a:t>
                      </a:r>
                      <a:endParaRPr sz="1200" u="none" strike="noStrike" cap="none" dirty="0">
                        <a:latin typeface="Calibri"/>
                        <a:ea typeface="Calibri"/>
                        <a:cs typeface="Calibri"/>
                        <a:sym typeface="Calibri"/>
                      </a:endParaRPr>
                    </a:p>
                  </a:txBody>
                  <a:tcPr marL="91450" marR="91450" marT="45725" marB="45725"/>
                </a:tc>
                <a:tc>
                  <a:txBody>
                    <a:bodyPr/>
                    <a:lstStyle/>
                    <a:p>
                      <a:pPr marL="457200" marR="291465" lvl="0" indent="-304800" algn="just" rtl="0">
                        <a:lnSpc>
                          <a:spcPct val="108000"/>
                        </a:lnSpc>
                        <a:spcBef>
                          <a:spcPts val="0"/>
                        </a:spcBef>
                        <a:spcAft>
                          <a:spcPts val="0"/>
                        </a:spcAft>
                        <a:buClr>
                          <a:srgbClr val="1F1F1F"/>
                        </a:buClr>
                        <a:buSzPts val="1200"/>
                        <a:buAutoNum type="arabicPeriod"/>
                      </a:pPr>
                      <a:r>
                        <a:rPr lang="en" sz="1200" u="none" strike="noStrike" cap="none">
                          <a:solidFill>
                            <a:srgbClr val="1F1F1F"/>
                          </a:solidFill>
                        </a:rPr>
                        <a:t>Model can effectively segment</a:t>
                      </a:r>
                      <a:r>
                        <a:rPr lang="en" sz="1200">
                          <a:solidFill>
                            <a:srgbClr val="1F1F1F"/>
                          </a:solidFill>
                        </a:rPr>
                        <a:t> </a:t>
                      </a:r>
                      <a:r>
                        <a:rPr lang="en" sz="1200" u="none" strike="noStrike" cap="none">
                          <a:solidFill>
                            <a:srgbClr val="1F1F1F"/>
                          </a:solidFill>
                        </a:rPr>
                        <a:t>and recognize tex</a:t>
                      </a:r>
                      <a:r>
                        <a:rPr lang="en" sz="1200">
                          <a:solidFill>
                            <a:srgbClr val="1F1F1F"/>
                          </a:solidFill>
                        </a:rPr>
                        <a:t>t </a:t>
                      </a:r>
                      <a:r>
                        <a:rPr lang="en" sz="1200" u="none" strike="noStrike" cap="none">
                          <a:solidFill>
                            <a:srgbClr val="1F1F1F"/>
                          </a:solidFill>
                        </a:rPr>
                        <a:t>in various backgrounds and orientations by applying the</a:t>
                      </a:r>
                      <a:r>
                        <a:rPr lang="en" sz="1200">
                          <a:solidFill>
                            <a:srgbClr val="1F1F1F"/>
                          </a:solidFill>
                        </a:rPr>
                        <a:t> </a:t>
                      </a:r>
                      <a:r>
                        <a:rPr lang="en" sz="1200" u="none" strike="noStrike" cap="none">
                          <a:solidFill>
                            <a:srgbClr val="1F1F1F"/>
                          </a:solidFill>
                        </a:rPr>
                        <a:t>afﬁne</a:t>
                      </a:r>
                      <a:r>
                        <a:rPr lang="en" sz="1200">
                          <a:solidFill>
                            <a:srgbClr val="1F1F1F"/>
                          </a:solidFill>
                        </a:rPr>
                        <a:t> </a:t>
                      </a:r>
                      <a:r>
                        <a:rPr lang="en" sz="1200" u="none" strike="noStrike" cap="none">
                          <a:solidFill>
                            <a:srgbClr val="1F1F1F"/>
                          </a:solidFill>
                        </a:rPr>
                        <a:t>transformation, text direction classiﬁcation, and clarity evaluation.</a:t>
                      </a:r>
                      <a:endParaRPr sz="1200" u="none" strike="noStrike" cap="none"/>
                    </a:p>
                    <a:p>
                      <a:pPr marL="59689" marR="111760" lvl="0" indent="0" algn="just" rtl="0">
                        <a:lnSpc>
                          <a:spcPct val="108000"/>
                        </a:lnSpc>
                        <a:spcBef>
                          <a:spcPts val="5"/>
                        </a:spcBef>
                        <a:spcAft>
                          <a:spcPts val="0"/>
                        </a:spcAft>
                        <a:buNone/>
                      </a:pPr>
                      <a:r>
                        <a:rPr lang="en" sz="1200" u="none" strike="noStrike" cap="none"/>
                        <a:t> </a:t>
                      </a:r>
                      <a:endParaRPr sz="1200" u="none" strike="noStrike" cap="none"/>
                    </a:p>
                  </a:txBody>
                  <a:tcPr marL="0" marR="0" marT="0" marB="0"/>
                </a:tc>
                <a:tc>
                  <a:txBody>
                    <a:bodyPr/>
                    <a:lstStyle/>
                    <a:p>
                      <a:pPr marL="0" marR="0" lvl="0" indent="0" algn="just"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1. </a:t>
                      </a:r>
                      <a:r>
                        <a:rPr lang="en" sz="1200" u="none" strike="noStrike" cap="none"/>
                        <a:t>Low accuracy for short texts with signiﬁcant deformations, such as art terms or texts describing scenes in the natural world.</a:t>
                      </a:r>
                      <a:endParaRPr sz="1200" u="none" strike="noStrike" cap="none"/>
                    </a:p>
                    <a:p>
                      <a:pPr marL="0" marR="0" lvl="0" indent="0" algn="just" rtl="0">
                        <a:lnSpc>
                          <a:spcPct val="100000"/>
                        </a:lnSpc>
                        <a:spcBef>
                          <a:spcPts val="0"/>
                        </a:spcBef>
                        <a:spcAft>
                          <a:spcPts val="0"/>
                        </a:spcAft>
                        <a:buClr>
                          <a:srgbClr val="000000"/>
                        </a:buClr>
                        <a:buSzPts val="1200"/>
                        <a:buFont typeface="Arial"/>
                        <a:buNone/>
                      </a:pPr>
                      <a:r>
                        <a:rPr lang="en" sz="1200" u="none" strike="noStrike" cap="none"/>
                        <a:t>2. Limitations of CRNN</a:t>
                      </a:r>
                      <a:endParaRPr sz="1200"/>
                    </a:p>
                    <a:p>
                      <a:pPr marL="0" marR="0" lvl="0" indent="0" algn="just" rtl="0">
                        <a:lnSpc>
                          <a:spcPct val="100000"/>
                        </a:lnSpc>
                        <a:spcBef>
                          <a:spcPts val="0"/>
                        </a:spcBef>
                        <a:spcAft>
                          <a:spcPts val="0"/>
                        </a:spcAft>
                        <a:buClr>
                          <a:srgbClr val="000000"/>
                        </a:buClr>
                        <a:buSzPts val="1200"/>
                        <a:buFont typeface="Arial"/>
                        <a:buNone/>
                      </a:pPr>
                      <a:r>
                        <a:rPr lang="en" sz="1200" u="none" strike="noStrike" cap="none"/>
                        <a:t>in complex and multi-oriented text scenes.</a:t>
                      </a:r>
                      <a:endParaRPr sz="1200"/>
                    </a:p>
                  </a:txBody>
                  <a:tcPr marL="91450" marR="91450" marT="45725" marB="45725"/>
                </a:tc>
                <a:extLst>
                  <a:ext uri="{0D108BD9-81ED-4DB2-BD59-A6C34878D82A}">
                    <a16:rowId xmlns:a16="http://schemas.microsoft.com/office/drawing/2014/main" val="10001"/>
                  </a:ext>
                </a:extLst>
              </a:tr>
              <a:tr h="1648625">
                <a:tc>
                  <a:txBody>
                    <a:bodyPr/>
                    <a:lstStyle/>
                    <a:p>
                      <a:pPr marL="0" marR="0" lvl="0" indent="0" algn="l" rtl="0">
                        <a:lnSpc>
                          <a:spcPct val="100000"/>
                        </a:lnSpc>
                        <a:spcBef>
                          <a:spcPts val="0"/>
                        </a:spcBef>
                        <a:spcAft>
                          <a:spcPts val="0"/>
                        </a:spcAft>
                        <a:buNone/>
                      </a:pPr>
                      <a:r>
                        <a:rPr lang="en" sz="1200" u="none" strike="noStrike" cap="none" dirty="0"/>
                        <a:t>Rakesh Chandra;</a:t>
                      </a:r>
                      <a:endParaRPr sz="1200" u="none" strike="noStrike" cap="none" dirty="0"/>
                    </a:p>
                    <a:p>
                      <a:pPr marL="0" marR="0" lvl="0" indent="0" algn="l" rtl="0">
                        <a:lnSpc>
                          <a:spcPct val="100000"/>
                        </a:lnSpc>
                        <a:spcBef>
                          <a:spcPts val="0"/>
                        </a:spcBef>
                        <a:spcAft>
                          <a:spcPts val="0"/>
                        </a:spcAft>
                        <a:buNone/>
                      </a:pPr>
                      <a:r>
                        <a:rPr lang="en" sz="1200" u="none" strike="noStrike" cap="none" dirty="0"/>
                        <a:t>Surajit Mohanty;</a:t>
                      </a:r>
                      <a:endParaRPr sz="1200" u="none" strike="noStrike" cap="none" dirty="0"/>
                    </a:p>
                    <a:p>
                      <a:pPr marL="0" marR="0" lvl="0" indent="0" algn="l" rtl="0">
                        <a:lnSpc>
                          <a:spcPct val="100000"/>
                        </a:lnSpc>
                        <a:spcBef>
                          <a:spcPts val="0"/>
                        </a:spcBef>
                        <a:spcAft>
                          <a:spcPts val="0"/>
                        </a:spcAft>
                        <a:buNone/>
                      </a:pPr>
                      <a:r>
                        <a:rPr lang="en" sz="1200" u="none" strike="noStrike" cap="none" dirty="0"/>
                        <a:t>Marimuthu Karuppiah; </a:t>
                      </a:r>
                      <a:endParaRPr sz="1200" u="none" strike="noStrike" cap="none"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endParaRPr sz="1200" u="none" strike="noStrike" cap="none" dirty="0"/>
                    </a:p>
                  </a:txBody>
                  <a:tcPr marL="91450" marR="91450" marT="45725" marB="45725"/>
                </a:tc>
                <a:tc>
                  <a:txBody>
                    <a:bodyPr/>
                    <a:lstStyle/>
                    <a:p>
                      <a:pPr marL="0" marR="97155" lvl="0" indent="0" algn="l" rtl="0">
                        <a:lnSpc>
                          <a:spcPct val="108000"/>
                        </a:lnSpc>
                        <a:spcBef>
                          <a:spcPts val="0"/>
                        </a:spcBef>
                        <a:spcAft>
                          <a:spcPts val="0"/>
                        </a:spcAft>
                        <a:buClr>
                          <a:srgbClr val="1F1F1F"/>
                        </a:buClr>
                        <a:buSzPts val="1100"/>
                        <a:buFont typeface="Bookman Old Style"/>
                        <a:buNone/>
                      </a:pPr>
                      <a:r>
                        <a:rPr lang="en" sz="1200" u="none" strike="noStrike" cap="none" dirty="0">
                          <a:solidFill>
                            <a:srgbClr val="1F1F1F"/>
                          </a:solidFill>
                          <a:latin typeface="Bookman Old Style"/>
                          <a:ea typeface="Bookman Old Style"/>
                          <a:cs typeface="Bookman Old Style"/>
                          <a:sym typeface="Bookman Old Style"/>
                        </a:rPr>
                        <a:t>“Im</a:t>
                      </a:r>
                      <a:r>
                        <a:rPr lang="en-US" sz="1200" u="none" strike="noStrike" cap="none" dirty="0" err="1">
                          <a:solidFill>
                            <a:srgbClr val="1F1F1F"/>
                          </a:solidFill>
                          <a:latin typeface="Bookman Old Style"/>
                          <a:ea typeface="Bookman Old Style"/>
                          <a:cs typeface="Bookman Old Style"/>
                          <a:sym typeface="Bookman Old Style"/>
                        </a:rPr>
                        <a:t>plicit</a:t>
                      </a:r>
                      <a:r>
                        <a:rPr lang="en-US" sz="1200" u="none" strike="noStrike" cap="none" dirty="0">
                          <a:solidFill>
                            <a:srgbClr val="1F1F1F"/>
                          </a:solidFill>
                          <a:latin typeface="Bookman Old Style"/>
                          <a:ea typeface="Bookman Old Style"/>
                          <a:cs typeface="Bookman Old Style"/>
                          <a:sym typeface="Bookman Old Style"/>
                        </a:rPr>
                        <a:t>  Language  Model  in  LSTM  for  OCR</a:t>
                      </a:r>
                      <a:r>
                        <a:rPr lang="en" sz="1200" u="none" strike="noStrike" cap="none" dirty="0">
                          <a:solidFill>
                            <a:srgbClr val="1F1F1F"/>
                          </a:solidFill>
                          <a:latin typeface="Bookman Old Style"/>
                          <a:ea typeface="Bookman Old Style"/>
                          <a:cs typeface="Bookman Old Style"/>
                          <a:sym typeface="Bookman Old Style"/>
                        </a:rPr>
                        <a:t>”</a:t>
                      </a:r>
                    </a:p>
                    <a:p>
                      <a:pPr marL="0" marR="97155" lvl="0" indent="0" algn="l" rtl="0">
                        <a:lnSpc>
                          <a:spcPct val="108000"/>
                        </a:lnSpc>
                        <a:spcBef>
                          <a:spcPts val="0"/>
                        </a:spcBef>
                        <a:spcAft>
                          <a:spcPts val="0"/>
                        </a:spcAft>
                        <a:buClr>
                          <a:srgbClr val="1F1F1F"/>
                        </a:buClr>
                        <a:buSzPts val="1100"/>
                        <a:buFont typeface="Bookman Old Style"/>
                        <a:buNone/>
                      </a:pPr>
                      <a:r>
                        <a:rPr lang="en" sz="1200" u="none" strike="noStrike" cap="none" dirty="0">
                          <a:solidFill>
                            <a:srgbClr val="1F1F1F"/>
                          </a:solidFill>
                          <a:latin typeface="Bookman Old Style"/>
                          <a:ea typeface="Bookman Old Style"/>
                          <a:cs typeface="Bookman Old Style"/>
                          <a:sym typeface="Bookman Old Style"/>
                        </a:rPr>
                        <a:t>1.</a:t>
                      </a:r>
                      <a:r>
                        <a:rPr lang="en" sz="1200" u="none" strike="noStrike" cap="none" dirty="0">
                          <a:solidFill>
                            <a:srgbClr val="1F1F1F"/>
                          </a:solidFill>
                        </a:rPr>
                        <a:t> Skew correction, Word segmentation,</a:t>
                      </a:r>
                      <a:endParaRPr sz="1200" u="none" strike="noStrike" cap="none" dirty="0"/>
                    </a:p>
                    <a:p>
                      <a:pPr marL="57150" marR="0" lvl="0" indent="0" algn="l" rtl="0">
                        <a:lnSpc>
                          <a:spcPct val="100000"/>
                        </a:lnSpc>
                        <a:spcBef>
                          <a:spcPts val="50"/>
                        </a:spcBef>
                        <a:spcAft>
                          <a:spcPts val="0"/>
                        </a:spcAft>
                        <a:buClr>
                          <a:srgbClr val="000000"/>
                        </a:buClr>
                        <a:buSzPts val="1100"/>
                        <a:buFont typeface="Arial"/>
                        <a:buNone/>
                      </a:pPr>
                      <a:r>
                        <a:rPr lang="en" sz="1200" u="none" strike="noStrike" cap="none" dirty="0">
                          <a:solidFill>
                            <a:srgbClr val="1F1F1F"/>
                          </a:solidFill>
                        </a:rPr>
                        <a:t>Character segmentation, Recognition,</a:t>
                      </a:r>
                      <a:endParaRPr sz="1200" u="none" strike="noStrike" cap="none" dirty="0"/>
                    </a:p>
                    <a:p>
                      <a:pPr marL="57150" marR="66675" lvl="0" indent="0" algn="l" rtl="0">
                        <a:lnSpc>
                          <a:spcPct val="108000"/>
                        </a:lnSpc>
                        <a:spcBef>
                          <a:spcPts val="0"/>
                        </a:spcBef>
                        <a:spcAft>
                          <a:spcPts val="0"/>
                        </a:spcAft>
                        <a:buClr>
                          <a:srgbClr val="000000"/>
                        </a:buClr>
                        <a:buSzPts val="1100"/>
                        <a:buFont typeface="Arial"/>
                        <a:buNone/>
                      </a:pPr>
                      <a:r>
                        <a:rPr lang="en" sz="1200" u="none" strike="noStrike" cap="none" dirty="0"/>
                        <a:t>Inspired by the success of deep neural networks for feature learning, we have explored CNNs to classify the characters and proposed a new architecture for the same.</a:t>
                      </a:r>
                      <a:endParaRPr sz="1200" u="none" strike="noStrike" cap="none" dirty="0">
                        <a:latin typeface="Bookman Old Style"/>
                        <a:ea typeface="Bookman Old Style"/>
                        <a:cs typeface="Bookman Old Style"/>
                        <a:sym typeface="Bookman Old Style"/>
                      </a:endParaRPr>
                    </a:p>
                  </a:txBody>
                  <a:tcPr marL="0" marR="0" marT="0" marB="0"/>
                </a:tc>
                <a:tc>
                  <a:txBody>
                    <a:bodyPr/>
                    <a:lstStyle/>
                    <a:p>
                      <a:pPr marL="457200" marR="0" lvl="0" indent="-304800" algn="l" rtl="0">
                        <a:lnSpc>
                          <a:spcPct val="100000"/>
                        </a:lnSpc>
                        <a:spcBef>
                          <a:spcPts val="0"/>
                        </a:spcBef>
                        <a:spcAft>
                          <a:spcPts val="0"/>
                        </a:spcAft>
                        <a:buSzPts val="1200"/>
                        <a:buAutoNum type="arabicPeriod"/>
                      </a:pPr>
                      <a:r>
                        <a:rPr lang="en" sz="1200" u="none" strike="noStrike" cap="none"/>
                        <a:t>94.32%</a:t>
                      </a:r>
                      <a:r>
                        <a:rPr lang="en" sz="1200"/>
                        <a:t>  </a:t>
                      </a:r>
                      <a:r>
                        <a:rPr lang="en" sz="1200" u="none" strike="noStrike" cap="none"/>
                        <a:t>Model Accuracy</a:t>
                      </a:r>
                      <a:endParaRPr sz="1200"/>
                    </a:p>
                    <a:p>
                      <a:pPr marL="228600" marR="0" lvl="0" indent="-152400" algn="just" rtl="0">
                        <a:lnSpc>
                          <a:spcPct val="100000"/>
                        </a:lnSpc>
                        <a:spcBef>
                          <a:spcPts val="0"/>
                        </a:spcBef>
                        <a:spcAft>
                          <a:spcPts val="0"/>
                        </a:spcAft>
                        <a:buClr>
                          <a:srgbClr val="000000"/>
                        </a:buClr>
                        <a:buSzPts val="1200"/>
                        <a:buFont typeface="Arial"/>
                        <a:buNone/>
                      </a:pPr>
                      <a:endParaRPr sz="1200" u="none" strike="noStrike" cap="none">
                        <a:latin typeface="Calibri"/>
                        <a:ea typeface="Calibri"/>
                        <a:cs typeface="Calibri"/>
                        <a:sym typeface="Calibri"/>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200"/>
                        <a:buFont typeface="Arial"/>
                        <a:buNone/>
                      </a:pPr>
                      <a:r>
                        <a:rPr lang="en" sz="1200" u="none" strike="noStrike" cap="none" dirty="0">
                          <a:latin typeface="Calibri"/>
                          <a:ea typeface="Calibri"/>
                          <a:cs typeface="Calibri"/>
                          <a:sym typeface="Calibri"/>
                        </a:rPr>
                        <a:t> 1. </a:t>
                      </a:r>
                      <a:r>
                        <a:rPr lang="en" sz="1200" u="none" strike="noStrike" cap="none" dirty="0"/>
                        <a:t>Segmentation algorithm can be improved so that every character is</a:t>
                      </a:r>
                      <a:endParaRPr sz="1200" dirty="0"/>
                    </a:p>
                    <a:p>
                      <a:pPr marL="0" marR="0" lvl="0" indent="0" algn="just" rtl="0">
                        <a:lnSpc>
                          <a:spcPct val="100000"/>
                        </a:lnSpc>
                        <a:spcBef>
                          <a:spcPts val="0"/>
                        </a:spcBef>
                        <a:spcAft>
                          <a:spcPts val="0"/>
                        </a:spcAft>
                        <a:buClr>
                          <a:srgbClr val="000000"/>
                        </a:buClr>
                        <a:buSzPts val="1200"/>
                        <a:buFont typeface="Arial"/>
                        <a:buNone/>
                      </a:pPr>
                      <a:r>
                        <a:rPr lang="en" sz="1200" u="none" strike="noStrike" cap="none" dirty="0"/>
                        <a:t>segmented together with its vattu and gunintham.</a:t>
                      </a:r>
                      <a:endParaRPr sz="12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136" name="Google Shape;136;p23"/>
          <p:cNvSpPr txBox="1">
            <a:spLocks noGrp="1"/>
          </p:cNvSpPr>
          <p:nvPr>
            <p:ph type="ftr" idx="11"/>
          </p:nvPr>
        </p:nvSpPr>
        <p:spPr>
          <a:xfrm>
            <a:off x="3124200" y="4767275"/>
            <a:ext cx="33492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latin typeface="Bookman Old Style"/>
                <a:ea typeface="Bookman Old Style"/>
                <a:cs typeface="Bookman Old Style"/>
                <a:sym typeface="Bookman Old Style"/>
              </a:rPr>
              <a:t>5</a:t>
            </a:fld>
            <a:endParaRPr>
              <a:latin typeface="Bookman Old Style"/>
              <a:ea typeface="Bookman Old Style"/>
              <a:cs typeface="Bookman Old Style"/>
              <a:sym typeface="Bookman Old Style"/>
            </a:endParaRPr>
          </a:p>
        </p:txBody>
      </p:sp>
      <p:sp>
        <p:nvSpPr>
          <p:cNvPr id="142" name="Google Shape;142;p2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43" name="Google Shape;143;p24"/>
          <p:cNvSpPr txBox="1">
            <a:spLocks noGrp="1"/>
          </p:cNvSpPr>
          <p:nvPr>
            <p:ph type="title"/>
          </p:nvPr>
        </p:nvSpPr>
        <p:spPr>
          <a:xfrm>
            <a:off x="992981" y="44047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200">
                <a:latin typeface="Bookman Old Style"/>
                <a:ea typeface="Bookman Old Style"/>
                <a:cs typeface="Bookman Old Style"/>
                <a:sym typeface="Bookman Old Style"/>
              </a:rPr>
              <a:t>Problem </a:t>
            </a:r>
            <a:r>
              <a:rPr lang="en" sz="3600">
                <a:latin typeface="Bookman Old Style"/>
                <a:ea typeface="Bookman Old Style"/>
                <a:cs typeface="Bookman Old Style"/>
                <a:sym typeface="Bookman Old Style"/>
              </a:rPr>
              <a:t>Statement</a:t>
            </a:r>
            <a:endParaRPr/>
          </a:p>
        </p:txBody>
      </p:sp>
      <p:sp>
        <p:nvSpPr>
          <p:cNvPr id="144" name="Google Shape;144;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
        <p:nvSpPr>
          <p:cNvPr id="145" name="Google Shape;145;p24"/>
          <p:cNvSpPr txBox="1"/>
          <p:nvPr/>
        </p:nvSpPr>
        <p:spPr>
          <a:xfrm>
            <a:off x="725090" y="1327115"/>
            <a:ext cx="7693800" cy="317005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250" i="0" u="none" strike="noStrike" cap="none" dirty="0">
                <a:solidFill>
                  <a:srgbClr val="000000"/>
                </a:solidFill>
              </a:rPr>
              <a:t>To develop a OCR tool to recognize Telugu scripts using techniques of OpenCV and deep learning(LSTM)</a:t>
            </a:r>
            <a:endParaRPr sz="1250" dirty="0"/>
          </a:p>
          <a:p>
            <a:pPr marL="0" marR="0" lvl="0" indent="0" algn="just" rtl="0">
              <a:lnSpc>
                <a:spcPct val="100000"/>
              </a:lnSpc>
              <a:spcBef>
                <a:spcPts val="0"/>
              </a:spcBef>
              <a:spcAft>
                <a:spcPts val="0"/>
              </a:spcAft>
              <a:buNone/>
            </a:pPr>
            <a:r>
              <a:rPr lang="en" sz="1250" i="0" u="none" strike="noStrike" cap="none" dirty="0">
                <a:solidFill>
                  <a:srgbClr val="000000"/>
                </a:solidFill>
              </a:rPr>
              <a:t>The aim of this project is to develop an OCR system for Telugu script using Long Short-Term Memory (LSTM) networks, a type of recurrent neural network that can learn long-term dependencies in sequential data. LSTM networks have shown promising results in OCR for other languages, such as English and Arabic.</a:t>
            </a:r>
            <a:endParaRPr sz="1250" dirty="0"/>
          </a:p>
          <a:p>
            <a:pPr marL="0" marR="0" lvl="0" indent="0" algn="just" rtl="0">
              <a:lnSpc>
                <a:spcPct val="100000"/>
              </a:lnSpc>
              <a:spcBef>
                <a:spcPts val="0"/>
              </a:spcBef>
              <a:spcAft>
                <a:spcPts val="0"/>
              </a:spcAft>
              <a:buNone/>
            </a:pPr>
            <a:r>
              <a:rPr lang="en" sz="1250" i="0" u="none" strike="noStrike" cap="none" dirty="0">
                <a:solidFill>
                  <a:srgbClr val="000000"/>
                </a:solidFill>
              </a:rPr>
              <a:t>The objectives of this project are:</a:t>
            </a:r>
            <a:endParaRPr sz="1250" dirty="0"/>
          </a:p>
          <a:p>
            <a:pPr marL="0" marR="0" lvl="0" indent="0" algn="just" rtl="0">
              <a:lnSpc>
                <a:spcPct val="100000"/>
              </a:lnSpc>
              <a:spcBef>
                <a:spcPts val="0"/>
              </a:spcBef>
              <a:spcAft>
                <a:spcPts val="0"/>
              </a:spcAft>
              <a:buNone/>
            </a:pPr>
            <a:endParaRPr sz="1250" i="0" u="none" strike="noStrike" cap="none" dirty="0">
              <a:solidFill>
                <a:srgbClr val="000000"/>
              </a:solidFill>
            </a:endParaRPr>
          </a:p>
          <a:p>
            <a:pPr marL="285750" marR="0" lvl="0" indent="-285750" algn="just" rtl="0">
              <a:lnSpc>
                <a:spcPct val="100000"/>
              </a:lnSpc>
              <a:spcBef>
                <a:spcPts val="0"/>
              </a:spcBef>
              <a:spcAft>
                <a:spcPts val="0"/>
              </a:spcAft>
              <a:buFont typeface="Arial" panose="020B0604020202020204" pitchFamily="34" charset="0"/>
              <a:buChar char="•"/>
            </a:pPr>
            <a:r>
              <a:rPr lang="en" sz="1250" i="0" u="none" strike="noStrike" cap="none" dirty="0">
                <a:solidFill>
                  <a:srgbClr val="000000"/>
                </a:solidFill>
              </a:rPr>
              <a:t>To collect and annotate a large and diverse dataset of Telugu text images, covering different writing styles, fonts, and layouts.</a:t>
            </a:r>
            <a:endParaRPr sz="1250" dirty="0"/>
          </a:p>
          <a:p>
            <a:pPr marL="285750" marR="0" lvl="0" indent="-285750" algn="just" rtl="0">
              <a:lnSpc>
                <a:spcPct val="100000"/>
              </a:lnSpc>
              <a:spcBef>
                <a:spcPts val="0"/>
              </a:spcBef>
              <a:spcAft>
                <a:spcPts val="0"/>
              </a:spcAft>
              <a:buFont typeface="Arial" panose="020B0604020202020204" pitchFamily="34" charset="0"/>
              <a:buChar char="•"/>
            </a:pPr>
            <a:r>
              <a:rPr lang="en" sz="1250" i="0" u="none" strike="noStrike" cap="none" dirty="0">
                <a:solidFill>
                  <a:srgbClr val="000000"/>
                </a:solidFill>
              </a:rPr>
              <a:t>To design and implement LSTM networks for character recognition, and compare their performance with other deep learning models, such as convolutional neural networks and encoder-decoder networks.</a:t>
            </a:r>
            <a:endParaRPr sz="1250" dirty="0"/>
          </a:p>
          <a:p>
            <a:pPr marL="285750" marR="0" lvl="0" indent="-285750" algn="just" rtl="0">
              <a:lnSpc>
                <a:spcPct val="100000"/>
              </a:lnSpc>
              <a:spcBef>
                <a:spcPts val="0"/>
              </a:spcBef>
              <a:spcAft>
                <a:spcPts val="0"/>
              </a:spcAft>
              <a:buFont typeface="Arial" panose="020B0604020202020204" pitchFamily="34" charset="0"/>
              <a:buChar char="•"/>
            </a:pPr>
            <a:r>
              <a:rPr lang="en" sz="1250" i="0" u="none" strike="noStrike" cap="none" dirty="0">
                <a:solidFill>
                  <a:srgbClr val="000000"/>
                </a:solidFill>
              </a:rPr>
              <a:t>To evaluate the accuracy and efficiency of the proposed system on various metrics, such as character error rate, word error rate, and recognition time.</a:t>
            </a:r>
            <a:endParaRPr sz="1250" dirty="0"/>
          </a:p>
          <a:p>
            <a:pPr marL="285750" marR="0" lvl="0" indent="-285750" algn="just" rtl="0">
              <a:lnSpc>
                <a:spcPct val="100000"/>
              </a:lnSpc>
              <a:spcBef>
                <a:spcPts val="0"/>
              </a:spcBef>
              <a:spcAft>
                <a:spcPts val="0"/>
              </a:spcAft>
              <a:buFont typeface="Arial" panose="020B0604020202020204" pitchFamily="34" charset="0"/>
              <a:buChar char="•"/>
            </a:pPr>
            <a:r>
              <a:rPr lang="en" sz="1250" i="0" u="none" strike="noStrike" cap="none" dirty="0">
                <a:solidFill>
                  <a:srgbClr val="000000"/>
                </a:solidFill>
              </a:rPr>
              <a:t>To explore the potential applications and limitations of the proposed system, and suggest possible improvements and extensions.</a:t>
            </a:r>
            <a:endParaRPr sz="1250" i="0" u="none" strike="noStrike" cap="none"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6652-5993-A501-A8A3-3E5295723BCB}"/>
              </a:ext>
            </a:extLst>
          </p:cNvPr>
          <p:cNvSpPr>
            <a:spLocks noGrp="1"/>
          </p:cNvSpPr>
          <p:nvPr>
            <p:ph type="title"/>
          </p:nvPr>
        </p:nvSpPr>
        <p:spPr/>
        <p:txBody>
          <a:bodyPr/>
          <a:lstStyle/>
          <a:p>
            <a:r>
              <a:rPr lang="en-IN" sz="4400" dirty="0"/>
              <a:t>Illustration</a:t>
            </a:r>
          </a:p>
        </p:txBody>
      </p:sp>
      <p:sp>
        <p:nvSpPr>
          <p:cNvPr id="3" name="Text Placeholder 2">
            <a:extLst>
              <a:ext uri="{FF2B5EF4-FFF2-40B4-BE49-F238E27FC236}">
                <a16:creationId xmlns:a16="http://schemas.microsoft.com/office/drawing/2014/main" id="{76B530E4-FD32-BCD8-DBB4-54AA753A7ADF}"/>
              </a:ext>
            </a:extLst>
          </p:cNvPr>
          <p:cNvSpPr>
            <a:spLocks noGrp="1"/>
          </p:cNvSpPr>
          <p:nvPr>
            <p:ph type="body" idx="1"/>
          </p:nvPr>
        </p:nvSpPr>
        <p:spPr>
          <a:xfrm>
            <a:off x="1836964" y="2704876"/>
            <a:ext cx="5746024" cy="1497890"/>
          </a:xfrm>
        </p:spPr>
        <p:txBody>
          <a:bodyPr/>
          <a:lstStyle/>
          <a:p>
            <a:endParaRPr lang="en-IN" sz="2400" dirty="0"/>
          </a:p>
        </p:txBody>
      </p:sp>
      <p:pic>
        <p:nvPicPr>
          <p:cNvPr id="1026" name="Picture 2" descr="OCR with Deep Learning (2023)">
            <a:extLst>
              <a:ext uri="{FF2B5EF4-FFF2-40B4-BE49-F238E27FC236}">
                <a16:creationId xmlns:a16="http://schemas.microsoft.com/office/drawing/2014/main" id="{CC6001C0-6E9B-720B-C56B-28DC6927A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764" y="1160348"/>
            <a:ext cx="6384471" cy="359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18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latin typeface="Bookman Old Style"/>
                <a:ea typeface="Bookman Old Style"/>
                <a:cs typeface="Bookman Old Style"/>
                <a:sym typeface="Bookman Old Style"/>
              </a:rPr>
              <a:t>7</a:t>
            </a:fld>
            <a:endParaRPr>
              <a:latin typeface="Bookman Old Style"/>
              <a:ea typeface="Bookman Old Style"/>
              <a:cs typeface="Bookman Old Style"/>
              <a:sym typeface="Bookman Old Style"/>
            </a:endParaRPr>
          </a:p>
        </p:txBody>
      </p:sp>
      <p:sp>
        <p:nvSpPr>
          <p:cNvPr id="151" name="Google Shape;151;p25"/>
          <p:cNvSpPr txBox="1">
            <a:spLocks noGrp="1"/>
          </p:cNvSpPr>
          <p:nvPr>
            <p:ph type="title"/>
          </p:nvPr>
        </p:nvSpPr>
        <p:spPr>
          <a:xfrm>
            <a:off x="1178248" y="27195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52" name="Google Shape;152;p25"/>
          <p:cNvSpPr txBox="1">
            <a:spLocks noGrp="1"/>
          </p:cNvSpPr>
          <p:nvPr>
            <p:ph type="dt" idx="10"/>
          </p:nvPr>
        </p:nvSpPr>
        <p:spPr>
          <a:xfrm>
            <a:off x="529119" y="4869600"/>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25"/>
          <p:cNvSpPr txBox="1">
            <a:spLocks noGrp="1"/>
          </p:cNvSpPr>
          <p:nvPr>
            <p:ph type="ftr" idx="11"/>
          </p:nvPr>
        </p:nvSpPr>
        <p:spPr>
          <a:xfrm>
            <a:off x="3196119" y="4869600"/>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
        <p:nvSpPr>
          <p:cNvPr id="154" name="Google Shape;154;p25"/>
          <p:cNvSpPr txBox="1"/>
          <p:nvPr/>
        </p:nvSpPr>
        <p:spPr>
          <a:xfrm>
            <a:off x="473650" y="899275"/>
            <a:ext cx="8285100" cy="363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a:solidFill>
                <a:srgbClr val="374151"/>
              </a:solidFill>
              <a:latin typeface="Arial"/>
              <a:ea typeface="Arial"/>
              <a:cs typeface="Arial"/>
              <a:sym typeface="Arial"/>
            </a:endParaRPr>
          </a:p>
          <a:p>
            <a:pPr marL="457200" marR="0" lvl="0" indent="-304800" algn="just" rtl="0">
              <a:lnSpc>
                <a:spcPct val="100000"/>
              </a:lnSpc>
              <a:spcBef>
                <a:spcPts val="0"/>
              </a:spcBef>
              <a:spcAft>
                <a:spcPts val="0"/>
              </a:spcAft>
              <a:buClr>
                <a:schemeClr val="dk1"/>
              </a:buClr>
              <a:buSzPts val="1200"/>
              <a:buChar char="●"/>
            </a:pPr>
            <a:r>
              <a:rPr lang="en" sz="1200" i="0" u="none" strike="noStrike" cap="none">
                <a:solidFill>
                  <a:schemeClr val="dk1"/>
                </a:solidFill>
              </a:rPr>
              <a:t>Preprocess the input image by applying binarization, noise removal, skew correction, and resizing techniques to enhance the quality and uniformity of the image.</a:t>
            </a:r>
            <a:endParaRPr sz="1200">
              <a:solidFill>
                <a:schemeClr val="dk1"/>
              </a:solidFill>
            </a:endParaRPr>
          </a:p>
          <a:p>
            <a:pPr marL="457200" marR="0" lvl="0" indent="-304800" algn="just" rtl="0">
              <a:lnSpc>
                <a:spcPct val="100000"/>
              </a:lnSpc>
              <a:spcBef>
                <a:spcPts val="0"/>
              </a:spcBef>
              <a:spcAft>
                <a:spcPts val="0"/>
              </a:spcAft>
              <a:buClr>
                <a:schemeClr val="dk1"/>
              </a:buClr>
              <a:buSzPts val="1200"/>
              <a:buChar char="●"/>
            </a:pPr>
            <a:r>
              <a:rPr lang="en" sz="1200" i="0" u="none" strike="noStrike" cap="none">
                <a:solidFill>
                  <a:schemeClr val="dk1"/>
                </a:solidFill>
              </a:rPr>
              <a:t>Segment the image into lines, words, and characters using a combination of projection profiles, connected components, and contour analysis. Alternatively, use a segmentation-free approach that directly extracts features from the whole image or patches of the image.</a:t>
            </a:r>
            <a:endParaRPr sz="1200">
              <a:solidFill>
                <a:schemeClr val="dk1"/>
              </a:solidFill>
            </a:endParaRPr>
          </a:p>
          <a:p>
            <a:pPr marL="457200" marR="0" lvl="0" indent="-304800" algn="just" rtl="0">
              <a:lnSpc>
                <a:spcPct val="100000"/>
              </a:lnSpc>
              <a:spcBef>
                <a:spcPts val="0"/>
              </a:spcBef>
              <a:spcAft>
                <a:spcPts val="0"/>
              </a:spcAft>
              <a:buClr>
                <a:schemeClr val="dk1"/>
              </a:buClr>
              <a:buSzPts val="1200"/>
              <a:buChar char="●"/>
            </a:pPr>
            <a:r>
              <a:rPr lang="en" sz="1200" i="0" u="none" strike="noStrike" cap="none">
                <a:solidFill>
                  <a:schemeClr val="dk1"/>
                </a:solidFill>
              </a:rPr>
              <a:t>Extract features from the segmented or whole image using convolutional neural networks (CNNs), which can learn robust and invariant representations of the characters. Use max-pooling and dropout layers to reduce the dimensionality and overfitting of the features.</a:t>
            </a:r>
            <a:endParaRPr sz="1200">
              <a:solidFill>
                <a:schemeClr val="dk1"/>
              </a:solidFill>
            </a:endParaRPr>
          </a:p>
          <a:p>
            <a:pPr marL="457200" marR="0" lvl="0" indent="-304800" algn="just" rtl="0">
              <a:lnSpc>
                <a:spcPct val="100000"/>
              </a:lnSpc>
              <a:spcBef>
                <a:spcPts val="0"/>
              </a:spcBef>
              <a:spcAft>
                <a:spcPts val="0"/>
              </a:spcAft>
              <a:buClr>
                <a:schemeClr val="dk1"/>
              </a:buClr>
              <a:buSzPts val="1200"/>
              <a:buChar char="●"/>
            </a:pPr>
            <a:r>
              <a:rPr lang="en" sz="1200" i="0" u="none" strike="noStrike" cap="none">
                <a:solidFill>
                  <a:schemeClr val="dk1"/>
                </a:solidFill>
              </a:rPr>
              <a:t>Feed the sequence of features extracted by the CNNs to a recurrent neural network (RNN) with long short-term memory (LSTM) cells, which can learn the temporal dependencies and context information of the characters. Use a bidirectional RNN to capture both forward and backward information from the sequence.</a:t>
            </a:r>
            <a:endParaRPr sz="1200">
              <a:solidFill>
                <a:schemeClr val="dk1"/>
              </a:solidFill>
            </a:endParaRPr>
          </a:p>
          <a:p>
            <a:pPr marL="457200" marR="0" lvl="0" indent="-304800" algn="just" rtl="0">
              <a:lnSpc>
                <a:spcPct val="100000"/>
              </a:lnSpc>
              <a:spcBef>
                <a:spcPts val="0"/>
              </a:spcBef>
              <a:spcAft>
                <a:spcPts val="0"/>
              </a:spcAft>
              <a:buClr>
                <a:schemeClr val="dk1"/>
              </a:buClr>
              <a:buSzPts val="1200"/>
              <a:buChar char="●"/>
            </a:pPr>
            <a:r>
              <a:rPr lang="en" sz="1200" i="0" u="none" strike="noStrike" cap="none">
                <a:solidFill>
                  <a:schemeClr val="dk1"/>
                </a:solidFill>
              </a:rPr>
              <a:t>Use a connectionist temporal classification (CTC) loss function to train the RNN-LSTM network, which can handle variable-length inputs and outputs without requiring explicit alignment. CTC can also output a blank symbol to indicate no character or a repeated character in the sequence.</a:t>
            </a:r>
            <a:endParaRPr sz="1200">
              <a:solidFill>
                <a:schemeClr val="dk1"/>
              </a:solidFill>
            </a:endParaRPr>
          </a:p>
          <a:p>
            <a:pPr marL="457200" marR="0" lvl="0" indent="-304800" algn="just" rtl="0">
              <a:lnSpc>
                <a:spcPct val="100000"/>
              </a:lnSpc>
              <a:spcBef>
                <a:spcPts val="0"/>
              </a:spcBef>
              <a:spcAft>
                <a:spcPts val="0"/>
              </a:spcAft>
              <a:buClr>
                <a:schemeClr val="dk1"/>
              </a:buClr>
              <a:buSzPts val="1200"/>
              <a:buChar char="●"/>
            </a:pPr>
            <a:r>
              <a:rPr lang="en" sz="1200" i="0" u="none" strike="noStrike" cap="none">
                <a:solidFill>
                  <a:schemeClr val="dk1"/>
                </a:solidFill>
              </a:rPr>
              <a:t>Use a beam search decoder to find the most probable output sequence from the network, which can also incorporate a language model to improve the accuracy and fluency of the output. Alternatively, use an attention mechanism to selectively focus on different parts of the input image and generate the output sequence one character at a time.</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latin typeface="Bookman Old Style"/>
                <a:ea typeface="Bookman Old Style"/>
                <a:cs typeface="Bookman Old Style"/>
                <a:sym typeface="Bookman Old Style"/>
              </a:rPr>
              <a:t>8</a:t>
            </a:fld>
            <a:endParaRPr>
              <a:latin typeface="Bookman Old Style"/>
              <a:ea typeface="Bookman Old Style"/>
              <a:cs typeface="Bookman Old Style"/>
              <a:sym typeface="Bookman Old Style"/>
            </a:endParaRPr>
          </a:p>
        </p:txBody>
      </p:sp>
      <p:sp>
        <p:nvSpPr>
          <p:cNvPr id="160" name="Google Shape;160;p26"/>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61" name="Google Shape;161;p26"/>
          <p:cNvSpPr txBox="1">
            <a:spLocks noGrp="1"/>
          </p:cNvSpPr>
          <p:nvPr>
            <p:ph type="title"/>
          </p:nvPr>
        </p:nvSpPr>
        <p:spPr>
          <a:xfrm>
            <a:off x="1170396" y="399103"/>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200">
                <a:latin typeface="Bookman Old Style"/>
                <a:ea typeface="Bookman Old Style"/>
                <a:cs typeface="Bookman Old Style"/>
                <a:sym typeface="Bookman Old Style"/>
              </a:rPr>
              <a:t>Proposed Method</a:t>
            </a:r>
            <a:r>
              <a:rPr lang="en" sz="3000">
                <a:latin typeface="Bookman Old Style"/>
                <a:ea typeface="Bookman Old Style"/>
                <a:cs typeface="Bookman Old Style"/>
                <a:sym typeface="Bookman Old Style"/>
              </a:rPr>
              <a:t> </a:t>
            </a:r>
            <a:r>
              <a:rPr lang="en" sz="3600">
                <a:latin typeface="Bookman Old Style"/>
                <a:ea typeface="Bookman Old Style"/>
                <a:cs typeface="Bookman Old Style"/>
                <a:sym typeface="Bookman Old Style"/>
              </a:rPr>
              <a:t>Illustration</a:t>
            </a:r>
            <a:endParaRPr sz="3600"/>
          </a:p>
        </p:txBody>
      </p:sp>
      <p:sp>
        <p:nvSpPr>
          <p:cNvPr id="162" name="Google Shape;162;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r>
              <a:rPr lang="en"/>
              <a:t>1/29/2024</a:t>
            </a:r>
            <a:endParaRPr/>
          </a:p>
        </p:txBody>
      </p:sp>
      <p:sp>
        <p:nvSpPr>
          <p:cNvPr id="163" name="Google Shape;163;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pic>
        <p:nvPicPr>
          <p:cNvPr id="164" name="Google Shape;164;p26" descr="A diagram of a software process&#10;&#10;Description automatically generated"/>
          <p:cNvPicPr preferRelativeResize="0"/>
          <p:nvPr/>
        </p:nvPicPr>
        <p:blipFill rotWithShape="1">
          <a:blip r:embed="rId3">
            <a:alphaModFix/>
          </a:blip>
          <a:srcRect/>
          <a:stretch/>
        </p:blipFill>
        <p:spPr>
          <a:xfrm>
            <a:off x="2919730" y="1254469"/>
            <a:ext cx="2895600" cy="34427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
                <a:latin typeface="Bookman Old Style"/>
                <a:ea typeface="Bookman Old Style"/>
                <a:cs typeface="Bookman Old Style"/>
                <a:sym typeface="Bookman Old Style"/>
              </a:rPr>
              <a:t>9</a:t>
            </a:fld>
            <a:endParaRPr>
              <a:latin typeface="Bookman Old Style"/>
              <a:ea typeface="Bookman Old Style"/>
              <a:cs typeface="Bookman Old Style"/>
              <a:sym typeface="Bookman Old Style"/>
            </a:endParaRPr>
          </a:p>
        </p:txBody>
      </p:sp>
      <p:sp>
        <p:nvSpPr>
          <p:cNvPr id="170" name="Google Shape;170;p27"/>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71" name="Google Shape;171;p27"/>
          <p:cNvSpPr txBox="1">
            <a:spLocks noGrp="1"/>
          </p:cNvSpPr>
          <p:nvPr>
            <p:ph type="title"/>
          </p:nvPr>
        </p:nvSpPr>
        <p:spPr>
          <a:xfrm>
            <a:off x="1153704" y="773018"/>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 sz="3600">
                <a:latin typeface="Bookman Old Style"/>
                <a:ea typeface="Bookman Old Style"/>
                <a:cs typeface="Bookman Old Style"/>
                <a:sym typeface="Bookman Old Style"/>
              </a:rPr>
              <a:t>Experiment Environment</a:t>
            </a:r>
            <a:endParaRPr/>
          </a:p>
        </p:txBody>
      </p:sp>
      <p:sp>
        <p:nvSpPr>
          <p:cNvPr id="172" name="Google Shape;172;p27"/>
          <p:cNvSpPr txBox="1"/>
          <p:nvPr/>
        </p:nvSpPr>
        <p:spPr>
          <a:xfrm>
            <a:off x="1524000" y="1725364"/>
            <a:ext cx="6655982"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dirty="0">
                <a:solidFill>
                  <a:srgbClr val="000000"/>
                </a:solidFill>
                <a:latin typeface="Arial"/>
                <a:ea typeface="Arial"/>
                <a:cs typeface="Arial"/>
                <a:sym typeface="Arial"/>
              </a:rPr>
              <a:t>Software requirements </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Visual Studio </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 </a:t>
            </a:r>
            <a:r>
              <a:rPr lang="en" dirty="0"/>
              <a:t>Python</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 OpenCv</a:t>
            </a:r>
          </a:p>
          <a:p>
            <a:pPr marL="285750" marR="0" lvl="0" indent="-285750" algn="l" rtl="0">
              <a:lnSpc>
                <a:spcPct val="100000"/>
              </a:lnSpc>
              <a:spcBef>
                <a:spcPts val="0"/>
              </a:spcBef>
              <a:spcAft>
                <a:spcPts val="0"/>
              </a:spcAft>
              <a:buClr>
                <a:srgbClr val="000000"/>
              </a:buClr>
              <a:buSzPts val="1400"/>
              <a:buFont typeface="Arial"/>
              <a:buChar char="•"/>
            </a:pPr>
            <a:r>
              <a:rPr lang="en" dirty="0">
                <a:ea typeface="Bookman Old Style"/>
              </a:rPr>
              <a:t>Tensorflow</a:t>
            </a:r>
          </a:p>
          <a:p>
            <a:pPr marL="285750" marR="0" lvl="0" indent="-28575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latin typeface="Bookman Old Style"/>
              <a:ea typeface="Bookman Old Style"/>
              <a:cs typeface="Bookman Old Style"/>
              <a:sym typeface="Bookman Old Style"/>
            </a:endParaRPr>
          </a:p>
        </p:txBody>
      </p:sp>
      <p:sp>
        <p:nvSpPr>
          <p:cNvPr id="173" name="Google Shape;173;p2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
              <a:t>Department of Computer Science and Engineering</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1177</Words>
  <Application>Microsoft Office PowerPoint</Application>
  <PresentationFormat>On-screen Show (16:9)</PresentationFormat>
  <Paragraphs>139</Paragraphs>
  <Slides>13</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Bookman Old Style</vt:lpstr>
      <vt:lpstr>Calibri</vt:lpstr>
      <vt:lpstr>Noto Sans Symbols</vt:lpstr>
      <vt:lpstr>Trebuchet MS</vt:lpstr>
      <vt:lpstr>Simple Light</vt:lpstr>
      <vt:lpstr>1_Office Theme</vt:lpstr>
      <vt:lpstr>A Seminar on LSTM based OCR</vt:lpstr>
      <vt:lpstr>Introduction</vt:lpstr>
      <vt:lpstr>Concept Tree</vt:lpstr>
      <vt:lpstr>Literature </vt:lpstr>
      <vt:lpstr>Problem Statement</vt:lpstr>
      <vt:lpstr>Illustration</vt:lpstr>
      <vt:lpstr>Proposed Method</vt:lpstr>
      <vt:lpstr>Proposed Method Illustration</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LSTM based OCR</dc:title>
  <cp:lastModifiedBy>Joshua Ramisetti</cp:lastModifiedBy>
  <cp:revision>3</cp:revision>
  <dcterms:modified xsi:type="dcterms:W3CDTF">2024-01-30T08:31:34Z</dcterms:modified>
</cp:coreProperties>
</file>