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2" r:id="rId3"/>
    <p:sldId id="257" r:id="rId4"/>
    <p:sldId id="261"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189E08-956A-4331-B04D-F6C6E3E7F317}" type="datetimeFigureOut">
              <a:rPr lang="zh-TW" altLang="en-US" smtClean="0"/>
              <a:t>2016/7/21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3A4C9A-A2F0-4DAF-81BB-522484C45DAD}" type="slidenum">
              <a:rPr lang="zh-TW" altLang="en-US" smtClean="0"/>
              <a:t>‹#›</a:t>
            </a:fld>
            <a:endParaRPr lang="zh-TW" altLang="en-US"/>
          </a:p>
        </p:txBody>
      </p:sp>
    </p:spTree>
    <p:extLst>
      <p:ext uri="{BB962C8B-B14F-4D97-AF65-F5344CB8AC3E}">
        <p14:creationId xmlns:p14="http://schemas.microsoft.com/office/powerpoint/2010/main" val="95972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DC6A489E-CB3B-4E80-A16C-6D87959D920D}" type="slidenum">
              <a:rPr lang="zh-TW" altLang="en-US" smtClean="0"/>
              <a:pPr/>
              <a:t>4</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2016/7/21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2016/7/21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p:cNvSpPr txBox="1"/>
          <p:nvPr/>
        </p:nvSpPr>
        <p:spPr>
          <a:xfrm>
            <a:off x="323528" y="548680"/>
            <a:ext cx="8568952" cy="6186309"/>
          </a:xfrm>
          <a:prstGeom prst="rect">
            <a:avLst/>
          </a:prstGeom>
          <a:solidFill>
            <a:srgbClr val="800000"/>
          </a:solidFill>
        </p:spPr>
        <p:txBody>
          <a:bodyPr wrap="square" rtlCol="0">
            <a:spAutoFit/>
          </a:bodyPr>
          <a:lstStyle/>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p:txBody>
      </p:sp>
      <p:pic>
        <p:nvPicPr>
          <p:cNvPr id="4" name="Picture 2" descr="C:\ImportantData\myPhotos\2006HarvardUniversityVisit\DSCN2452.JPG"/>
          <p:cNvPicPr>
            <a:picLocks noChangeAspect="1" noChangeArrowheads="1"/>
          </p:cNvPicPr>
          <p:nvPr/>
        </p:nvPicPr>
        <p:blipFill>
          <a:blip r:embed="rId2" cstate="print"/>
          <a:srcRect/>
          <a:stretch>
            <a:fillRect/>
          </a:stretch>
        </p:blipFill>
        <p:spPr bwMode="auto">
          <a:xfrm>
            <a:off x="467544" y="332656"/>
            <a:ext cx="5544616" cy="4158462"/>
          </a:xfrm>
          <a:prstGeom prst="rect">
            <a:avLst/>
          </a:prstGeom>
          <a:solidFill>
            <a:schemeClr val="accent2">
              <a:lumMod val="50000"/>
            </a:schemeClr>
          </a:solidFill>
          <a:ln w="57150" cmpd="dbl">
            <a:noFill/>
            <a:prstDash val="dashDot"/>
            <a:miter lim="800000"/>
            <a:headEnd/>
            <a:tailEnd/>
          </a:ln>
        </p:spPr>
      </p:pic>
      <p:pic>
        <p:nvPicPr>
          <p:cNvPr id="5" name="Picture 2" descr="C:\ImportantData\myPhotos\2010孔老師來電資班演講\與孔院士合影\與孔院士合影\DSC00745.JPG"/>
          <p:cNvPicPr>
            <a:picLocks noChangeAspect="1" noChangeArrowheads="1"/>
          </p:cNvPicPr>
          <p:nvPr/>
        </p:nvPicPr>
        <p:blipFill>
          <a:blip r:embed="rId3" cstate="print"/>
          <a:srcRect/>
          <a:stretch>
            <a:fillRect/>
          </a:stretch>
        </p:blipFill>
        <p:spPr bwMode="auto">
          <a:xfrm rot="20889459">
            <a:off x="5429947" y="1035586"/>
            <a:ext cx="3259959" cy="2444969"/>
          </a:xfrm>
          <a:prstGeom prst="rect">
            <a:avLst/>
          </a:prstGeom>
          <a:noFill/>
          <a:ln w="38100">
            <a:noFill/>
            <a:prstDash val="dashDot"/>
            <a:miter lim="800000"/>
            <a:headEnd/>
            <a:tailEnd/>
          </a:ln>
        </p:spPr>
      </p:pic>
      <p:sp>
        <p:nvSpPr>
          <p:cNvPr id="7" name="矩形 6"/>
          <p:cNvSpPr/>
          <p:nvPr/>
        </p:nvSpPr>
        <p:spPr>
          <a:xfrm>
            <a:off x="0" y="4653136"/>
            <a:ext cx="8280920" cy="1938992"/>
          </a:xfrm>
          <a:prstGeom prst="rect">
            <a:avLst/>
          </a:prstGeom>
          <a:noFill/>
        </p:spPr>
        <p:txBody>
          <a:bodyPr wrap="square" lIns="91440" tIns="45720" rIns="91440" bIns="45720">
            <a:spAutoFit/>
          </a:bodyPr>
          <a:lstStyle/>
          <a:p>
            <a:pPr lvl="1"/>
            <a:r>
              <a:rPr lang="zh-TW" altLang="en-US" sz="2000" dirty="0" smtClean="0">
                <a:solidFill>
                  <a:schemeClr val="bg1"/>
                </a:solidFill>
                <a:latin typeface="華康魏碑體" pitchFamily="65" charset="-120"/>
                <a:ea typeface="華康魏碑體" pitchFamily="65" charset="-120"/>
                <a:sym typeface="Symbol" pitchFamily="18" charset="2"/>
              </a:rPr>
              <a:t>● 自民國</a:t>
            </a:r>
            <a:r>
              <a:rPr lang="en-US" altLang="zh-TW" sz="2000" dirty="0" smtClean="0">
                <a:solidFill>
                  <a:schemeClr val="bg1"/>
                </a:solidFill>
                <a:latin typeface="華康魏碑體" pitchFamily="65" charset="-120"/>
                <a:ea typeface="華康魏碑體" pitchFamily="65" charset="-120"/>
                <a:sym typeface="Symbol" pitchFamily="18" charset="2"/>
              </a:rPr>
              <a:t>100</a:t>
            </a:r>
            <a:r>
              <a:rPr lang="zh-TW" altLang="en-US" sz="2000" dirty="0" smtClean="0">
                <a:solidFill>
                  <a:schemeClr val="bg1"/>
                </a:solidFill>
                <a:latin typeface="華康魏碑體" pitchFamily="65" charset="-120"/>
                <a:ea typeface="華康魏碑體" pitchFamily="65" charset="-120"/>
                <a:sym typeface="Symbol" pitchFamily="18" charset="2"/>
              </a:rPr>
              <a:t>年開始實施</a:t>
            </a:r>
            <a:endParaRPr lang="en-US" altLang="zh-TW" sz="2000" dirty="0" smtClean="0">
              <a:solidFill>
                <a:schemeClr val="bg1"/>
              </a:solidFill>
              <a:latin typeface="華康魏碑體" pitchFamily="65" charset="-120"/>
              <a:ea typeface="華康魏碑體" pitchFamily="65" charset="-120"/>
              <a:sym typeface="Symbol" pitchFamily="18" charset="2"/>
            </a:endParaRPr>
          </a:p>
          <a:p>
            <a:pPr lvl="1"/>
            <a:r>
              <a:rPr lang="zh-TW" altLang="en-US" sz="2000" dirty="0" smtClean="0">
                <a:solidFill>
                  <a:schemeClr val="bg1"/>
                </a:solidFill>
                <a:latin typeface="華康魏碑體" pitchFamily="65" charset="-120"/>
                <a:ea typeface="華康魏碑體" pitchFamily="65" charset="-120"/>
                <a:sym typeface="Symbol" pitchFamily="18" charset="2"/>
              </a:rPr>
              <a:t>● 甄選一位大二升大三的的優秀同學</a:t>
            </a:r>
            <a:endParaRPr lang="en-US" altLang="zh-TW" sz="2000" dirty="0" smtClean="0">
              <a:solidFill>
                <a:schemeClr val="bg1"/>
              </a:solidFill>
              <a:latin typeface="華康魏碑體" pitchFamily="65" charset="-120"/>
              <a:ea typeface="華康魏碑體" pitchFamily="65" charset="-120"/>
              <a:sym typeface="Symbol" pitchFamily="18" charset="2"/>
            </a:endParaRPr>
          </a:p>
          <a:p>
            <a:pPr lvl="1"/>
            <a:r>
              <a:rPr lang="zh-TW" altLang="en-US" sz="2000" dirty="0" smtClean="0">
                <a:solidFill>
                  <a:schemeClr val="bg1"/>
                </a:solidFill>
                <a:latin typeface="華康魏碑體" pitchFamily="65" charset="-120"/>
                <a:ea typeface="華康魏碑體" pitchFamily="65" charset="-120"/>
                <a:sym typeface="Symbol" pitchFamily="18" charset="2"/>
              </a:rPr>
              <a:t>● 申請資格為班上前三學期學業成績平均前六名</a:t>
            </a:r>
            <a:endParaRPr lang="en-US" altLang="zh-TW" sz="2000" dirty="0" smtClean="0">
              <a:solidFill>
                <a:schemeClr val="bg1"/>
              </a:solidFill>
              <a:latin typeface="華康魏碑體" pitchFamily="65" charset="-120"/>
              <a:ea typeface="華康魏碑體" pitchFamily="65" charset="-120"/>
              <a:sym typeface="Symbol" pitchFamily="18" charset="2"/>
            </a:endParaRPr>
          </a:p>
          <a:p>
            <a:pPr lvl="1"/>
            <a:r>
              <a:rPr lang="zh-TW" altLang="en-US" sz="2000" dirty="0" smtClean="0">
                <a:solidFill>
                  <a:schemeClr val="bg1"/>
                </a:solidFill>
                <a:latin typeface="華康魏碑體" pitchFamily="65" charset="-120"/>
                <a:ea typeface="華康魏碑體" pitchFamily="65" charset="-120"/>
                <a:sym typeface="Symbol" pitchFamily="18" charset="2"/>
              </a:rPr>
              <a:t>● 暑期 </a:t>
            </a:r>
            <a:r>
              <a:rPr lang="en-US" altLang="zh-TW" sz="2000" dirty="0" smtClean="0">
                <a:solidFill>
                  <a:schemeClr val="bg1"/>
                </a:solidFill>
                <a:latin typeface="華康魏碑體" pitchFamily="65" charset="-120"/>
                <a:ea typeface="華康魏碑體" pitchFamily="65" charset="-120"/>
                <a:sym typeface="Symbol" pitchFamily="18" charset="2"/>
              </a:rPr>
              <a:t>6/15 ~ 8/15</a:t>
            </a:r>
            <a:r>
              <a:rPr lang="zh-TW" altLang="en-US" sz="2000" dirty="0" smtClean="0">
                <a:solidFill>
                  <a:schemeClr val="bg1"/>
                </a:solidFill>
                <a:latin typeface="華康魏碑體" pitchFamily="65" charset="-120"/>
                <a:ea typeface="華康魏碑體" pitchFamily="65" charset="-120"/>
                <a:sym typeface="Symbol" pitchFamily="18" charset="2"/>
              </a:rPr>
              <a:t>先在台灣接受孔教授指導，</a:t>
            </a:r>
            <a:r>
              <a:rPr lang="en-US" altLang="zh-TW" sz="2000" dirty="0" smtClean="0">
                <a:solidFill>
                  <a:schemeClr val="bg1"/>
                </a:solidFill>
                <a:latin typeface="華康魏碑體" pitchFamily="65" charset="-120"/>
                <a:ea typeface="華康魏碑體" pitchFamily="65" charset="-120"/>
                <a:sym typeface="Symbol" pitchFamily="18" charset="2"/>
              </a:rPr>
              <a:t/>
            </a:r>
            <a:br>
              <a:rPr lang="en-US" altLang="zh-TW" sz="2000" dirty="0" smtClean="0">
                <a:solidFill>
                  <a:schemeClr val="bg1"/>
                </a:solidFill>
                <a:latin typeface="華康魏碑體" pitchFamily="65" charset="-120"/>
                <a:ea typeface="華康魏碑體" pitchFamily="65" charset="-120"/>
                <a:sym typeface="Symbol" pitchFamily="18" charset="2"/>
              </a:rPr>
            </a:br>
            <a:r>
              <a:rPr lang="zh-TW" altLang="en-US" sz="2000" dirty="0" smtClean="0">
                <a:solidFill>
                  <a:schemeClr val="bg1"/>
                </a:solidFill>
                <a:latin typeface="華康魏碑體" pitchFamily="65" charset="-120"/>
                <a:ea typeface="華康魏碑體" pitchFamily="65" charset="-120"/>
                <a:sym typeface="Symbol" pitchFamily="18" charset="2"/>
              </a:rPr>
              <a:t>        </a:t>
            </a:r>
            <a:r>
              <a:rPr lang="en-US" altLang="zh-TW" sz="2000" dirty="0" smtClean="0">
                <a:solidFill>
                  <a:schemeClr val="bg1"/>
                </a:solidFill>
                <a:latin typeface="華康魏碑體" pitchFamily="65" charset="-120"/>
                <a:ea typeface="華康魏碑體" pitchFamily="65" charset="-120"/>
                <a:sym typeface="Symbol" pitchFamily="18" charset="2"/>
              </a:rPr>
              <a:t>8/15 ~ 9/15 </a:t>
            </a:r>
            <a:r>
              <a:rPr lang="zh-TW" altLang="en-US" sz="2000" dirty="0" smtClean="0">
                <a:solidFill>
                  <a:schemeClr val="bg1"/>
                </a:solidFill>
                <a:latin typeface="華康魏碑體" pitchFamily="65" charset="-120"/>
                <a:ea typeface="華康魏碑體" pitchFamily="65" charset="-120"/>
                <a:sym typeface="Symbol" pitchFamily="18" charset="2"/>
              </a:rPr>
              <a:t>到哈佛孔教授實驗室繼續進行研究</a:t>
            </a:r>
            <a:endParaRPr lang="en-US" altLang="zh-TW" sz="2000" dirty="0" smtClean="0">
              <a:solidFill>
                <a:schemeClr val="bg1"/>
              </a:solidFill>
              <a:latin typeface="華康魏碑體" pitchFamily="65" charset="-120"/>
              <a:ea typeface="華康魏碑體" pitchFamily="65" charset="-120"/>
              <a:sym typeface="Symbol" pitchFamily="18" charset="2"/>
            </a:endParaRPr>
          </a:p>
          <a:p>
            <a:pPr lvl="1"/>
            <a:r>
              <a:rPr lang="zh-TW" altLang="en-US" sz="2000" dirty="0" smtClean="0">
                <a:solidFill>
                  <a:schemeClr val="bg1"/>
                </a:solidFill>
                <a:latin typeface="華康魏碑體" pitchFamily="65" charset="-120"/>
                <a:ea typeface="華康魏碑體" pitchFamily="65" charset="-120"/>
                <a:sym typeface="Symbol" pitchFamily="18" charset="2"/>
              </a:rPr>
              <a:t>● 補助來回機票、一個月國外生活費、及海外保險費</a:t>
            </a:r>
            <a:endParaRPr lang="en-US" altLang="zh-TW" sz="2000" dirty="0" smtClean="0">
              <a:solidFill>
                <a:schemeClr val="bg1"/>
              </a:solidFill>
              <a:latin typeface="華康魏碑體" pitchFamily="65" charset="-120"/>
              <a:ea typeface="華康魏碑體" pitchFamily="65" charset="-120"/>
              <a:sym typeface="Symbol" pitchFamily="18" charset="2"/>
            </a:endParaRPr>
          </a:p>
        </p:txBody>
      </p:sp>
      <p:sp>
        <p:nvSpPr>
          <p:cNvPr id="8" name="矩形 7"/>
          <p:cNvSpPr/>
          <p:nvPr/>
        </p:nvSpPr>
        <p:spPr>
          <a:xfrm>
            <a:off x="0" y="0"/>
            <a:ext cx="9144000" cy="107721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華康雅宋體" pitchFamily="49" charset="-120"/>
                <a:ea typeface="華康雅宋體" pitchFamily="49" charset="-120"/>
              </a:rPr>
              <a:t>赴美國哈佛大學一個月接受哈佛大學電腦科學系孔祥重教授指導研究</a:t>
            </a:r>
            <a:endParaRPr lang="zh-TW"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華康雅宋體" pitchFamily="49" charset="-120"/>
              <a:ea typeface="華康雅宋體" pitchFamily="49" charset="-120"/>
            </a:endParaRPr>
          </a:p>
        </p:txBody>
      </p:sp>
      <p:pic>
        <p:nvPicPr>
          <p:cNvPr id="1026" name="Picture 2" descr="C:\Documents and Settings\USER\桌面\harvard.gif"/>
          <p:cNvPicPr>
            <a:picLocks noChangeAspect="1" noChangeArrowheads="1"/>
          </p:cNvPicPr>
          <p:nvPr/>
        </p:nvPicPr>
        <p:blipFill>
          <a:blip r:embed="rId4" cstate="print"/>
          <a:srcRect/>
          <a:stretch>
            <a:fillRect/>
          </a:stretch>
        </p:blipFill>
        <p:spPr bwMode="auto">
          <a:xfrm>
            <a:off x="6516216" y="4581128"/>
            <a:ext cx="3000375" cy="7143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68560" y="332656"/>
            <a:ext cx="9582048" cy="6137672"/>
            <a:chOff x="-468560" y="332656"/>
            <a:chExt cx="9582048" cy="6137672"/>
          </a:xfrm>
        </p:grpSpPr>
        <p:sp>
          <p:nvSpPr>
            <p:cNvPr id="6" name="文字方塊 5"/>
            <p:cNvSpPr txBox="1"/>
            <p:nvPr/>
          </p:nvSpPr>
          <p:spPr>
            <a:xfrm>
              <a:off x="-108520" y="350328"/>
              <a:ext cx="9222008" cy="6120000"/>
            </a:xfrm>
            <a:prstGeom prst="rect">
              <a:avLst/>
            </a:prstGeom>
            <a:solidFill>
              <a:srgbClr val="800000"/>
            </a:solidFill>
            <a:scene3d>
              <a:camera prst="orthographicFront"/>
              <a:lightRig rig="threePt" dir="t"/>
            </a:scene3d>
            <a:sp3d>
              <a:bevelT w="165100" prst="coolSlant"/>
            </a:sp3d>
          </p:spPr>
          <p:txBody>
            <a:bodyPr wrap="square" rtlCol="0">
              <a:spAutoFit/>
            </a:bodyPr>
            <a:lstStyle/>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a:p>
              <a:endParaRPr lang="en-US" altLang="zh-TW" dirty="0" smtClean="0">
                <a:solidFill>
                  <a:srgbClr val="C00000"/>
                </a:solidFill>
              </a:endParaRPr>
            </a:p>
          </p:txBody>
        </p:sp>
        <p:sp>
          <p:nvSpPr>
            <p:cNvPr id="8" name="矩形 7"/>
            <p:cNvSpPr/>
            <p:nvPr/>
          </p:nvSpPr>
          <p:spPr>
            <a:xfrm>
              <a:off x="-468560" y="4775855"/>
              <a:ext cx="7927065" cy="1631216"/>
            </a:xfrm>
            <a:prstGeom prst="rect">
              <a:avLst/>
            </a:prstGeom>
            <a:noFill/>
          </p:spPr>
          <p:txBody>
            <a:bodyPr wrap="square" lIns="91440" tIns="45720" rIns="91440" bIns="45720">
              <a:spAutoFit/>
            </a:bodyPr>
            <a:lstStyle/>
            <a:p>
              <a:pPr marL="800100" lvl="1" indent="-342900">
                <a:buFont typeface="Wingdings" panose="05000000000000000000" pitchFamily="2" charset="2"/>
                <a:buChar char="l"/>
              </a:pPr>
              <a:r>
                <a:rPr lang="zh-TW" altLang="en-US" sz="2000" dirty="0" smtClean="0">
                  <a:solidFill>
                    <a:schemeClr val="bg1"/>
                  </a:solidFill>
                  <a:latin typeface="華康魏碑體" pitchFamily="65" charset="-120"/>
                  <a:ea typeface="華康魏碑體" pitchFamily="65" charset="-120"/>
                  <a:sym typeface="Symbol" pitchFamily="18" charset="2"/>
                </a:rPr>
                <a:t>自民國</a:t>
              </a:r>
              <a:r>
                <a:rPr lang="en-US" altLang="zh-TW" sz="2000" dirty="0" smtClean="0">
                  <a:solidFill>
                    <a:schemeClr val="bg1"/>
                  </a:solidFill>
                  <a:latin typeface="華康魏碑體" pitchFamily="65" charset="-120"/>
                  <a:ea typeface="華康魏碑體" pitchFamily="65" charset="-120"/>
                  <a:sym typeface="Symbol" pitchFamily="18" charset="2"/>
                </a:rPr>
                <a:t>100</a:t>
              </a:r>
              <a:r>
                <a:rPr lang="zh-TW" altLang="en-US" sz="2000" dirty="0" smtClean="0">
                  <a:solidFill>
                    <a:schemeClr val="bg1"/>
                  </a:solidFill>
                  <a:latin typeface="華康魏碑體" pitchFamily="65" charset="-120"/>
                  <a:ea typeface="華康魏碑體" pitchFamily="65" charset="-120"/>
                  <a:sym typeface="Symbol" pitchFamily="18" charset="2"/>
                </a:rPr>
                <a:t>年開始實施</a:t>
              </a:r>
              <a:endParaRPr lang="en-US" altLang="zh-TW" sz="2000" dirty="0">
                <a:solidFill>
                  <a:schemeClr val="bg1"/>
                </a:solidFill>
                <a:latin typeface="華康魏碑體" pitchFamily="65" charset="-120"/>
                <a:ea typeface="華康魏碑體" pitchFamily="65" charset="-120"/>
                <a:sym typeface="Symbol" pitchFamily="18" charset="2"/>
              </a:endParaRPr>
            </a:p>
            <a:p>
              <a:pPr marL="800100" lvl="1" indent="-342900">
                <a:buFont typeface="Wingdings" panose="05000000000000000000" pitchFamily="2" charset="2"/>
                <a:buChar char="l"/>
              </a:pPr>
              <a:r>
                <a:rPr lang="zh-TW" altLang="en-US" sz="2000" dirty="0" smtClean="0">
                  <a:solidFill>
                    <a:schemeClr val="bg1"/>
                  </a:solidFill>
                  <a:latin typeface="華康魏碑體" pitchFamily="65" charset="-120"/>
                  <a:ea typeface="華康魏碑體" pitchFamily="65" charset="-120"/>
                  <a:sym typeface="Symbol" pitchFamily="18" charset="2"/>
                </a:rPr>
                <a:t>甄選一位大二升大三的的優秀同學</a:t>
              </a:r>
              <a:endParaRPr lang="en-US" altLang="zh-TW" sz="2000" dirty="0">
                <a:solidFill>
                  <a:schemeClr val="bg1"/>
                </a:solidFill>
                <a:latin typeface="華康魏碑體" pitchFamily="65" charset="-120"/>
                <a:ea typeface="華康魏碑體" pitchFamily="65" charset="-120"/>
                <a:sym typeface="Symbol" pitchFamily="18" charset="2"/>
              </a:endParaRPr>
            </a:p>
            <a:p>
              <a:pPr marL="800100" lvl="1" indent="-342900">
                <a:buFont typeface="Wingdings" panose="05000000000000000000" pitchFamily="2" charset="2"/>
                <a:buChar char="l"/>
              </a:pPr>
              <a:r>
                <a:rPr lang="zh-TW" altLang="en-US" sz="2000" dirty="0" smtClean="0">
                  <a:solidFill>
                    <a:schemeClr val="bg1"/>
                  </a:solidFill>
                  <a:latin typeface="華康魏碑體" pitchFamily="65" charset="-120"/>
                  <a:ea typeface="華康魏碑體" pitchFamily="65" charset="-120"/>
                  <a:sym typeface="Symbol" pitchFamily="18" charset="2"/>
                </a:rPr>
                <a:t>申請資格為班上前三學期學業成績平均前六名</a:t>
              </a:r>
              <a:endParaRPr lang="en-US" altLang="zh-TW" sz="2000" dirty="0">
                <a:solidFill>
                  <a:schemeClr val="bg1"/>
                </a:solidFill>
                <a:latin typeface="華康魏碑體" pitchFamily="65" charset="-120"/>
                <a:ea typeface="華康魏碑體" pitchFamily="65" charset="-120"/>
                <a:sym typeface="Symbol" pitchFamily="18" charset="2"/>
              </a:endParaRPr>
            </a:p>
            <a:p>
              <a:pPr marL="800100" lvl="1" indent="-342900">
                <a:buFont typeface="Wingdings" panose="05000000000000000000" pitchFamily="2" charset="2"/>
                <a:buChar char="l"/>
              </a:pPr>
              <a:r>
                <a:rPr lang="zh-TW" altLang="en-US" sz="2000" dirty="0" smtClean="0">
                  <a:solidFill>
                    <a:schemeClr val="bg1"/>
                  </a:solidFill>
                  <a:latin typeface="華康魏碑體" pitchFamily="65" charset="-120"/>
                  <a:ea typeface="華康魏碑體" pitchFamily="65" charset="-120"/>
                  <a:sym typeface="Symbol" pitchFamily="18" charset="2"/>
                </a:rPr>
                <a:t>暑期</a:t>
              </a:r>
              <a:r>
                <a:rPr lang="en-US" altLang="zh-TW" sz="2000" dirty="0" smtClean="0">
                  <a:solidFill>
                    <a:schemeClr val="bg1"/>
                  </a:solidFill>
                  <a:latin typeface="華康魏碑體" pitchFamily="65" charset="-120"/>
                  <a:ea typeface="華康魏碑體" pitchFamily="65" charset="-120"/>
                  <a:sym typeface="Symbol" pitchFamily="18" charset="2"/>
                </a:rPr>
                <a:t>1-2</a:t>
              </a:r>
              <a:r>
                <a:rPr lang="zh-TW" altLang="en-US" sz="2000" dirty="0" smtClean="0">
                  <a:solidFill>
                    <a:schemeClr val="bg1"/>
                  </a:solidFill>
                  <a:latin typeface="華康魏碑體" pitchFamily="65" charset="-120"/>
                  <a:ea typeface="華康魏碑體" pitchFamily="65" charset="-120"/>
                  <a:sym typeface="Symbol" pitchFamily="18" charset="2"/>
                </a:rPr>
                <a:t>個月到哈佛孔教授實驗室進行研究</a:t>
              </a:r>
              <a:endParaRPr lang="en-US" altLang="zh-TW" sz="2000" dirty="0">
                <a:solidFill>
                  <a:schemeClr val="bg1"/>
                </a:solidFill>
                <a:latin typeface="華康魏碑體" pitchFamily="65" charset="-120"/>
                <a:ea typeface="華康魏碑體" pitchFamily="65" charset="-120"/>
                <a:sym typeface="Symbol" pitchFamily="18" charset="2"/>
              </a:endParaRPr>
            </a:p>
            <a:p>
              <a:pPr marL="800100" lvl="1" indent="-342900">
                <a:buFont typeface="Wingdings" panose="05000000000000000000" pitchFamily="2" charset="2"/>
                <a:buChar char="l"/>
              </a:pPr>
              <a:r>
                <a:rPr lang="zh-TW" altLang="zh-TW" sz="2000" dirty="0" smtClean="0">
                  <a:solidFill>
                    <a:schemeClr val="bg1"/>
                  </a:solidFill>
                  <a:latin typeface="華康魏碑體" pitchFamily="65" charset="-120"/>
                  <a:ea typeface="華康魏碑體" pitchFamily="65" charset="-120"/>
                </a:rPr>
                <a:t>定額</a:t>
              </a:r>
              <a:r>
                <a:rPr lang="zh-TW" altLang="zh-TW" sz="2000" dirty="0">
                  <a:solidFill>
                    <a:schemeClr val="bg1"/>
                  </a:solidFill>
                  <a:latin typeface="華康魏碑體" pitchFamily="65" charset="-120"/>
                  <a:ea typeface="華康魏碑體" pitchFamily="65" charset="-120"/>
                </a:rPr>
                <a:t>獎補助來回機票、生活費、海外旅遊保險費等</a:t>
              </a:r>
              <a:endParaRPr lang="en-US" altLang="zh-TW" sz="2000" dirty="0">
                <a:solidFill>
                  <a:schemeClr val="bg1"/>
                </a:solidFill>
                <a:latin typeface="華康魏碑體" pitchFamily="65" charset="-120"/>
                <a:ea typeface="華康魏碑體" pitchFamily="65" charset="-120"/>
                <a:sym typeface="Symbol" panose="05050102010706020507" pitchFamily="18" charset="2"/>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02" y="1124745"/>
              <a:ext cx="5412424" cy="3687214"/>
            </a:xfrm>
            <a:prstGeom prst="rect">
              <a:avLst/>
            </a:prstGeom>
          </p:spPr>
        </p:pic>
        <p:grpSp>
          <p:nvGrpSpPr>
            <p:cNvPr id="9" name="群組 6"/>
            <p:cNvGrpSpPr>
              <a:grpSpLocks/>
            </p:cNvGrpSpPr>
            <p:nvPr/>
          </p:nvGrpSpPr>
          <p:grpSpPr bwMode="auto">
            <a:xfrm>
              <a:off x="-108520" y="1124744"/>
              <a:ext cx="2097516" cy="570420"/>
              <a:chOff x="5500048" y="2129051"/>
              <a:chExt cx="3115790" cy="859809"/>
            </a:xfrm>
          </p:grpSpPr>
          <p:sp>
            <p:nvSpPr>
              <p:cNvPr id="16" name="矩形 15"/>
              <p:cNvSpPr/>
              <p:nvPr/>
            </p:nvSpPr>
            <p:spPr>
              <a:xfrm>
                <a:off x="5500048" y="2129051"/>
                <a:ext cx="2635085" cy="859809"/>
              </a:xfrm>
              <a:prstGeom prst="rect">
                <a:avLst/>
              </a:prstGeom>
              <a:solidFill>
                <a:srgbClr val="6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pic>
            <p:nvPicPr>
              <p:cNvPr id="17" name="Picture 2" descr="C:\Documents and Settings\USER\桌面\harvar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463" y="2220065"/>
                <a:ext cx="3000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9"/>
            <p:cNvPicPr>
              <a:picLocks noChangeAspect="1" noChangeArrowheads="1"/>
            </p:cNvPicPr>
            <p:nvPr/>
          </p:nvPicPr>
          <p:blipFill>
            <a:blip r:embed="rId4"/>
            <a:srcRect/>
            <a:stretch>
              <a:fillRect/>
            </a:stretch>
          </p:blipFill>
          <p:spPr bwMode="auto">
            <a:xfrm>
              <a:off x="4989971" y="1423891"/>
              <a:ext cx="1814277" cy="1717077"/>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1" descr="D:\1000413\_教務-課程相關\孔院士來訪\DSC00745 - 複製.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418" y="1391611"/>
              <a:ext cx="2363086" cy="16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1000413\_教務-課程相關\孔院士來訪\life in Boston\547310_520959867919965_966892155_n - 複製.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8028" y="4725144"/>
              <a:ext cx="2623904" cy="168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HTKung002"/>
            <p:cNvPicPr>
              <a:picLocks noChangeAspect="1" noChangeArrowheads="1"/>
            </p:cNvPicPr>
            <p:nvPr/>
          </p:nvPicPr>
          <p:blipFill>
            <a:blip r:embed="rId7">
              <a:extLst>
                <a:ext uri="{28A0092B-C50C-407E-A947-70E740481C1C}">
                  <a14:useLocalDpi xmlns:a14="http://schemas.microsoft.com/office/drawing/2010/main" val="0"/>
                </a:ext>
              </a:extLst>
            </a:blip>
            <a:srcRect l="25970"/>
            <a:stretch>
              <a:fillRect/>
            </a:stretch>
          </p:blipFill>
          <p:spPr bwMode="auto">
            <a:xfrm>
              <a:off x="7092280" y="3075637"/>
              <a:ext cx="2016638" cy="1704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D:\1000413\_Web-網站設計\影像館\影像縮圖\HTKung's lab.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1965" y="3101390"/>
              <a:ext cx="2344331" cy="16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91406" y="332656"/>
              <a:ext cx="8822155" cy="1077218"/>
            </a:xfrm>
            <a:prstGeom prst="rect">
              <a:avLst/>
            </a:prstGeom>
            <a:noFill/>
          </p:spPr>
          <p:txBody>
            <a:bodyPr wrap="square" lIns="91440" tIns="45720" rIns="91440" bIns="45720">
              <a:spAutoFit/>
            </a:bodyPr>
            <a:lstStyle/>
            <a:p>
              <a:pPr algn="ctr"/>
              <a:r>
                <a:rPr lang="zh-TW" altLang="en-US" sz="3200" b="0" dirty="0" smtClean="0">
                  <a:solidFill>
                    <a:srgbClr val="FFFF00"/>
                  </a:solidFill>
                  <a:effectLst>
                    <a:outerShdw blurRad="50800" dist="50800" dir="5400000" algn="ctr" rotWithShape="0">
                      <a:schemeClr val="accent4"/>
                    </a:outerShdw>
                  </a:effectLst>
                  <a:latin typeface="華康雅宋體" pitchFamily="49" charset="-120"/>
                  <a:ea typeface="華康雅宋體" pitchFamily="49" charset="-120"/>
                </a:rPr>
                <a:t>赴美國哈佛大學一個月接受哈佛大學電腦科學系</a:t>
              </a:r>
              <a:endParaRPr lang="en-US" altLang="zh-TW" sz="3200" b="0" dirty="0" smtClean="0">
                <a:solidFill>
                  <a:srgbClr val="FFFF00"/>
                </a:solidFill>
                <a:effectLst>
                  <a:outerShdw blurRad="50800" dist="50800" dir="5400000" algn="ctr" rotWithShape="0">
                    <a:schemeClr val="accent4"/>
                  </a:outerShdw>
                </a:effectLst>
                <a:latin typeface="華康雅宋體" pitchFamily="49" charset="-120"/>
                <a:ea typeface="華康雅宋體" pitchFamily="49" charset="-120"/>
              </a:endParaRPr>
            </a:p>
            <a:p>
              <a:pPr algn="ctr"/>
              <a:r>
                <a:rPr lang="zh-TW" altLang="en-US" sz="3200" b="0" dirty="0" smtClean="0">
                  <a:solidFill>
                    <a:srgbClr val="FFFF00"/>
                  </a:solidFill>
                  <a:effectLst>
                    <a:outerShdw blurRad="50800" dist="50800" dir="5400000" algn="ctr" rotWithShape="0">
                      <a:schemeClr val="accent4"/>
                    </a:outerShdw>
                  </a:effectLst>
                  <a:latin typeface="華康雅宋體" pitchFamily="49" charset="-120"/>
                  <a:ea typeface="華康雅宋體" pitchFamily="49" charset="-120"/>
                </a:rPr>
                <a:t>孔祥重教授指導研究</a:t>
              </a:r>
              <a:endParaRPr lang="zh-TW" altLang="en-US" sz="3200" b="0" dirty="0">
                <a:solidFill>
                  <a:srgbClr val="FFFF00"/>
                </a:solidFill>
                <a:effectLst>
                  <a:outerShdw blurRad="50800" dist="50800" dir="5400000" algn="ctr" rotWithShape="0">
                    <a:schemeClr val="accent4"/>
                  </a:outerShdw>
                </a:effectLst>
                <a:latin typeface="華康雅宋體" pitchFamily="49" charset="-120"/>
                <a:ea typeface="華康雅宋體" pitchFamily="49" charset="-120"/>
              </a:endParaRPr>
            </a:p>
          </p:txBody>
        </p:sp>
      </p:grpSp>
    </p:spTree>
    <p:extLst>
      <p:ext uri="{BB962C8B-B14F-4D97-AF65-F5344CB8AC3E}">
        <p14:creationId xmlns:p14="http://schemas.microsoft.com/office/powerpoint/2010/main" val="9012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p:cNvSpPr txBox="1"/>
          <p:nvPr/>
        </p:nvSpPr>
        <p:spPr>
          <a:xfrm>
            <a:off x="0" y="0"/>
            <a:ext cx="9144000" cy="7017306"/>
          </a:xfrm>
          <a:prstGeom prst="rect">
            <a:avLst/>
          </a:prstGeom>
          <a:solidFill>
            <a:srgbClr val="800000"/>
          </a:solidFill>
        </p:spPr>
        <p:txBody>
          <a:bodyPr wrap="square" rtlCol="0">
            <a:spAutoFit/>
          </a:bodyPr>
          <a:lstStyle/>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a:p>
            <a:endParaRPr lang="en-US" altLang="zh-TW" dirty="0" smtClean="0">
              <a:solidFill>
                <a:schemeClr val="accent2">
                  <a:lumMod val="75000"/>
                </a:schemeClr>
              </a:solidFill>
            </a:endParaRPr>
          </a:p>
        </p:txBody>
      </p:sp>
      <p:pic>
        <p:nvPicPr>
          <p:cNvPr id="4" name="Picture 2" descr="C:\ImportantData\myPhotos\2006HarvardUniversityVisit\DSCN2452.JPG"/>
          <p:cNvPicPr>
            <a:picLocks noChangeAspect="1" noChangeArrowheads="1"/>
          </p:cNvPicPr>
          <p:nvPr/>
        </p:nvPicPr>
        <p:blipFill>
          <a:blip r:embed="rId2" cstate="print"/>
          <a:srcRect/>
          <a:stretch>
            <a:fillRect/>
          </a:stretch>
        </p:blipFill>
        <p:spPr bwMode="auto">
          <a:xfrm>
            <a:off x="169988" y="188640"/>
            <a:ext cx="8794500" cy="6408712"/>
          </a:xfrm>
          <a:prstGeom prst="rect">
            <a:avLst/>
          </a:prstGeom>
          <a:solidFill>
            <a:schemeClr val="accent2">
              <a:lumMod val="50000"/>
            </a:schemeClr>
          </a:solidFill>
          <a:ln w="57150" cmpd="dbl">
            <a:noFill/>
            <a:prstDash val="dashDot"/>
            <a:miter lim="800000"/>
            <a:headEnd/>
            <a:tailEnd/>
          </a:ln>
        </p:spPr>
      </p:pic>
      <p:sp>
        <p:nvSpPr>
          <p:cNvPr id="8" name="矩形 7"/>
          <p:cNvSpPr/>
          <p:nvPr/>
        </p:nvSpPr>
        <p:spPr>
          <a:xfrm>
            <a:off x="144016" y="260648"/>
            <a:ext cx="8892480" cy="107721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華康雅宋體" pitchFamily="49" charset="-120"/>
                <a:ea typeface="華康雅宋體" pitchFamily="49" charset="-120"/>
              </a:rPr>
              <a:t>赴美國哈佛大學一個月接受哈佛大學電腦科學系孔祥重教授指導研究</a:t>
            </a:r>
            <a:endParaRPr lang="zh-TW"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華康雅宋體" pitchFamily="49" charset="-120"/>
              <a:ea typeface="華康雅宋體" pitchFamily="49" charset="-120"/>
            </a:endParaRPr>
          </a:p>
        </p:txBody>
      </p:sp>
      <p:grpSp>
        <p:nvGrpSpPr>
          <p:cNvPr id="11" name="群組 10"/>
          <p:cNvGrpSpPr/>
          <p:nvPr/>
        </p:nvGrpSpPr>
        <p:grpSpPr>
          <a:xfrm>
            <a:off x="6012160" y="5661248"/>
            <a:ext cx="3131840" cy="714375"/>
            <a:chOff x="6012160" y="1124744"/>
            <a:chExt cx="3131840" cy="714375"/>
          </a:xfrm>
          <a:solidFill>
            <a:srgbClr val="800000"/>
          </a:solidFill>
        </p:grpSpPr>
        <p:sp>
          <p:nvSpPr>
            <p:cNvPr id="10" name="矩形 9"/>
            <p:cNvSpPr/>
            <p:nvPr/>
          </p:nvSpPr>
          <p:spPr>
            <a:xfrm>
              <a:off x="6012160" y="1124744"/>
              <a:ext cx="266429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C:\Documents and Settings\USER\桌面\harvard.gif"/>
            <p:cNvPicPr>
              <a:picLocks noChangeAspect="1" noChangeArrowheads="1"/>
            </p:cNvPicPr>
            <p:nvPr/>
          </p:nvPicPr>
          <p:blipFill>
            <a:blip r:embed="rId3" cstate="print"/>
            <a:srcRect/>
            <a:stretch>
              <a:fillRect/>
            </a:stretch>
          </p:blipFill>
          <p:spPr bwMode="auto">
            <a:xfrm>
              <a:off x="6143625" y="1124744"/>
              <a:ext cx="3000375" cy="714375"/>
            </a:xfrm>
            <a:prstGeom prst="rect">
              <a:avLst/>
            </a:prstGeom>
            <a:grpFill/>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flipV="1">
            <a:off x="-95522" y="-167225"/>
            <a:ext cx="9247025" cy="702945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ndParaRPr>
          </a:p>
        </p:txBody>
      </p:sp>
      <p:pic>
        <p:nvPicPr>
          <p:cNvPr id="1026" name="Picture 2" descr="C:\Users\USER\Desktop\擷取.JPG"/>
          <p:cNvPicPr>
            <a:picLocks noChangeAspect="1" noChangeArrowheads="1"/>
          </p:cNvPicPr>
          <p:nvPr/>
        </p:nvPicPr>
        <p:blipFill rotWithShape="1">
          <a:blip r:embed="rId3">
            <a:extLst>
              <a:ext uri="{28A0092B-C50C-407E-A947-70E740481C1C}">
                <a14:useLocalDpi xmlns:a14="http://schemas.microsoft.com/office/drawing/2010/main" val="0"/>
              </a:ext>
            </a:extLst>
          </a:blip>
          <a:srcRect r="396"/>
          <a:stretch/>
        </p:blipFill>
        <p:spPr bwMode="auto">
          <a:xfrm>
            <a:off x="-108520" y="-167225"/>
            <a:ext cx="9252520" cy="12919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未命名.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25" y="1356023"/>
            <a:ext cx="4337315" cy="382631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6110" y="5157192"/>
            <a:ext cx="9184361" cy="1261884"/>
          </a:xfrm>
          <a:prstGeom prst="rect">
            <a:avLst/>
          </a:prstGeom>
          <a:noFill/>
        </p:spPr>
        <p:txBody>
          <a:bodyPr wrap="square" lIns="91440" tIns="45720" rIns="91440" bIns="45720">
            <a:spAutoFit/>
          </a:bodyPr>
          <a:lstStyle/>
          <a:p>
            <a:pPr algn="ctr"/>
            <a:r>
              <a:rPr lang="zh-TW" alt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與</a:t>
            </a:r>
            <a:r>
              <a:rPr lang="zh-TW" altLang="en-US" sz="4800" b="1" dirty="0" smtClean="0">
                <a:ln w="31550" cmpd="sng">
                  <a:solidFill>
                    <a:srgbClr val="C00000"/>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華康唐風隸" pitchFamily="65" charset="-120"/>
                <a:ea typeface="華康唐風隸" pitchFamily="65" charset="-120"/>
              </a:rPr>
              <a:t>國際</a:t>
            </a:r>
            <a:r>
              <a:rPr lang="zh-TW" altLang="en-US" sz="4800" b="1" dirty="0">
                <a:ln w="31550" cmpd="sng">
                  <a:solidFill>
                    <a:srgbClr val="C00000"/>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華康唐風隸" pitchFamily="65" charset="-120"/>
                <a:ea typeface="華康唐風隸" pitchFamily="65" charset="-120"/>
              </a:rPr>
              <a:t>大師</a:t>
            </a:r>
            <a:r>
              <a:rPr lang="zh-TW" alt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面對面座談</a:t>
            </a:r>
            <a:r>
              <a:rPr lang="en-US" altLang="zh-TW"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
            </a:r>
            <a:br>
              <a:rPr lang="en-US" altLang="zh-TW"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br>
            <a:r>
              <a:rPr lang="en-US" altLang="zh-TW"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12/21</a:t>
            </a:r>
            <a:r>
              <a:rPr lang="zh-TW" alt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三下午</a:t>
            </a:r>
            <a:r>
              <a:rPr lang="en-US" altLang="zh-TW"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3:00</a:t>
            </a:r>
            <a:r>
              <a:rPr lang="zh-TW" alt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工四</a:t>
            </a:r>
            <a:r>
              <a:rPr lang="en-US" altLang="zh-TW"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華康唐風隸" pitchFamily="65" charset="-120"/>
                <a:ea typeface="華康唐風隸" pitchFamily="65" charset="-120"/>
              </a:rPr>
              <a:t>528</a:t>
            </a:r>
          </a:p>
        </p:txBody>
      </p:sp>
      <p:sp>
        <p:nvSpPr>
          <p:cNvPr id="7" name="矩形 6"/>
          <p:cNvSpPr/>
          <p:nvPr/>
        </p:nvSpPr>
        <p:spPr>
          <a:xfrm>
            <a:off x="4653844" y="1602373"/>
            <a:ext cx="4132987" cy="3554819"/>
          </a:xfrm>
          <a:prstGeom prst="rect">
            <a:avLst/>
          </a:prstGeom>
          <a:noFill/>
        </p:spPr>
        <p:txBody>
          <a:bodyPr wrap="square" lIns="91440" tIns="45720" rIns="91440" bIns="45720">
            <a:spAutoFit/>
          </a:bodyPr>
          <a:lstStyle/>
          <a:p>
            <a:pPr algn="ctr">
              <a:lnSpc>
                <a:spcPts val="4500"/>
              </a:lnSpc>
            </a:pPr>
            <a:r>
              <a:rPr lang="en-US" altLang="zh-TW" sz="3200" dirty="0">
                <a:solidFill>
                  <a:schemeClr val="bg1"/>
                </a:solidFill>
                <a:latin typeface="Bradley Hand ITC" pitchFamily="66" charset="0"/>
              </a:rPr>
              <a:t>"Compressive Sensing and How to Become a Thinker: Things I Wish I'd Known in College</a:t>
            </a:r>
            <a:r>
              <a:rPr lang="en-US" altLang="zh-TW" sz="3200" dirty="0" smtClean="0">
                <a:solidFill>
                  <a:schemeClr val="bg1"/>
                </a:solidFill>
                <a:latin typeface="Bradley Hand ITC" pitchFamily="66" charset="0"/>
              </a:rPr>
              <a:t>.“</a:t>
            </a:r>
            <a:br>
              <a:rPr lang="en-US" altLang="zh-TW" sz="3200" dirty="0" smtClean="0">
                <a:solidFill>
                  <a:schemeClr val="bg1"/>
                </a:solidFill>
                <a:latin typeface="Bradley Hand ITC" pitchFamily="66" charset="0"/>
              </a:rPr>
            </a:br>
            <a:endParaRPr lang="en-US" altLang="zh-TW" sz="3200" b="1" cap="none" spc="0" dirty="0">
              <a:ln w="18000">
                <a:solidFill>
                  <a:schemeClr val="accent2">
                    <a:satMod val="140000"/>
                  </a:schemeClr>
                </a:solidFill>
                <a:prstDash val="solid"/>
                <a:miter lim="800000"/>
              </a:ln>
              <a:solidFill>
                <a:schemeClr val="bg1"/>
              </a:solidFill>
              <a:effectLst>
                <a:outerShdw blurRad="25500" dist="23000" dir="7020000" algn="tl">
                  <a:srgbClr val="000000">
                    <a:alpha val="50000"/>
                  </a:srgbClr>
                </a:outerShdw>
              </a:effectLst>
              <a:latin typeface="Bradley Hand ITC" pitchFamily="66" charset="0"/>
            </a:endParaRPr>
          </a:p>
        </p:txBody>
      </p:sp>
      <p:sp>
        <p:nvSpPr>
          <p:cNvPr id="3" name="雲朵形圖說文字 2"/>
          <p:cNvSpPr/>
          <p:nvPr/>
        </p:nvSpPr>
        <p:spPr>
          <a:xfrm>
            <a:off x="4277090" y="1124744"/>
            <a:ext cx="4680520" cy="3826742"/>
          </a:xfrm>
          <a:prstGeom prst="cloudCallout">
            <a:avLst>
              <a:gd name="adj1" fmla="val -71268"/>
              <a:gd name="adj2" fmla="val -17962"/>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7421236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177</Words>
  <Application>Microsoft Office PowerPoint</Application>
  <PresentationFormat>如螢幕大小 (4:3)</PresentationFormat>
  <Paragraphs>80</Paragraphs>
  <Slides>4</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vt:i4>
      </vt:variant>
    </vt:vector>
  </HeadingPairs>
  <TitlesOfParts>
    <vt:vector size="14" baseType="lpstr">
      <vt:lpstr>華康唐風隸</vt:lpstr>
      <vt:lpstr>華康雅宋體</vt:lpstr>
      <vt:lpstr>華康魏碑體</vt:lpstr>
      <vt:lpstr>新細明體</vt:lpstr>
      <vt:lpstr>Arial</vt:lpstr>
      <vt:lpstr>Bradley Hand ITC</vt:lpstr>
      <vt:lpstr>Calibri</vt:lpstr>
      <vt:lpstr>Symbol</vt:lpstr>
      <vt:lpstr>Wingdings</vt:lpstr>
      <vt:lpstr>Office 佈景主題</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Alice</dc:creator>
  <cp:lastModifiedBy>EECSHP</cp:lastModifiedBy>
  <cp:revision>33</cp:revision>
  <dcterms:modified xsi:type="dcterms:W3CDTF">2016-07-21T06:52:27Z</dcterms:modified>
</cp:coreProperties>
</file>