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5029200" cy="7772400"/>
  <p:notesSz cx="6858000" cy="9144000"/>
  <p:defaultTextStyle>
    <a:defPPr>
      <a:defRPr lang="en-US"/>
    </a:defPPr>
    <a:lvl1pPr marL="0" algn="l" defTabSz="75832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79163" algn="l" defTabSz="75832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58327" algn="l" defTabSz="75832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37490" algn="l" defTabSz="75832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16654" algn="l" defTabSz="75832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895817" algn="l" defTabSz="75832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274981" algn="l" defTabSz="75832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654144" algn="l" defTabSz="75832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033308" algn="l" defTabSz="75832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CAF3"/>
    <a:srgbClr val="0098DB"/>
    <a:srgbClr val="8FCAE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52" autoAdjust="0"/>
  </p:normalViewPr>
  <p:slideViewPr>
    <p:cSldViewPr>
      <p:cViewPr>
        <p:scale>
          <a:sx n="90" d="100"/>
          <a:sy n="90" d="100"/>
        </p:scale>
        <p:origin x="-2976" y="-78"/>
      </p:cViewPr>
      <p:guideLst>
        <p:guide orient="horz" pos="2448"/>
        <p:guide pos="158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190" y="2414483"/>
            <a:ext cx="4274820" cy="16660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4380" y="4404360"/>
            <a:ext cx="352044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79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8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7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6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958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74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54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333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4C32C-C886-4314-9719-66B68CE98FB4}" type="datetimeFigureOut">
              <a:rPr lang="en-US" smtClean="0"/>
              <a:pPr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83DA-A1E8-4326-B9FA-02003C56F0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4C32C-C886-4314-9719-66B68CE98FB4}" type="datetimeFigureOut">
              <a:rPr lang="en-US" smtClean="0"/>
              <a:pPr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83DA-A1E8-4326-B9FA-02003C56F0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053935" y="2324524"/>
            <a:ext cx="6223635" cy="495166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3031" y="2324524"/>
            <a:ext cx="18587085" cy="4951666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4C32C-C886-4314-9719-66B68CE98FB4}" type="datetimeFigureOut">
              <a:rPr lang="en-US" smtClean="0"/>
              <a:pPr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83DA-A1E8-4326-B9FA-02003C56F0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4C32C-C886-4314-9719-66B68CE98FB4}" type="datetimeFigureOut">
              <a:rPr lang="en-US" smtClean="0"/>
              <a:pPr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83DA-A1E8-4326-B9FA-02003C56F0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272" y="4994487"/>
            <a:ext cx="4274820" cy="1543685"/>
          </a:xfrm>
        </p:spPr>
        <p:txBody>
          <a:bodyPr anchor="t"/>
          <a:lstStyle>
            <a:lvl1pPr algn="l">
              <a:defRPr sz="3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272" y="3294275"/>
            <a:ext cx="4274820" cy="1700212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7916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5832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13749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51665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89581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274981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65414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303330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4C32C-C886-4314-9719-66B68CE98FB4}" type="datetimeFigureOut">
              <a:rPr lang="en-US" smtClean="0"/>
              <a:pPr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83DA-A1E8-4326-B9FA-02003C56F0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3030" y="13540529"/>
            <a:ext cx="12405360" cy="38300660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72210" y="13540529"/>
            <a:ext cx="12405360" cy="38300660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4C32C-C886-4314-9719-66B68CE98FB4}" type="datetimeFigureOut">
              <a:rPr lang="en-US" smtClean="0"/>
              <a:pPr/>
              <a:t>10/14/2015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83DA-A1E8-4326-B9FA-02003C56F0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" y="311256"/>
            <a:ext cx="452628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1739795"/>
            <a:ext cx="2222104" cy="725064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9163" indent="0">
              <a:buNone/>
              <a:defRPr sz="1700" b="1"/>
            </a:lvl2pPr>
            <a:lvl3pPr marL="758327" indent="0">
              <a:buNone/>
              <a:defRPr sz="1500" b="1"/>
            </a:lvl3pPr>
            <a:lvl4pPr marL="1137490" indent="0">
              <a:buNone/>
              <a:defRPr sz="1300" b="1"/>
            </a:lvl4pPr>
            <a:lvl5pPr marL="1516654" indent="0">
              <a:buNone/>
              <a:defRPr sz="1300" b="1"/>
            </a:lvl5pPr>
            <a:lvl6pPr marL="1895817" indent="0">
              <a:buNone/>
              <a:defRPr sz="1300" b="1"/>
            </a:lvl6pPr>
            <a:lvl7pPr marL="2274981" indent="0">
              <a:buNone/>
              <a:defRPr sz="1300" b="1"/>
            </a:lvl7pPr>
            <a:lvl8pPr marL="2654144" indent="0">
              <a:buNone/>
              <a:defRPr sz="1300" b="1"/>
            </a:lvl8pPr>
            <a:lvl9pPr marL="3033308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460" y="2464859"/>
            <a:ext cx="2222104" cy="447812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4765" y="1739795"/>
            <a:ext cx="2222976" cy="725064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9163" indent="0">
              <a:buNone/>
              <a:defRPr sz="1700" b="1"/>
            </a:lvl2pPr>
            <a:lvl3pPr marL="758327" indent="0">
              <a:buNone/>
              <a:defRPr sz="1500" b="1"/>
            </a:lvl3pPr>
            <a:lvl4pPr marL="1137490" indent="0">
              <a:buNone/>
              <a:defRPr sz="1300" b="1"/>
            </a:lvl4pPr>
            <a:lvl5pPr marL="1516654" indent="0">
              <a:buNone/>
              <a:defRPr sz="1300" b="1"/>
            </a:lvl5pPr>
            <a:lvl6pPr marL="1895817" indent="0">
              <a:buNone/>
              <a:defRPr sz="1300" b="1"/>
            </a:lvl6pPr>
            <a:lvl7pPr marL="2274981" indent="0">
              <a:buNone/>
              <a:defRPr sz="1300" b="1"/>
            </a:lvl7pPr>
            <a:lvl8pPr marL="2654144" indent="0">
              <a:buNone/>
              <a:defRPr sz="1300" b="1"/>
            </a:lvl8pPr>
            <a:lvl9pPr marL="3033308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4765" y="2464859"/>
            <a:ext cx="2222976" cy="447812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4C32C-C886-4314-9719-66B68CE98FB4}" type="datetimeFigureOut">
              <a:rPr lang="en-US" smtClean="0"/>
              <a:pPr/>
              <a:t>10/14/2015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83DA-A1E8-4326-B9FA-02003C56F0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4C32C-C886-4314-9719-66B68CE98FB4}" type="datetimeFigureOut">
              <a:rPr lang="en-US" smtClean="0"/>
              <a:pPr/>
              <a:t>10/14/2015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83DA-A1E8-4326-B9FA-02003C56F0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4C32C-C886-4314-9719-66B68CE98FB4}" type="datetimeFigureOut">
              <a:rPr lang="en-US" smtClean="0"/>
              <a:pPr/>
              <a:t>10/14/2015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83DA-A1E8-4326-B9FA-02003C56F0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1" y="309456"/>
            <a:ext cx="1654572" cy="1316990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6278" y="309457"/>
            <a:ext cx="2811463" cy="663352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461" y="1626447"/>
            <a:ext cx="1654572" cy="5316538"/>
          </a:xfrm>
        </p:spPr>
        <p:txBody>
          <a:bodyPr/>
          <a:lstStyle>
            <a:lvl1pPr marL="0" indent="0">
              <a:buNone/>
              <a:defRPr sz="1100"/>
            </a:lvl1pPr>
            <a:lvl2pPr marL="379163" indent="0">
              <a:buNone/>
              <a:defRPr sz="1000"/>
            </a:lvl2pPr>
            <a:lvl3pPr marL="758327" indent="0">
              <a:buNone/>
              <a:defRPr sz="900"/>
            </a:lvl3pPr>
            <a:lvl4pPr marL="1137490" indent="0">
              <a:buNone/>
              <a:defRPr sz="700"/>
            </a:lvl4pPr>
            <a:lvl5pPr marL="1516654" indent="0">
              <a:buNone/>
              <a:defRPr sz="700"/>
            </a:lvl5pPr>
            <a:lvl6pPr marL="1895817" indent="0">
              <a:buNone/>
              <a:defRPr sz="700"/>
            </a:lvl6pPr>
            <a:lvl7pPr marL="2274981" indent="0">
              <a:buNone/>
              <a:defRPr sz="700"/>
            </a:lvl7pPr>
            <a:lvl8pPr marL="2654144" indent="0">
              <a:buNone/>
              <a:defRPr sz="700"/>
            </a:lvl8pPr>
            <a:lvl9pPr marL="3033308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4C32C-C886-4314-9719-66B68CE98FB4}" type="datetimeFigureOut">
              <a:rPr lang="en-US" smtClean="0"/>
              <a:pPr/>
              <a:t>10/14/2015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83DA-A1E8-4326-B9FA-02003C56F0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759" y="5440680"/>
            <a:ext cx="3017520" cy="642303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85759" y="694479"/>
            <a:ext cx="3017520" cy="4663440"/>
          </a:xfrm>
        </p:spPr>
        <p:txBody>
          <a:bodyPr/>
          <a:lstStyle>
            <a:lvl1pPr marL="0" indent="0">
              <a:buNone/>
              <a:defRPr sz="2700"/>
            </a:lvl1pPr>
            <a:lvl2pPr marL="379163" indent="0">
              <a:buNone/>
              <a:defRPr sz="2300"/>
            </a:lvl2pPr>
            <a:lvl3pPr marL="758327" indent="0">
              <a:buNone/>
              <a:defRPr sz="2000"/>
            </a:lvl3pPr>
            <a:lvl4pPr marL="1137490" indent="0">
              <a:buNone/>
              <a:defRPr sz="1700"/>
            </a:lvl4pPr>
            <a:lvl5pPr marL="1516654" indent="0">
              <a:buNone/>
              <a:defRPr sz="1700"/>
            </a:lvl5pPr>
            <a:lvl6pPr marL="1895817" indent="0">
              <a:buNone/>
              <a:defRPr sz="1700"/>
            </a:lvl6pPr>
            <a:lvl7pPr marL="2274981" indent="0">
              <a:buNone/>
              <a:defRPr sz="1700"/>
            </a:lvl7pPr>
            <a:lvl8pPr marL="2654144" indent="0">
              <a:buNone/>
              <a:defRPr sz="1700"/>
            </a:lvl8pPr>
            <a:lvl9pPr marL="3033308" indent="0">
              <a:buNone/>
              <a:defRPr sz="1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85759" y="6082983"/>
            <a:ext cx="3017520" cy="912177"/>
          </a:xfrm>
        </p:spPr>
        <p:txBody>
          <a:bodyPr/>
          <a:lstStyle>
            <a:lvl1pPr marL="0" indent="0">
              <a:buNone/>
              <a:defRPr sz="1100"/>
            </a:lvl1pPr>
            <a:lvl2pPr marL="379163" indent="0">
              <a:buNone/>
              <a:defRPr sz="1000"/>
            </a:lvl2pPr>
            <a:lvl3pPr marL="758327" indent="0">
              <a:buNone/>
              <a:defRPr sz="900"/>
            </a:lvl3pPr>
            <a:lvl4pPr marL="1137490" indent="0">
              <a:buNone/>
              <a:defRPr sz="700"/>
            </a:lvl4pPr>
            <a:lvl5pPr marL="1516654" indent="0">
              <a:buNone/>
              <a:defRPr sz="700"/>
            </a:lvl5pPr>
            <a:lvl6pPr marL="1895817" indent="0">
              <a:buNone/>
              <a:defRPr sz="700"/>
            </a:lvl6pPr>
            <a:lvl7pPr marL="2274981" indent="0">
              <a:buNone/>
              <a:defRPr sz="700"/>
            </a:lvl7pPr>
            <a:lvl8pPr marL="2654144" indent="0">
              <a:buNone/>
              <a:defRPr sz="700"/>
            </a:lvl8pPr>
            <a:lvl9pPr marL="3033308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4C32C-C886-4314-9719-66B68CE98FB4}" type="datetimeFigureOut">
              <a:rPr lang="en-US" smtClean="0"/>
              <a:pPr/>
              <a:t>10/14/2015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83DA-A1E8-4326-B9FA-02003C56F0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" y="311256"/>
            <a:ext cx="4526280" cy="1295400"/>
          </a:xfrm>
          <a:prstGeom prst="rect">
            <a:avLst/>
          </a:prstGeom>
        </p:spPr>
        <p:txBody>
          <a:bodyPr vert="horz" lIns="75832" tIns="37917" rIns="75832" bIns="3791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1813561"/>
            <a:ext cx="4526280" cy="5129425"/>
          </a:xfrm>
          <a:prstGeom prst="rect">
            <a:avLst/>
          </a:prstGeom>
        </p:spPr>
        <p:txBody>
          <a:bodyPr vert="horz" lIns="75832" tIns="37917" rIns="75832" bIns="3791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" y="7203865"/>
            <a:ext cx="1173480" cy="413809"/>
          </a:xfrm>
          <a:prstGeom prst="rect">
            <a:avLst/>
          </a:prstGeom>
        </p:spPr>
        <p:txBody>
          <a:bodyPr vert="horz" lIns="75832" tIns="37917" rIns="75832" bIns="37917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4C32C-C886-4314-9719-66B68CE98FB4}" type="datetimeFigureOut">
              <a:rPr lang="en-US" smtClean="0"/>
              <a:pPr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18310" y="7203865"/>
            <a:ext cx="1592580" cy="413809"/>
          </a:xfrm>
          <a:prstGeom prst="rect">
            <a:avLst/>
          </a:prstGeom>
        </p:spPr>
        <p:txBody>
          <a:bodyPr vert="horz" lIns="75832" tIns="37917" rIns="75832" bIns="37917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4260" y="7203865"/>
            <a:ext cx="1173480" cy="413809"/>
          </a:xfrm>
          <a:prstGeom prst="rect">
            <a:avLst/>
          </a:prstGeom>
        </p:spPr>
        <p:txBody>
          <a:bodyPr vert="horz" lIns="75832" tIns="37917" rIns="75832" bIns="37917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E83DA-A1E8-4326-B9FA-02003C56F0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58327" rtl="0" eaLnBrk="1" latinLnBrk="0" hangingPunct="1">
        <a:spcBef>
          <a:spcPct val="0"/>
        </a:spcBef>
        <a:buNone/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4372" indent="-284372" algn="l" defTabSz="7583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16140" indent="-236977" algn="l" defTabSz="758327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947908" indent="-189581" algn="l" defTabSz="75832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27073" indent="-189581" algn="l" defTabSz="758327" rtl="0" eaLnBrk="1" latinLnBrk="0" hangingPunct="1">
        <a:spcBef>
          <a:spcPct val="20000"/>
        </a:spcBef>
        <a:buFont typeface="Arial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06236" indent="-189581" algn="l" defTabSz="758327" rtl="0" eaLnBrk="1" latinLnBrk="0" hangingPunct="1">
        <a:spcBef>
          <a:spcPct val="20000"/>
        </a:spcBef>
        <a:buFont typeface="Arial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85400" indent="-189581" algn="l" defTabSz="758327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464563" indent="-189581" algn="l" defTabSz="758327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843727" indent="-189581" algn="l" defTabSz="758327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222890" indent="-189581" algn="l" defTabSz="758327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832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79163" algn="l" defTabSz="75832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58327" algn="l" defTabSz="75832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37490" algn="l" defTabSz="75832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16654" algn="l" defTabSz="75832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95817" algn="l" defTabSz="75832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74981" algn="l" defTabSz="75832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54144" algn="l" defTabSz="75832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33308" algn="l" defTabSz="75832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://www.modernroboticsinc.com/Spartan" TargetMode="External"/><Relationship Id="rId4" Type="http://schemas.openxmlformats.org/officeDocument/2006/relationships/hyperlink" Target="http://www.modernroboticsinc.com/warranty-registra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HT_engineer\Desktop\ZiggyWork\Ziggy\Core Spartan\KOP\KOP_97-3000 Half Pag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4572000" cy="731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7086600"/>
            <a:ext cx="5029200" cy="337815"/>
          </a:xfrm>
          <a:prstGeom prst="rect">
            <a:avLst/>
          </a:prstGeom>
          <a:noFill/>
        </p:spPr>
        <p:txBody>
          <a:bodyPr wrap="square" lIns="156746" tIns="78374" rIns="156746" bIns="78374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1100" dirty="0" smtClean="0">
                <a:latin typeface="BankGothic Md BT" pitchFamily="34" charset="0"/>
                <a:cs typeface="Times New Roman" pitchFamily="18" charset="0"/>
              </a:rPr>
              <a:t>©Modern Robotics, Inc 2015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7086599"/>
            <a:ext cx="1355090" cy="327556"/>
          </a:xfrm>
          <a:prstGeom prst="rect">
            <a:avLst/>
          </a:prstGeom>
          <a:noFill/>
        </p:spPr>
        <p:txBody>
          <a:bodyPr wrap="square" lIns="156746" tIns="78374" rIns="156746" bIns="78374" rtlCol="0">
            <a:spAutoFit/>
          </a:bodyPr>
          <a:lstStyle/>
          <a:p>
            <a:pPr algn="ctr"/>
            <a:r>
              <a:rPr lang="en-US" sz="1100" dirty="0" smtClean="0">
                <a:latin typeface="BankGothic Md BT" pitchFamily="34" charset="0"/>
                <a:cs typeface="Times New Roman" pitchFamily="18" charset="0"/>
              </a:rPr>
              <a:t>Made In USA</a:t>
            </a:r>
          </a:p>
        </p:txBody>
      </p:sp>
      <p:pic>
        <p:nvPicPr>
          <p:cNvPr id="7" name="Picture 2" descr="C:\Users\HT_engineer\Desktop\ZiggyWork\Ziggy\Pictures\Packaging\fc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400" y="7086600"/>
            <a:ext cx="419100" cy="340788"/>
          </a:xfrm>
          <a:prstGeom prst="rect">
            <a:avLst/>
          </a:prstGeom>
          <a:noFill/>
        </p:spPr>
      </p:pic>
      <p:pic>
        <p:nvPicPr>
          <p:cNvPr id="8" name="Picture 3" descr="C:\Users\HT_engineer\Desktop\ZiggyWork\Ziggy\Pictures\Packaging\CE_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7086600"/>
            <a:ext cx="419100" cy="348139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228600" y="5029200"/>
            <a:ext cx="4572000" cy="1184940"/>
          </a:xfrm>
          <a:prstGeom prst="rect">
            <a:avLst/>
          </a:prstGeom>
          <a:noFill/>
        </p:spPr>
        <p:txBody>
          <a:bodyPr wrap="square" lIns="0" tIns="457200" rIns="0" bIns="457200" rtlCol="0">
            <a:spAutoFit/>
          </a:bodyPr>
          <a:lstStyle/>
          <a:p>
            <a:pPr algn="ctr"/>
            <a:r>
              <a:rPr lang="en-US" sz="1750" dirty="0" smtClean="0">
                <a:latin typeface="BankGothic Md BT" pitchFamily="34" charset="0"/>
              </a:rPr>
              <a:t>Product Registration and Warranty</a:t>
            </a:r>
            <a:endParaRPr lang="en-US" sz="1750" dirty="0">
              <a:latin typeface="BankGothic Md BT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5791200"/>
            <a:ext cx="4572000" cy="14362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200" dirty="0" smtClean="0"/>
              <a:t>Congratulations on your Modern Robotics Spartan purchase. </a:t>
            </a:r>
          </a:p>
          <a:p>
            <a:pPr algn="ctr">
              <a:lnSpc>
                <a:spcPts val="1600"/>
              </a:lnSpc>
            </a:pPr>
            <a:r>
              <a:rPr lang="en-US" sz="1200" dirty="0" smtClean="0"/>
              <a:t>Please take a moment to register your products with us for warranty/support and to receive updates on the latest Modern Robotics sensors and products</a:t>
            </a:r>
            <a:r>
              <a:rPr lang="en-US" sz="1200" dirty="0" smtClean="0"/>
              <a:t>.</a:t>
            </a:r>
            <a:endParaRPr lang="en-US" sz="1200" dirty="0" smtClean="0"/>
          </a:p>
          <a:p>
            <a:pPr algn="ctr">
              <a:lnSpc>
                <a:spcPts val="1600"/>
              </a:lnSpc>
            </a:pPr>
            <a:r>
              <a:rPr lang="en-US" sz="1200" dirty="0" smtClean="0"/>
              <a:t>To register, go to </a:t>
            </a:r>
          </a:p>
          <a:p>
            <a:pPr algn="ctr">
              <a:lnSpc>
                <a:spcPts val="1600"/>
              </a:lnSpc>
            </a:pPr>
            <a:r>
              <a:rPr lang="en-US" sz="1200" u="sng" dirty="0" smtClean="0">
                <a:hlinkClick r:id="rId4"/>
              </a:rPr>
              <a:t>www.modernroboticsinc.com/warranty-registration</a:t>
            </a:r>
            <a:r>
              <a:rPr lang="en-US" sz="1200" dirty="0" smtClean="0"/>
              <a:t>  </a:t>
            </a:r>
          </a:p>
          <a:p>
            <a:pPr algn="ctr">
              <a:lnSpc>
                <a:spcPts val="1600"/>
              </a:lnSpc>
            </a:pPr>
            <a:endParaRPr lang="en-US" sz="1200" dirty="0"/>
          </a:p>
        </p:txBody>
      </p:sp>
      <p:sp>
        <p:nvSpPr>
          <p:cNvPr id="12289" name="Rectangle 1"/>
          <p:cNvSpPr>
            <a:spLocks noChangeArrowheads="1"/>
          </p:cNvSpPr>
          <p:nvPr/>
        </p:nvSpPr>
        <p:spPr bwMode="auto">
          <a:xfrm>
            <a:off x="228600" y="3810000"/>
            <a:ext cx="4572000" cy="1680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9144" rIns="0" bIns="9144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 smtClean="0"/>
              <a:t>There are two main steps to getting your Spartan Robot running, assembling the Spartan base robot and installing the software. </a:t>
            </a:r>
          </a:p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The Getting Started Guide, Building instructions, Programming Guide and software download links are available at </a:t>
            </a:r>
            <a:r>
              <a:rPr lang="en-US" sz="1200" dirty="0" smtClean="0">
                <a:hlinkClick r:id="rId5"/>
              </a:rPr>
              <a:t>www.modernroboticsinc.com/spartan</a:t>
            </a:r>
            <a:r>
              <a:rPr lang="en-US" sz="1200" dirty="0" smtClean="0"/>
              <a:t>. </a:t>
            </a:r>
          </a:p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There you will also find further documentation and links to other valuable information on Modern Robotics products.</a:t>
            </a:r>
            <a:endParaRPr lang="en-US" sz="1200" dirty="0" smtClean="0"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3505200"/>
            <a:ext cx="5029200" cy="287771"/>
          </a:xfrm>
          <a:prstGeom prst="rect">
            <a:avLst/>
          </a:prstGeom>
          <a:noFill/>
        </p:spPr>
        <p:txBody>
          <a:bodyPr wrap="square" lIns="18288" tIns="9144" rIns="18288" bIns="9144" rtlCol="0">
            <a:spAutoFit/>
          </a:bodyPr>
          <a:lstStyle/>
          <a:p>
            <a:pPr algn="ctr"/>
            <a:r>
              <a:rPr lang="en-US" sz="1750" dirty="0" smtClean="0">
                <a:latin typeface="BankGothic Md BT" pitchFamily="34" charset="0"/>
              </a:rPr>
              <a:t>Getting Started</a:t>
            </a:r>
            <a:endParaRPr lang="en-US" sz="1750" dirty="0">
              <a:latin typeface="BankGothic Md BT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228600"/>
            <a:ext cx="5029200" cy="287771"/>
          </a:xfrm>
          <a:prstGeom prst="rect">
            <a:avLst/>
          </a:prstGeom>
          <a:noFill/>
        </p:spPr>
        <p:txBody>
          <a:bodyPr wrap="square" lIns="18288" tIns="9144" rIns="18288" bIns="9144" rtlCol="0">
            <a:spAutoFit/>
          </a:bodyPr>
          <a:lstStyle/>
          <a:p>
            <a:pPr algn="ctr"/>
            <a:r>
              <a:rPr lang="en-US" sz="1750" dirty="0" smtClean="0">
                <a:latin typeface="BankGothic Md BT" pitchFamily="34" charset="0"/>
              </a:rPr>
              <a:t>Spartan Robot Kit</a:t>
            </a:r>
            <a:endParaRPr lang="en-US" sz="1750" dirty="0">
              <a:latin typeface="BankGothic Md BT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800" y="457200"/>
            <a:ext cx="2895600" cy="3065455"/>
          </a:xfrm>
          <a:prstGeom prst="rect">
            <a:avLst/>
          </a:prstGeom>
          <a:noFill/>
        </p:spPr>
        <p:txBody>
          <a:bodyPr wrap="square" lIns="45720" tIns="9144" rIns="45720" bIns="9144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smtClean="0"/>
              <a:t>The Modern Robotics Spartan kit includes everything you need to build your Arduino compatible Spartan Robot. The Spartan uses the Matrix Robotics building system </a:t>
            </a:r>
          </a:p>
          <a:p>
            <a:pPr>
              <a:lnSpc>
                <a:spcPct val="150000"/>
              </a:lnSpc>
            </a:pPr>
            <a:r>
              <a:rPr lang="en-US" sz="1200" dirty="0" smtClean="0"/>
              <a:t>allowing you to easily expand your</a:t>
            </a:r>
          </a:p>
          <a:p>
            <a:pPr>
              <a:lnSpc>
                <a:spcPct val="150000"/>
              </a:lnSpc>
            </a:pPr>
            <a:r>
              <a:rPr lang="en-US" sz="1200" dirty="0" smtClean="0"/>
              <a:t>robot with additional parts and add-on </a:t>
            </a:r>
          </a:p>
          <a:p>
            <a:pPr>
              <a:lnSpc>
                <a:spcPct val="150000"/>
              </a:lnSpc>
            </a:pPr>
            <a:r>
              <a:rPr lang="en-US" sz="1200" dirty="0" smtClean="0"/>
              <a:t>kits. </a:t>
            </a:r>
            <a:r>
              <a:rPr lang="en-US" sz="1200" dirty="0" smtClean="0"/>
              <a:t>The Matrix building system allows you to build in 3D and stay on an 8mm grid. </a:t>
            </a:r>
            <a:r>
              <a:rPr lang="en-US" sz="1200" dirty="0" smtClean="0"/>
              <a:t>Visit </a:t>
            </a:r>
            <a:r>
              <a:rPr lang="en-US" sz="1200" dirty="0" smtClean="0"/>
              <a:t>Modern Robotics for a detailed description of all compatible sensors and products related to the Spartan System.</a:t>
            </a:r>
          </a:p>
        </p:txBody>
      </p:sp>
      <p:pic>
        <p:nvPicPr>
          <p:cNvPr id="1026" name="Picture 2" descr="C:\Users\HT_engineer\Dropbox\Kit List Pictures\Robot Spartan Hand Follow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95600" y="1066800"/>
            <a:ext cx="1905001" cy="131923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191</Words>
  <Application>Microsoft Office PowerPoint</Application>
  <PresentationFormat>Custom</PresentationFormat>
  <Paragraphs>18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HT_engineer</dc:creator>
  <cp:lastModifiedBy>HT_engineer</cp:lastModifiedBy>
  <cp:revision>51</cp:revision>
  <dcterms:created xsi:type="dcterms:W3CDTF">2015-08-10T17:46:57Z</dcterms:created>
  <dcterms:modified xsi:type="dcterms:W3CDTF">2015-10-14T18:58:11Z</dcterms:modified>
</cp:coreProperties>
</file>