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8"/>
  </p:handoutMasterIdLst>
  <p:sldIdLst>
    <p:sldId id="257" r:id="rId2"/>
    <p:sldId id="284" r:id="rId3"/>
    <p:sldId id="287" r:id="rId4"/>
    <p:sldId id="288" r:id="rId5"/>
    <p:sldId id="289" r:id="rId6"/>
    <p:sldId id="291" r:id="rId7"/>
  </p:sldIdLst>
  <p:sldSz cx="7772400" cy="10058400"/>
  <p:notesSz cx="9372600" cy="7086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AB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-1446" y="-7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80" y="-72"/>
      </p:cViewPr>
      <p:guideLst>
        <p:guide orient="horz" pos="2232"/>
        <p:guide pos="29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2019" cy="354689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488" y="0"/>
            <a:ext cx="4062019" cy="354689"/>
          </a:xfrm>
          <a:prstGeom prst="rect">
            <a:avLst/>
          </a:prstGeom>
        </p:spPr>
        <p:txBody>
          <a:bodyPr vert="horz" lIns="91257" tIns="45629" rIns="91257" bIns="45629" rtlCol="0"/>
          <a:lstStyle>
            <a:lvl1pPr algn="r">
              <a:defRPr sz="1200"/>
            </a:lvl1pPr>
          </a:lstStyle>
          <a:p>
            <a:fld id="{F0EEDCA8-76FC-47AD-A98E-4E833D6EAD62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30712"/>
            <a:ext cx="4062019" cy="354689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488" y="6730712"/>
            <a:ext cx="4062019" cy="354689"/>
          </a:xfrm>
          <a:prstGeom prst="rect">
            <a:avLst/>
          </a:prstGeom>
        </p:spPr>
        <p:txBody>
          <a:bodyPr vert="horz" lIns="91257" tIns="45629" rIns="91257" bIns="45629" rtlCol="0" anchor="b"/>
          <a:lstStyle>
            <a:lvl1pPr algn="r">
              <a:defRPr sz="1200"/>
            </a:lvl1pPr>
          </a:lstStyle>
          <a:p>
            <a:fld id="{88AD8F3A-0DA8-41B0-9E8F-EC8A5362679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4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3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9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8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5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8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1143-DB98-401A-8352-9C2FF279E014}" type="datetimeFigureOut">
              <a:rPr lang="en-US" smtClean="0"/>
              <a:pPr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F72E-6291-4DE9-93E7-FBD21FA410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1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2.jpeg"/><Relationship Id="rId4" Type="http://schemas.openxmlformats.org/officeDocument/2006/relationships/image" Target="../media/image25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BBE25D-3C02-40D4-9DDB-6521C8968692}"/>
              </a:ext>
            </a:extLst>
          </p:cNvPr>
          <p:cNvSpPr txBox="1"/>
          <p:nvPr/>
        </p:nvSpPr>
        <p:spPr>
          <a:xfrm>
            <a:off x="252339" y="1814328"/>
            <a:ext cx="73067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ABC2E"/>
                </a:solidFill>
                <a:latin typeface="HelveticaNeueLT W1G 55 Roman" pitchFamily="34" charset="0"/>
                <a:ea typeface="Roboto" panose="02000000000000000000" pitchFamily="2" charset="0"/>
              </a:rPr>
              <a:t>Modifying the </a:t>
            </a:r>
            <a:r>
              <a:rPr lang="en-US" sz="4000" dirty="0" smtClean="0">
                <a:solidFill>
                  <a:srgbClr val="7ABC2E"/>
                </a:solidFill>
                <a:latin typeface="HelveticaNeueLT W1G 65 Md" pitchFamily="34" charset="0"/>
                <a:ea typeface="Roboto" panose="02000000000000000000" pitchFamily="2" charset="0"/>
              </a:rPr>
              <a:t>Mimio </a:t>
            </a:r>
            <a:r>
              <a:rPr lang="en-US" sz="4000" dirty="0" smtClean="0">
                <a:solidFill>
                  <a:srgbClr val="7ABC2E"/>
                </a:solidFill>
                <a:latin typeface="HelveticaNeueLT W1G 55 Roman" pitchFamily="34" charset="0"/>
                <a:ea typeface="Roboto" panose="02000000000000000000" pitchFamily="2" charset="0"/>
              </a:rPr>
              <a:t>MyBot</a:t>
            </a:r>
            <a:br>
              <a:rPr lang="en-US" sz="4000" dirty="0" smtClean="0">
                <a:solidFill>
                  <a:srgbClr val="7ABC2E"/>
                </a:solidFill>
                <a:latin typeface="HelveticaNeueLT W1G 55 Roman" pitchFamily="34" charset="0"/>
                <a:ea typeface="Roboto" panose="02000000000000000000" pitchFamily="2" charset="0"/>
              </a:rPr>
            </a:br>
            <a:r>
              <a:rPr lang="en-US" sz="4000" dirty="0" err="1" smtClean="0">
                <a:solidFill>
                  <a:srgbClr val="7ABC2E"/>
                </a:solidFill>
                <a:latin typeface="HelveticaNeueLT W1G 55 Roman" pitchFamily="34" charset="0"/>
                <a:ea typeface="Roboto" panose="02000000000000000000" pitchFamily="2" charset="0"/>
              </a:rPr>
              <a:t>BaseKit</a:t>
            </a:r>
            <a:r>
              <a:rPr lang="en-US" sz="4000" dirty="0" smtClean="0">
                <a:solidFill>
                  <a:srgbClr val="7ABC2E"/>
                </a:solidFill>
                <a:latin typeface="HelveticaNeueLT W1G 55 Roman" pitchFamily="34" charset="0"/>
                <a:ea typeface="Roboto" panose="02000000000000000000" pitchFamily="2" charset="0"/>
              </a:rPr>
              <a:t> to add the Planetary Exploration Pack</a:t>
            </a:r>
            <a:endParaRPr lang="en-US" sz="4000" dirty="0">
              <a:solidFill>
                <a:srgbClr val="7ABC2E"/>
              </a:solidFill>
              <a:latin typeface="HelveticaNeueLT W1G 55 Roman" pitchFamily="34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E6F0CA-5385-4721-962D-EA94AC102227}"/>
              </a:ext>
            </a:extLst>
          </p:cNvPr>
          <p:cNvSpPr txBox="1"/>
          <p:nvPr/>
        </p:nvSpPr>
        <p:spPr>
          <a:xfrm>
            <a:off x="252338" y="9230027"/>
            <a:ext cx="1806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NeueLT W1G 55 Roman" pitchFamily="34" charset="0"/>
                <a:ea typeface="Roboto" panose="02000000000000000000" pitchFamily="2" charset="0"/>
                <a:cs typeface="Calibri" panose="020F0502020204030204" pitchFamily="34" charset="0"/>
              </a:rPr>
              <a:t>Version </a:t>
            </a:r>
            <a:r>
              <a:rPr lang="en-US" sz="1600" dirty="0" smtClean="0">
                <a:latin typeface="HelveticaNeueLT W1G 55 Roman" pitchFamily="34" charset="0"/>
                <a:ea typeface="Roboto" panose="02000000000000000000" pitchFamily="2" charset="0"/>
                <a:cs typeface="Calibri" panose="020F0502020204030204" pitchFamily="34" charset="0"/>
              </a:rPr>
              <a:t>1.2a</a:t>
            </a:r>
            <a:endParaRPr lang="en-US" sz="1600" dirty="0">
              <a:latin typeface="HelveticaNeueLT W1G 55 Roman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HelveticaNeueLT W1G 55 Roman" pitchFamily="34" charset="0"/>
                <a:ea typeface="Roboto" panose="02000000000000000000" pitchFamily="2" charset="0"/>
                <a:cs typeface="Calibri" panose="020F0502020204030204" pitchFamily="34" charset="0"/>
              </a:rPr>
              <a:t>Boxlight Robotics</a:t>
            </a:r>
            <a:endParaRPr lang="en-US" sz="1600" dirty="0">
              <a:latin typeface="HelveticaNeueLT W1G 55 Roman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E5E728-BDA4-4C76-B94C-22C4D7D06D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657" y="9223091"/>
            <a:ext cx="1453896" cy="600522"/>
          </a:xfrm>
          <a:prstGeom prst="rect">
            <a:avLst/>
          </a:prstGeom>
        </p:spPr>
      </p:pic>
      <p:pic>
        <p:nvPicPr>
          <p:cNvPr id="3074" name="Picture 2" descr="C:\Users\Juvon-MR\Desktop\MyBot Base Bot\BBM2 Final.jpg"/>
          <p:cNvPicPr>
            <a:picLocks noChangeAspect="1" noChangeArrowheads="1"/>
          </p:cNvPicPr>
          <p:nvPr/>
        </p:nvPicPr>
        <p:blipFill>
          <a:blip r:embed="rId3" cstate="print"/>
          <a:srcRect l="14820" t="17838" r="20550" b="22422"/>
          <a:stretch>
            <a:fillRect/>
          </a:stretch>
        </p:blipFill>
        <p:spPr bwMode="auto">
          <a:xfrm>
            <a:off x="1369778" y="3944976"/>
            <a:ext cx="5023263" cy="4643252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8" y="233052"/>
            <a:ext cx="3156384" cy="9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DB6195-72B5-4E3E-8FCC-80698FDED6D0}"/>
              </a:ext>
            </a:extLst>
          </p:cNvPr>
          <p:cNvSpPr/>
          <p:nvPr/>
        </p:nvSpPr>
        <p:spPr>
          <a:xfrm>
            <a:off x="389385" y="8714623"/>
            <a:ext cx="69936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HelveticaNeueLT W1G 55 Roman" pitchFamily="34" charset="0"/>
                <a:ea typeface="Roboto" panose="02000000000000000000" pitchFamily="2" charset="0"/>
              </a:rPr>
              <a:t>Copyright 2018-2020, Boxlight Robotics, All Rights Reserved</a:t>
            </a:r>
          </a:p>
          <a:p>
            <a:r>
              <a:rPr lang="en-US" sz="1200" dirty="0" smtClean="0">
                <a:latin typeface="HelveticaNeueLT W1G 45 Lt" pitchFamily="34" charset="0"/>
                <a:ea typeface="Roboto" panose="02000000000000000000" pitchFamily="2" charset="0"/>
              </a:rPr>
              <a:t>No </a:t>
            </a:r>
            <a:r>
              <a:rPr lang="en-US" sz="1200" dirty="0">
                <a:latin typeface="HelveticaNeueLT W1G 45 Lt" pitchFamily="34" charset="0"/>
                <a:ea typeface="Roboto" panose="02000000000000000000" pitchFamily="2" charset="0"/>
              </a:rPr>
              <a:t>part of this document may be copied, published in print or shared online or otherwise publicly released without the express written consent of </a:t>
            </a:r>
            <a:r>
              <a:rPr lang="en-US" sz="1200" dirty="0" smtClean="0">
                <a:latin typeface="HelveticaNeueLT W1G 45 Lt" pitchFamily="34" charset="0"/>
                <a:ea typeface="Roboto" panose="02000000000000000000" pitchFamily="2" charset="0"/>
              </a:rPr>
              <a:t>Boxlight Robotics.</a:t>
            </a:r>
            <a:endParaRPr lang="en-US" sz="1200" dirty="0">
              <a:latin typeface="HelveticaNeueLT W1G 45 Lt" pitchFamily="34" charset="0"/>
              <a:ea typeface="Roboto" panose="02000000000000000000" pitchFamily="2" charset="0"/>
            </a:endParaRPr>
          </a:p>
          <a:p>
            <a:endParaRPr lang="en-US" sz="1200" dirty="0">
              <a:latin typeface="HelveticaNeueLT W1G 45 Lt" pitchFamily="34" charset="0"/>
              <a:ea typeface="Roboto" panose="02000000000000000000" pitchFamily="2" charset="0"/>
            </a:endParaRPr>
          </a:p>
          <a:p>
            <a:r>
              <a:rPr lang="en-US" sz="1200" dirty="0" smtClean="0">
                <a:latin typeface="HelveticaNeueLT W1G 45 Lt" pitchFamily="34" charset="0"/>
                <a:ea typeface="Roboto" panose="02000000000000000000" pitchFamily="2" charset="0"/>
              </a:rPr>
              <a:t>Note: Specifications listed are subject </a:t>
            </a:r>
            <a:r>
              <a:rPr lang="en-US" sz="1200" dirty="0">
                <a:latin typeface="HelveticaNeueLT W1G 45 Lt" pitchFamily="34" charset="0"/>
                <a:ea typeface="Roboto" panose="02000000000000000000" pitchFamily="2" charset="0"/>
              </a:rPr>
              <a:t>to change without notice.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8911" y="5474208"/>
            <a:ext cx="6887529" cy="2353056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0000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err="1" smtClean="0">
                <a:solidFill>
                  <a:srgbClr val="000099"/>
                </a:solidFill>
                <a:latin typeface="HelveticaNeueLT W1G 65 Md" pitchFamily="34" charset="0"/>
              </a:rPr>
              <a:t>BaseKit</a:t>
            </a:r>
            <a:r>
              <a:rPr lang="en-US" sz="2400" b="1" i="1" u="sng" dirty="0" smtClean="0">
                <a:solidFill>
                  <a:srgbClr val="000099"/>
                </a:solidFill>
                <a:latin typeface="HelveticaNeueLT W1G 65 Md" pitchFamily="34" charset="0"/>
              </a:rPr>
              <a:t> </a:t>
            </a:r>
            <a:r>
              <a:rPr lang="en-US" sz="2400" b="1" i="1" u="sng" smtClean="0">
                <a:solidFill>
                  <a:srgbClr val="000099"/>
                </a:solidFill>
                <a:latin typeface="HelveticaNeueLT W1G 65 Md" pitchFamily="34" charset="0"/>
              </a:rPr>
              <a:t>plus Planetary </a:t>
            </a:r>
            <a:r>
              <a:rPr lang="en-US" sz="2400" b="1" i="1" u="sng" dirty="0" smtClean="0">
                <a:solidFill>
                  <a:srgbClr val="000099"/>
                </a:solidFill>
                <a:latin typeface="HelveticaNeueLT W1G 65 Md" pitchFamily="34" charset="0"/>
              </a:rPr>
              <a:t>Exploration Pack</a:t>
            </a:r>
            <a:endParaRPr lang="en-US" sz="2400" b="1" i="1" u="sng" dirty="0">
              <a:solidFill>
                <a:srgbClr val="000099"/>
              </a:solidFill>
              <a:latin typeface="HelveticaNeueLT W1G 65 Md" pitchFamily="34" charset="0"/>
            </a:endParaRPr>
          </a:p>
          <a:p>
            <a:pPr algn="ctr"/>
            <a:endParaRPr lang="en-US" dirty="0">
              <a:solidFill>
                <a:srgbClr val="000099"/>
              </a:solidFill>
              <a:latin typeface="HelveticaNeueLT W1G 65 Md" pitchFamily="34" charset="0"/>
            </a:endParaRPr>
          </a:p>
          <a:p>
            <a:pPr algn="ctr"/>
            <a:r>
              <a:rPr lang="en-US" dirty="0">
                <a:solidFill>
                  <a:srgbClr val="000099"/>
                </a:solidFill>
                <a:latin typeface="HelveticaNeueLT W1G 65 Md" pitchFamily="34" charset="0"/>
              </a:rPr>
              <a:t>Use these step-by-step instructions to </a:t>
            </a:r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add the Planetary Exploration Sensor Pack to a MyBot </a:t>
            </a:r>
            <a:r>
              <a:rPr lang="en-US" dirty="0" err="1" smtClean="0">
                <a:solidFill>
                  <a:srgbClr val="000099"/>
                </a:solidFill>
                <a:latin typeface="HelveticaNeueLT W1G 65 Md" pitchFamily="34" charset="0"/>
              </a:rPr>
              <a:t>BaseKit</a:t>
            </a:r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 Robot.</a:t>
            </a:r>
            <a:endParaRPr lang="en-US" dirty="0">
              <a:solidFill>
                <a:srgbClr val="000099"/>
              </a:solidFill>
              <a:latin typeface="HelveticaNeueLT W1G 65 M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9080" y="1622585"/>
            <a:ext cx="7086600" cy="2751268"/>
            <a:chOff x="685800" y="1622585"/>
            <a:chExt cx="7086600" cy="2751268"/>
          </a:xfrm>
        </p:grpSpPr>
        <p:pic>
          <p:nvPicPr>
            <p:cNvPr id="1026" name="Picture 2" descr="C:\Users\Juvon-MR\Desktop\MyBot Base Bot\PowerPoint Pics\Base Kit v4.jpg"/>
            <p:cNvPicPr>
              <a:picLocks noChangeAspect="1" noChangeArrowheads="1"/>
            </p:cNvPicPr>
            <p:nvPr/>
          </p:nvPicPr>
          <p:blipFill>
            <a:blip r:embed="rId2" cstate="print"/>
            <a:srcRect t="26667" b="34510"/>
            <a:stretch>
              <a:fillRect/>
            </a:stretch>
          </p:blipFill>
          <p:spPr bwMode="auto">
            <a:xfrm>
              <a:off x="685800" y="1622585"/>
              <a:ext cx="7086600" cy="2751268"/>
            </a:xfrm>
            <a:prstGeom prst="rect">
              <a:avLst/>
            </a:prstGeom>
            <a:noFill/>
          </p:spPr>
        </p:pic>
        <p:pic>
          <p:nvPicPr>
            <p:cNvPr id="1028" name="Picture 4" descr="C:\Users\JOE~1.ANE\AppData\Local\Temp\SNAGHTML12bf7eb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895" y="2365109"/>
              <a:ext cx="494283" cy="838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5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5" descr="C:\Users\Juvon-MR\Desktop\MyBot Base Bot\PowerPoint Pics\3x9 Flanged Plate.jpg"/>
          <p:cNvPicPr>
            <a:picLocks noChangeAspect="1" noChangeArrowheads="1"/>
          </p:cNvPicPr>
          <p:nvPr/>
        </p:nvPicPr>
        <p:blipFill>
          <a:blip r:embed="rId2" cstate="print"/>
          <a:srcRect l="28424" t="34895" r="32235" b="37435"/>
          <a:stretch>
            <a:fillRect/>
          </a:stretch>
        </p:blipFill>
        <p:spPr bwMode="auto">
          <a:xfrm>
            <a:off x="5631721" y="2038754"/>
            <a:ext cx="1526351" cy="1073559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7231ED1F-F9C0-4617-8462-26ACC5EB9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807798"/>
              </p:ext>
            </p:extLst>
          </p:nvPr>
        </p:nvGraphicFramePr>
        <p:xfrm>
          <a:off x="235528" y="578893"/>
          <a:ext cx="7274589" cy="9403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63">
                  <a:extLst>
                    <a:ext uri="{9D8B030D-6E8A-4147-A177-3AD203B41FA5}">
                      <a16:colId xmlns:a16="http://schemas.microsoft.com/office/drawing/2014/main" xmlns="" val="747046207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xmlns="" val="16059825"/>
                    </a:ext>
                  </a:extLst>
                </a:gridCol>
                <a:gridCol w="2799572">
                  <a:extLst>
                    <a:ext uri="{9D8B030D-6E8A-4147-A177-3AD203B41FA5}">
                      <a16:colId xmlns:a16="http://schemas.microsoft.com/office/drawing/2014/main" xmlns="" val="3174526179"/>
                    </a:ext>
                  </a:extLst>
                </a:gridCol>
              </a:tblGrid>
              <a:tr h="1342129">
                <a:tc>
                  <a:txBody>
                    <a:bodyPr/>
                    <a:lstStyle/>
                    <a:p>
                      <a:pPr algn="l"/>
                      <a:r>
                        <a:rPr lang="en-US" sz="1800" b="1" i="1" dirty="0" smtClean="0">
                          <a:solidFill>
                            <a:srgbClr val="000099"/>
                          </a:solidFill>
                          <a:latin typeface="+mn-lt"/>
                          <a:ea typeface="Roboto" panose="02000000000000000000" pitchFamily="2" charset="0"/>
                        </a:rPr>
                        <a:t>Extra components from the original Base Kit Build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rgbClr val="000099"/>
                          </a:solidFill>
                          <a:latin typeface="+mn-lt"/>
                          <a:ea typeface="Roboto" panose="02000000000000000000" pitchFamily="2" charset="0"/>
                        </a:rPr>
                        <a:t>New components in the </a:t>
                      </a:r>
                      <a:r>
                        <a:rPr lang="en-US" sz="1800" b="1" i="1" u="none" dirty="0" smtClean="0">
                          <a:solidFill>
                            <a:srgbClr val="000099"/>
                          </a:solidFill>
                          <a:latin typeface="+mn-lt"/>
                          <a:ea typeface="Roboto" panose="02000000000000000000" pitchFamily="2" charset="0"/>
                        </a:rPr>
                        <a:t>Planetary Exploration Pack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60911785"/>
                  </a:ext>
                </a:extLst>
              </a:tr>
              <a:tr h="134212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x2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11-6001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Quick Connect Short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X1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06-0009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9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 Hole C Shaped Beam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7278123"/>
                  </a:ext>
                </a:extLst>
              </a:tr>
              <a:tr h="1344388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x4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11-6002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Quick Connect Medium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+mn-lt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X1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45-2018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Color Sensor</a:t>
                      </a: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03250863"/>
                  </a:ext>
                </a:extLst>
              </a:tr>
              <a:tr h="1348274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X1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45-2020</a:t>
                      </a:r>
                    </a:p>
                    <a:p>
                      <a:pPr algn="l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Magnet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 Sensor</a:t>
                      </a:r>
                      <a:endParaRPr lang="en-US" sz="1400" b="1" dirty="0" smtClean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5904403"/>
                  </a:ext>
                </a:extLst>
              </a:tr>
              <a:tr h="1342129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33137014"/>
                  </a:ext>
                </a:extLst>
              </a:tr>
              <a:tr h="1342129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45595774"/>
                  </a:ext>
                </a:extLst>
              </a:tr>
              <a:tr h="1342129"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51945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6BBE25D-3C02-40D4-9DDB-6521C8968692}"/>
              </a:ext>
            </a:extLst>
          </p:cNvPr>
          <p:cNvSpPr txBox="1"/>
          <p:nvPr/>
        </p:nvSpPr>
        <p:spPr>
          <a:xfrm>
            <a:off x="457609" y="360230"/>
            <a:ext cx="6857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Roboto" panose="02000000000000000000" pitchFamily="2" charset="0"/>
                <a:ea typeface="Roboto" panose="02000000000000000000" pitchFamily="2" charset="0"/>
              </a:rPr>
              <a:t>Illustrated List of Components Needed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92EDE8F6-7B9A-4CAE-A6E8-49FCF7723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57" y="3576347"/>
            <a:ext cx="500063" cy="7524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2EC81189-F3F4-4E73-AF6B-9FB22E9F0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24" y="2575534"/>
            <a:ext cx="495300" cy="669131"/>
          </a:xfrm>
          <a:prstGeom prst="rect">
            <a:avLst/>
          </a:prstGeom>
        </p:spPr>
      </p:pic>
      <p:pic>
        <p:nvPicPr>
          <p:cNvPr id="71" name="Picture 4" descr="C:\Users\Juvon-MR\Pictures\My Screen Shots\Screen Shot 02-10-20 at 03.02 P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459" y="4989550"/>
            <a:ext cx="1065573" cy="10700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" name="Picture 71" descr="C:\Users\Juvon-MR\Desktop\MyBot Base Bot\PowerPoint Pics\Color Sensor.jpg"/>
          <p:cNvPicPr>
            <a:picLocks noChangeAspect="1" noChangeArrowheads="1"/>
          </p:cNvPicPr>
          <p:nvPr/>
        </p:nvPicPr>
        <p:blipFill>
          <a:blip r:embed="rId6" cstate="print"/>
          <a:srcRect l="29083" t="45812" r="43435" b="28588"/>
          <a:stretch>
            <a:fillRect/>
          </a:stretch>
        </p:blipFill>
        <p:spPr bwMode="auto">
          <a:xfrm>
            <a:off x="6104685" y="3576347"/>
            <a:ext cx="1053387" cy="981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91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2435" y="338328"/>
            <a:ext cx="6887529" cy="280816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0000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 smtClean="0">
                <a:solidFill>
                  <a:srgbClr val="000099"/>
                </a:solidFill>
                <a:latin typeface="HelveticaNeueLT W1G 65 Md" pitchFamily="34" charset="0"/>
              </a:rPr>
              <a:t>Verify Motor Mounting Placement</a:t>
            </a:r>
            <a:endParaRPr lang="en-US" sz="2400" b="1" i="1" u="sng" dirty="0">
              <a:solidFill>
                <a:srgbClr val="000099"/>
              </a:solidFill>
              <a:latin typeface="HelveticaNeueLT W1G 65 Md" pitchFamily="34" charset="0"/>
            </a:endParaRPr>
          </a:p>
          <a:p>
            <a:pPr algn="ctr"/>
            <a:endParaRPr lang="en-US" sz="1000" dirty="0">
              <a:solidFill>
                <a:srgbClr val="000099"/>
              </a:solidFill>
              <a:latin typeface="HelveticaNeueLT W1G 65 Md" pitchFamily="34" charset="0"/>
            </a:endParaRPr>
          </a:p>
          <a:p>
            <a:pPr algn="ctr"/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During the build of the MyBot </a:t>
            </a:r>
            <a:r>
              <a:rPr lang="en-US" dirty="0" err="1" smtClean="0">
                <a:solidFill>
                  <a:srgbClr val="000099"/>
                </a:solidFill>
                <a:latin typeface="HelveticaNeueLT W1G 65 Md" pitchFamily="34" charset="0"/>
              </a:rPr>
              <a:t>BaseKit</a:t>
            </a:r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, the motor mounting plates should have been mounted using the 5</a:t>
            </a:r>
            <a:r>
              <a:rPr lang="en-US" baseline="30000" dirty="0" smtClean="0">
                <a:solidFill>
                  <a:srgbClr val="000099"/>
                </a:solidFill>
                <a:latin typeface="HelveticaNeueLT W1G 65 Md" pitchFamily="34" charset="0"/>
              </a:rPr>
              <a:t>th</a:t>
            </a:r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 hole from the edge of the base plate (leaving four (4) empty holes in front of the motor mounting plates).</a:t>
            </a:r>
          </a:p>
          <a:p>
            <a:pPr algn="ctr"/>
            <a:endParaRPr lang="en-US" dirty="0">
              <a:solidFill>
                <a:srgbClr val="000099"/>
              </a:solidFill>
              <a:latin typeface="HelveticaNeueLT W1G 65 Md" pitchFamily="34" charset="0"/>
            </a:endParaRPr>
          </a:p>
          <a:p>
            <a:pPr algn="ctr"/>
            <a:r>
              <a:rPr lang="en-US" dirty="0" smtClean="0">
                <a:solidFill>
                  <a:srgbClr val="000099"/>
                </a:solidFill>
                <a:latin typeface="HelveticaNeueLT W1G 65 Md" pitchFamily="34" charset="0"/>
              </a:rPr>
              <a:t>This creates an 8mm gap between the motor mounts and the 3x5 plates as shown below:</a:t>
            </a:r>
            <a:endParaRPr lang="en-US" dirty="0">
              <a:solidFill>
                <a:srgbClr val="000099"/>
              </a:solidFill>
              <a:latin typeface="HelveticaNeueLT W1G 65 Md" pitchFamily="34" charset="0"/>
            </a:endParaRPr>
          </a:p>
        </p:txBody>
      </p:sp>
      <p:pic>
        <p:nvPicPr>
          <p:cNvPr id="26" name="Picture 4" descr="C:\Users\Juvon-MR\Desktop\MyBot Base Bot\PowerPoint Pics\BBM2 Step4 v9.jpg"/>
          <p:cNvPicPr>
            <a:picLocks noChangeAspect="1" noChangeArrowheads="1"/>
          </p:cNvPicPr>
          <p:nvPr/>
        </p:nvPicPr>
        <p:blipFill rotWithShape="1">
          <a:blip r:embed="rId2" cstate="print"/>
          <a:srcRect l="10538" t="42962" r="36759" b="17417"/>
          <a:stretch/>
        </p:blipFill>
        <p:spPr bwMode="auto">
          <a:xfrm>
            <a:off x="1021518" y="3690757"/>
            <a:ext cx="2587314" cy="1945025"/>
          </a:xfrm>
          <a:prstGeom prst="rect">
            <a:avLst/>
          </a:prstGeom>
          <a:noFill/>
        </p:spPr>
      </p:pic>
      <p:pic>
        <p:nvPicPr>
          <p:cNvPr id="32" name="Picture 9" descr="C:\Users\Juvon-MR\Desktop\MyBot Base Bot\PowerPoint Pics\BBM2 Step4 v9 (Side View).png"/>
          <p:cNvPicPr>
            <a:picLocks noChangeAspect="1" noChangeArrowheads="1"/>
          </p:cNvPicPr>
          <p:nvPr/>
        </p:nvPicPr>
        <p:blipFill>
          <a:blip r:embed="rId3" cstate="print"/>
          <a:srcRect l="12500" t="40073" r="14706" b="29167"/>
          <a:stretch>
            <a:fillRect/>
          </a:stretch>
        </p:blipFill>
        <p:spPr bwMode="auto">
          <a:xfrm>
            <a:off x="4200049" y="4053502"/>
            <a:ext cx="2886075" cy="1219537"/>
          </a:xfrm>
          <a:prstGeom prst="rect">
            <a:avLst/>
          </a:prstGeom>
          <a:noFill/>
        </p:spPr>
      </p:pic>
      <p:sp>
        <p:nvSpPr>
          <p:cNvPr id="33" name="Notched Right Arrow 32"/>
          <p:cNvSpPr/>
          <p:nvPr/>
        </p:nvSpPr>
        <p:spPr>
          <a:xfrm rot="5400000">
            <a:off x="4627395" y="3646323"/>
            <a:ext cx="536448" cy="334707"/>
          </a:xfrm>
          <a:prstGeom prst="notchedRightArrow">
            <a:avLst/>
          </a:prstGeom>
          <a:solidFill>
            <a:srgbClr val="7ABC2E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47846" y="4706281"/>
            <a:ext cx="158018" cy="589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09030" y="4285915"/>
            <a:ext cx="158018" cy="589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147846" y="4289112"/>
            <a:ext cx="267578" cy="417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1291116" y="4348105"/>
            <a:ext cx="263364" cy="4171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554482" y="4246741"/>
            <a:ext cx="420128" cy="4165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65308" y="4735779"/>
            <a:ext cx="151957" cy="29747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6788" y="5038549"/>
            <a:ext cx="155703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Confirm four (4) empty holes in front of motor mounts</a:t>
            </a:r>
            <a:endParaRPr 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982303" y="4536372"/>
            <a:ext cx="665744" cy="2616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5</a:t>
            </a:r>
            <a:r>
              <a:rPr lang="en-US" sz="1100" b="1" baseline="30000" dirty="0" smtClean="0"/>
              <a:t>th</a:t>
            </a:r>
            <a:r>
              <a:rPr lang="en-US" sz="1100" b="1" dirty="0" smtClean="0"/>
              <a:t> Hole</a:t>
            </a:r>
            <a:endParaRPr lang="en-US" sz="1100" b="1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4803895" y="5132413"/>
            <a:ext cx="0" cy="5713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007370" y="5285396"/>
            <a:ext cx="0" cy="418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517093" y="5576039"/>
            <a:ext cx="286802" cy="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007370" y="5582477"/>
            <a:ext cx="286802" cy="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242255" y="5451673"/>
            <a:ext cx="145840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Approx</a:t>
            </a:r>
            <a:r>
              <a:rPr lang="en-US" sz="1100" b="1" dirty="0" smtClean="0"/>
              <a:t> 8mm Gap</a:t>
            </a:r>
            <a:endParaRPr lang="en-US" sz="1100" b="1" dirty="0"/>
          </a:p>
        </p:txBody>
      </p:sp>
      <p:pic>
        <p:nvPicPr>
          <p:cNvPr id="1026" name="Picture 2" descr="https://www.eccireland.ie/wp-content/uploads/2013/06/Warning-Symbo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34" y="6396006"/>
            <a:ext cx="2391292" cy="239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3469826" y="6621474"/>
            <a:ext cx="3860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  <a:latin typeface="HelveticaNeueLT W1G 65 Md" pitchFamily="34" charset="0"/>
              </a:rPr>
              <a:t>If the motors are not mounted as shown above, please move the motors to insure there is an approximate 8mm gap between the 3x5 flat plates and the motor mounting brackets.</a:t>
            </a:r>
            <a:endParaRPr lang="en-US" b="1" i="1" dirty="0">
              <a:solidFill>
                <a:srgbClr val="FF0000"/>
              </a:solidFill>
              <a:latin typeface="HelveticaNeueLT W1G 65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52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9F6F008C-C859-49D2-9418-935A11E8239D}"/>
              </a:ext>
            </a:extLst>
          </p:cNvPr>
          <p:cNvGrpSpPr/>
          <p:nvPr/>
        </p:nvGrpSpPr>
        <p:grpSpPr>
          <a:xfrm>
            <a:off x="395928" y="4972050"/>
            <a:ext cx="6981185" cy="114300"/>
            <a:chOff x="1583712" y="19888200"/>
            <a:chExt cx="27924738" cy="457200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D5D303E8-1F90-4AD3-8F62-13C833BA521C}"/>
                </a:ext>
              </a:extLst>
            </p:cNvPr>
            <p:cNvSpPr/>
            <p:nvPr/>
          </p:nvSpPr>
          <p:spPr>
            <a:xfrm>
              <a:off x="1828800" y="19888200"/>
              <a:ext cx="27432000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8FFF7D9-D222-42D4-8D24-272631EC7C3B}"/>
                </a:ext>
              </a:extLst>
            </p:cNvPr>
            <p:cNvSpPr/>
            <p:nvPr/>
          </p:nvSpPr>
          <p:spPr>
            <a:xfrm>
              <a:off x="29051250" y="198882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F99C8D66-AF8D-4851-8A59-0CC686EAFB55}"/>
                </a:ext>
              </a:extLst>
            </p:cNvPr>
            <p:cNvSpPr/>
            <p:nvPr/>
          </p:nvSpPr>
          <p:spPr>
            <a:xfrm>
              <a:off x="1583712" y="198882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F12CE-F65C-4E5A-8BF5-ABB5A91A1AAA}"/>
              </a:ext>
            </a:extLst>
          </p:cNvPr>
          <p:cNvSpPr txBox="1"/>
          <p:nvPr/>
        </p:nvSpPr>
        <p:spPr>
          <a:xfrm>
            <a:off x="227810" y="278249"/>
            <a:ext cx="45878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775E8F-FE1E-469B-AEB5-85326E965A26}"/>
              </a:ext>
            </a:extLst>
          </p:cNvPr>
          <p:cNvSpPr txBox="1"/>
          <p:nvPr/>
        </p:nvSpPr>
        <p:spPr>
          <a:xfrm>
            <a:off x="227810" y="5277142"/>
            <a:ext cx="458780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5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7" name="Rectangle: Rounded Corners 10">
            <a:extLst>
              <a:ext uri="{FF2B5EF4-FFF2-40B4-BE49-F238E27FC236}">
                <a16:creationId xmlns:a16="http://schemas.microsoft.com/office/drawing/2014/main" xmlns="" id="{9D04CFCE-CC23-4BD0-9B75-29462ED86D35}"/>
              </a:ext>
            </a:extLst>
          </p:cNvPr>
          <p:cNvSpPr/>
          <p:nvPr/>
        </p:nvSpPr>
        <p:spPr>
          <a:xfrm>
            <a:off x="819787" y="356515"/>
            <a:ext cx="1542414" cy="1739461"/>
          </a:xfrm>
          <a:prstGeom prst="round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8" name="Picture 5" descr="C:\Users\Juvon-MR\Desktop\MyBot Base Bot\PowerPoint Pics\3x9 Flanged Plate.jpg"/>
          <p:cNvPicPr>
            <a:picLocks noChangeAspect="1" noChangeArrowheads="1"/>
          </p:cNvPicPr>
          <p:nvPr/>
        </p:nvPicPr>
        <p:blipFill>
          <a:blip r:embed="rId2" cstate="print"/>
          <a:srcRect l="28424" t="34895" r="32235" b="37435"/>
          <a:stretch>
            <a:fillRect/>
          </a:stretch>
        </p:blipFill>
        <p:spPr bwMode="auto">
          <a:xfrm>
            <a:off x="1053390" y="442740"/>
            <a:ext cx="1061650" cy="746711"/>
          </a:xfrm>
          <a:prstGeom prst="rect">
            <a:avLst/>
          </a:prstGeom>
          <a:noFill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DD3B5A4-CBF9-4256-BA53-58281A1952DF}"/>
              </a:ext>
            </a:extLst>
          </p:cNvPr>
          <p:cNvSpPr txBox="1"/>
          <p:nvPr/>
        </p:nvSpPr>
        <p:spPr>
          <a:xfrm>
            <a:off x="1841522" y="1010875"/>
            <a:ext cx="4106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>
                <a:ea typeface="Roboto" panose="02000000000000000000" pitchFamily="2" charset="0"/>
              </a:rPr>
              <a:t>x1</a:t>
            </a:r>
            <a:endParaRPr lang="en-US" sz="1250" dirty="0">
              <a:ea typeface="Roboto" panose="02000000000000000000" pitchFamily="2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33E6A30-D68C-4705-9F8C-8B74F7621F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732" y="1496841"/>
            <a:ext cx="270919" cy="36600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DD3B5A4-CBF9-4256-BA53-58281A1952DF}"/>
              </a:ext>
            </a:extLst>
          </p:cNvPr>
          <p:cNvSpPr txBox="1"/>
          <p:nvPr/>
        </p:nvSpPr>
        <p:spPr>
          <a:xfrm>
            <a:off x="1562268" y="1598478"/>
            <a:ext cx="4106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>
                <a:ea typeface="Roboto" panose="02000000000000000000" pitchFamily="2" charset="0"/>
              </a:rPr>
              <a:t>x2</a:t>
            </a:r>
            <a:endParaRPr lang="en-US" sz="1250" dirty="0">
              <a:ea typeface="Roboto" panose="02000000000000000000" pitchFamily="2" charset="0"/>
            </a:endParaRPr>
          </a:p>
        </p:txBody>
      </p:sp>
      <p:pic>
        <p:nvPicPr>
          <p:cNvPr id="49" name="Picture 5" descr="C:\Users\Juvon-MR\Desktop\MyBot Base Bot\PowerPoint Pics\BBM2 Step6 v5 (Front View).jpg"/>
          <p:cNvPicPr>
            <a:picLocks noChangeAspect="1" noChangeArrowheads="1"/>
          </p:cNvPicPr>
          <p:nvPr/>
        </p:nvPicPr>
        <p:blipFill rotWithShape="1">
          <a:blip r:embed="rId4" cstate="print"/>
          <a:srcRect l="12173" t="37292" r="27052" b="22326"/>
          <a:stretch/>
        </p:blipFill>
        <p:spPr bwMode="auto">
          <a:xfrm>
            <a:off x="819787" y="2839396"/>
            <a:ext cx="2145313" cy="1425416"/>
          </a:xfrm>
          <a:prstGeom prst="rect">
            <a:avLst/>
          </a:prstGeom>
          <a:noFill/>
        </p:spPr>
      </p:pic>
      <p:pic>
        <p:nvPicPr>
          <p:cNvPr id="51" name="Picture 1" descr="C:\Users\Juvon-MR\Desktop\MyBot Base Bot\PowerPoint Pics\BBM2 Step8 v3(V2).png"/>
          <p:cNvPicPr>
            <a:picLocks noChangeAspect="1" noChangeArrowheads="1"/>
          </p:cNvPicPr>
          <p:nvPr/>
        </p:nvPicPr>
        <p:blipFill>
          <a:blip r:embed="rId5" cstate="print"/>
          <a:srcRect l="15686" t="21078" r="20466" b="14829"/>
          <a:stretch>
            <a:fillRect/>
          </a:stretch>
        </p:blipFill>
        <p:spPr bwMode="auto">
          <a:xfrm>
            <a:off x="3062202" y="255681"/>
            <a:ext cx="4467225" cy="4484374"/>
          </a:xfrm>
          <a:prstGeom prst="rect">
            <a:avLst/>
          </a:prstGeom>
          <a:noFill/>
        </p:spPr>
      </p:pic>
      <p:sp>
        <p:nvSpPr>
          <p:cNvPr id="52" name="Rectangle: Rounded Corners 10">
            <a:extLst>
              <a:ext uri="{FF2B5EF4-FFF2-40B4-BE49-F238E27FC236}">
                <a16:creationId xmlns:a16="http://schemas.microsoft.com/office/drawing/2014/main" xmlns="" id="{9D04CFCE-CC23-4BD0-9B75-29462ED86D35}"/>
              </a:ext>
            </a:extLst>
          </p:cNvPr>
          <p:cNvSpPr/>
          <p:nvPr/>
        </p:nvSpPr>
        <p:spPr>
          <a:xfrm>
            <a:off x="839550" y="5277142"/>
            <a:ext cx="2239037" cy="1999957"/>
          </a:xfrm>
          <a:prstGeom prst="roundRect">
            <a:avLst/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D317C05-B827-4580-87B9-85304070469A}"/>
              </a:ext>
            </a:extLst>
          </p:cNvPr>
          <p:cNvSpPr txBox="1"/>
          <p:nvPr/>
        </p:nvSpPr>
        <p:spPr>
          <a:xfrm>
            <a:off x="1679086" y="5820883"/>
            <a:ext cx="410689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>
                <a:ea typeface="Roboto" panose="02000000000000000000" pitchFamily="2" charset="0"/>
              </a:rPr>
              <a:t>x1</a:t>
            </a:r>
            <a:endParaRPr lang="en-US" sz="1250" dirty="0"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306F4175-C440-4395-9B3A-8AC88592D42C}"/>
              </a:ext>
            </a:extLst>
          </p:cNvPr>
          <p:cNvSpPr txBox="1"/>
          <p:nvPr/>
        </p:nvSpPr>
        <p:spPr>
          <a:xfrm>
            <a:off x="1380828" y="6735549"/>
            <a:ext cx="41069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 smtClean="0">
                <a:ea typeface="Roboto" panose="02000000000000000000" pitchFamily="2" charset="0"/>
              </a:rPr>
              <a:t>x4</a:t>
            </a:r>
            <a:endParaRPr lang="en-US" sz="1250" dirty="0">
              <a:ea typeface="Roboto" panose="02000000000000000000" pitchFamily="2" charset="0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9B84FFF9-DBF8-4F59-BD38-283768D53A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31" y="6644544"/>
            <a:ext cx="247857" cy="37296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6" name="Picture 55" descr="C:\Users\Juvon-MR\Desktop\MyBot Base Bot\PowerPoint Pics\Color Sensor.jpg"/>
          <p:cNvPicPr>
            <a:picLocks noChangeAspect="1" noChangeArrowheads="1"/>
          </p:cNvPicPr>
          <p:nvPr/>
        </p:nvPicPr>
        <p:blipFill>
          <a:blip r:embed="rId7" cstate="print"/>
          <a:srcRect l="29083" t="45812" r="43435" b="28588"/>
          <a:stretch>
            <a:fillRect/>
          </a:stretch>
        </p:blipFill>
        <p:spPr bwMode="auto">
          <a:xfrm>
            <a:off x="945238" y="5405933"/>
            <a:ext cx="772723" cy="719796"/>
          </a:xfrm>
          <a:prstGeom prst="rect">
            <a:avLst/>
          </a:prstGeom>
          <a:noFill/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ED317C05-B827-4580-87B9-85304070469A}"/>
              </a:ext>
            </a:extLst>
          </p:cNvPr>
          <p:cNvSpPr txBox="1"/>
          <p:nvPr/>
        </p:nvSpPr>
        <p:spPr>
          <a:xfrm>
            <a:off x="2092403" y="6020071"/>
            <a:ext cx="949610" cy="102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5" dirty="0" smtClean="0">
                <a:ea typeface="Roboto" panose="02000000000000000000" pitchFamily="2" charset="0"/>
              </a:rPr>
              <a:t>x1 </a:t>
            </a:r>
            <a:r>
              <a:rPr lang="en-US" sz="1400" dirty="0" smtClean="0">
                <a:ea typeface="Roboto" panose="02000000000000000000" pitchFamily="2" charset="0"/>
              </a:rPr>
              <a:t>(Magnetic Field Sensor)</a:t>
            </a:r>
            <a:endParaRPr lang="en-US" sz="1400" dirty="0">
              <a:ea typeface="Roboto" panose="02000000000000000000" pitchFamily="2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4C84992B-7F93-44D0-914E-F42312C864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54" y="5384114"/>
            <a:ext cx="685800" cy="594566"/>
          </a:xfrm>
          <a:prstGeom prst="rect">
            <a:avLst/>
          </a:prstGeom>
        </p:spPr>
      </p:pic>
      <p:pic>
        <p:nvPicPr>
          <p:cNvPr id="59" name="Picture 1" descr="C:\Users\Juvon-MR\Desktop\MyBot Base Bot\PowerPoint Pics\BBM2 Step11 v2.png"/>
          <p:cNvPicPr>
            <a:picLocks noChangeAspect="1" noChangeArrowheads="1"/>
          </p:cNvPicPr>
          <p:nvPr/>
        </p:nvPicPr>
        <p:blipFill>
          <a:blip r:embed="rId9" cstate="print"/>
          <a:srcRect l="18382" t="12990" r="12377" b="16422"/>
          <a:stretch>
            <a:fillRect/>
          </a:stretch>
        </p:blipFill>
        <p:spPr bwMode="auto">
          <a:xfrm>
            <a:off x="3967750" y="5117843"/>
            <a:ext cx="3693810" cy="3765725"/>
          </a:xfrm>
          <a:prstGeom prst="rect">
            <a:avLst/>
          </a:prstGeom>
          <a:noFill/>
        </p:spPr>
      </p:pic>
      <p:pic>
        <p:nvPicPr>
          <p:cNvPr id="60" name="Picture 3" descr="C:\Users\Juvon-MR\Desktop\MyBot Base Bot\PowerPoint Pics\BBM2 Step11 v2 (Zoomed in View).png"/>
          <p:cNvPicPr>
            <a:picLocks noChangeAspect="1" noChangeArrowheads="1"/>
          </p:cNvPicPr>
          <p:nvPr/>
        </p:nvPicPr>
        <p:blipFill>
          <a:blip r:embed="rId10" cstate="print"/>
          <a:srcRect t="14951" b="28064"/>
          <a:stretch>
            <a:fillRect/>
          </a:stretch>
        </p:blipFill>
        <p:spPr bwMode="auto">
          <a:xfrm>
            <a:off x="193960" y="7725177"/>
            <a:ext cx="3519270" cy="2005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3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="" xmlns:a16="http://schemas.microsoft.com/office/drawing/2014/main" id="{A484ECA7-DD73-428D-9947-70924D35A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33243"/>
              </p:ext>
            </p:extLst>
          </p:nvPr>
        </p:nvGraphicFramePr>
        <p:xfrm>
          <a:off x="1208823" y="991396"/>
          <a:ext cx="3514977" cy="474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935">
                  <a:extLst>
                    <a:ext uri="{9D8B030D-6E8A-4147-A177-3AD203B41FA5}">
                      <a16:colId xmlns="" xmlns:a16="http://schemas.microsoft.com/office/drawing/2014/main" val="130815134"/>
                    </a:ext>
                  </a:extLst>
                </a:gridCol>
                <a:gridCol w="578617">
                  <a:extLst>
                    <a:ext uri="{9D8B030D-6E8A-4147-A177-3AD203B41FA5}">
                      <a16:colId xmlns="" xmlns:a16="http://schemas.microsoft.com/office/drawing/2014/main" val="4217527882"/>
                    </a:ext>
                  </a:extLst>
                </a:gridCol>
                <a:gridCol w="1342425">
                  <a:extLst>
                    <a:ext uri="{9D8B030D-6E8A-4147-A177-3AD203B41FA5}">
                      <a16:colId xmlns="" xmlns:a16="http://schemas.microsoft.com/office/drawing/2014/main" val="2473108081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Optical Distance Sensor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A0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5153215"/>
                  </a:ext>
                </a:extLst>
              </a:tr>
              <a:tr h="536829">
                <a:tc>
                  <a:txBody>
                    <a:bodyPr/>
                    <a:lstStyle/>
                    <a:p>
                      <a:pPr marL="0" marR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Magnetic</a:t>
                      </a:r>
                      <a:r>
                        <a:rPr lang="en-US" sz="1500" b="1" baseline="0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 Field Sensor</a:t>
                      </a:r>
                      <a:endParaRPr lang="en-US" sz="1500" b="1" dirty="0" smtClean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7772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A1</a:t>
                      </a:r>
                    </a:p>
                    <a:p>
                      <a:pPr algn="ctr"/>
                      <a:endParaRPr lang="en-US" sz="1500" b="1" dirty="0" smtClean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61808925"/>
                  </a:ext>
                </a:extLst>
              </a:tr>
              <a:tr h="53682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Touch Sensor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D0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82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Color Sensor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 smtClean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 smtClean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I2C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682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Integrating Gyro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I2C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Left Motor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M1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3709246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Right Motor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M0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0028809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Battery</a:t>
                      </a:r>
                      <a:endParaRPr lang="en-US" sz="1500" b="1" dirty="0">
                        <a:solidFill>
                          <a:schemeClr val="tx1"/>
                        </a:solidFill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108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25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n-lt"/>
                          <a:ea typeface="Roboto" panose="02000000000000000000" pitchFamily="2" charset="0"/>
                        </a:rPr>
                        <a:t>BATT</a:t>
                      </a:r>
                    </a:p>
                  </a:txBody>
                  <a:tcPr marL="22860" marR="22860" marT="11430" marB="114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3755752"/>
                  </a:ext>
                </a:extLst>
              </a:tr>
            </a:tbl>
          </a:graphicData>
        </a:graphic>
      </p:graphicFrame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A229CBD5-0C5B-41EE-82EB-FA3FDD072525}"/>
              </a:ext>
            </a:extLst>
          </p:cNvPr>
          <p:cNvSpPr/>
          <p:nvPr/>
        </p:nvSpPr>
        <p:spPr>
          <a:xfrm>
            <a:off x="295275" y="795126"/>
            <a:ext cx="7239000" cy="4989443"/>
          </a:xfrm>
          <a:prstGeom prst="roundRect">
            <a:avLst>
              <a:gd name="adj" fmla="val 7609"/>
            </a:avLst>
          </a:prstGeom>
          <a:noFill/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ACFAAB2-1E97-4A71-9729-B6A9E18371C5}"/>
              </a:ext>
            </a:extLst>
          </p:cNvPr>
          <p:cNvGrpSpPr/>
          <p:nvPr/>
        </p:nvGrpSpPr>
        <p:grpSpPr>
          <a:xfrm>
            <a:off x="486743" y="1079398"/>
            <a:ext cx="760586" cy="4427210"/>
            <a:chOff x="13903030" y="2249354"/>
            <a:chExt cx="3042342" cy="22528285"/>
          </a:xfrm>
        </p:grpSpPr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DE0846B0-0421-4C4A-BAA5-37A6A78D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3030" y="2249354"/>
              <a:ext cx="2227355" cy="18288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83115E13-FC00-40A7-BF53-90D34643B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9446" y="22948839"/>
              <a:ext cx="2267154" cy="18288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AC464755-C2E6-492E-A4DE-D0694597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79514" y="15124455"/>
              <a:ext cx="2109423" cy="18288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065AEE7D-5353-4E19-A4B0-8EA82C62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8646" y="9344694"/>
              <a:ext cx="2074279" cy="182880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="" xmlns:a16="http://schemas.microsoft.com/office/drawing/2014/main" id="{902F7368-A89C-492E-8ABE-F17B9E80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2690" y="17776735"/>
              <a:ext cx="2580290" cy="1828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9A8D1FE0-A188-4EF7-94E5-B6D9F2B31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5082" y="20344051"/>
              <a:ext cx="2580290" cy="1828800"/>
            </a:xfrm>
            <a:prstGeom prst="rect">
              <a:avLst/>
            </a:prstGeom>
          </p:spPr>
        </p:pic>
      </p:grpSp>
      <p:pic>
        <p:nvPicPr>
          <p:cNvPr id="5122" name="Picture 2" descr="C:\Users\Juvon-MR\Desktop\MyBot Base Bot\PowerPoint Pics\Magnetic Sensor Pic.jpg"/>
          <p:cNvPicPr>
            <a:picLocks noChangeAspect="1" noChangeArrowheads="1"/>
          </p:cNvPicPr>
          <p:nvPr/>
        </p:nvPicPr>
        <p:blipFill>
          <a:blip r:embed="rId7" cstate="print"/>
          <a:srcRect l="5042" t="37700" r="65928" b="34492"/>
          <a:stretch>
            <a:fillRect/>
          </a:stretch>
        </p:blipFill>
        <p:spPr bwMode="auto">
          <a:xfrm>
            <a:off x="648870" y="1682752"/>
            <a:ext cx="545481" cy="522514"/>
          </a:xfrm>
          <a:prstGeom prst="rect">
            <a:avLst/>
          </a:prstGeom>
          <a:noFill/>
        </p:spPr>
      </p:pic>
      <p:pic>
        <p:nvPicPr>
          <p:cNvPr id="17" name="Picture 16" descr="C:\Users\Juvon-MR\Desktop\MyBot Base Bot\PowerPoint Pics\Color Sensor.jpg"/>
          <p:cNvPicPr>
            <a:picLocks noChangeAspect="1" noChangeArrowheads="1"/>
          </p:cNvPicPr>
          <p:nvPr/>
        </p:nvPicPr>
        <p:blipFill>
          <a:blip r:embed="rId8" cstate="print"/>
          <a:srcRect l="29083" t="45812" r="43435" b="28588"/>
          <a:stretch>
            <a:fillRect/>
          </a:stretch>
        </p:blipFill>
        <p:spPr bwMode="auto">
          <a:xfrm>
            <a:off x="634566" y="2981822"/>
            <a:ext cx="555933" cy="517855"/>
          </a:xfrm>
          <a:prstGeom prst="rect">
            <a:avLst/>
          </a:prstGeom>
          <a:noFill/>
        </p:spPr>
      </p:pic>
      <p:pic>
        <p:nvPicPr>
          <p:cNvPr id="5123" name="Picture 3" descr="C:\Users\Juvon-MR\Desktop\MyBot Base Bot\Update Fusion Controller Wiring Layout.png"/>
          <p:cNvPicPr>
            <a:picLocks noChangeAspect="1" noChangeArrowheads="1"/>
          </p:cNvPicPr>
          <p:nvPr/>
        </p:nvPicPr>
        <p:blipFill>
          <a:blip r:embed="rId9" cstate="print"/>
          <a:srcRect r="27051" b="1678"/>
          <a:stretch>
            <a:fillRect/>
          </a:stretch>
        </p:blipFill>
        <p:spPr bwMode="auto">
          <a:xfrm>
            <a:off x="4324271" y="1184854"/>
            <a:ext cx="2978683" cy="4286991"/>
          </a:xfrm>
          <a:prstGeom prst="rect">
            <a:avLst/>
          </a:prstGeom>
          <a:noFill/>
        </p:spPr>
      </p:pic>
      <p:pic>
        <p:nvPicPr>
          <p:cNvPr id="20" name="Picture 2" descr="C:\Users\Juvon-MR\Desktop\MyBot Base Bot\BBM2 Final.jpg"/>
          <p:cNvPicPr>
            <a:picLocks noChangeAspect="1" noChangeArrowheads="1"/>
          </p:cNvPicPr>
          <p:nvPr/>
        </p:nvPicPr>
        <p:blipFill>
          <a:blip r:embed="rId10" cstate="print"/>
          <a:srcRect l="14820" t="17838" r="20550" b="22422"/>
          <a:stretch>
            <a:fillRect/>
          </a:stretch>
        </p:blipFill>
        <p:spPr bwMode="auto">
          <a:xfrm>
            <a:off x="1508166" y="5851726"/>
            <a:ext cx="4381997" cy="4050498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812A4D1-47D6-42B7-846A-97E04A0E6110}"/>
              </a:ext>
            </a:extLst>
          </p:cNvPr>
          <p:cNvSpPr txBox="1"/>
          <p:nvPr/>
        </p:nvSpPr>
        <p:spPr>
          <a:xfrm>
            <a:off x="5121509" y="9356050"/>
            <a:ext cx="532518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>
                <a:latin typeface="Roboto" panose="02000000000000000000" pitchFamily="2" charset="0"/>
                <a:ea typeface="Roboto" panose="02000000000000000000" pitchFamily="2" charset="0"/>
              </a:rPr>
              <a:t>M1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E615F13-82D8-4FC7-9C13-65DE346471FB}"/>
              </a:ext>
            </a:extLst>
          </p:cNvPr>
          <p:cNvSpPr txBox="1"/>
          <p:nvPr/>
        </p:nvSpPr>
        <p:spPr>
          <a:xfrm>
            <a:off x="1239980" y="7144763"/>
            <a:ext cx="532518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75" dirty="0">
                <a:latin typeface="Roboto" panose="02000000000000000000" pitchFamily="2" charset="0"/>
                <a:ea typeface="Roboto" panose="02000000000000000000" pitchFamily="2" charset="0"/>
              </a:rPr>
              <a:t>M0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78967" y="3577682"/>
            <a:ext cx="542926" cy="14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98017" y="3025232"/>
            <a:ext cx="542926" cy="14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0405" y="1226913"/>
            <a:ext cx="40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40880" y="1903188"/>
            <a:ext cx="40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350405" y="2474688"/>
            <a:ext cx="40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81347" y="4149376"/>
            <a:ext cx="266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93267" y="5360763"/>
            <a:ext cx="2667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74217" y="4743587"/>
            <a:ext cx="28575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8775E8F-FE1E-469B-AEB5-85326E965A26}"/>
              </a:ext>
            </a:extLst>
          </p:cNvPr>
          <p:cNvSpPr txBox="1"/>
          <p:nvPr/>
        </p:nvSpPr>
        <p:spPr>
          <a:xfrm>
            <a:off x="93182" y="125705"/>
            <a:ext cx="730736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dirty="0" smtClean="0">
                <a:ea typeface="Roboto" panose="02000000000000000000" pitchFamily="2" charset="0"/>
              </a:rPr>
              <a:t> 3 – Wiring</a:t>
            </a:r>
            <a:endParaRPr lang="en-US" sz="3750" dirty="0"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0744" y="2945606"/>
            <a:ext cx="426244" cy="1543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480588" y="2951413"/>
            <a:ext cx="409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Rectangle 34"/>
          <p:cNvSpPr/>
          <p:nvPr/>
        </p:nvSpPr>
        <p:spPr>
          <a:xfrm>
            <a:off x="431323" y="1555034"/>
            <a:ext cx="3837529" cy="734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1323" y="2857361"/>
            <a:ext cx="3837529" cy="641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3367</TotalTime>
  <Words>288</Words>
  <Application>Microsoft Office PowerPoint</Application>
  <PresentationFormat>Custom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the Planetary Exploration Pack to the MyBot Base Kit</dc:title>
  <dc:creator>Boxlight Engineering</dc:creator>
  <cp:lastModifiedBy>Joe Anello</cp:lastModifiedBy>
  <cp:revision>248</cp:revision>
  <cp:lastPrinted>2020-04-08T19:39:45Z</cp:lastPrinted>
  <dcterms:created xsi:type="dcterms:W3CDTF">2017-12-14T19:57:56Z</dcterms:created>
  <dcterms:modified xsi:type="dcterms:W3CDTF">2020-05-11T18:57:09Z</dcterms:modified>
</cp:coreProperties>
</file>