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E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esmos.com/calculator/jjzbgscrc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rettbeauregard.com/blog/tag/arduino/page/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EB14-6605-43E0-BCCE-DC0449D7A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Motion Profiling for first tech challenge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1FAA0-5BD1-4651-84DD-3F88DC15D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Joshua Heinrich | FTC Team 9889</a:t>
            </a:r>
          </a:p>
        </p:txBody>
      </p:sp>
    </p:spTree>
    <p:extLst>
      <p:ext uri="{BB962C8B-B14F-4D97-AF65-F5344CB8AC3E}">
        <p14:creationId xmlns:p14="http://schemas.microsoft.com/office/powerpoint/2010/main" val="79007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BDB684-7D82-4E7C-8959-5EC841F6B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B537-364A-437C-BCC8-CD4FE764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Generating a motion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471F-9A51-4876-9DFE-418B5B89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201259" cy="3615267"/>
          </a:xfrm>
        </p:spPr>
        <p:txBody>
          <a:bodyPr>
            <a:normAutofit/>
          </a:bodyPr>
          <a:lstStyle/>
          <a:p>
            <a:r>
              <a:rPr lang="en-US" dirty="0"/>
              <a:t>Many different methods, we will cover continuous</a:t>
            </a:r>
          </a:p>
          <a:p>
            <a:pPr lvl="1"/>
            <a:r>
              <a:rPr lang="en-US" dirty="0"/>
              <a:t>A continuous Motion Profile is a continuous function. Think of a sin wave</a:t>
            </a:r>
          </a:p>
          <a:p>
            <a:pPr lvl="1"/>
            <a:r>
              <a:rPr lang="en-US" dirty="0"/>
              <a:t>Discrete Motion Profile</a:t>
            </a:r>
          </a:p>
          <a:p>
            <a:r>
              <a:rPr lang="en-US" dirty="0"/>
              <a:t>We will be following these equations</a:t>
            </a:r>
          </a:p>
          <a:p>
            <a:pPr lvl="1"/>
            <a:r>
              <a:rPr lang="en-US" dirty="0">
                <a:hlinkClick r:id="rId2"/>
              </a:rPr>
              <a:t>desmos.com/calculator/jjzbgscrcn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C75ED-C127-46DB-865C-245D84FB9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504" y="1129748"/>
            <a:ext cx="3185108" cy="303381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6C0373-A7BB-4498-B633-1FAA46391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7984B4-F686-4CEB-9D5F-62F8C2B0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664B78-BA18-45E8-A1E8-51784C2A4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9D07332-6EFA-4BF3-832B-5573F8E09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87859D-9DD0-42E9-89ED-B1997031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0D8817-4AA5-44CE-9595-7CB8FF740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942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99E0-A7EF-4E90-985D-F6332C8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motion profile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D9B54-3C0C-4EA1-81B3-A23472DB95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Calculate how long the total profile will take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𝑡𝑜𝑡𝑎𝑙𝑇𝑖𝑚𝑒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𝑠𝑒𝑡𝑝𝑜𝑖𝑛𝑡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Calculate how long the acceleration portion will take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𝑎𝑐𝑐𝑇𝑖𝑚𝑒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Calculate how long the cruising portion will take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𝑐𝑟𝑢𝑖𝑠𝑒𝑇𝑖𝑚𝑒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𝑡𝑜𝑡𝑎𝑙𝑇𝑖𝑚𝑒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𝑎𝑐𝑐𝑇𝑖𝑚𝑒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D9B54-3C0C-4EA1-81B3-A23472DB9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2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0DEB-94FC-4243-8F14-FB3DA8F7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motion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C9CE3-761F-41D9-AC01-242E5C46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D5DBD-62DD-4BB7-8958-129BE4A9CED9}"/>
              </a:ext>
            </a:extLst>
          </p:cNvPr>
          <p:cNvSpPr txBox="1"/>
          <p:nvPr/>
        </p:nvSpPr>
        <p:spPr>
          <a:xfrm>
            <a:off x="722216" y="369774"/>
            <a:ext cx="7893277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5E08"/>
                </a:solidFill>
              </a:rPr>
              <a:t>if(t&lt;= </a:t>
            </a:r>
            <a:r>
              <a:rPr lang="en-US" dirty="0" err="1">
                <a:solidFill>
                  <a:srgbClr val="3E5E08"/>
                </a:solidFill>
              </a:rPr>
              <a:t>accTime</a:t>
            </a:r>
            <a:r>
              <a:rPr lang="en-US" dirty="0">
                <a:solidFill>
                  <a:srgbClr val="3E5E08"/>
                </a:solidFill>
              </a:rPr>
              <a:t>)</a:t>
            </a:r>
          </a:p>
          <a:p>
            <a:r>
              <a:rPr lang="en-US" dirty="0">
                <a:solidFill>
                  <a:srgbClr val="3E5E08"/>
                </a:solidFill>
              </a:rPr>
              <a:t>	Position = (0.5 * </a:t>
            </a:r>
            <a:r>
              <a:rPr lang="en-US" dirty="0" err="1">
                <a:solidFill>
                  <a:srgbClr val="3E5E08"/>
                </a:solidFill>
              </a:rPr>
              <a:t>max_a</a:t>
            </a:r>
            <a:r>
              <a:rPr lang="en-US" dirty="0">
                <a:solidFill>
                  <a:srgbClr val="3E5E08"/>
                </a:solidFill>
              </a:rPr>
              <a:t>) + (t * t)</a:t>
            </a:r>
          </a:p>
          <a:p>
            <a:r>
              <a:rPr lang="en-US" dirty="0">
                <a:solidFill>
                  <a:srgbClr val="3E5E08"/>
                </a:solidFill>
              </a:rPr>
              <a:t>	Velocity = </a:t>
            </a:r>
            <a:r>
              <a:rPr lang="en-US" dirty="0" err="1">
                <a:solidFill>
                  <a:srgbClr val="3E5E08"/>
                </a:solidFill>
              </a:rPr>
              <a:t>max_a</a:t>
            </a:r>
            <a:r>
              <a:rPr lang="en-US" dirty="0">
                <a:solidFill>
                  <a:srgbClr val="3E5E08"/>
                </a:solidFill>
              </a:rPr>
              <a:t> * t</a:t>
            </a:r>
          </a:p>
          <a:p>
            <a:r>
              <a:rPr lang="en-US" dirty="0">
                <a:solidFill>
                  <a:srgbClr val="3E5E08"/>
                </a:solidFill>
              </a:rPr>
              <a:t>	Acceleration =  </a:t>
            </a:r>
            <a:r>
              <a:rPr lang="en-US" dirty="0" err="1">
                <a:solidFill>
                  <a:srgbClr val="3E5E08"/>
                </a:solidFill>
              </a:rPr>
              <a:t>max_a</a:t>
            </a:r>
            <a:endParaRPr lang="en-US" dirty="0">
              <a:solidFill>
                <a:srgbClr val="3E5E08"/>
              </a:solidFill>
            </a:endParaRPr>
          </a:p>
          <a:p>
            <a:r>
              <a:rPr lang="en-US" dirty="0">
                <a:solidFill>
                  <a:srgbClr val="3E5E08"/>
                </a:solidFill>
              </a:rPr>
              <a:t>else if(t&lt;=</a:t>
            </a:r>
            <a:r>
              <a:rPr lang="en-US" dirty="0" err="1">
                <a:solidFill>
                  <a:srgbClr val="3E5E08"/>
                </a:solidFill>
              </a:rPr>
              <a:t>cruiseTime</a:t>
            </a:r>
            <a:r>
              <a:rPr lang="en-US" dirty="0">
                <a:solidFill>
                  <a:srgbClr val="3E5E08"/>
                </a:solidFill>
              </a:rPr>
              <a:t>)</a:t>
            </a:r>
          </a:p>
          <a:p>
            <a:r>
              <a:rPr lang="en-US" dirty="0">
                <a:solidFill>
                  <a:srgbClr val="3E5E08"/>
                </a:solidFill>
              </a:rPr>
              <a:t>	Position = (</a:t>
            </a:r>
            <a:r>
              <a:rPr lang="en-US" dirty="0" err="1">
                <a:solidFill>
                  <a:srgbClr val="3E5E08"/>
                </a:solidFill>
              </a:rPr>
              <a:t>max_v</a:t>
            </a:r>
            <a:r>
              <a:rPr lang="en-US" dirty="0">
                <a:solidFill>
                  <a:srgbClr val="3E5E08"/>
                </a:solidFill>
              </a:rPr>
              <a:t> * t) – ((</a:t>
            </a:r>
            <a:r>
              <a:rPr lang="en-US" dirty="0" err="1">
                <a:solidFill>
                  <a:srgbClr val="3E5E08"/>
                </a:solidFill>
              </a:rPr>
              <a:t>max_v</a:t>
            </a:r>
            <a:r>
              <a:rPr lang="en-US" dirty="0">
                <a:solidFill>
                  <a:srgbClr val="3E5E08"/>
                </a:solidFill>
              </a:rPr>
              <a:t> * </a:t>
            </a:r>
            <a:r>
              <a:rPr lang="en-US" dirty="0" err="1">
                <a:solidFill>
                  <a:srgbClr val="3E5E08"/>
                </a:solidFill>
              </a:rPr>
              <a:t>max_v</a:t>
            </a:r>
            <a:r>
              <a:rPr lang="en-US" dirty="0">
                <a:solidFill>
                  <a:srgbClr val="3E5E08"/>
                </a:solidFill>
              </a:rPr>
              <a:t>) / (2 * </a:t>
            </a:r>
            <a:r>
              <a:rPr lang="en-US" dirty="0" err="1">
                <a:solidFill>
                  <a:srgbClr val="3E5E08"/>
                </a:solidFill>
              </a:rPr>
              <a:t>max_a</a:t>
            </a:r>
            <a:r>
              <a:rPr lang="en-US" dirty="0">
                <a:solidFill>
                  <a:srgbClr val="3E5E08"/>
                </a:solidFill>
              </a:rPr>
              <a:t>))</a:t>
            </a:r>
          </a:p>
          <a:p>
            <a:r>
              <a:rPr lang="en-US" dirty="0">
                <a:solidFill>
                  <a:srgbClr val="3E5E08"/>
                </a:solidFill>
              </a:rPr>
              <a:t>	Velocity = </a:t>
            </a:r>
            <a:r>
              <a:rPr lang="en-US" dirty="0" err="1">
                <a:solidFill>
                  <a:srgbClr val="3E5E08"/>
                </a:solidFill>
              </a:rPr>
              <a:t>max_v</a:t>
            </a:r>
            <a:endParaRPr lang="en-US" dirty="0">
              <a:solidFill>
                <a:srgbClr val="3E5E08"/>
              </a:solidFill>
            </a:endParaRPr>
          </a:p>
          <a:p>
            <a:r>
              <a:rPr lang="en-US" dirty="0">
                <a:solidFill>
                  <a:srgbClr val="3E5E08"/>
                </a:solidFill>
              </a:rPr>
              <a:t>	Acceleration = 0</a:t>
            </a:r>
          </a:p>
          <a:p>
            <a:r>
              <a:rPr lang="en-US" dirty="0">
                <a:solidFill>
                  <a:srgbClr val="3E5E08"/>
                </a:solidFill>
              </a:rPr>
              <a:t>else if(t&lt;</a:t>
            </a:r>
            <a:r>
              <a:rPr lang="en-US" dirty="0" err="1">
                <a:solidFill>
                  <a:srgbClr val="3E5E08"/>
                </a:solidFill>
              </a:rPr>
              <a:t>totalTime</a:t>
            </a:r>
            <a:r>
              <a:rPr lang="en-US" dirty="0">
                <a:solidFill>
                  <a:srgbClr val="3E5E08"/>
                </a:solidFill>
              </a:rPr>
              <a:t>)</a:t>
            </a:r>
          </a:p>
          <a:p>
            <a:r>
              <a:rPr lang="en-US" dirty="0">
                <a:solidFill>
                  <a:srgbClr val="3E5E08"/>
                </a:solidFill>
              </a:rPr>
              <a:t>	Position = (</a:t>
            </a:r>
            <a:r>
              <a:rPr lang="en-US" dirty="0" err="1">
                <a:solidFill>
                  <a:srgbClr val="3E5E08"/>
                </a:solidFill>
              </a:rPr>
              <a:t>totalTime</a:t>
            </a:r>
            <a:r>
              <a:rPr lang="en-US" dirty="0">
                <a:solidFill>
                  <a:srgbClr val="3E5E08"/>
                </a:solidFill>
              </a:rPr>
              <a:t> * </a:t>
            </a:r>
            <a:r>
              <a:rPr lang="en-US" dirty="0" err="1">
                <a:solidFill>
                  <a:srgbClr val="3E5E08"/>
                </a:solidFill>
              </a:rPr>
              <a:t>max_v</a:t>
            </a:r>
            <a:r>
              <a:rPr lang="en-US" dirty="0">
                <a:solidFill>
                  <a:srgbClr val="3E5E08"/>
                </a:solidFill>
              </a:rPr>
              <a:t>) + </a:t>
            </a:r>
          </a:p>
          <a:p>
            <a:r>
              <a:rPr lang="en-US" dirty="0">
                <a:solidFill>
                  <a:srgbClr val="3E5E08"/>
                </a:solidFill>
              </a:rPr>
              <a:t>			   (</a:t>
            </a:r>
            <a:r>
              <a:rPr lang="en-US" dirty="0" err="1">
                <a:solidFill>
                  <a:srgbClr val="3E5E08"/>
                </a:solidFill>
              </a:rPr>
              <a:t>totalTime</a:t>
            </a:r>
            <a:r>
              <a:rPr lang="en-US" dirty="0">
                <a:solidFill>
                  <a:srgbClr val="3E5E08"/>
                </a:solidFill>
              </a:rPr>
              <a:t> * </a:t>
            </a:r>
            <a:r>
              <a:rPr lang="en-US" dirty="0" err="1">
                <a:solidFill>
                  <a:srgbClr val="3E5E08"/>
                </a:solidFill>
              </a:rPr>
              <a:t>max_a</a:t>
            </a:r>
            <a:r>
              <a:rPr lang="en-US" dirty="0">
                <a:solidFill>
                  <a:srgbClr val="3E5E08"/>
                </a:solidFill>
              </a:rPr>
              <a:t> * t) – </a:t>
            </a:r>
          </a:p>
          <a:p>
            <a:r>
              <a:rPr lang="en-US" dirty="0">
                <a:solidFill>
                  <a:srgbClr val="3E5E08"/>
                </a:solidFill>
              </a:rPr>
              <a:t>			   (</a:t>
            </a:r>
            <a:r>
              <a:rPr lang="en-US" dirty="0" err="1">
                <a:solidFill>
                  <a:srgbClr val="3E5E08"/>
                </a:solidFill>
              </a:rPr>
              <a:t>max_v</a:t>
            </a:r>
            <a:r>
              <a:rPr lang="en-US" dirty="0">
                <a:solidFill>
                  <a:srgbClr val="3E5E08"/>
                </a:solidFill>
              </a:rPr>
              <a:t> * </a:t>
            </a:r>
            <a:r>
              <a:rPr lang="en-US" dirty="0" err="1">
                <a:solidFill>
                  <a:srgbClr val="3E5E08"/>
                </a:solidFill>
              </a:rPr>
              <a:t>max_v</a:t>
            </a:r>
            <a:r>
              <a:rPr lang="en-US" dirty="0">
                <a:solidFill>
                  <a:srgbClr val="3E5E08"/>
                </a:solidFill>
              </a:rPr>
              <a:t>/</a:t>
            </a:r>
            <a:r>
              <a:rPr lang="en-US" dirty="0" err="1">
                <a:solidFill>
                  <a:srgbClr val="3E5E08"/>
                </a:solidFill>
              </a:rPr>
              <a:t>max_a</a:t>
            </a:r>
            <a:r>
              <a:rPr lang="en-US" dirty="0">
                <a:solidFill>
                  <a:srgbClr val="3E5E08"/>
                </a:solidFill>
              </a:rPr>
              <a:t>) – </a:t>
            </a:r>
          </a:p>
          <a:p>
            <a:r>
              <a:rPr lang="en-US" dirty="0">
                <a:solidFill>
                  <a:srgbClr val="3E5E08"/>
                </a:solidFill>
              </a:rPr>
              <a:t>			   (0.5 * ((</a:t>
            </a:r>
            <a:r>
              <a:rPr lang="en-US" dirty="0" err="1">
                <a:solidFill>
                  <a:srgbClr val="3E5E08"/>
                </a:solidFill>
              </a:rPr>
              <a:t>max_a</a:t>
            </a:r>
            <a:r>
              <a:rPr lang="en-US" dirty="0">
                <a:solidFill>
                  <a:srgbClr val="3E5E08"/>
                </a:solidFill>
              </a:rPr>
              <a:t> * t * t) + (</a:t>
            </a:r>
            <a:r>
              <a:rPr lang="en-US" dirty="0" err="1">
                <a:solidFill>
                  <a:srgbClr val="3E5E08"/>
                </a:solidFill>
              </a:rPr>
              <a:t>max_a</a:t>
            </a:r>
            <a:r>
              <a:rPr lang="en-US" dirty="0">
                <a:solidFill>
                  <a:srgbClr val="3E5E08"/>
                </a:solidFill>
              </a:rPr>
              <a:t> * </a:t>
            </a:r>
            <a:r>
              <a:rPr lang="en-US" dirty="0" err="1">
                <a:solidFill>
                  <a:srgbClr val="3E5E08"/>
                </a:solidFill>
              </a:rPr>
              <a:t>totalTime</a:t>
            </a:r>
            <a:r>
              <a:rPr lang="en-US" dirty="0">
                <a:solidFill>
                  <a:srgbClr val="3E5E08"/>
                </a:solidFill>
              </a:rPr>
              <a:t> * </a:t>
            </a:r>
            <a:r>
              <a:rPr lang="en-US" dirty="0" err="1">
                <a:solidFill>
                  <a:srgbClr val="3E5E08"/>
                </a:solidFill>
              </a:rPr>
              <a:t>totalTime</a:t>
            </a:r>
            <a:r>
              <a:rPr lang="en-US" dirty="0">
                <a:solidFill>
                  <a:srgbClr val="3E5E08"/>
                </a:solidFill>
              </a:rPr>
              <a:t>)))</a:t>
            </a:r>
          </a:p>
          <a:p>
            <a:r>
              <a:rPr lang="en-US" dirty="0">
                <a:solidFill>
                  <a:srgbClr val="3E5E08"/>
                </a:solidFill>
              </a:rPr>
              <a:t>	Velocity = (</a:t>
            </a:r>
            <a:r>
              <a:rPr lang="en-US" dirty="0" err="1">
                <a:solidFill>
                  <a:srgbClr val="3E5E08"/>
                </a:solidFill>
              </a:rPr>
              <a:t>max_a</a:t>
            </a:r>
            <a:r>
              <a:rPr lang="en-US" dirty="0">
                <a:solidFill>
                  <a:srgbClr val="3E5E08"/>
                </a:solidFill>
              </a:rPr>
              <a:t> * </a:t>
            </a:r>
            <a:r>
              <a:rPr lang="en-US" dirty="0" err="1">
                <a:solidFill>
                  <a:srgbClr val="3E5E08"/>
                </a:solidFill>
              </a:rPr>
              <a:t>totalTime</a:t>
            </a:r>
            <a:r>
              <a:rPr lang="en-US" dirty="0">
                <a:solidFill>
                  <a:srgbClr val="3E5E08"/>
                </a:solidFill>
              </a:rPr>
              <a:t>) – (</a:t>
            </a:r>
            <a:r>
              <a:rPr lang="en-US" dirty="0" err="1">
                <a:solidFill>
                  <a:srgbClr val="3E5E08"/>
                </a:solidFill>
              </a:rPr>
              <a:t>max_a</a:t>
            </a:r>
            <a:r>
              <a:rPr lang="en-US" dirty="0">
                <a:solidFill>
                  <a:srgbClr val="3E5E08"/>
                </a:solidFill>
              </a:rPr>
              <a:t> * t)</a:t>
            </a:r>
          </a:p>
          <a:p>
            <a:r>
              <a:rPr lang="en-US" dirty="0">
                <a:solidFill>
                  <a:srgbClr val="3E5E08"/>
                </a:solidFill>
              </a:rPr>
              <a:t>	Acceleration = -</a:t>
            </a:r>
            <a:r>
              <a:rPr lang="en-US" dirty="0" err="1">
                <a:solidFill>
                  <a:srgbClr val="3E5E08"/>
                </a:solidFill>
              </a:rPr>
              <a:t>max_a</a:t>
            </a:r>
            <a:endParaRPr lang="en-US" dirty="0">
              <a:solidFill>
                <a:srgbClr val="3E5E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47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7E21-D754-4298-BD33-A168DBAD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a motion profile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11852C-C2AB-4E27-9F86-27EE03A45D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685800"/>
                <a:ext cx="10368284" cy="3615267"/>
              </a:xfrm>
            </p:spPr>
            <p:txBody>
              <a:bodyPr/>
              <a:lstStyle/>
              <a:p>
                <a:r>
                  <a:rPr lang="it-IT" dirty="0"/>
                  <a:t>Proportional Derivative Velocity Acceleration (PDVA) controller</a:t>
                </a:r>
              </a:p>
              <a:p>
                <a:pPr lvl="1"/>
                <a:r>
                  <a:rPr lang="it-IT" dirty="0"/>
                  <a:t>Note: A PVA controller will be good enough for most applications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𝑠𝑒𝑔𝑚𝑒𝑛𝑡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𝑐𝑢𝑟𝑟𝑒𝑛𝑡𝑃𝑜𝑠𝑖𝑡𝑖𝑜𝑛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𝑚𝑜𝑡𝑜𝑟𝑂𝑢𝑡𝑝𝑢𝑡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𝑙𝑎𝑠𝑡𝐸𝑟𝑟𝑜𝑟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𝑠𝑒𝑔𝑚𝑒𝑛𝑡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𝑠𝑒𝑔𝑚𝑒𝑛𝑡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𝑣𝑒𝑙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𝑠𝑒𝑔𝑚𝑒𝑛𝑡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𝑣𝑒𝑙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𝑠𝑒𝑔𝑚𝑒𝑛𝑡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11852C-C2AB-4E27-9F86-27EE03A45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685800"/>
                <a:ext cx="10368284" cy="3615267"/>
              </a:xfrm>
              <a:blipFill>
                <a:blip r:embed="rId2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74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8D72-7A37-4A83-950C-D845302D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a motion profile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51F33-72CA-4C6D-ABB2-BE5849465C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The kV and kA do 90% of the control of the motors. </a:t>
                </a:r>
                <a:r>
                  <a:rPr lang="en-US" dirty="0" err="1"/>
                  <a:t>kP</a:t>
                </a:r>
                <a:r>
                  <a:rPr lang="en-US" dirty="0"/>
                  <a:t> and </a:t>
                </a:r>
                <a:r>
                  <a:rPr lang="en-US" dirty="0" err="1"/>
                  <a:t>kD</a:t>
                </a:r>
                <a:r>
                  <a:rPr lang="en-US" dirty="0"/>
                  <a:t> are used to account for differences in voltage, friction, and uncontrollable factors.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𝑣𝑒𝑙𝑜𝑐𝑖𝑡𝑦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𝑎𝑐𝑐𝑒𝑙𝑒𝑟𝑎𝑡𝑖𝑜𝑛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51F33-72CA-4C6D-ABB2-BE5849465C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08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C31A-B576-43DC-96F6-A56BD9BE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motion profiling?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0D27-7D89-426D-8694-A0CC21BD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Repeatability and Redundancy</a:t>
            </a:r>
          </a:p>
          <a:p>
            <a:pPr lvl="1"/>
            <a:r>
              <a:rPr lang="en-US" dirty="0"/>
              <a:t>If encoders die, motion profiling will allow the robot to still be accurate</a:t>
            </a:r>
          </a:p>
          <a:p>
            <a:r>
              <a:rPr lang="en-US" dirty="0"/>
              <a:t>For Points in Autonomous</a:t>
            </a:r>
          </a:p>
          <a:p>
            <a:pPr lvl="1"/>
            <a:r>
              <a:rPr lang="en-US" dirty="0"/>
              <a:t>Reaches the target/setpoint faster then other methods</a:t>
            </a:r>
          </a:p>
          <a:p>
            <a:r>
              <a:rPr lang="en-US" dirty="0"/>
              <a:t>Allow Driver to concentrate on other things</a:t>
            </a:r>
          </a:p>
          <a:p>
            <a:pPr lvl="1"/>
            <a:r>
              <a:rPr lang="en-US" dirty="0"/>
              <a:t>Synchronized motions (multi-axis arm, elevator)</a:t>
            </a:r>
          </a:p>
        </p:txBody>
      </p:sp>
    </p:spTree>
    <p:extLst>
      <p:ext uri="{BB962C8B-B14F-4D97-AF65-F5344CB8AC3E}">
        <p14:creationId xmlns:p14="http://schemas.microsoft.com/office/powerpoint/2010/main" val="385313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EAA9-A857-42E0-8330-E73F25A2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17A0-71EA-4251-ACBF-4C916DDDD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Reckoning</a:t>
            </a:r>
          </a:p>
          <a:p>
            <a:r>
              <a:rPr lang="en-US" dirty="0"/>
              <a:t>PID</a:t>
            </a:r>
          </a:p>
          <a:p>
            <a:r>
              <a:rPr lang="en-US" dirty="0"/>
              <a:t>Motion Profile</a:t>
            </a:r>
          </a:p>
        </p:txBody>
      </p:sp>
    </p:spTree>
    <p:extLst>
      <p:ext uri="{BB962C8B-B14F-4D97-AF65-F5344CB8AC3E}">
        <p14:creationId xmlns:p14="http://schemas.microsoft.com/office/powerpoint/2010/main" val="126904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00A7-A01A-4694-A1EE-7A03C942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reckoning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0592-157A-47DD-AF68-332A0195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motor on for X seconds </a:t>
            </a:r>
          </a:p>
          <a:p>
            <a:r>
              <a:rPr lang="en-US" dirty="0"/>
              <a:t>Slower speed is better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Works if accuracy and precision are not an issue.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98B21-8605-4279-AC4F-BD71A956AF24}"/>
              </a:ext>
            </a:extLst>
          </p:cNvPr>
          <p:cNvSpPr txBox="1"/>
          <p:nvPr/>
        </p:nvSpPr>
        <p:spPr>
          <a:xfrm>
            <a:off x="7284950" y="1570103"/>
            <a:ext cx="386732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5E08"/>
                </a:solidFill>
              </a:rPr>
              <a:t>Forward(1.0, 1.0);</a:t>
            </a:r>
          </a:p>
          <a:p>
            <a:r>
              <a:rPr lang="en-US" dirty="0">
                <a:solidFill>
                  <a:srgbClr val="3E5E08"/>
                </a:solidFill>
              </a:rPr>
              <a:t>sleep(400);</a:t>
            </a:r>
          </a:p>
          <a:p>
            <a:r>
              <a:rPr lang="en-US" dirty="0">
                <a:solidFill>
                  <a:srgbClr val="3E5E08"/>
                </a:solidFill>
              </a:rPr>
              <a:t>Forward(0.0, 0.0);</a:t>
            </a:r>
          </a:p>
        </p:txBody>
      </p:sp>
    </p:spTree>
    <p:extLst>
      <p:ext uri="{BB962C8B-B14F-4D97-AF65-F5344CB8AC3E}">
        <p14:creationId xmlns:p14="http://schemas.microsoft.com/office/powerpoint/2010/main" val="397577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6111-163B-4F20-8279-6ED5F96C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Bang-bang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C8AF-E55D-43E4-8E95-BF257FDEA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Dead Reckoning except with feedback</a:t>
            </a:r>
          </a:p>
          <a:p>
            <a:r>
              <a:rPr lang="en-US" dirty="0"/>
              <a:t>Drive if error &gt; zero</a:t>
            </a:r>
          </a:p>
          <a:p>
            <a:r>
              <a:rPr lang="en-US" dirty="0"/>
              <a:t>Again, accuracy and precision are weak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B5726-6B04-47DD-B54E-3E8110BF02B7}"/>
              </a:ext>
            </a:extLst>
          </p:cNvPr>
          <p:cNvSpPr txBox="1"/>
          <p:nvPr/>
        </p:nvSpPr>
        <p:spPr>
          <a:xfrm>
            <a:off x="7819303" y="1595270"/>
            <a:ext cx="358133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5E08"/>
                </a:solidFill>
              </a:rPr>
              <a:t>while (true) {</a:t>
            </a:r>
          </a:p>
          <a:p>
            <a:r>
              <a:rPr lang="en-US" dirty="0">
                <a:solidFill>
                  <a:srgbClr val="3E5E08"/>
                </a:solidFill>
              </a:rPr>
              <a:t>	error = setpoint – wanted;</a:t>
            </a:r>
          </a:p>
          <a:p>
            <a:r>
              <a:rPr lang="en-US" dirty="0">
                <a:solidFill>
                  <a:srgbClr val="3E5E08"/>
                </a:solidFill>
              </a:rPr>
              <a:t>	if (error &gt; 0)</a:t>
            </a:r>
          </a:p>
          <a:p>
            <a:r>
              <a:rPr lang="en-US" dirty="0">
                <a:solidFill>
                  <a:srgbClr val="3E5E08"/>
                </a:solidFill>
              </a:rPr>
              <a:t>		Forward(1.0);</a:t>
            </a:r>
          </a:p>
          <a:p>
            <a:r>
              <a:rPr lang="en-US" dirty="0">
                <a:solidFill>
                  <a:srgbClr val="3E5E08"/>
                </a:solidFill>
              </a:rPr>
              <a:t>	else if (error &lt; 0)</a:t>
            </a:r>
          </a:p>
          <a:p>
            <a:r>
              <a:rPr lang="en-US" dirty="0">
                <a:solidFill>
                  <a:srgbClr val="3E5E08"/>
                </a:solidFill>
              </a:rPr>
              <a:t>		Reverse(1.0);</a:t>
            </a:r>
          </a:p>
          <a:p>
            <a:r>
              <a:rPr lang="en-US" dirty="0">
                <a:solidFill>
                  <a:srgbClr val="3E5E08"/>
                </a:solidFill>
              </a:rPr>
              <a:t>	else       </a:t>
            </a:r>
          </a:p>
          <a:p>
            <a:r>
              <a:rPr lang="en-US" dirty="0">
                <a:solidFill>
                  <a:srgbClr val="3E5E08"/>
                </a:solidFill>
              </a:rPr>
              <a:t>		Stop(); </a:t>
            </a:r>
          </a:p>
          <a:p>
            <a:r>
              <a:rPr lang="en-US" dirty="0">
                <a:solidFill>
                  <a:srgbClr val="3E5E08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0218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BC07-938B-4D7B-87EE-E308E8C5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Pid</a:t>
            </a:r>
            <a:r>
              <a:rPr lang="en-US" dirty="0"/>
              <a:t>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60AD-2E75-4BEB-9B9D-870B1F686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control algorithm</a:t>
            </a:r>
          </a:p>
          <a:p>
            <a:r>
              <a:rPr lang="en-US" dirty="0"/>
              <a:t>Based on Error (Target - Position)</a:t>
            </a:r>
          </a:p>
          <a:p>
            <a:r>
              <a:rPr lang="en-US" dirty="0"/>
              <a:t>Output change is determined by time, error, and tuning constants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B4AFD-EA73-463D-A59E-DD9B16B60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77962" y="1639929"/>
            <a:ext cx="3550997" cy="85350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4786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9F7B-9E6F-4B2A-86B5-38B38065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>
            <a:normAutofit/>
          </a:bodyPr>
          <a:lstStyle/>
          <a:p>
            <a:r>
              <a:rPr lang="en-US" sz="2000" err="1"/>
              <a:t>Feedforword</a:t>
            </a:r>
            <a:r>
              <a:rPr lang="en-US" sz="2000"/>
              <a:t>/feedback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7979-D00C-4006-AAAC-B2B62BCDD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0491"/>
            <a:ext cx="7195828" cy="3477827"/>
          </a:xfrm>
        </p:spPr>
        <p:txBody>
          <a:bodyPr>
            <a:normAutofit/>
          </a:bodyPr>
          <a:lstStyle/>
          <a:p>
            <a:r>
              <a:rPr lang="en-US"/>
              <a:t>Feedforward is where you plan to be</a:t>
            </a:r>
          </a:p>
          <a:p>
            <a:r>
              <a:rPr lang="en-US"/>
              <a:t>Feedback is correction of the error from where you are to where you should be</a:t>
            </a:r>
          </a:p>
          <a:p>
            <a:r>
              <a:rPr lang="en-US"/>
              <a:t>Feedback requires sensors to determine position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7BFF0-091D-4B45-B2AE-C4459DE8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132926"/>
            <a:ext cx="7195828" cy="14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FECE-B1A6-44B8-8148-FD7D2FD4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9C3F-4297-4A0B-BF5C-9DDD5F1C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at zero velocity</a:t>
            </a:r>
          </a:p>
          <a:p>
            <a:r>
              <a:rPr lang="en-US" dirty="0"/>
              <a:t>Accelerate to a maximum</a:t>
            </a:r>
          </a:p>
          <a:p>
            <a:r>
              <a:rPr lang="en-US" dirty="0"/>
              <a:t>Travel required distance</a:t>
            </a:r>
          </a:p>
          <a:p>
            <a:r>
              <a:rPr lang="en-US" dirty="0"/>
              <a:t>Accelerate to a stop</a:t>
            </a:r>
          </a:p>
        </p:txBody>
      </p:sp>
    </p:spTree>
    <p:extLst>
      <p:ext uri="{BB962C8B-B14F-4D97-AF65-F5344CB8AC3E}">
        <p14:creationId xmlns:p14="http://schemas.microsoft.com/office/powerpoint/2010/main" val="39644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4D49AA-9F37-44B9-96E0-04EDD3198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5">
            <a:extLst>
              <a:ext uri="{FF2B5EF4-FFF2-40B4-BE49-F238E27FC236}">
                <a16:creationId xmlns:a16="http://schemas.microsoft.com/office/drawing/2014/main" id="{3C040A25-E89D-4C07-8F3A-4488FDC8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7">
            <a:extLst>
              <a:ext uri="{FF2B5EF4-FFF2-40B4-BE49-F238E27FC236}">
                <a16:creationId xmlns:a16="http://schemas.microsoft.com/office/drawing/2014/main" id="{CAFBD161-57CB-4CF9-B3BD-FE3C2B69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6076F8-5E8C-402A-A299-C0F6ED7E5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EB3E53-5C09-47B5-AFA2-9195087E0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122EBFF-C2BD-4A58-984E-452493EDA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3E34D-A9D8-4EF7-A84C-9F37FA76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Trapezoidal velocity profile</a:t>
            </a:r>
          </a:p>
        </p:txBody>
      </p:sp>
      <p:sp>
        <p:nvSpPr>
          <p:cNvPr id="46" name="Snip Diagonal Corner Rectangle 6">
            <a:extLst>
              <a:ext uri="{FF2B5EF4-FFF2-40B4-BE49-F238E27FC236}">
                <a16:creationId xmlns:a16="http://schemas.microsoft.com/office/drawing/2014/main" id="{197F1B16-5747-47B5-B3FF-6691B1BEF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Content Placeholder 4">
            <a:extLst>
              <a:ext uri="{FF2B5EF4-FFF2-40B4-BE49-F238E27FC236}">
                <a16:creationId xmlns:a16="http://schemas.microsoft.com/office/drawing/2014/main" id="{697E1F99-330A-494C-A8E5-D7FB1F3AD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488" b="-1"/>
          <a:stretch/>
        </p:blipFill>
        <p:spPr>
          <a:xfrm>
            <a:off x="1101217" y="1101522"/>
            <a:ext cx="5450437" cy="4325237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39AF2E38-17AB-4826-85E9-A8F727F67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420580A-9A34-4EA1-B3AE-543720D12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2012754-5EEE-4A79-BB60-5F4581E6E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FE4574A-4294-4A29-BB7F-E64584CED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4B178FB-D872-4445-9A9D-88A66E07F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F37C0FB-AFA7-4F60-BA74-FAC5714BC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34090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393</Words>
  <Application>Microsoft Office PowerPoint</Application>
  <PresentationFormat>Widescreen</PresentationFormat>
  <Paragraphs>86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Cambria Math</vt:lpstr>
      <vt:lpstr>Century Gothic</vt:lpstr>
      <vt:lpstr>Wingdings 3</vt:lpstr>
      <vt:lpstr>Slice</vt:lpstr>
      <vt:lpstr>Motion Profiling for first tech challenge teams</vt:lpstr>
      <vt:lpstr>Why use motion profiling?</vt:lpstr>
      <vt:lpstr>Methods</vt:lpstr>
      <vt:lpstr>Dead reckoning</vt:lpstr>
      <vt:lpstr>Bang-bang control</vt:lpstr>
      <vt:lpstr>Pid control</vt:lpstr>
      <vt:lpstr>Feedforword/feedback</vt:lpstr>
      <vt:lpstr>Motion profiles</vt:lpstr>
      <vt:lpstr>Trapezoidal velocity profile</vt:lpstr>
      <vt:lpstr>Generating a motion profile</vt:lpstr>
      <vt:lpstr>Generating a motion profile</vt:lpstr>
      <vt:lpstr>Generating a motion profile</vt:lpstr>
      <vt:lpstr>Following a motion profile</vt:lpstr>
      <vt:lpstr>Following a motion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Profiling for first tech challange teams</dc:title>
  <dc:creator>Joshua Heinrich</dc:creator>
  <cp:lastModifiedBy>Joshua Heinrich</cp:lastModifiedBy>
  <cp:revision>10</cp:revision>
  <dcterms:created xsi:type="dcterms:W3CDTF">2018-08-09T21:18:55Z</dcterms:created>
  <dcterms:modified xsi:type="dcterms:W3CDTF">2018-08-09T22:27:33Z</dcterms:modified>
</cp:coreProperties>
</file>