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4778" r:id="rId3"/>
    <p:sldId id="1010" r:id="rId4"/>
    <p:sldId id="4780" r:id="rId6"/>
    <p:sldId id="4779" r:id="rId7"/>
    <p:sldId id="4781" r:id="rId8"/>
    <p:sldId id="4782" r:id="rId9"/>
    <p:sldId id="4783" r:id="rId10"/>
    <p:sldId id="4784" r:id="rId11"/>
    <p:sldId id="4785" r:id="rId12"/>
    <p:sldId id="4786" r:id="rId13"/>
    <p:sldId id="275" r:id="rId14"/>
  </p:sldIdLst>
  <p:sldSz cx="12192000" cy="6858000"/>
  <p:notesSz cx="6858000" cy="9144000"/>
  <p:embeddedFontLst>
    <p:embeddedFont>
      <p:font typeface="Roboto Light" panose="02000000000000000000" pitchFamily="2" charset="0"/>
      <p:regular r:id="rId18"/>
      <p:italic r:id="rId19"/>
    </p:embeddedFont>
    <p:embeddedFont>
      <p:font typeface="Roboto" panose="02000000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fld>
            <a:endParaRPr lang="en-A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file:///\\quantium.com.au.local\quantiumgroup\Company%20Reference\Brand%20&amp;%20Design\Brand%20videos\Q%20Privacy.mp4" TargetMode="External"/><Relationship Id="rId3" Type="http://schemas.openxmlformats.org/officeDocument/2006/relationships/hyperlink" Target="https://www.youtube.com/watch?v=Zq1QDAkoRzU"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endParaRPr lang="en-AU" sz="1200" i="0" kern="1200" dirty="0">
              <a:solidFill>
                <a:schemeClr val="tx1"/>
              </a:solidFill>
              <a:effectLst/>
              <a:latin typeface="+mn-lt"/>
              <a:ea typeface="+mn-ea"/>
              <a:cs typeface="+mn-cs"/>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neither receive it, and put the necessary protections in place to be unable to decipher it. </a:t>
            </a:r>
            <a:endParaRPr lang="en-AU" sz="1200" i="0" kern="1200" dirty="0">
              <a:solidFill>
                <a:schemeClr val="tx1"/>
              </a:solidFill>
              <a:effectLst/>
              <a:latin typeface="+mn-lt"/>
              <a:ea typeface="+mn-ea"/>
              <a:cs typeface="+mn-cs"/>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and in turn the trust that builds with their stakeholders.</a:t>
            </a:r>
            <a:endParaRPr lang="en-AU" sz="1200" i="0" kern="1200" dirty="0">
              <a:solidFill>
                <a:schemeClr val="tx1"/>
              </a:solidFill>
              <a:effectLst/>
              <a:latin typeface="+mn-lt"/>
              <a:ea typeface="+mn-ea"/>
              <a:cs typeface="+mn-cs"/>
            </a:endParaRP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p>
        </p:txBody>
      </p:sp>
      <p:sp>
        <p:nvSpPr>
          <p:cNvPr id="13" name="TextBox 12"/>
          <p:cNvSpPr txBox="1"/>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endPar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endParaRPr>
          </a:p>
        </p:txBody>
      </p:sp>
      <p:sp>
        <p:nvSpPr>
          <p:cNvPr id="18" name="TextBox 17"/>
          <p:cNvSpPr txBox="1"/>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endPar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endParaRPr>
          </a:p>
        </p:txBody>
      </p:sp>
      <p:sp>
        <p:nvSpPr>
          <p:cNvPr id="19" name="TextBox 18"/>
          <p:cNvSpPr txBox="1"/>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endPar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endParaRPr>
          </a:p>
        </p:txBody>
      </p:sp>
      <p:sp>
        <p:nvSpPr>
          <p:cNvPr id="20" name="Rectangle 19"/>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1" name="Rectangle 20"/>
          <p:cNvSpPr/>
          <p:nvPr userDrawn="1"/>
        </p:nvSpPr>
        <p:spPr bwMode="auto">
          <a:xfrm>
            <a:off x="1196974" y="2254637"/>
            <a:ext cx="2311153" cy="1938992"/>
          </a:xfrm>
          <a:prstGeom prst="rect">
            <a:avLst/>
          </a:prstGeom>
          <a:noFill/>
        </p:spPr>
        <p:txBody>
          <a:bodyPr wrap="square" lIns="0" r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2" name="Rectangle 21"/>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3" name="Rectangle 22"/>
          <p:cNvSpPr/>
          <p:nvPr userDrawn="1"/>
        </p:nvSpPr>
        <p:spPr bwMode="auto">
          <a:xfrm>
            <a:off x="3957637" y="2254637"/>
            <a:ext cx="2311153" cy="3524042"/>
          </a:xfrm>
          <a:prstGeom prst="rect">
            <a:avLst/>
          </a:prstGeom>
          <a:noFill/>
        </p:spPr>
        <p:txBody>
          <a:bodyPr wrap="square" l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5" name="Rectangle 24"/>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grpSp>
        <p:nvGrpSpPr>
          <p:cNvPr id="3" name="Group 2"/>
          <p:cNvGrpSpPr/>
          <p:nvPr userDrawn="1"/>
        </p:nvGrpSpPr>
        <p:grpSpPr>
          <a:xfrm>
            <a:off x="3732882" y="1987963"/>
            <a:ext cx="2760663" cy="3790715"/>
            <a:chOff x="3732882" y="1987964"/>
            <a:chExt cx="2760663" cy="3850128"/>
          </a:xfrm>
        </p:grpSpPr>
        <p:cxnSp>
          <p:nvCxnSpPr>
            <p:cNvPr id="26" name="Straight Connector 25"/>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p:cNvSpPr txBox="1"/>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anose="02000000000000000000" pitchFamily="2" charset="0"/>
                <a:ea typeface="Roboto" panose="02000000000000000000" pitchFamily="2" charset="0"/>
              </a:rPr>
            </a:fld>
            <a:endParaRPr lang="en-AU" sz="1400" dirty="0">
              <a:solidFill>
                <a:srgbClr val="FFFFFF"/>
              </a:solidFill>
              <a:latin typeface="Roboto" panose="02000000000000000000" pitchFamily="2" charset="0"/>
              <a:ea typeface="Roboto" panose="02000000000000000000" pitchFamily="2" charset="0"/>
            </a:endParaRPr>
          </a:p>
        </p:txBody>
      </p:sp>
      <p:sp>
        <p:nvSpPr>
          <p:cNvPr id="5" name="Oval 4"/>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p>
        </p:txBody>
      </p:sp>
      <p:sp>
        <p:nvSpPr>
          <p:cNvPr id="2" name="MSIPCMContentMarking" descr="{&quot;HashCode&quot;:-231024771,&quot;Placement&quot;:&quot;Footer&quot;}"/>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Category review: Chips</a:t>
            </a:r>
            <a:endParaRPr lang="en-AU" dirty="0"/>
          </a:p>
        </p:txBody>
      </p:sp>
      <p:sp>
        <p:nvSpPr>
          <p:cNvPr id="3" name="Subtitle 2"/>
          <p:cNvSpPr>
            <a:spLocks noGrp="1"/>
          </p:cNvSpPr>
          <p:nvPr>
            <p:ph type="subTitle" idx="1"/>
          </p:nvPr>
        </p:nvSpPr>
        <p:spPr/>
        <p:txBody>
          <a:bodyPr/>
          <a:lstStyle/>
          <a:p>
            <a:r>
              <a:rPr lang="en-AU" dirty="0"/>
              <a:t>Retail Analytics</a:t>
            </a:r>
            <a:endParaRPr lang="en-AU" dirty="0"/>
          </a:p>
          <a:p>
            <a:endParaRPr lang="en-AU" dirty="0"/>
          </a:p>
        </p:txBody>
      </p:sp>
      <p:sp>
        <p:nvSpPr>
          <p:cNvPr id="4" name="Text Placeholder 3"/>
          <p:cNvSpPr>
            <a:spLocks noGrp="1"/>
          </p:cNvSpPr>
          <p:nvPr>
            <p:ph type="body" sz="quarter" idx="10"/>
          </p:nvPr>
        </p:nvSpPr>
        <p:spPr/>
        <p:txBody>
          <a:bodyPr/>
          <a:lstStyle/>
          <a:p>
            <a:r>
              <a:rPr lang="en-AU" dirty="0"/>
              <a:t>June 2020</a:t>
            </a:r>
            <a:endParaRPr lang="en-AU" dirty="0"/>
          </a:p>
        </p:txBody>
      </p:sp>
      <p:grpSp>
        <p:nvGrpSpPr>
          <p:cNvPr id="8" name="Group 7"/>
          <p:cNvGrpSpPr/>
          <p:nvPr/>
        </p:nvGrpSpPr>
        <p:grpSpPr>
          <a:xfrm>
            <a:off x="12294760" y="5621533"/>
            <a:ext cx="1981965" cy="1236467"/>
            <a:chOff x="8857913" y="1025653"/>
            <a:chExt cx="1981965" cy="1236467"/>
          </a:xfrm>
        </p:grpSpPr>
        <p:sp>
          <p:nvSpPr>
            <p:cNvPr id="9" name="Rectangle 8"/>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p:cNvGrpSpPr>
              <a:grpSpLocks noChangeAspect="1"/>
            </p:cNvGrpSpPr>
            <p:nvPr/>
          </p:nvGrpSpPr>
          <p:grpSpPr bwMode="auto">
            <a:xfrm>
              <a:off x="8857913" y="1025653"/>
              <a:ext cx="356123" cy="320040"/>
              <a:chOff x="2932" y="1344"/>
              <a:chExt cx="1816" cy="1632"/>
            </a:xfrm>
            <a:solidFill>
              <a:srgbClr val="C7C5C4"/>
            </a:solidFill>
          </p:grpSpPr>
          <p:sp>
            <p:nvSpPr>
              <p:cNvPr id="11" name="Freeform 5"/>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endParaRPr lang="en-AU"/>
              </a:p>
            </p:txBody>
          </p:sp>
          <p:sp>
            <p:nvSpPr>
              <p:cNvPr id="12" name="Freeform 6"/>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endParaRPr lang="en-AU"/>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5506720"/>
          </a:xfrm>
        </p:spPr>
        <p:txBody>
          <a:bodyPr/>
          <a:lstStyle/>
          <a:p>
            <a:r>
              <a:rPr lang="en-AU" dirty="0"/>
              <a:t>From Feb to May the trial store outperformed the control store highlighting</a:t>
            </a:r>
            <a:endParaRPr lang="en-AU" dirty="0"/>
          </a:p>
          <a:p>
            <a:r>
              <a:rPr lang="en-AU" dirty="0"/>
              <a:t>the success of the new store layout</a:t>
            </a:r>
            <a:endParaRPr lang="en-AU" dirty="0"/>
          </a:p>
          <a:p>
            <a:endParaRPr lang="en-AU" dirty="0"/>
          </a:p>
        </p:txBody>
      </p:sp>
      <p:pic>
        <p:nvPicPr>
          <p:cNvPr id="2" name="Picture 1"/>
          <p:cNvPicPr>
            <a:picLocks noChangeAspect="1"/>
          </p:cNvPicPr>
          <p:nvPr/>
        </p:nvPicPr>
        <p:blipFill>
          <a:blip r:embed="rId1"/>
          <a:stretch>
            <a:fillRect/>
          </a:stretch>
        </p:blipFill>
        <p:spPr>
          <a:xfrm>
            <a:off x="12305518" y="0"/>
            <a:ext cx="1993565" cy="2005758"/>
          </a:xfrm>
          <a:prstGeom prst="rect">
            <a:avLst/>
          </a:prstGeom>
        </p:spPr>
      </p:pic>
      <p:pic>
        <p:nvPicPr>
          <p:cNvPr id="3" name="Picture 2" descr="plot5"/>
          <p:cNvPicPr>
            <a:picLocks noChangeAspect="1"/>
          </p:cNvPicPr>
          <p:nvPr/>
        </p:nvPicPr>
        <p:blipFill>
          <a:blip r:embed="rId2"/>
          <a:stretch>
            <a:fillRect/>
          </a:stretch>
        </p:blipFill>
        <p:spPr>
          <a:xfrm>
            <a:off x="1675765" y="1272540"/>
            <a:ext cx="8841105" cy="4838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Executive summary</a:t>
            </a:r>
            <a:endParaRPr lang="en-AU" dirty="0"/>
          </a:p>
        </p:txBody>
      </p:sp>
      <p:sp>
        <p:nvSpPr>
          <p:cNvPr id="3" name="Oval 2"/>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endParaRPr lang="en-AU" dirty="0">
              <a:solidFill>
                <a:srgbClr val="000000"/>
              </a:solidFill>
              <a:latin typeface="Roboto Light" panose="02000000000000000000" pitchFamily="2" charset="0"/>
              <a:ea typeface="Roboto Light" panose="02000000000000000000" pitchFamily="2" charset="0"/>
            </a:endParaRPr>
          </a:p>
        </p:txBody>
      </p:sp>
      <p:sp>
        <p:nvSpPr>
          <p:cNvPr id="4" name="Oval 3"/>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p:cNvSpPr txBox="1"/>
          <p:nvPr/>
        </p:nvSpPr>
        <p:spPr>
          <a:xfrm>
            <a:off x="1935586" y="1967886"/>
            <a:ext cx="1896185" cy="1718741"/>
          </a:xfrm>
          <a:prstGeom prst="rect">
            <a:avLst/>
          </a:prstGeom>
          <a:noFill/>
        </p:spPr>
        <p:txBody>
          <a:bodyPr wrap="square" lIns="0" tIns="0" rIns="0" bIns="0" rtlCol="0" anchor="t">
            <a:noAutofit/>
          </a:bodyPr>
          <a:lstStyle/>
          <a:p>
            <a:pPr algn="l"/>
            <a:r>
              <a:rPr lang="en-GB" altLang="en-AU" sz="1400" dirty="0">
                <a:latin typeface="Roboto" panose="02000000000000000000" pitchFamily="2" charset="0"/>
                <a:ea typeface="Roboto" panose="02000000000000000000" pitchFamily="2" charset="0"/>
                <a:cs typeface="Roboto" panose="02000000000000000000" pitchFamily="2" charset="0"/>
              </a:rPr>
              <a:t>Chips Category Review</a:t>
            </a:r>
            <a:endParaRPr lang="en-GB" alt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p:cNvSpPr txBox="1"/>
          <p:nvPr/>
        </p:nvSpPr>
        <p:spPr>
          <a:xfrm>
            <a:off x="1935586" y="4158465"/>
            <a:ext cx="1896185" cy="1718741"/>
          </a:xfrm>
          <a:prstGeom prst="rect">
            <a:avLst/>
          </a:prstGeom>
          <a:noFill/>
        </p:spPr>
        <p:txBody>
          <a:bodyPr wrap="square" lIns="0" tIns="0" rIns="0" bIns="0" rtlCol="0" anchor="t">
            <a:noAutofit/>
          </a:bodyPr>
          <a:lstStyle/>
          <a:p>
            <a:pPr algn="l"/>
            <a:r>
              <a:rPr lang="en-GB" altLang="en-AU" sz="1400" dirty="0">
                <a:latin typeface="Roboto" panose="02000000000000000000" pitchFamily="2" charset="0"/>
                <a:ea typeface="Roboto" panose="02000000000000000000" pitchFamily="2" charset="0"/>
                <a:cs typeface="Roboto" panose="02000000000000000000" pitchFamily="2" charset="0"/>
              </a:rPr>
              <a:t>Trial Store Analysis</a:t>
            </a:r>
            <a:endParaRPr lang="en-GB" alt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p:cNvSpPr txBox="1"/>
          <p:nvPr/>
        </p:nvSpPr>
        <p:spPr>
          <a:xfrm>
            <a:off x="4095585" y="1967887"/>
            <a:ext cx="7580989" cy="1718742"/>
          </a:xfrm>
          <a:prstGeom prst="rect">
            <a:avLst/>
          </a:prstGeom>
          <a:noFill/>
        </p:spPr>
        <p:txBody>
          <a:bodyPr wrap="square" lIns="0" tIns="0" rIns="0" bIns="0" rtlCol="0" anchor="t">
            <a:noAutofit/>
          </a:bodyPr>
          <a:lstStyle/>
          <a:p>
            <a:pPr indent="0" algn="l">
              <a:buNone/>
            </a:pPr>
            <a:r>
              <a:rPr lang="en-GB" altLang="en-AU" sz="1400" dirty="0">
                <a:latin typeface="Roboto Light" panose="02000000000000000000" pitchFamily="2" charset="0"/>
                <a:ea typeface="Roboto Light" panose="02000000000000000000" pitchFamily="2" charset="0"/>
              </a:rPr>
              <a:t>The number of chips transactions dramatically increases prior to Christmas.</a:t>
            </a:r>
            <a:endParaRPr lang="en-GB" altLang="en-AU" sz="1400" dirty="0">
              <a:latin typeface="Roboto Light" panose="02000000000000000000" pitchFamily="2" charset="0"/>
              <a:ea typeface="Roboto Light" panose="02000000000000000000" pitchFamily="2" charset="0"/>
            </a:endParaRPr>
          </a:p>
          <a:p>
            <a:pPr indent="0" algn="l">
              <a:buNone/>
            </a:pPr>
            <a:r>
              <a:rPr lang="en-GB" altLang="en-AU" sz="1400" dirty="0">
                <a:latin typeface="Roboto Light" panose="02000000000000000000" pitchFamily="2" charset="0"/>
                <a:ea typeface="Roboto Light" panose="02000000000000000000" pitchFamily="2" charset="0"/>
              </a:rPr>
              <a:t>Thus, added visibility to customers via a promotional display or Gondola end</a:t>
            </a:r>
            <a:endParaRPr lang="en-GB" altLang="en-AU" sz="1400" dirty="0">
              <a:latin typeface="Roboto Light" panose="02000000000000000000" pitchFamily="2" charset="0"/>
              <a:ea typeface="Roboto Light" panose="02000000000000000000" pitchFamily="2" charset="0"/>
            </a:endParaRPr>
          </a:p>
          <a:p>
            <a:pPr indent="0" algn="l">
              <a:buNone/>
            </a:pPr>
            <a:r>
              <a:rPr lang="en-GB" altLang="en-AU" sz="1400" dirty="0">
                <a:latin typeface="Roboto Light" panose="02000000000000000000" pitchFamily="2" charset="0"/>
                <a:ea typeface="Roboto Light" panose="02000000000000000000" pitchFamily="2" charset="0"/>
              </a:rPr>
              <a:t>would increase purchases driving sales growth over this holiday period.</a:t>
            </a:r>
            <a:endParaRPr lang="en-GB" altLang="en-AU" sz="1400" dirty="0">
              <a:latin typeface="Roboto Light" panose="02000000000000000000" pitchFamily="2" charset="0"/>
              <a:ea typeface="Roboto Light" panose="02000000000000000000" pitchFamily="2" charset="0"/>
            </a:endParaRPr>
          </a:p>
          <a:p>
            <a:pPr indent="0" algn="l">
              <a:buNone/>
            </a:pPr>
            <a:endParaRPr lang="en-GB" altLang="en-AU" sz="1400" dirty="0">
              <a:latin typeface="Roboto Light" panose="02000000000000000000" pitchFamily="2" charset="0"/>
              <a:ea typeface="Roboto Light" panose="02000000000000000000" pitchFamily="2" charset="0"/>
            </a:endParaRPr>
          </a:p>
          <a:p>
            <a:pPr indent="0" algn="l">
              <a:buNone/>
            </a:pPr>
            <a:r>
              <a:rPr lang="en-GB" altLang="en-AU" sz="1400" dirty="0">
                <a:latin typeface="Roboto Light" panose="02000000000000000000" pitchFamily="2" charset="0"/>
                <a:ea typeface="Roboto Light" panose="02000000000000000000" pitchFamily="2" charset="0"/>
              </a:rPr>
              <a:t>Mainstream - young singles/couples are key contributors to chip sales. Focusing marketing strategies on their preferences for specific brands and pack sizes can enhance customer retention and increase sales.</a:t>
            </a:r>
            <a:endParaRPr lang="en-GB" altLang="en-AU" sz="1400" dirty="0">
              <a:latin typeface="Roboto Light" panose="02000000000000000000" pitchFamily="2" charset="0"/>
              <a:ea typeface="Roboto Light" panose="02000000000000000000" pitchFamily="2" charset="0"/>
            </a:endParaRPr>
          </a:p>
          <a:p>
            <a:pPr indent="0" algn="l">
              <a:buFont typeface="Arial" panose="020B0604020202020204" pitchFamily="34" charset="0"/>
              <a:buNone/>
            </a:pPr>
            <a:endParaRPr lang="en-GB" altLang="en-AU" sz="1400" dirty="0">
              <a:latin typeface="Roboto Light" panose="02000000000000000000" pitchFamily="2" charset="0"/>
              <a:ea typeface="Roboto Light" panose="02000000000000000000" pitchFamily="2" charset="0"/>
            </a:endParaRPr>
          </a:p>
          <a:p>
            <a:pPr indent="0" algn="l">
              <a:buFont typeface="Arial" panose="020B0604020202020204" pitchFamily="34" charset="0"/>
              <a:buNone/>
            </a:pPr>
            <a:endParaRPr lang="en-GB" altLang="en-AU" sz="1400" dirty="0">
              <a:latin typeface="Roboto Light" panose="02000000000000000000" pitchFamily="2" charset="0"/>
              <a:ea typeface="Roboto Light" panose="02000000000000000000" pitchFamily="2" charset="0"/>
            </a:endParaRPr>
          </a:p>
          <a:p>
            <a:pPr indent="0" algn="l">
              <a:buNone/>
            </a:pPr>
            <a:endParaRPr lang="en-GB" altLang="en-AU" sz="1400" dirty="0">
              <a:latin typeface="Roboto Light" panose="02000000000000000000" pitchFamily="2" charset="0"/>
              <a:ea typeface="Roboto Light" panose="02000000000000000000" pitchFamily="2" charset="0"/>
            </a:endParaRPr>
          </a:p>
        </p:txBody>
      </p:sp>
      <p:sp>
        <p:nvSpPr>
          <p:cNvPr id="9" name="TextBox 8"/>
          <p:cNvSpPr txBox="1"/>
          <p:nvPr/>
        </p:nvSpPr>
        <p:spPr>
          <a:xfrm>
            <a:off x="4113365" y="4158466"/>
            <a:ext cx="7580989" cy="1718742"/>
          </a:xfrm>
          <a:prstGeom prst="rect">
            <a:avLst/>
          </a:prstGeom>
          <a:noFill/>
        </p:spPr>
        <p:txBody>
          <a:bodyPr wrap="square" lIns="0" tIns="0" rIns="0" bIns="0" rtlCol="0" anchor="t">
            <a:noAutofit/>
          </a:bodyPr>
          <a:lstStyle/>
          <a:p>
            <a:pPr indent="0" algn="just">
              <a:buNone/>
            </a:pPr>
            <a:r>
              <a:rPr lang="en-GB" altLang="en-AU" sz="1400" dirty="0">
                <a:latin typeface="Roboto Light" panose="02000000000000000000" pitchFamily="2" charset="0"/>
                <a:ea typeface="Roboto Light" panose="02000000000000000000" pitchFamily="2" charset="0"/>
              </a:rPr>
              <a:t> </a:t>
            </a:r>
            <a:r>
              <a:rPr lang="en-AU" sz="1400" dirty="0">
                <a:latin typeface="Roboto Light" panose="02000000000000000000" pitchFamily="2" charset="0"/>
                <a:ea typeface="Roboto Light" panose="02000000000000000000" pitchFamily="2" charset="0"/>
              </a:rPr>
              <a:t>A control store was constructed to reflect the prior performance of the selected</a:t>
            </a:r>
            <a:endParaRPr lang="en-GB" altLang="en-AU" sz="1400" dirty="0">
              <a:latin typeface="Roboto Light" panose="02000000000000000000" pitchFamily="2" charset="0"/>
              <a:ea typeface="Roboto Light" panose="02000000000000000000" pitchFamily="2" charset="0"/>
            </a:endParaRPr>
          </a:p>
          <a:p>
            <a:pPr indent="0" algn="just">
              <a:buNone/>
            </a:pPr>
            <a:r>
              <a:rPr lang="en-GB" altLang="en-AU" sz="1400" dirty="0">
                <a:latin typeface="Roboto Light" panose="02000000000000000000" pitchFamily="2" charset="0"/>
                <a:ea typeface="Roboto Light" panose="02000000000000000000" pitchFamily="2" charset="0"/>
              </a:rPr>
              <a:t> t</a:t>
            </a:r>
            <a:r>
              <a:rPr lang="en-AU" sz="1400" dirty="0">
                <a:latin typeface="Roboto Light" panose="02000000000000000000" pitchFamily="2" charset="0"/>
                <a:ea typeface="Roboto Light" panose="02000000000000000000" pitchFamily="2" charset="0"/>
              </a:rPr>
              <a:t>rial store.</a:t>
            </a:r>
            <a:endParaRPr lang="en-AU" sz="1400" dirty="0">
              <a:latin typeface="Roboto Light" panose="02000000000000000000" pitchFamily="2" charset="0"/>
              <a:ea typeface="Roboto Light" panose="02000000000000000000" pitchFamily="2" charset="0"/>
            </a:endParaRPr>
          </a:p>
          <a:p>
            <a:pPr indent="0" algn="just">
              <a:buFont typeface="Arial" panose="020B0604020202020204" pitchFamily="34" charset="0"/>
              <a:buNone/>
            </a:pPr>
            <a:r>
              <a:rPr lang="en-GB" altLang="en-AU" sz="1400" dirty="0">
                <a:latin typeface="Roboto Light" panose="02000000000000000000" pitchFamily="2" charset="0"/>
                <a:ea typeface="Roboto Light" panose="02000000000000000000" pitchFamily="2" charset="0"/>
              </a:rPr>
              <a:t>   </a:t>
            </a:r>
            <a:endParaRPr lang="en-GB" altLang="en-AU" sz="1400" dirty="0">
              <a:latin typeface="Roboto Light" panose="02000000000000000000" pitchFamily="2" charset="0"/>
              <a:ea typeface="Roboto Light" panose="02000000000000000000" pitchFamily="2" charset="0"/>
            </a:endParaRPr>
          </a:p>
          <a:p>
            <a:pPr indent="0" algn="just">
              <a:buFont typeface="Arial" panose="020B0604020202020204" pitchFamily="34" charset="0"/>
              <a:buNone/>
            </a:pPr>
            <a:r>
              <a:rPr lang="en-AU" sz="1400" dirty="0">
                <a:latin typeface="Roboto Light" panose="02000000000000000000" pitchFamily="2" charset="0"/>
                <a:ea typeface="Roboto Light" panose="02000000000000000000" pitchFamily="2" charset="0"/>
              </a:rPr>
              <a:t>After implementing the new store layout the performance of the trial store and</a:t>
            </a:r>
            <a:endParaRPr lang="en-AU" sz="1400" dirty="0">
              <a:latin typeface="Roboto Light" panose="02000000000000000000" pitchFamily="2" charset="0"/>
              <a:ea typeface="Roboto Light" panose="02000000000000000000" pitchFamily="2" charset="0"/>
            </a:endParaRPr>
          </a:p>
          <a:p>
            <a:pPr indent="0" algn="just">
              <a:buNone/>
            </a:pPr>
            <a:r>
              <a:rPr lang="en-AU" sz="1400" dirty="0">
                <a:latin typeface="Roboto Light" panose="02000000000000000000" pitchFamily="2" charset="0"/>
                <a:ea typeface="Roboto Light" panose="02000000000000000000" pitchFamily="2" charset="0"/>
              </a:rPr>
              <a:t>the control store were compared. The trial store saw significant uplift from the</a:t>
            </a:r>
            <a:endParaRPr lang="en-AU" sz="1400" dirty="0">
              <a:latin typeface="Roboto Light" panose="02000000000000000000" pitchFamily="2" charset="0"/>
              <a:ea typeface="Roboto Light" panose="02000000000000000000" pitchFamily="2" charset="0"/>
            </a:endParaRPr>
          </a:p>
          <a:p>
            <a:pPr indent="0" algn="just">
              <a:buNone/>
            </a:pPr>
            <a:r>
              <a:rPr lang="en-GB" altLang="en-AU" sz="1400" dirty="0">
                <a:latin typeface="Roboto Light" panose="02000000000000000000" pitchFamily="2" charset="0"/>
                <a:ea typeface="Roboto Light" panose="02000000000000000000" pitchFamily="2" charset="0"/>
              </a:rPr>
              <a:t> </a:t>
            </a:r>
            <a:r>
              <a:rPr lang="en-AU" sz="1400" dirty="0">
                <a:latin typeface="Roboto Light" panose="02000000000000000000" pitchFamily="2" charset="0"/>
                <a:ea typeface="Roboto Light" panose="02000000000000000000" pitchFamily="2" charset="0"/>
              </a:rPr>
              <a:t>new store layout.</a:t>
            </a:r>
            <a:endParaRPr lang="en-AU" sz="1400" dirty="0">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01</a:t>
            </a:r>
            <a:endParaRPr lang="en-AU" dirty="0"/>
          </a:p>
        </p:txBody>
      </p:sp>
      <p:sp>
        <p:nvSpPr>
          <p:cNvPr id="4" name="Text Placeholder 3"/>
          <p:cNvSpPr>
            <a:spLocks noGrp="1"/>
          </p:cNvSpPr>
          <p:nvPr>
            <p:ph type="body" idx="1"/>
          </p:nvPr>
        </p:nvSpPr>
        <p:spPr/>
        <p:txBody>
          <a:bodyPr/>
          <a:lstStyle/>
          <a:p>
            <a:r>
              <a:rPr lang="en-AU" dirty="0"/>
              <a:t>Category</a:t>
            </a:r>
            <a:endParaRPr lang="en-AU"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995025" cy="5565775"/>
          </a:xfrm>
        </p:spPr>
        <p:txBody>
          <a:bodyPr/>
          <a:lstStyle/>
          <a:p>
            <a:r>
              <a:rPr lang="en-AU" dirty="0"/>
              <a:t>The number of Chips transitions has remained relatively consistent over the</a:t>
            </a:r>
            <a:endParaRPr lang="en-AU" dirty="0"/>
          </a:p>
          <a:p>
            <a:r>
              <a:rPr lang="en-AU" dirty="0"/>
              <a:t>last 52wks; a notable increase occurred in the week leading up to Christmas</a:t>
            </a:r>
            <a:endParaRPr lang="en-AU" dirty="0"/>
          </a:p>
          <a:p>
            <a:endParaRPr lang="en-AU" dirty="0"/>
          </a:p>
          <a:p>
            <a:endParaRPr lang="en-AU" dirty="0"/>
          </a:p>
        </p:txBody>
      </p:sp>
      <p:pic>
        <p:nvPicPr>
          <p:cNvPr id="10" name="Picture 9"/>
          <p:cNvPicPr>
            <a:picLocks noChangeAspect="1"/>
          </p:cNvPicPr>
          <p:nvPr/>
        </p:nvPicPr>
        <p:blipFill>
          <a:blip r:embed="rId1"/>
          <a:stretch>
            <a:fillRect/>
          </a:stretch>
        </p:blipFill>
        <p:spPr>
          <a:xfrm>
            <a:off x="12316275" y="0"/>
            <a:ext cx="1993565" cy="1639966"/>
          </a:xfrm>
          <a:prstGeom prst="rect">
            <a:avLst/>
          </a:prstGeom>
        </p:spPr>
      </p:pic>
      <p:pic>
        <p:nvPicPr>
          <p:cNvPr id="2" name="Picture 1" descr="trans over time"/>
          <p:cNvPicPr>
            <a:picLocks noChangeAspect="1"/>
          </p:cNvPicPr>
          <p:nvPr/>
        </p:nvPicPr>
        <p:blipFill>
          <a:blip r:embed="rId2"/>
          <a:stretch>
            <a:fillRect/>
          </a:stretch>
        </p:blipFill>
        <p:spPr>
          <a:xfrm>
            <a:off x="1196975" y="1423670"/>
            <a:ext cx="9919335" cy="4915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5330190"/>
          </a:xfrm>
        </p:spPr>
        <p:txBody>
          <a:bodyPr/>
          <a:lstStyle/>
          <a:p>
            <a:r>
              <a:rPr lang="en-AU" dirty="0"/>
              <a:t>Affluence appears consistent across each individual life stage profile; Older</a:t>
            </a:r>
            <a:endParaRPr lang="en-AU" dirty="0"/>
          </a:p>
          <a:p>
            <a:r>
              <a:rPr lang="en-AU" dirty="0"/>
              <a:t>and Young Family shoppers purchase the highest avg units per transaction</a:t>
            </a:r>
            <a:endParaRPr lang="en-AU" dirty="0"/>
          </a:p>
        </p:txBody>
      </p:sp>
      <p:pic>
        <p:nvPicPr>
          <p:cNvPr id="2" name="Picture 1"/>
          <p:cNvPicPr>
            <a:picLocks noChangeAspect="1"/>
          </p:cNvPicPr>
          <p:nvPr/>
        </p:nvPicPr>
        <p:blipFill>
          <a:blip r:embed="rId1"/>
          <a:stretch>
            <a:fillRect/>
          </a:stretch>
        </p:blipFill>
        <p:spPr>
          <a:xfrm>
            <a:off x="12327032" y="0"/>
            <a:ext cx="1993565" cy="1457070"/>
          </a:xfrm>
          <a:prstGeom prst="rect">
            <a:avLst/>
          </a:prstGeom>
        </p:spPr>
      </p:pic>
      <p:pic>
        <p:nvPicPr>
          <p:cNvPr id="3" name="Picture 2" descr="Average Units per Customer by Customer Segment"/>
          <p:cNvPicPr>
            <a:picLocks noChangeAspect="1"/>
          </p:cNvPicPr>
          <p:nvPr/>
        </p:nvPicPr>
        <p:blipFill>
          <a:blip r:embed="rId2"/>
          <a:stretch>
            <a:fillRect/>
          </a:stretch>
        </p:blipFill>
        <p:spPr>
          <a:xfrm>
            <a:off x="1440180" y="1585595"/>
            <a:ext cx="10607675" cy="4478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4985385"/>
          </a:xfrm>
        </p:spPr>
        <p:txBody>
          <a:bodyPr/>
          <a:lstStyle/>
          <a:p>
            <a:r>
              <a:rPr lang="en-GB" altLang="en-AU" dirty="0">
                <a:sym typeface="+mn-ea"/>
              </a:rPr>
              <a:t>Mainstream Young Singles &amp; Couples make up the largest proportion of</a:t>
            </a:r>
            <a:endParaRPr lang="en-GB" altLang="en-AU" dirty="0">
              <a:sym typeface="+mn-ea"/>
            </a:endParaRPr>
          </a:p>
          <a:p>
            <a:r>
              <a:rPr lang="en-GB" altLang="en-AU" dirty="0">
                <a:sym typeface="+mn-ea"/>
              </a:rPr>
              <a:t>Snacking Chips shoppers; Mainstream Retirees also have a significant share</a:t>
            </a:r>
            <a:endParaRPr lang="en-GB" altLang="en-AU" dirty="0">
              <a:sym typeface="+mn-ea"/>
            </a:endParaRPr>
          </a:p>
        </p:txBody>
      </p:sp>
      <p:grpSp>
        <p:nvGrpSpPr>
          <p:cNvPr id="3" name="Group 2"/>
          <p:cNvGrpSpPr/>
          <p:nvPr/>
        </p:nvGrpSpPr>
        <p:grpSpPr>
          <a:xfrm>
            <a:off x="12294760" y="-281940"/>
            <a:ext cx="1536700" cy="601980"/>
            <a:chOff x="12294760" y="-281940"/>
            <a:chExt cx="1536700" cy="601980"/>
          </a:xfrm>
        </p:grpSpPr>
        <p:grpSp>
          <p:nvGrpSpPr>
            <p:cNvPr id="7" name="Group 6"/>
            <p:cNvGrpSpPr>
              <a:grpSpLocks noChangeAspect="1"/>
            </p:cNvGrpSpPr>
            <p:nvPr/>
          </p:nvGrpSpPr>
          <p:grpSpPr bwMode="auto">
            <a:xfrm>
              <a:off x="12294760" y="0"/>
              <a:ext cx="356123" cy="320040"/>
              <a:chOff x="2932" y="1344"/>
              <a:chExt cx="1816" cy="1632"/>
            </a:xfrm>
            <a:solidFill>
              <a:srgbClr val="C7C5C4"/>
            </a:solidFill>
          </p:grpSpPr>
          <p:sp>
            <p:nvSpPr>
              <p:cNvPr id="8" name="Freeform 5"/>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0" i="0" u="none" strike="noStrike" kern="1200" cap="none" spc="0" normalizeH="0" baseline="0" noProof="0">
                  <a:ln>
                    <a:noFill/>
                  </a:ln>
                  <a:solidFill>
                    <a:srgbClr val="000005"/>
                  </a:solidFill>
                  <a:effectLst/>
                  <a:uLnTx/>
                  <a:uFillTx/>
                  <a:latin typeface="Roboto Light" panose="02000000000000000000"/>
                  <a:ea typeface="+mn-ea"/>
                  <a:cs typeface="+mn-cs"/>
                </a:endParaRPr>
              </a:p>
            </p:txBody>
          </p:sp>
          <p:sp>
            <p:nvSpPr>
              <p:cNvPr id="9" name="Freeform 6"/>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0" i="0" u="none" strike="noStrike" kern="1200" cap="none" spc="0" normalizeH="0" baseline="0" noProof="0">
                  <a:ln>
                    <a:noFill/>
                  </a:ln>
                  <a:solidFill>
                    <a:srgbClr val="000005"/>
                  </a:solidFill>
                  <a:effectLst/>
                  <a:uLnTx/>
                  <a:uFillTx/>
                  <a:latin typeface="Roboto Light" panose="02000000000000000000"/>
                  <a:ea typeface="+mn-ea"/>
                  <a:cs typeface="+mn-cs"/>
                </a:endParaRPr>
              </a:p>
            </p:txBody>
          </p:sp>
        </p:grpSp>
        <p:sp>
          <p:nvSpPr>
            <p:cNvPr id="10" name="TextBox 9"/>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endParaRPr lang="en-AU" sz="1200" dirty="0">
                <a:solidFill>
                  <a:srgbClr val="EF6347"/>
                </a:solidFill>
                <a:latin typeface="Roboto Light" panose="02000000000000000000" pitchFamily="2" charset="0"/>
                <a:ea typeface="Roboto Light" panose="02000000000000000000" pitchFamily="2" charset="0"/>
              </a:endParaRPr>
            </a:p>
          </p:txBody>
        </p:sp>
      </p:grpSp>
      <p:pic>
        <p:nvPicPr>
          <p:cNvPr id="2" name="Picture 1"/>
          <p:cNvPicPr>
            <a:picLocks noChangeAspect="1"/>
          </p:cNvPicPr>
          <p:nvPr/>
        </p:nvPicPr>
        <p:blipFill>
          <a:blip r:embed="rId1"/>
          <a:stretch>
            <a:fillRect/>
          </a:stretch>
        </p:blipFill>
        <p:spPr>
          <a:xfrm>
            <a:off x="12294760" y="0"/>
            <a:ext cx="1993565" cy="1639966"/>
          </a:xfrm>
          <a:prstGeom prst="rect">
            <a:avLst/>
          </a:prstGeom>
        </p:spPr>
      </p:pic>
      <p:pic>
        <p:nvPicPr>
          <p:cNvPr id="5" name="Picture 4" descr="Number of Customers by Customer Segment"/>
          <p:cNvPicPr>
            <a:picLocks noChangeAspect="1"/>
          </p:cNvPicPr>
          <p:nvPr/>
        </p:nvPicPr>
        <p:blipFill>
          <a:blip r:embed="rId2"/>
          <a:stretch>
            <a:fillRect/>
          </a:stretch>
        </p:blipFill>
        <p:spPr>
          <a:xfrm>
            <a:off x="1697990" y="1435735"/>
            <a:ext cx="9584690" cy="5144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02</a:t>
            </a:r>
            <a:endParaRPr lang="en-AU" dirty="0"/>
          </a:p>
        </p:txBody>
      </p:sp>
      <p:sp>
        <p:nvSpPr>
          <p:cNvPr id="4" name="Text Placeholder 3"/>
          <p:cNvSpPr>
            <a:spLocks noGrp="1"/>
          </p:cNvSpPr>
          <p:nvPr>
            <p:ph type="body" idx="1"/>
          </p:nvPr>
        </p:nvSpPr>
        <p:spPr/>
        <p:txBody>
          <a:bodyPr/>
          <a:lstStyle/>
          <a:p>
            <a:r>
              <a:rPr lang="en-AU" dirty="0"/>
              <a:t>Trial store performance</a:t>
            </a:r>
            <a:endParaRPr lang="en-AU"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5748655"/>
          </a:xfrm>
        </p:spPr>
        <p:txBody>
          <a:bodyPr/>
          <a:lstStyle/>
          <a:p>
            <a:r>
              <a:rPr lang="en-AU" dirty="0"/>
              <a:t>The control store is constructed to reflect performance of the trial store</a:t>
            </a:r>
            <a:endParaRPr lang="en-AU" dirty="0"/>
          </a:p>
          <a:p>
            <a:r>
              <a:rPr lang="en-AU" dirty="0"/>
              <a:t>rather than the average of other stores</a:t>
            </a:r>
            <a:endParaRPr lang="en-AU" dirty="0"/>
          </a:p>
          <a:p>
            <a:endParaRPr lang="en-AU" dirty="0"/>
          </a:p>
        </p:txBody>
      </p:sp>
      <p:pic>
        <p:nvPicPr>
          <p:cNvPr id="2" name="Picture 1"/>
          <p:cNvPicPr>
            <a:picLocks noChangeAspect="1"/>
          </p:cNvPicPr>
          <p:nvPr/>
        </p:nvPicPr>
        <p:blipFill>
          <a:blip r:embed="rId1"/>
          <a:stretch>
            <a:fillRect/>
          </a:stretch>
        </p:blipFill>
        <p:spPr>
          <a:xfrm>
            <a:off x="12305402" y="0"/>
            <a:ext cx="1993565" cy="1822862"/>
          </a:xfrm>
          <a:prstGeom prst="rect">
            <a:avLst/>
          </a:prstGeom>
        </p:spPr>
      </p:pic>
      <p:pic>
        <p:nvPicPr>
          <p:cNvPr id="5" name="Picture 4"/>
          <p:cNvPicPr>
            <a:picLocks noChangeAspect="1"/>
          </p:cNvPicPr>
          <p:nvPr/>
        </p:nvPicPr>
        <p:blipFill>
          <a:blip r:embed="rId2"/>
          <a:stretch>
            <a:fillRect/>
          </a:stretch>
        </p:blipFill>
        <p:spPr>
          <a:xfrm>
            <a:off x="1407795" y="1364615"/>
            <a:ext cx="8842375" cy="460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Words>
  <Application>WPS Presentation</Application>
  <PresentationFormat>Widescreen</PresentationFormat>
  <Paragraphs>64</Paragraphs>
  <Slides>11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Roboto Light</vt:lpstr>
      <vt:lpstr>Roboto</vt:lpstr>
      <vt:lpstr>Calibri</vt:lpstr>
      <vt:lpstr>Roboto Medium</vt:lpstr>
      <vt:lpstr>Roboto Light</vt:lpstr>
      <vt:lpstr>Microsoft YaHei</vt:lpstr>
      <vt:lpstr>Arial Unicode MS</vt:lpstr>
      <vt:lpstr>Office Theme</vt:lpstr>
      <vt:lpstr>Category review: Chips</vt:lpstr>
      <vt:lpstr>PowerPoint 演示文稿</vt:lpstr>
      <vt:lpstr>PowerPoint 演示文稿</vt:lpstr>
      <vt:lpstr>01</vt:lpstr>
      <vt:lpstr>PowerPoint 演示文稿</vt:lpstr>
      <vt:lpstr>PowerPoint 演示文稿</vt:lpstr>
      <vt:lpstr>PowerPoint 演示文稿</vt:lpstr>
      <vt:lpstr>02</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ms</cp:lastModifiedBy>
  <cp:revision>468</cp:revision>
  <dcterms:created xsi:type="dcterms:W3CDTF">2018-02-07T23:23:00Z</dcterms:created>
  <dcterms:modified xsi:type="dcterms:W3CDTF">2024-07-08T13:13:48Z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y fmtid="{D5CDD505-2E9C-101B-9397-08002B2CF9AE}" pid="11" name="ICV">
    <vt:lpwstr>AD0D7C71FDE94D4AA64B8C2B3484D105</vt:lpwstr>
  </property>
  <property fmtid="{D5CDD505-2E9C-101B-9397-08002B2CF9AE}" pid="12" name="KSOProductBuildVer">
    <vt:lpwstr>1033-11.2.0.11440</vt:lpwstr>
  </property>
</Properties>
</file>