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2"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1"/>
          <c:order val="1"/>
          <c:tx>
            <c:strRef>
              <c:f>Sheet1!$B$7</c:f>
              <c:strCache>
                <c:ptCount val="1"/>
                <c:pt idx="0">
                  <c:v>H</c:v>
                </c:pt>
              </c:strCache>
            </c:strRef>
          </c:tx>
          <c:spPr>
            <a:ln w="28575">
              <a:noFill/>
            </a:ln>
          </c:spPr>
          <c:xVal>
            <c:numRef>
              <c:f>Sheet1!$A$8:$A$32</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Sheet1!$P$7:$P$31</c:f>
              <c:numCache>
                <c:formatCode>General</c:formatCode>
                <c:ptCount val="25"/>
                <c:pt idx="0">
                  <c:v>0.65</c:v>
                </c:pt>
                <c:pt idx="1">
                  <c:v>1.4</c:v>
                </c:pt>
                <c:pt idx="2">
                  <c:v>2.7299999999999995</c:v>
                </c:pt>
                <c:pt idx="3">
                  <c:v>2.6</c:v>
                </c:pt>
                <c:pt idx="4">
                  <c:v>3.9</c:v>
                </c:pt>
                <c:pt idx="5">
                  <c:v>5.4599999999999991</c:v>
                </c:pt>
                <c:pt idx="6">
                  <c:v>12.6</c:v>
                </c:pt>
                <c:pt idx="7">
                  <c:v>9.3600000000000012</c:v>
                </c:pt>
                <c:pt idx="8">
                  <c:v>9.4499999999999993</c:v>
                </c:pt>
                <c:pt idx="9">
                  <c:v>12.6</c:v>
                </c:pt>
                <c:pt idx="10">
                  <c:v>15.4</c:v>
                </c:pt>
                <c:pt idx="11">
                  <c:v>16.2</c:v>
                </c:pt>
                <c:pt idx="12">
                  <c:v>15.210000000000003</c:v>
                </c:pt>
                <c:pt idx="13">
                  <c:v>13.719999999999999</c:v>
                </c:pt>
                <c:pt idx="14">
                  <c:v>13.5</c:v>
                </c:pt>
                <c:pt idx="15">
                  <c:v>20.8</c:v>
                </c:pt>
                <c:pt idx="16">
                  <c:v>22.1</c:v>
                </c:pt>
                <c:pt idx="17">
                  <c:v>27</c:v>
                </c:pt>
                <c:pt idx="18">
                  <c:v>23.940000000000005</c:v>
                </c:pt>
                <c:pt idx="19">
                  <c:v>28</c:v>
                </c:pt>
                <c:pt idx="20">
                  <c:v>32.76</c:v>
                </c:pt>
                <c:pt idx="21">
                  <c:v>15.4</c:v>
                </c:pt>
                <c:pt idx="22">
                  <c:v>17.939999999999998</c:v>
                </c:pt>
                <c:pt idx="23">
                  <c:v>31.2</c:v>
                </c:pt>
                <c:pt idx="24">
                  <c:v>37.5</c:v>
                </c:pt>
              </c:numCache>
            </c:numRef>
          </c:yVal>
          <c:smooth val="0"/>
        </c:ser>
        <c:ser>
          <c:idx val="0"/>
          <c:order val="0"/>
          <c:tx>
            <c:strRef>
              <c:f>Sheet1!$B$7</c:f>
              <c:strCache>
                <c:ptCount val="1"/>
                <c:pt idx="0">
                  <c:v>H</c:v>
                </c:pt>
              </c:strCache>
            </c:strRef>
          </c:tx>
          <c:spPr>
            <a:ln w="28575">
              <a:noFill/>
            </a:ln>
          </c:spPr>
          <c:trendline>
            <c:trendlineType val="linear"/>
            <c:dispRSqr val="0"/>
            <c:dispEq val="0"/>
          </c:trendline>
          <c:xVal>
            <c:numRef>
              <c:f>Sheet1!$A$8:$A$32</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Sheet1!$O$7:$O$31</c:f>
              <c:numCache>
                <c:formatCode>General</c:formatCode>
                <c:ptCount val="25"/>
                <c:pt idx="0">
                  <c:v>-9.2000000000000082E-2</c:v>
                </c:pt>
                <c:pt idx="1">
                  <c:v>0.84599999999999986</c:v>
                </c:pt>
                <c:pt idx="2">
                  <c:v>1.784</c:v>
                </c:pt>
                <c:pt idx="3">
                  <c:v>2.7219999999999995</c:v>
                </c:pt>
                <c:pt idx="4">
                  <c:v>3.6599999999999993</c:v>
                </c:pt>
                <c:pt idx="5">
                  <c:v>4.5979999999999999</c:v>
                </c:pt>
                <c:pt idx="6">
                  <c:v>5.5359999999999996</c:v>
                </c:pt>
                <c:pt idx="7">
                  <c:v>6.4739999999999993</c:v>
                </c:pt>
                <c:pt idx="8">
                  <c:v>7.4119999999999999</c:v>
                </c:pt>
                <c:pt idx="9">
                  <c:v>8.35</c:v>
                </c:pt>
                <c:pt idx="10">
                  <c:v>9.2880000000000003</c:v>
                </c:pt>
                <c:pt idx="11">
                  <c:v>10.226000000000001</c:v>
                </c:pt>
                <c:pt idx="12">
                  <c:v>11.164</c:v>
                </c:pt>
                <c:pt idx="13">
                  <c:v>12.102</c:v>
                </c:pt>
                <c:pt idx="14">
                  <c:v>13.04</c:v>
                </c:pt>
                <c:pt idx="15">
                  <c:v>13.978</c:v>
                </c:pt>
                <c:pt idx="16">
                  <c:v>14.916</c:v>
                </c:pt>
                <c:pt idx="17">
                  <c:v>15.854000000000001</c:v>
                </c:pt>
                <c:pt idx="18">
                  <c:v>16.791999999999998</c:v>
                </c:pt>
                <c:pt idx="19">
                  <c:v>17.729999999999997</c:v>
                </c:pt>
                <c:pt idx="20">
                  <c:v>18.667999999999999</c:v>
                </c:pt>
                <c:pt idx="21">
                  <c:v>19.605999999999998</c:v>
                </c:pt>
                <c:pt idx="22">
                  <c:v>20.543999999999997</c:v>
                </c:pt>
                <c:pt idx="23">
                  <c:v>21.481999999999999</c:v>
                </c:pt>
                <c:pt idx="24">
                  <c:v>22.419999999999998</c:v>
                </c:pt>
              </c:numCache>
            </c:numRef>
          </c:yVal>
          <c:smooth val="0"/>
        </c:ser>
        <c:dLbls>
          <c:showLegendKey val="0"/>
          <c:showVal val="0"/>
          <c:showCatName val="0"/>
          <c:showSerName val="0"/>
          <c:showPercent val="0"/>
          <c:showBubbleSize val="0"/>
        </c:dLbls>
        <c:axId val="569734112"/>
        <c:axId val="569732936"/>
      </c:scatterChart>
      <c:valAx>
        <c:axId val="569734112"/>
        <c:scaling>
          <c:orientation val="minMax"/>
        </c:scaling>
        <c:delete val="0"/>
        <c:axPos val="b"/>
        <c:title>
          <c:tx>
            <c:rich>
              <a:bodyPr/>
              <a:lstStyle/>
              <a:p>
                <a:pPr>
                  <a:defRPr/>
                </a:pPr>
                <a:r>
                  <a:rPr lang="en-US"/>
                  <a:t>Diameter (cm)</a:t>
                </a:r>
              </a:p>
            </c:rich>
          </c:tx>
          <c:overlay val="0"/>
        </c:title>
        <c:numFmt formatCode="General" sourceLinked="1"/>
        <c:majorTickMark val="out"/>
        <c:minorTickMark val="none"/>
        <c:tickLblPos val="nextTo"/>
        <c:crossAx val="569732936"/>
        <c:crosses val="autoZero"/>
        <c:crossBetween val="midCat"/>
      </c:valAx>
      <c:valAx>
        <c:axId val="569732936"/>
        <c:scaling>
          <c:orientation val="minMax"/>
        </c:scaling>
        <c:delete val="0"/>
        <c:axPos val="l"/>
        <c:majorGridlines/>
        <c:title>
          <c:tx>
            <c:rich>
              <a:bodyPr rot="0" vert="horz"/>
              <a:lstStyle/>
              <a:p>
                <a:pPr>
                  <a:defRPr/>
                </a:pPr>
                <a:r>
                  <a:rPr lang="en-US"/>
                  <a:t>Height (m)</a:t>
                </a:r>
              </a:p>
            </c:rich>
          </c:tx>
          <c:overlay val="0"/>
        </c:title>
        <c:numFmt formatCode="General" sourceLinked="1"/>
        <c:majorTickMark val="out"/>
        <c:minorTickMark val="none"/>
        <c:tickLblPos val="nextTo"/>
        <c:crossAx val="569734112"/>
        <c:crosses val="autoZero"/>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Sheet1!$B$7</c:f>
              <c:strCache>
                <c:ptCount val="1"/>
                <c:pt idx="0">
                  <c:v>H</c:v>
                </c:pt>
              </c:strCache>
            </c:strRef>
          </c:tx>
          <c:spPr>
            <a:ln w="28575">
              <a:noFill/>
            </a:ln>
          </c:spPr>
          <c:trendline>
            <c:trendlineType val="linear"/>
            <c:dispRSqr val="1"/>
            <c:dispEq val="1"/>
            <c:trendlineLbl>
              <c:layout>
                <c:manualLayout>
                  <c:x val="-0.19181616707133511"/>
                  <c:y val="-4.1133832166209859E-3"/>
                </c:manualLayout>
              </c:layout>
              <c:tx>
                <c:rich>
                  <a:bodyPr/>
                  <a:lstStyle/>
                  <a:p>
                    <a:pPr>
                      <a:defRPr/>
                    </a:pPr>
                    <a:r>
                      <a:rPr lang="en-US" baseline="0"/>
                      <a:t>y =</a:t>
                    </a:r>
                    <a:r>
                      <a:rPr lang="en-US" sz="1000" b="0" i="0" u="none" strike="noStrike" baseline="0">
                        <a:effectLst/>
                      </a:rPr>
                      <a:t>0.938x - 1.03</a:t>
                    </a:r>
                  </a:p>
                  <a:p>
                    <a:pPr>
                      <a:defRPr/>
                    </a:pPr>
                    <a:r>
                      <a:rPr lang="en-US" baseline="0"/>
                      <a:t> </a:t>
                    </a:r>
                  </a:p>
                  <a:p>
                    <a:pPr>
                      <a:defRPr/>
                    </a:pPr>
                    <a:r>
                      <a:rPr lang="en-US" baseline="0"/>
                      <a:t>
R² = 0.7563</a:t>
                    </a:r>
                    <a:endParaRPr lang="en-US"/>
                  </a:p>
                </c:rich>
              </c:tx>
              <c:numFmt formatCode="General" sourceLinked="0"/>
            </c:trendlineLbl>
          </c:trendline>
          <c:xVal>
            <c:numRef>
              <c:f>Sheet1!$A$8:$A$32</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xVal>
          <c:yVal>
            <c:numRef>
              <c:f>Sheet1!$B$8:$B$32</c:f>
              <c:numCache>
                <c:formatCode>General</c:formatCode>
                <c:ptCount val="25"/>
                <c:pt idx="0">
                  <c:v>1.2</c:v>
                </c:pt>
                <c:pt idx="1">
                  <c:v>2.4</c:v>
                </c:pt>
                <c:pt idx="2">
                  <c:v>2.7</c:v>
                </c:pt>
                <c:pt idx="3">
                  <c:v>4.4000000000000004</c:v>
                </c:pt>
                <c:pt idx="4">
                  <c:v>6</c:v>
                </c:pt>
                <c:pt idx="5">
                  <c:v>6</c:v>
                </c:pt>
                <c:pt idx="6">
                  <c:v>7</c:v>
                </c:pt>
                <c:pt idx="7">
                  <c:v>8</c:v>
                </c:pt>
                <c:pt idx="8">
                  <c:v>9.9</c:v>
                </c:pt>
                <c:pt idx="9">
                  <c:v>12</c:v>
                </c:pt>
                <c:pt idx="10">
                  <c:v>9.9</c:v>
                </c:pt>
                <c:pt idx="11">
                  <c:v>13.200000000000001</c:v>
                </c:pt>
                <c:pt idx="12">
                  <c:v>11.700000000000001</c:v>
                </c:pt>
                <c:pt idx="13">
                  <c:v>14</c:v>
                </c:pt>
                <c:pt idx="14">
                  <c:v>18</c:v>
                </c:pt>
                <c:pt idx="15">
                  <c:v>19.2</c:v>
                </c:pt>
                <c:pt idx="16">
                  <c:v>20.399999999999999</c:v>
                </c:pt>
                <c:pt idx="17">
                  <c:v>19.8</c:v>
                </c:pt>
                <c:pt idx="18">
                  <c:v>20.900000000000002</c:v>
                </c:pt>
                <c:pt idx="19">
                  <c:v>22</c:v>
                </c:pt>
                <c:pt idx="20">
                  <c:v>21</c:v>
                </c:pt>
                <c:pt idx="21">
                  <c:v>22</c:v>
                </c:pt>
                <c:pt idx="22">
                  <c:v>27.599999999999998</c:v>
                </c:pt>
                <c:pt idx="23">
                  <c:v>21.6</c:v>
                </c:pt>
                <c:pt idx="24">
                  <c:v>27.500000000000004</c:v>
                </c:pt>
              </c:numCache>
            </c:numRef>
          </c:yVal>
          <c:smooth val="0"/>
        </c:ser>
        <c:dLbls>
          <c:showLegendKey val="0"/>
          <c:showVal val="0"/>
          <c:showCatName val="0"/>
          <c:showSerName val="0"/>
          <c:showPercent val="0"/>
          <c:showBubbleSize val="0"/>
        </c:dLbls>
        <c:axId val="569709416"/>
        <c:axId val="569705888"/>
      </c:scatterChart>
      <c:valAx>
        <c:axId val="569709416"/>
        <c:scaling>
          <c:orientation val="minMax"/>
        </c:scaling>
        <c:delete val="0"/>
        <c:axPos val="b"/>
        <c:title>
          <c:tx>
            <c:rich>
              <a:bodyPr/>
              <a:lstStyle/>
              <a:p>
                <a:pPr>
                  <a:defRPr/>
                </a:pPr>
                <a:r>
                  <a:rPr lang="en-US"/>
                  <a:t>Diameter (cm)</a:t>
                </a:r>
              </a:p>
            </c:rich>
          </c:tx>
          <c:overlay val="0"/>
        </c:title>
        <c:numFmt formatCode="General" sourceLinked="1"/>
        <c:majorTickMark val="out"/>
        <c:minorTickMark val="none"/>
        <c:tickLblPos val="nextTo"/>
        <c:crossAx val="569705888"/>
        <c:crosses val="autoZero"/>
        <c:crossBetween val="midCat"/>
      </c:valAx>
      <c:valAx>
        <c:axId val="569705888"/>
        <c:scaling>
          <c:orientation val="minMax"/>
        </c:scaling>
        <c:delete val="0"/>
        <c:axPos val="l"/>
        <c:majorGridlines/>
        <c:title>
          <c:tx>
            <c:rich>
              <a:bodyPr rot="0" vert="horz"/>
              <a:lstStyle/>
              <a:p>
                <a:pPr>
                  <a:defRPr/>
                </a:pPr>
                <a:r>
                  <a:rPr lang="en-US"/>
                  <a:t>Height (m)</a:t>
                </a:r>
              </a:p>
            </c:rich>
          </c:tx>
          <c:overlay val="0"/>
        </c:title>
        <c:numFmt formatCode="General" sourceLinked="1"/>
        <c:majorTickMark val="out"/>
        <c:minorTickMark val="none"/>
        <c:tickLblPos val="nextTo"/>
        <c:crossAx val="569709416"/>
        <c:crosses val="autoZero"/>
        <c:crossBetween val="midCat"/>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1"/>
          <c:order val="0"/>
          <c:spPr>
            <a:ln w="28575">
              <a:solidFill>
                <a:schemeClr val="tx1"/>
              </a:solidFill>
            </a:ln>
          </c:spPr>
          <c:marker>
            <c:symbol val="none"/>
          </c:marker>
          <c:xVal>
            <c:numRef>
              <c:f>Sheet1!$M$2:$N$2</c:f>
              <c:numCache>
                <c:formatCode>General</c:formatCode>
                <c:ptCount val="2"/>
                <c:pt idx="0">
                  <c:v>0</c:v>
                </c:pt>
                <c:pt idx="1">
                  <c:v>30</c:v>
                </c:pt>
              </c:numCache>
            </c:numRef>
          </c:xVal>
          <c:yVal>
            <c:numRef>
              <c:f>Sheet1!$M$3:$N$3</c:f>
              <c:numCache>
                <c:formatCode>General</c:formatCode>
                <c:ptCount val="2"/>
                <c:pt idx="0">
                  <c:v>0</c:v>
                </c:pt>
                <c:pt idx="1">
                  <c:v>30</c:v>
                </c:pt>
              </c:numCache>
            </c:numRef>
          </c:yVal>
          <c:smooth val="0"/>
        </c:ser>
        <c:ser>
          <c:idx val="2"/>
          <c:order val="1"/>
          <c:tx>
            <c:v>MODEL1</c:v>
          </c:tx>
          <c:spPr>
            <a:ln w="28575">
              <a:noFill/>
            </a:ln>
          </c:spPr>
          <c:marker>
            <c:symbol val="triangle"/>
            <c:size val="10"/>
            <c:spPr>
              <a:solidFill>
                <a:srgbClr val="0070C0"/>
              </a:solidFill>
            </c:spPr>
          </c:marker>
          <c:xVal>
            <c:numRef>
              <c:f>Sheet1!$A$2:$A$6</c:f>
              <c:numCache>
                <c:formatCode>General</c:formatCode>
                <c:ptCount val="5"/>
                <c:pt idx="0">
                  <c:v>4</c:v>
                </c:pt>
                <c:pt idx="1">
                  <c:v>13</c:v>
                </c:pt>
                <c:pt idx="2">
                  <c:v>16</c:v>
                </c:pt>
                <c:pt idx="3">
                  <c:v>2</c:v>
                </c:pt>
                <c:pt idx="4">
                  <c:v>3</c:v>
                </c:pt>
              </c:numCache>
            </c:numRef>
          </c:xVal>
          <c:yVal>
            <c:numRef>
              <c:f>Sheet1!$B$2:$B$6</c:f>
              <c:numCache>
                <c:formatCode>General</c:formatCode>
                <c:ptCount val="5"/>
                <c:pt idx="0">
                  <c:v>4</c:v>
                </c:pt>
                <c:pt idx="1">
                  <c:v>16</c:v>
                </c:pt>
                <c:pt idx="2">
                  <c:v>19</c:v>
                </c:pt>
                <c:pt idx="3">
                  <c:v>3</c:v>
                </c:pt>
                <c:pt idx="4">
                  <c:v>4</c:v>
                </c:pt>
              </c:numCache>
            </c:numRef>
          </c:yVal>
          <c:smooth val="0"/>
        </c:ser>
        <c:ser>
          <c:idx val="0"/>
          <c:order val="2"/>
          <c:tx>
            <c:v>MODEL3</c:v>
          </c:tx>
          <c:spPr>
            <a:ln w="28575">
              <a:noFill/>
            </a:ln>
          </c:spPr>
          <c:marker>
            <c:symbol val="diamond"/>
            <c:size val="12"/>
            <c:spPr>
              <a:solidFill>
                <a:srgbClr val="92D050"/>
              </a:solidFill>
              <a:ln>
                <a:noFill/>
              </a:ln>
            </c:spPr>
          </c:marker>
          <c:xVal>
            <c:numRef>
              <c:f>Sheet1!$A$12:$A$16</c:f>
              <c:numCache>
                <c:formatCode>General</c:formatCode>
                <c:ptCount val="5"/>
                <c:pt idx="0">
                  <c:v>4</c:v>
                </c:pt>
                <c:pt idx="1">
                  <c:v>13</c:v>
                </c:pt>
                <c:pt idx="2">
                  <c:v>16</c:v>
                </c:pt>
                <c:pt idx="3">
                  <c:v>2</c:v>
                </c:pt>
                <c:pt idx="4">
                  <c:v>3</c:v>
                </c:pt>
              </c:numCache>
            </c:numRef>
          </c:xVal>
          <c:yVal>
            <c:numRef>
              <c:f>Sheet1!$B$24:$B$28</c:f>
              <c:numCache>
                <c:formatCode>General</c:formatCode>
                <c:ptCount val="5"/>
                <c:pt idx="0">
                  <c:v>9</c:v>
                </c:pt>
                <c:pt idx="1">
                  <c:v>19</c:v>
                </c:pt>
                <c:pt idx="2">
                  <c:v>27</c:v>
                </c:pt>
                <c:pt idx="3">
                  <c:v>9</c:v>
                </c:pt>
                <c:pt idx="4">
                  <c:v>12</c:v>
                </c:pt>
              </c:numCache>
            </c:numRef>
          </c:yVal>
          <c:smooth val="0"/>
        </c:ser>
        <c:ser>
          <c:idx val="3"/>
          <c:order val="3"/>
          <c:tx>
            <c:v>MODEL2</c:v>
          </c:tx>
          <c:spPr>
            <a:ln w="28575">
              <a:noFill/>
            </a:ln>
          </c:spPr>
          <c:marker>
            <c:symbol val="circle"/>
            <c:size val="10"/>
            <c:spPr>
              <a:solidFill>
                <a:srgbClr val="FF0000"/>
              </a:solidFill>
              <a:ln>
                <a:noFill/>
              </a:ln>
            </c:spPr>
          </c:marker>
          <c:xVal>
            <c:numRef>
              <c:f>Sheet1!$A$12:$A$16</c:f>
              <c:numCache>
                <c:formatCode>General</c:formatCode>
                <c:ptCount val="5"/>
                <c:pt idx="0">
                  <c:v>4</c:v>
                </c:pt>
                <c:pt idx="1">
                  <c:v>13</c:v>
                </c:pt>
                <c:pt idx="2">
                  <c:v>16</c:v>
                </c:pt>
                <c:pt idx="3">
                  <c:v>2</c:v>
                </c:pt>
                <c:pt idx="4">
                  <c:v>3</c:v>
                </c:pt>
              </c:numCache>
            </c:numRef>
          </c:xVal>
          <c:yVal>
            <c:numRef>
              <c:f>Sheet1!$B$12:$B$16</c:f>
              <c:numCache>
                <c:formatCode>General</c:formatCode>
                <c:ptCount val="5"/>
                <c:pt idx="0">
                  <c:v>7</c:v>
                </c:pt>
                <c:pt idx="1">
                  <c:v>7</c:v>
                </c:pt>
                <c:pt idx="2">
                  <c:v>23</c:v>
                </c:pt>
                <c:pt idx="3">
                  <c:v>1</c:v>
                </c:pt>
                <c:pt idx="4">
                  <c:v>7</c:v>
                </c:pt>
              </c:numCache>
            </c:numRef>
          </c:yVal>
          <c:smooth val="0"/>
        </c:ser>
        <c:dLbls>
          <c:showLegendKey val="0"/>
          <c:showVal val="0"/>
          <c:showCatName val="0"/>
          <c:showSerName val="0"/>
          <c:showPercent val="0"/>
          <c:showBubbleSize val="0"/>
        </c:dLbls>
        <c:axId val="569731760"/>
        <c:axId val="569732152"/>
      </c:scatterChart>
      <c:valAx>
        <c:axId val="569731760"/>
        <c:scaling>
          <c:orientation val="minMax"/>
          <c:max val="30"/>
        </c:scaling>
        <c:delete val="0"/>
        <c:axPos val="b"/>
        <c:title>
          <c:tx>
            <c:rich>
              <a:bodyPr/>
              <a:lstStyle/>
              <a:p>
                <a:pPr>
                  <a:defRPr/>
                </a:pPr>
                <a:r>
                  <a:rPr lang="en-US"/>
                  <a:t>MEASURED H (m)</a:t>
                </a:r>
              </a:p>
            </c:rich>
          </c:tx>
          <c:overlay val="0"/>
        </c:title>
        <c:numFmt formatCode="General" sourceLinked="1"/>
        <c:majorTickMark val="out"/>
        <c:minorTickMark val="none"/>
        <c:tickLblPos val="nextTo"/>
        <c:crossAx val="569732152"/>
        <c:crosses val="autoZero"/>
        <c:crossBetween val="midCat"/>
      </c:valAx>
      <c:valAx>
        <c:axId val="569732152"/>
        <c:scaling>
          <c:orientation val="minMax"/>
          <c:max val="30"/>
        </c:scaling>
        <c:delete val="0"/>
        <c:axPos val="l"/>
        <c:majorGridlines/>
        <c:title>
          <c:tx>
            <c:rich>
              <a:bodyPr rot="-5400000" vert="horz"/>
              <a:lstStyle/>
              <a:p>
                <a:pPr>
                  <a:defRPr/>
                </a:pPr>
                <a:r>
                  <a:rPr lang="en-US"/>
                  <a:t>MODELED H</a:t>
                </a:r>
                <a:r>
                  <a:rPr lang="en-US" baseline="0"/>
                  <a:t> (m)</a:t>
                </a:r>
              </a:p>
              <a:p>
                <a:pPr>
                  <a:defRPr/>
                </a:pPr>
                <a:endParaRPr lang="en-US"/>
              </a:p>
            </c:rich>
          </c:tx>
          <c:overlay val="0"/>
        </c:title>
        <c:numFmt formatCode="General" sourceLinked="1"/>
        <c:majorTickMark val="out"/>
        <c:minorTickMark val="none"/>
        <c:tickLblPos val="nextTo"/>
        <c:crossAx val="569731760"/>
        <c:crosses val="autoZero"/>
        <c:crossBetween val="midCat"/>
      </c:valAx>
    </c:plotArea>
    <c:plotVisOnly val="1"/>
    <c:dispBlanksAs val="gap"/>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i-F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i-FI"/>
          </a:p>
        </p:txBody>
      </p:sp>
      <p:sp>
        <p:nvSpPr>
          <p:cNvPr id="4" name="Date Placeholder 3"/>
          <p:cNvSpPr>
            <a:spLocks noGrp="1"/>
          </p:cNvSpPr>
          <p:nvPr>
            <p:ph type="dt" sz="half" idx="10"/>
          </p:nvPr>
        </p:nvSpPr>
        <p:spPr/>
        <p:txBody>
          <a:bodyPr/>
          <a:lstStyle/>
          <a:p>
            <a:fld id="{F4F726CF-D806-4FF7-B355-6D157C345C7C}" type="datetimeFigureOut">
              <a:rPr lang="fi-FI" smtClean="0"/>
              <a:t>20.11.2016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33393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F4F726CF-D806-4FF7-B355-6D157C345C7C}" type="datetimeFigureOut">
              <a:rPr lang="fi-FI" smtClean="0"/>
              <a:t>20.11.2016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262421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i-F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F4F726CF-D806-4FF7-B355-6D157C345C7C}" type="datetimeFigureOut">
              <a:rPr lang="fi-FI" smtClean="0"/>
              <a:t>20.11.2016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314903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10"/>
          </p:nvPr>
        </p:nvSpPr>
        <p:spPr/>
        <p:txBody>
          <a:bodyPr/>
          <a:lstStyle/>
          <a:p>
            <a:fld id="{F4F726CF-D806-4FF7-B355-6D157C345C7C}" type="datetimeFigureOut">
              <a:rPr lang="fi-FI" smtClean="0"/>
              <a:t>20.11.2016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197170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i-F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726CF-D806-4FF7-B355-6D157C345C7C}" type="datetimeFigureOut">
              <a:rPr lang="fi-FI" smtClean="0"/>
              <a:t>20.11.2016</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278455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Date Placeholder 4"/>
          <p:cNvSpPr>
            <a:spLocks noGrp="1"/>
          </p:cNvSpPr>
          <p:nvPr>
            <p:ph type="dt" sz="half" idx="10"/>
          </p:nvPr>
        </p:nvSpPr>
        <p:spPr/>
        <p:txBody>
          <a:bodyPr/>
          <a:lstStyle/>
          <a:p>
            <a:fld id="{F4F726CF-D806-4FF7-B355-6D157C345C7C}" type="datetimeFigureOut">
              <a:rPr lang="fi-FI" smtClean="0"/>
              <a:t>20.11.2016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17159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i-F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7" name="Date Placeholder 6"/>
          <p:cNvSpPr>
            <a:spLocks noGrp="1"/>
          </p:cNvSpPr>
          <p:nvPr>
            <p:ph type="dt" sz="half" idx="10"/>
          </p:nvPr>
        </p:nvSpPr>
        <p:spPr/>
        <p:txBody>
          <a:bodyPr/>
          <a:lstStyle/>
          <a:p>
            <a:fld id="{F4F726CF-D806-4FF7-B355-6D157C345C7C}" type="datetimeFigureOut">
              <a:rPr lang="fi-FI" smtClean="0"/>
              <a:t>20.11.2016</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426176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i-FI"/>
          </a:p>
        </p:txBody>
      </p:sp>
      <p:sp>
        <p:nvSpPr>
          <p:cNvPr id="3" name="Date Placeholder 2"/>
          <p:cNvSpPr>
            <a:spLocks noGrp="1"/>
          </p:cNvSpPr>
          <p:nvPr>
            <p:ph type="dt" sz="half" idx="10"/>
          </p:nvPr>
        </p:nvSpPr>
        <p:spPr/>
        <p:txBody>
          <a:bodyPr/>
          <a:lstStyle/>
          <a:p>
            <a:fld id="{F4F726CF-D806-4FF7-B355-6D157C345C7C}" type="datetimeFigureOut">
              <a:rPr lang="fi-FI" smtClean="0"/>
              <a:t>20.11.2016</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362120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726CF-D806-4FF7-B355-6D157C345C7C}" type="datetimeFigureOut">
              <a:rPr lang="fi-FI" smtClean="0"/>
              <a:t>20.11.2016</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123134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726CF-D806-4FF7-B355-6D157C345C7C}" type="datetimeFigureOut">
              <a:rPr lang="fi-FI" smtClean="0"/>
              <a:t>20.11.2016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394236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i-F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726CF-D806-4FF7-B355-6D157C345C7C}" type="datetimeFigureOut">
              <a:rPr lang="fi-FI" smtClean="0"/>
              <a:t>20.11.2016</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A845AF-4D65-4038-A370-D4F24191F18A}" type="slidenum">
              <a:rPr lang="fi-FI" smtClean="0"/>
              <a:t>‹#›</a:t>
            </a:fld>
            <a:endParaRPr lang="fi-FI"/>
          </a:p>
        </p:txBody>
      </p:sp>
    </p:spTree>
    <p:extLst>
      <p:ext uri="{BB962C8B-B14F-4D97-AF65-F5344CB8AC3E}">
        <p14:creationId xmlns:p14="http://schemas.microsoft.com/office/powerpoint/2010/main" val="156993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i-F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26CF-D806-4FF7-B355-6D157C345C7C}" type="datetimeFigureOut">
              <a:rPr lang="fi-FI" smtClean="0"/>
              <a:t>20.11.2016</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845AF-4D65-4038-A370-D4F24191F18A}" type="slidenum">
              <a:rPr lang="fi-FI" smtClean="0"/>
              <a:t>‹#›</a:t>
            </a:fld>
            <a:endParaRPr lang="fi-FI"/>
          </a:p>
        </p:txBody>
      </p:sp>
    </p:spTree>
    <p:extLst>
      <p:ext uri="{BB962C8B-B14F-4D97-AF65-F5344CB8AC3E}">
        <p14:creationId xmlns:p14="http://schemas.microsoft.com/office/powerpoint/2010/main" val="1095508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8601"/>
            <a:ext cx="7772400" cy="5287963"/>
          </a:xfrm>
        </p:spPr>
        <p:txBody>
          <a:bodyPr/>
          <a:lstStyle/>
          <a:p>
            <a:pPr>
              <a:defRPr/>
            </a:pPr>
            <a:r>
              <a:rPr lang="fi-FI" sz="6600" dirty="0" err="1"/>
              <a:t>Research</a:t>
            </a:r>
            <a:r>
              <a:rPr lang="fi-FI" sz="6600" dirty="0"/>
              <a:t> </a:t>
            </a:r>
            <a:r>
              <a:rPr lang="fi-FI" sz="6600" dirty="0" err="1"/>
              <a:t>methodology</a:t>
            </a:r>
            <a:r>
              <a:rPr lang="fi-FI" sz="6600" dirty="0"/>
              <a:t/>
            </a:r>
            <a:br>
              <a:rPr lang="fi-FI" sz="6600" dirty="0"/>
            </a:br>
            <a:r>
              <a:rPr lang="fi-FI" sz="6600" dirty="0"/>
              <a:t>MSC COURSE</a:t>
            </a:r>
            <a:br>
              <a:rPr lang="fi-FI" sz="6600" dirty="0"/>
            </a:br>
            <a:r>
              <a:rPr lang="fi-FI" sz="6600" dirty="0"/>
              <a:t/>
            </a:r>
            <a:br>
              <a:rPr lang="fi-FI" sz="6600" dirty="0"/>
            </a:br>
            <a:r>
              <a:rPr lang="fi-FI" sz="4400" dirty="0"/>
              <a:t>VALIDATING of MODELS</a:t>
            </a:r>
          </a:p>
        </p:txBody>
      </p:sp>
      <p:sp>
        <p:nvSpPr>
          <p:cNvPr id="3" name="Subtitle 2"/>
          <p:cNvSpPr>
            <a:spLocks noGrp="1"/>
          </p:cNvSpPr>
          <p:nvPr>
            <p:ph type="subTitle" idx="1"/>
          </p:nvPr>
        </p:nvSpPr>
        <p:spPr>
          <a:xfrm>
            <a:off x="1992313" y="5805488"/>
            <a:ext cx="6858000" cy="914400"/>
          </a:xfrm>
        </p:spPr>
        <p:txBody>
          <a:bodyPr rtlCol="0">
            <a:normAutofit/>
          </a:bodyPr>
          <a:lstStyle/>
          <a:p>
            <a:pPr eaLnBrk="1" fontAlgn="auto" hangingPunct="1">
              <a:defRPr/>
            </a:pPr>
            <a:r>
              <a:rPr lang="fi-FI" dirty="0" smtClean="0"/>
              <a:t>Sanna </a:t>
            </a:r>
            <a:r>
              <a:rPr lang="fi-FI" dirty="0" smtClean="0"/>
              <a:t>HÄRKÖNEN</a:t>
            </a:r>
            <a:endParaRPr lang="fi-FI" dirty="0" smtClean="0"/>
          </a:p>
        </p:txBody>
      </p:sp>
      <p:sp>
        <p:nvSpPr>
          <p:cNvPr id="410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fld id="{5F62866D-1A02-416E-80BA-1CEE108DFDAA}" type="slidenum">
              <a:rPr lang="en-US" altLang="fi-FI" sz="2400"/>
              <a:pPr eaLnBrk="1" hangingPunct="1">
                <a:spcBef>
                  <a:spcPct val="0"/>
                </a:spcBef>
                <a:spcAft>
                  <a:spcPct val="0"/>
                </a:spcAft>
                <a:buFontTx/>
                <a:buNone/>
              </a:pPr>
              <a:t>1</a:t>
            </a:fld>
            <a:endParaRPr lang="en-US" altLang="fi-FI" sz="2400"/>
          </a:p>
        </p:txBody>
      </p:sp>
    </p:spTree>
    <p:extLst>
      <p:ext uri="{BB962C8B-B14F-4D97-AF65-F5344CB8AC3E}">
        <p14:creationId xmlns:p14="http://schemas.microsoft.com/office/powerpoint/2010/main" val="305828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fi-FI" dirty="0" smtClean="0"/>
              <a:t>BIAS AND RMSE: </a:t>
            </a:r>
            <a:r>
              <a:rPr lang="fi-FI" dirty="0" err="1" smtClean="0"/>
              <a:t>what</a:t>
            </a:r>
            <a:r>
              <a:rPr lang="fi-FI" dirty="0" smtClean="0"/>
              <a:t> </a:t>
            </a:r>
            <a:r>
              <a:rPr lang="fi-FI" dirty="0" err="1" smtClean="0"/>
              <a:t>do</a:t>
            </a:r>
            <a:r>
              <a:rPr lang="fi-FI" dirty="0" smtClean="0"/>
              <a:t> </a:t>
            </a:r>
            <a:r>
              <a:rPr lang="fi-FI" dirty="0" err="1" smtClean="0"/>
              <a:t>they</a:t>
            </a:r>
            <a:r>
              <a:rPr lang="fi-FI" dirty="0" smtClean="0"/>
              <a:t> </a:t>
            </a:r>
            <a:r>
              <a:rPr lang="fi-FI" dirty="0" err="1" smtClean="0"/>
              <a:t>mean</a:t>
            </a:r>
            <a:r>
              <a:rPr lang="fi-FI" dirty="0" smtClean="0"/>
              <a:t>?</a:t>
            </a:r>
            <a:endParaRPr lang="fi-FI"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478C3D-5723-4C51-87DA-AAE416B78070}" type="slidenum">
              <a:rPr lang="en-US" altLang="fi-FI">
                <a:solidFill>
                  <a:schemeClr val="tx2"/>
                </a:solidFill>
              </a:rPr>
              <a:pPr eaLnBrk="1" hangingPunct="1"/>
              <a:t>10</a:t>
            </a:fld>
            <a:endParaRPr lang="en-US" altLang="fi-FI">
              <a:solidFill>
                <a:schemeClr val="tx2"/>
              </a:solidFill>
            </a:endParaRPr>
          </a:p>
        </p:txBody>
      </p:sp>
      <p:sp>
        <p:nvSpPr>
          <p:cNvPr id="5" name="TextBox 4"/>
          <p:cNvSpPr txBox="1"/>
          <p:nvPr/>
        </p:nvSpPr>
        <p:spPr>
          <a:xfrm>
            <a:off x="2063751" y="1731963"/>
            <a:ext cx="7127875" cy="4093428"/>
          </a:xfrm>
          <a:prstGeom prst="rect">
            <a:avLst/>
          </a:prstGeom>
          <a:noFill/>
        </p:spPr>
        <p:txBody>
          <a:bodyPr>
            <a:spAutoFit/>
          </a:bodyPr>
          <a:lstStyle/>
          <a:p>
            <a:pPr>
              <a:defRPr/>
            </a:pPr>
            <a:r>
              <a:rPr lang="fi-FI" sz="2000" b="1" dirty="0" err="1"/>
              <a:t>Significance</a:t>
            </a:r>
            <a:r>
              <a:rPr lang="fi-FI" sz="2000" b="1" dirty="0"/>
              <a:t> of </a:t>
            </a:r>
            <a:r>
              <a:rPr lang="fi-FI" sz="2000" b="1" dirty="0" err="1"/>
              <a:t>model</a:t>
            </a:r>
            <a:r>
              <a:rPr lang="fi-FI" sz="2000" b="1" dirty="0"/>
              <a:t> </a:t>
            </a:r>
            <a:r>
              <a:rPr lang="fi-FI" sz="2000" b="1" dirty="0" err="1"/>
              <a:t>bias</a:t>
            </a:r>
            <a:r>
              <a:rPr lang="fi-FI" sz="2000" b="1" dirty="0"/>
              <a:t>? </a:t>
            </a:r>
            <a:endParaRPr lang="fi-FI" sz="2000" dirty="0"/>
          </a:p>
          <a:p>
            <a:pPr marL="285750" indent="-285750">
              <a:buFont typeface="Arial" panose="020B0604020202020204" pitchFamily="34" charset="0"/>
              <a:buChar char="•"/>
              <a:defRPr/>
            </a:pPr>
            <a:r>
              <a:rPr lang="fi-FI" sz="2000" dirty="0" err="1"/>
              <a:t>Are</a:t>
            </a:r>
            <a:r>
              <a:rPr lang="fi-FI" sz="2000" dirty="0"/>
              <a:t> the </a:t>
            </a:r>
            <a:r>
              <a:rPr lang="fi-FI" sz="2000" dirty="0" err="1"/>
              <a:t>measured</a:t>
            </a:r>
            <a:r>
              <a:rPr lang="fi-FI" sz="2000" dirty="0"/>
              <a:t> vs. </a:t>
            </a:r>
            <a:r>
              <a:rPr lang="fi-FI" sz="2000" dirty="0" err="1"/>
              <a:t>modeled</a:t>
            </a:r>
            <a:r>
              <a:rPr lang="fi-FI" sz="2000" dirty="0"/>
              <a:t> </a:t>
            </a:r>
            <a:r>
              <a:rPr lang="fi-FI" sz="2000" dirty="0" err="1"/>
              <a:t>values</a:t>
            </a:r>
            <a:r>
              <a:rPr lang="fi-FI" sz="2000" dirty="0"/>
              <a:t> </a:t>
            </a:r>
            <a:r>
              <a:rPr lang="fi-FI" sz="2000" dirty="0" err="1"/>
              <a:t>statistically</a:t>
            </a:r>
            <a:r>
              <a:rPr lang="fi-FI" sz="2000" dirty="0"/>
              <a:t> </a:t>
            </a:r>
            <a:br>
              <a:rPr lang="fi-FI" sz="2000" dirty="0"/>
            </a:br>
            <a:r>
              <a:rPr lang="fi-FI" sz="2000" dirty="0" err="1"/>
              <a:t>different</a:t>
            </a:r>
            <a:r>
              <a:rPr lang="fi-FI" sz="2000" dirty="0"/>
              <a:t>, </a:t>
            </a:r>
            <a:r>
              <a:rPr lang="fi-FI" sz="2000" dirty="0" err="1"/>
              <a:t>or</a:t>
            </a:r>
            <a:r>
              <a:rPr lang="fi-FI" sz="2000" dirty="0"/>
              <a:t> is the </a:t>
            </a:r>
            <a:r>
              <a:rPr lang="fi-FI" sz="2000" dirty="0" err="1"/>
              <a:t>bias</a:t>
            </a:r>
            <a:r>
              <a:rPr lang="fi-FI" sz="2000" dirty="0"/>
              <a:t> just </a:t>
            </a:r>
            <a:r>
              <a:rPr lang="fi-FI" sz="2000" dirty="0" err="1"/>
              <a:t>caused</a:t>
            </a:r>
            <a:r>
              <a:rPr lang="fi-FI" sz="2000" dirty="0"/>
              <a:t> </a:t>
            </a:r>
            <a:r>
              <a:rPr lang="fi-FI" sz="2000" dirty="0" err="1"/>
              <a:t>by</a:t>
            </a:r>
            <a:r>
              <a:rPr lang="fi-FI" sz="2000" dirty="0"/>
              <a:t> </a:t>
            </a:r>
            <a:r>
              <a:rPr lang="fi-FI" sz="2000" dirty="0" err="1"/>
              <a:t>random</a:t>
            </a:r>
            <a:r>
              <a:rPr lang="fi-FI" sz="2000" dirty="0"/>
              <a:t> </a:t>
            </a:r>
            <a:r>
              <a:rPr lang="fi-FI" sz="2000" dirty="0" err="1"/>
              <a:t>variation</a:t>
            </a:r>
            <a:r>
              <a:rPr lang="fi-FI" sz="2000" dirty="0"/>
              <a:t>?</a:t>
            </a:r>
          </a:p>
          <a:p>
            <a:pPr>
              <a:defRPr/>
            </a:pPr>
            <a:endParaRPr lang="fi-FI" sz="2000" dirty="0"/>
          </a:p>
          <a:p>
            <a:pPr marL="285750" indent="-285750">
              <a:buFont typeface="Arial" panose="020B0604020202020204" pitchFamily="34" charset="0"/>
              <a:buChar char="•"/>
              <a:defRPr/>
            </a:pPr>
            <a:r>
              <a:rPr lang="fi-FI" sz="2000" dirty="0" err="1"/>
              <a:t>Can</a:t>
            </a:r>
            <a:r>
              <a:rPr lang="fi-FI" sz="2000" dirty="0"/>
              <a:t> </a:t>
            </a:r>
            <a:r>
              <a:rPr lang="fi-FI" sz="2000" dirty="0" err="1"/>
              <a:t>be</a:t>
            </a:r>
            <a:r>
              <a:rPr lang="fi-FI" sz="2000" dirty="0"/>
              <a:t> </a:t>
            </a:r>
            <a:r>
              <a:rPr lang="fi-FI" sz="2000" dirty="0" err="1"/>
              <a:t>tested</a:t>
            </a:r>
            <a:r>
              <a:rPr lang="fi-FI" sz="2000" dirty="0"/>
              <a:t> </a:t>
            </a:r>
            <a:r>
              <a:rPr lang="fi-FI" sz="2000" dirty="0" err="1"/>
              <a:t>by</a:t>
            </a:r>
            <a:r>
              <a:rPr lang="fi-FI" sz="2000" dirty="0"/>
              <a:t> </a:t>
            </a:r>
            <a:r>
              <a:rPr lang="fi-FI" sz="2000" b="1" dirty="0" err="1"/>
              <a:t>T-test</a:t>
            </a:r>
            <a:r>
              <a:rPr lang="fi-FI" sz="2000" b="1" dirty="0"/>
              <a:t> </a:t>
            </a:r>
            <a:r>
              <a:rPr lang="fi-FI" sz="2000" dirty="0" err="1"/>
              <a:t>by</a:t>
            </a:r>
            <a:r>
              <a:rPr lang="fi-FI" sz="2000" dirty="0"/>
              <a:t> </a:t>
            </a:r>
            <a:r>
              <a:rPr lang="fi-FI" sz="2000" dirty="0" err="1"/>
              <a:t>comparing</a:t>
            </a:r>
            <a:r>
              <a:rPr lang="fi-FI" sz="2000" dirty="0"/>
              <a:t> the </a:t>
            </a:r>
            <a:r>
              <a:rPr lang="fi-FI" sz="2000" dirty="0" err="1"/>
              <a:t>measured</a:t>
            </a:r>
            <a:r>
              <a:rPr lang="fi-FI" sz="2000" dirty="0"/>
              <a:t> and </a:t>
            </a:r>
            <a:r>
              <a:rPr lang="fi-FI" sz="2000" dirty="0" err="1"/>
              <a:t>modeled</a:t>
            </a:r>
            <a:r>
              <a:rPr lang="fi-FI" sz="2000" dirty="0"/>
              <a:t> data </a:t>
            </a:r>
            <a:r>
              <a:rPr lang="fi-FI" sz="2000" dirty="0" err="1"/>
              <a:t>sets</a:t>
            </a:r>
            <a:r>
              <a:rPr lang="fi-FI" sz="2000" dirty="0"/>
              <a:t> </a:t>
            </a:r>
            <a:r>
              <a:rPr lang="fi-FI" sz="2000" dirty="0" err="1"/>
              <a:t>together</a:t>
            </a:r>
            <a:r>
              <a:rPr lang="fi-FI" sz="2000" dirty="0"/>
              <a:t> (</a:t>
            </a:r>
            <a:r>
              <a:rPr lang="fi-FI" sz="2000" dirty="0" err="1"/>
              <a:t>see</a:t>
            </a:r>
            <a:r>
              <a:rPr lang="fi-FI" sz="2000" dirty="0"/>
              <a:t> Blas’ </a:t>
            </a:r>
            <a:r>
              <a:rPr lang="fi-FI" sz="2000" dirty="0" err="1"/>
              <a:t>lecture</a:t>
            </a:r>
            <a:r>
              <a:rPr lang="fi-FI" sz="2000" dirty="0"/>
              <a:t> </a:t>
            </a:r>
            <a:r>
              <a:rPr lang="fi-FI" sz="2000" dirty="0" err="1"/>
              <a:t>notes</a:t>
            </a:r>
            <a:r>
              <a:rPr lang="fi-FI" sz="2000" dirty="0"/>
              <a:t> / </a:t>
            </a:r>
            <a:r>
              <a:rPr lang="fi-FI" sz="2000" dirty="0" err="1"/>
              <a:t>T-test</a:t>
            </a:r>
            <a:r>
              <a:rPr lang="fi-FI" sz="2000" dirty="0"/>
              <a:t>)</a:t>
            </a:r>
          </a:p>
          <a:p>
            <a:pPr>
              <a:defRPr/>
            </a:pPr>
            <a:endParaRPr lang="fi-FI" sz="2000" dirty="0"/>
          </a:p>
          <a:p>
            <a:pPr marL="285750" indent="-285750">
              <a:buFont typeface="Arial" panose="020B0604020202020204" pitchFamily="34" charset="0"/>
              <a:buChar char="•"/>
              <a:defRPr/>
            </a:pPr>
            <a:r>
              <a:rPr lang="fi-FI" sz="2000" dirty="0"/>
              <a:t>In R the </a:t>
            </a:r>
            <a:r>
              <a:rPr lang="fi-FI" sz="2000" dirty="0" err="1"/>
              <a:t>command</a:t>
            </a:r>
            <a:r>
              <a:rPr lang="fi-FI" sz="2000" dirty="0"/>
              <a:t> is</a:t>
            </a:r>
            <a:r>
              <a:rPr lang="fi-FI" sz="2000" b="1" dirty="0"/>
              <a:t>: t.test(y1,y2,paired=TRUE) </a:t>
            </a:r>
            <a:r>
              <a:rPr lang="fi-FI" sz="2000" dirty="0"/>
              <a:t>(y1 and y2 </a:t>
            </a:r>
            <a:r>
              <a:rPr lang="fi-FI" sz="2000" dirty="0" err="1"/>
              <a:t>would</a:t>
            </a:r>
            <a:r>
              <a:rPr lang="fi-FI" sz="2000" dirty="0"/>
              <a:t> </a:t>
            </a:r>
            <a:r>
              <a:rPr lang="fi-FI" sz="2000" dirty="0" err="1"/>
              <a:t>be</a:t>
            </a:r>
            <a:r>
              <a:rPr lang="fi-FI" sz="2000" dirty="0"/>
              <a:t> </a:t>
            </a:r>
            <a:r>
              <a:rPr lang="fi-FI" sz="2000" dirty="0" err="1"/>
              <a:t>measured</a:t>
            </a:r>
            <a:r>
              <a:rPr lang="fi-FI" sz="2000" dirty="0"/>
              <a:t> and </a:t>
            </a:r>
            <a:r>
              <a:rPr lang="fi-FI" sz="2000" dirty="0" err="1"/>
              <a:t>modeled</a:t>
            </a:r>
            <a:r>
              <a:rPr lang="fi-FI" sz="2000" dirty="0"/>
              <a:t> </a:t>
            </a:r>
            <a:r>
              <a:rPr lang="fi-FI" sz="2000" dirty="0" err="1"/>
              <a:t>values</a:t>
            </a:r>
            <a:r>
              <a:rPr lang="fi-FI" sz="2000" dirty="0"/>
              <a:t> in </a:t>
            </a:r>
            <a:r>
              <a:rPr lang="fi-FI" sz="2000" dirty="0" err="1"/>
              <a:t>your</a:t>
            </a:r>
            <a:r>
              <a:rPr lang="fi-FI" sz="2000" dirty="0"/>
              <a:t> </a:t>
            </a:r>
            <a:r>
              <a:rPr lang="fi-FI" sz="2000" dirty="0"/>
              <a:t>data set, and </a:t>
            </a:r>
            <a:r>
              <a:rPr lang="fi-FI" sz="2000" dirty="0" err="1"/>
              <a:t>paired</a:t>
            </a:r>
            <a:r>
              <a:rPr lang="fi-FI" sz="2000" dirty="0"/>
              <a:t>=TRUE </a:t>
            </a:r>
            <a:r>
              <a:rPr lang="fi-FI" sz="2000" dirty="0" err="1"/>
              <a:t>denotes</a:t>
            </a:r>
            <a:r>
              <a:rPr lang="fi-FI" sz="2000" dirty="0"/>
              <a:t> </a:t>
            </a:r>
            <a:r>
              <a:rPr lang="fi-FI" sz="2000" dirty="0" err="1"/>
              <a:t>that</a:t>
            </a:r>
            <a:r>
              <a:rPr lang="fi-FI" sz="2000" dirty="0"/>
              <a:t> </a:t>
            </a:r>
            <a:r>
              <a:rPr lang="fi-FI" sz="2000" dirty="0" err="1"/>
              <a:t>your</a:t>
            </a:r>
            <a:r>
              <a:rPr lang="fi-FI" sz="2000" dirty="0"/>
              <a:t> </a:t>
            </a:r>
            <a:r>
              <a:rPr lang="fi-FI" sz="2000" dirty="0" err="1"/>
              <a:t>two</a:t>
            </a:r>
            <a:r>
              <a:rPr lang="fi-FI" sz="2000" dirty="0"/>
              <a:t> data </a:t>
            </a:r>
            <a:r>
              <a:rPr lang="fi-FI" sz="2000" dirty="0" err="1"/>
              <a:t>sets</a:t>
            </a:r>
            <a:r>
              <a:rPr lang="fi-FI" sz="2000" dirty="0"/>
              <a:t> </a:t>
            </a:r>
            <a:r>
              <a:rPr lang="fi-FI" sz="2000" dirty="0" err="1"/>
              <a:t>includes</a:t>
            </a:r>
            <a:r>
              <a:rPr lang="fi-FI" sz="2000" dirty="0"/>
              <a:t> data for </a:t>
            </a:r>
            <a:r>
              <a:rPr lang="fi-FI" sz="2000" dirty="0" err="1"/>
              <a:t>same</a:t>
            </a:r>
            <a:r>
              <a:rPr lang="fi-FI" sz="2000" dirty="0"/>
              <a:t> ”</a:t>
            </a:r>
            <a:r>
              <a:rPr lang="fi-FI" sz="2000" dirty="0" err="1"/>
              <a:t>individuals</a:t>
            </a:r>
            <a:r>
              <a:rPr lang="fi-FI" sz="2000" dirty="0"/>
              <a:t>”)</a:t>
            </a:r>
          </a:p>
          <a:p>
            <a:pPr marL="285750" indent="-285750">
              <a:buFont typeface="Arial" panose="020B0604020202020204" pitchFamily="34" charset="0"/>
              <a:buChar char="•"/>
              <a:defRPr/>
            </a:pPr>
            <a:endParaRPr lang="fi-FI" sz="2000" dirty="0"/>
          </a:p>
          <a:p>
            <a:pPr marL="285750" indent="-285750">
              <a:buFont typeface="Arial" panose="020B0604020202020204" pitchFamily="34" charset="0"/>
              <a:buChar char="•"/>
              <a:defRPr/>
            </a:pPr>
            <a:r>
              <a:rPr lang="fi-FI" sz="2000" dirty="0"/>
              <a:t>If T-</a:t>
            </a:r>
            <a:r>
              <a:rPr lang="fi-FI" sz="2000" dirty="0" err="1"/>
              <a:t>test</a:t>
            </a:r>
            <a:r>
              <a:rPr lang="fi-FI" sz="2000" dirty="0"/>
              <a:t> </a:t>
            </a:r>
            <a:r>
              <a:rPr lang="fi-FI" sz="2000" dirty="0" err="1"/>
              <a:t>results</a:t>
            </a:r>
            <a:r>
              <a:rPr lang="fi-FI" sz="2000" dirty="0"/>
              <a:t> (p-</a:t>
            </a:r>
            <a:r>
              <a:rPr lang="fi-FI" sz="2000" dirty="0" err="1"/>
              <a:t>value</a:t>
            </a:r>
            <a:r>
              <a:rPr lang="fi-FI" sz="2000" dirty="0"/>
              <a:t>) is &lt;0.05, </a:t>
            </a:r>
            <a:r>
              <a:rPr lang="fi-FI" sz="2000" dirty="0" err="1"/>
              <a:t>the</a:t>
            </a:r>
            <a:r>
              <a:rPr lang="fi-FI" sz="2000" dirty="0"/>
              <a:t> </a:t>
            </a:r>
            <a:r>
              <a:rPr lang="fi-FI" sz="2000" dirty="0" err="1"/>
              <a:t>bias</a:t>
            </a:r>
            <a:r>
              <a:rPr lang="fi-FI" sz="2000" dirty="0"/>
              <a:t> is </a:t>
            </a:r>
            <a:r>
              <a:rPr lang="fi-FI" sz="2000" dirty="0" err="1"/>
              <a:t>significant</a:t>
            </a:r>
            <a:endParaRPr lang="fi-FI" sz="2000" dirty="0"/>
          </a:p>
        </p:txBody>
      </p:sp>
    </p:spTree>
    <p:extLst>
      <p:ext uri="{BB962C8B-B14F-4D97-AF65-F5344CB8AC3E}">
        <p14:creationId xmlns:p14="http://schemas.microsoft.com/office/powerpoint/2010/main" val="126652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i-FI" dirty="0" smtClean="0"/>
              <a:t>LECTURE CONTENTS</a:t>
            </a:r>
            <a:br>
              <a:rPr lang="fi-FI" dirty="0" smtClean="0"/>
            </a:br>
            <a:endParaRPr lang="fi-FI" dirty="0"/>
          </a:p>
        </p:txBody>
      </p:sp>
      <p:sp>
        <p:nvSpPr>
          <p:cNvPr id="7171" name="Content Placeholder 2"/>
          <p:cNvSpPr>
            <a:spLocks noGrp="1"/>
          </p:cNvSpPr>
          <p:nvPr>
            <p:ph idx="1"/>
          </p:nvPr>
        </p:nvSpPr>
        <p:spPr/>
        <p:txBody>
          <a:bodyPr/>
          <a:lstStyle/>
          <a:p>
            <a:pPr marL="457200" indent="-457200">
              <a:buFont typeface="+mj-lt"/>
              <a:buAutoNum type="arabicPeriod"/>
              <a:defRPr/>
            </a:pPr>
            <a:r>
              <a:rPr lang="en-US" dirty="0" smtClean="0"/>
              <a:t>Validating of models</a:t>
            </a:r>
          </a:p>
          <a:p>
            <a:pPr marL="800100" lvl="1" indent="-342900">
              <a:defRPr/>
            </a:pPr>
            <a:r>
              <a:rPr lang="en-US" dirty="0" smtClean="0"/>
              <a:t>Model BIAS and RMSE</a:t>
            </a:r>
          </a:p>
          <a:p>
            <a:pPr marL="0" indent="0">
              <a:buNone/>
              <a:defRPr/>
            </a:pPr>
            <a:endParaRPr lang="en-US" dirty="0" smtClean="0"/>
          </a:p>
          <a:p>
            <a:pPr marL="457200" indent="-457200">
              <a:buFont typeface="+mj-lt"/>
              <a:buAutoNum type="arabicPeriod" startAt="2"/>
              <a:defRPr/>
            </a:pPr>
            <a:r>
              <a:rPr lang="en-US" dirty="0" smtClean="0"/>
              <a:t>Instructions for doing the course group work</a:t>
            </a:r>
          </a:p>
          <a:p>
            <a:pPr marL="0" indent="0">
              <a:defRPr/>
            </a:pPr>
            <a:endParaRPr lang="en-US" dirty="0" smtClean="0"/>
          </a:p>
          <a:p>
            <a:pPr marL="0" indent="0">
              <a:defRPr/>
            </a:pPr>
            <a:endParaRPr lang="fi-FI" dirty="0" smtClean="0"/>
          </a:p>
          <a:p>
            <a:pPr marL="0" indent="0">
              <a:defRPr/>
            </a:pPr>
            <a:endParaRPr lang="fi-FI" dirty="0" smtClean="0"/>
          </a:p>
          <a:p>
            <a:pPr marL="0" indent="0">
              <a:defRPr/>
            </a:pPr>
            <a:endParaRPr lang="fi-FI" dirty="0" smtClean="0"/>
          </a:p>
        </p:txBody>
      </p:sp>
      <p:sp>
        <p:nvSpPr>
          <p:cNvPr id="717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fld id="{F29A19AB-5F2B-44A4-9EBF-E7B057D8ECD1}" type="slidenum">
              <a:rPr lang="en-US" altLang="fi-FI" sz="2400">
                <a:solidFill>
                  <a:schemeClr val="tx2"/>
                </a:solidFill>
              </a:rPr>
              <a:pPr eaLnBrk="1" hangingPunct="1">
                <a:spcBef>
                  <a:spcPct val="0"/>
                </a:spcBef>
                <a:spcAft>
                  <a:spcPct val="0"/>
                </a:spcAft>
                <a:buFontTx/>
                <a:buNone/>
              </a:pPr>
              <a:t>2</a:t>
            </a:fld>
            <a:endParaRPr lang="en-US" altLang="fi-FI" sz="2400">
              <a:solidFill>
                <a:schemeClr val="tx2"/>
              </a:solidFill>
            </a:endParaRPr>
          </a:p>
        </p:txBody>
      </p:sp>
    </p:spTree>
    <p:extLst>
      <p:ext uri="{BB962C8B-B14F-4D97-AF65-F5344CB8AC3E}">
        <p14:creationId xmlns:p14="http://schemas.microsoft.com/office/powerpoint/2010/main" val="316142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i-FI" dirty="0" smtClean="0"/>
              <a:t>VALIDATING MODELS</a:t>
            </a:r>
            <a:endParaRPr lang="fi-FI" dirty="0"/>
          </a:p>
        </p:txBody>
      </p:sp>
      <p:sp>
        <p:nvSpPr>
          <p:cNvPr id="6147" name="Content Placeholder 2"/>
          <p:cNvSpPr>
            <a:spLocks noGrp="1"/>
          </p:cNvSpPr>
          <p:nvPr>
            <p:ph idx="1"/>
          </p:nvPr>
        </p:nvSpPr>
        <p:spPr/>
        <p:txBody>
          <a:bodyPr/>
          <a:lstStyle/>
          <a:p>
            <a:r>
              <a:rPr lang="fi-FI" altLang="fi-FI" smtClean="0"/>
              <a:t>Important information about model’s applicability. Does it work also outside of modeling data set? </a:t>
            </a:r>
          </a:p>
          <a:p>
            <a:endParaRPr lang="fi-FI" altLang="fi-FI" smtClean="0"/>
          </a:p>
          <a:p>
            <a:r>
              <a:rPr lang="fi-FI" altLang="fi-FI" smtClean="0"/>
              <a:t>For example: leaf biomass model has been fitted with inventory data from Southern Finland. Can you apply the same model for Lappland?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6F4321-3D23-471B-85C1-54BCAC734036}" type="slidenum">
              <a:rPr lang="en-US" altLang="fi-FI">
                <a:solidFill>
                  <a:schemeClr val="tx2"/>
                </a:solidFill>
              </a:rPr>
              <a:pPr eaLnBrk="1" hangingPunct="1"/>
              <a:t>3</a:t>
            </a:fld>
            <a:endParaRPr lang="en-US" altLang="fi-FI">
              <a:solidFill>
                <a:schemeClr val="tx2"/>
              </a:solidFill>
            </a:endParaRPr>
          </a:p>
        </p:txBody>
      </p:sp>
    </p:spTree>
    <p:extLst>
      <p:ext uri="{BB962C8B-B14F-4D97-AF65-F5344CB8AC3E}">
        <p14:creationId xmlns:p14="http://schemas.microsoft.com/office/powerpoint/2010/main" val="391546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i-FI" dirty="0" err="1" smtClean="0"/>
              <a:t>Concept</a:t>
            </a:r>
            <a:endParaRPr lang="fi-FI" dirty="0"/>
          </a:p>
        </p:txBody>
      </p:sp>
      <p:sp>
        <p:nvSpPr>
          <p:cNvPr id="3" name="Content Placeholder 2"/>
          <p:cNvSpPr>
            <a:spLocks noGrp="1"/>
          </p:cNvSpPr>
          <p:nvPr>
            <p:ph idx="1"/>
          </p:nvPr>
        </p:nvSpPr>
        <p:spPr/>
        <p:txBody>
          <a:bodyPr>
            <a:normAutofit fontScale="92500" lnSpcReduction="10000"/>
          </a:bodyPr>
          <a:lstStyle/>
          <a:p>
            <a:pPr marL="0" indent="0">
              <a:buNone/>
              <a:defRPr/>
            </a:pPr>
            <a:r>
              <a:rPr lang="fi-FI" dirty="0" smtClean="0"/>
              <a:t>1. </a:t>
            </a:r>
            <a:r>
              <a:rPr lang="fi-FI" dirty="0" err="1" smtClean="0"/>
              <a:t>Modeling</a:t>
            </a:r>
            <a:r>
              <a:rPr lang="fi-FI" dirty="0" smtClean="0"/>
              <a:t> data set:</a:t>
            </a:r>
            <a:endParaRPr lang="fi-FI" dirty="0"/>
          </a:p>
          <a:p>
            <a:pPr eaLnBrk="1" hangingPunct="1">
              <a:buFont typeface="Arial" panose="020B0604020202020204" pitchFamily="34" charset="0"/>
              <a:buChar char="•"/>
              <a:defRPr/>
            </a:pPr>
            <a:r>
              <a:rPr lang="fi-FI" dirty="0" smtClean="0">
                <a:solidFill>
                  <a:srgbClr val="FF0000"/>
                </a:solidFill>
              </a:rPr>
              <a:t>Data set </a:t>
            </a:r>
            <a:r>
              <a:rPr lang="fi-FI" dirty="0" err="1" smtClean="0">
                <a:solidFill>
                  <a:srgbClr val="FF0000"/>
                </a:solidFill>
              </a:rPr>
              <a:t>used</a:t>
            </a:r>
            <a:r>
              <a:rPr lang="fi-FI" dirty="0" smtClean="0">
                <a:solidFill>
                  <a:srgbClr val="FF0000"/>
                </a:solidFill>
              </a:rPr>
              <a:t> for </a:t>
            </a:r>
            <a:r>
              <a:rPr lang="fi-FI" dirty="0" err="1" smtClean="0">
                <a:solidFill>
                  <a:srgbClr val="FF0000"/>
                </a:solidFill>
              </a:rPr>
              <a:t>building</a:t>
            </a:r>
            <a:r>
              <a:rPr lang="fi-FI" dirty="0" smtClean="0">
                <a:solidFill>
                  <a:srgbClr val="FF0000"/>
                </a:solidFill>
              </a:rPr>
              <a:t> a </a:t>
            </a:r>
            <a:r>
              <a:rPr lang="fi-FI" dirty="0" err="1" smtClean="0">
                <a:solidFill>
                  <a:srgbClr val="FF0000"/>
                </a:solidFill>
              </a:rPr>
              <a:t>model</a:t>
            </a:r>
            <a:endParaRPr lang="fi-FI" dirty="0" smtClean="0">
              <a:solidFill>
                <a:srgbClr val="FF0000"/>
              </a:solidFill>
            </a:endParaRPr>
          </a:p>
          <a:p>
            <a:pPr marL="800100" lvl="1" indent="-342900">
              <a:defRPr/>
            </a:pPr>
            <a:r>
              <a:rPr lang="fi-FI" dirty="0" smtClean="0"/>
              <a:t>For </a:t>
            </a:r>
            <a:r>
              <a:rPr lang="fi-FI" dirty="0" err="1" smtClean="0"/>
              <a:t>example</a:t>
            </a:r>
            <a:r>
              <a:rPr lang="fi-FI" dirty="0" smtClean="0"/>
              <a:t> TREE_BIOMASS = </a:t>
            </a:r>
            <a:r>
              <a:rPr lang="fi-FI" dirty="0" err="1" smtClean="0"/>
              <a:t>f(height</a:t>
            </a:r>
            <a:r>
              <a:rPr lang="fi-FI" dirty="0" smtClean="0"/>
              <a:t>, </a:t>
            </a:r>
            <a:r>
              <a:rPr lang="fi-FI" dirty="0" err="1" smtClean="0"/>
              <a:t>diameter</a:t>
            </a:r>
            <a:r>
              <a:rPr lang="fi-FI" dirty="0" smtClean="0"/>
              <a:t>)</a:t>
            </a:r>
          </a:p>
          <a:p>
            <a:pPr eaLnBrk="1" hangingPunct="1">
              <a:buFont typeface="Arial" panose="020B0604020202020204" pitchFamily="34" charset="0"/>
              <a:buChar char="•"/>
              <a:defRPr/>
            </a:pPr>
            <a:r>
              <a:rPr lang="fi-FI" dirty="0" err="1" smtClean="0"/>
              <a:t>Checking</a:t>
            </a:r>
            <a:r>
              <a:rPr lang="fi-FI" dirty="0" smtClean="0"/>
              <a:t> </a:t>
            </a:r>
            <a:r>
              <a:rPr lang="fi-FI" dirty="0" err="1" smtClean="0"/>
              <a:t>model</a:t>
            </a:r>
            <a:r>
              <a:rPr lang="fi-FI" dirty="0" smtClean="0"/>
              <a:t> </a:t>
            </a:r>
            <a:r>
              <a:rPr lang="fi-FI" dirty="0" err="1" smtClean="0"/>
              <a:t>results</a:t>
            </a:r>
            <a:r>
              <a:rPr lang="fi-FI" dirty="0" smtClean="0"/>
              <a:t>: R</a:t>
            </a:r>
            <a:r>
              <a:rPr lang="fi-FI" baseline="30000" dirty="0" smtClean="0"/>
              <a:t>2</a:t>
            </a:r>
            <a:r>
              <a:rPr lang="fi-FI" dirty="0" smtClean="0"/>
              <a:t>, p-</a:t>
            </a:r>
            <a:r>
              <a:rPr lang="fi-FI" dirty="0" err="1" smtClean="0"/>
              <a:t>values</a:t>
            </a:r>
            <a:r>
              <a:rPr lang="fi-FI" dirty="0" smtClean="0"/>
              <a:t>, </a:t>
            </a:r>
            <a:r>
              <a:rPr lang="fi-FI" dirty="0" err="1" smtClean="0"/>
              <a:t>residuals</a:t>
            </a:r>
            <a:endParaRPr lang="fi-FI" dirty="0" smtClean="0"/>
          </a:p>
          <a:p>
            <a:pPr eaLnBrk="1" hangingPunct="1">
              <a:buFont typeface="Arial" panose="020B0604020202020204" pitchFamily="34" charset="0"/>
              <a:buChar char="•"/>
              <a:defRPr/>
            </a:pPr>
            <a:r>
              <a:rPr lang="fi-FI" dirty="0" smtClean="0"/>
              <a:t>-&gt; </a:t>
            </a:r>
            <a:r>
              <a:rPr lang="fi-FI" dirty="0" err="1" smtClean="0"/>
              <a:t>Goodness</a:t>
            </a:r>
            <a:r>
              <a:rPr lang="fi-FI" dirty="0" smtClean="0"/>
              <a:t> of the </a:t>
            </a:r>
            <a:r>
              <a:rPr lang="fi-FI" dirty="0" err="1" smtClean="0"/>
              <a:t>model</a:t>
            </a:r>
            <a:r>
              <a:rPr lang="fi-FI" dirty="0" smtClean="0"/>
              <a:t> </a:t>
            </a:r>
            <a:r>
              <a:rPr lang="fi-FI" dirty="0" smtClean="0">
                <a:solidFill>
                  <a:schemeClr val="tx2"/>
                </a:solidFill>
              </a:rPr>
              <a:t>in </a:t>
            </a:r>
            <a:r>
              <a:rPr lang="fi-FI" dirty="0" err="1" smtClean="0">
                <a:solidFill>
                  <a:schemeClr val="tx2"/>
                </a:solidFill>
              </a:rPr>
              <a:t>your</a:t>
            </a:r>
            <a:r>
              <a:rPr lang="fi-FI" dirty="0" smtClean="0">
                <a:solidFill>
                  <a:schemeClr val="tx2"/>
                </a:solidFill>
              </a:rPr>
              <a:t> </a:t>
            </a:r>
            <a:r>
              <a:rPr lang="fi-FI" dirty="0" err="1" smtClean="0">
                <a:solidFill>
                  <a:schemeClr val="tx2"/>
                </a:solidFill>
              </a:rPr>
              <a:t>modeling</a:t>
            </a:r>
            <a:r>
              <a:rPr lang="fi-FI" dirty="0" smtClean="0">
                <a:solidFill>
                  <a:schemeClr val="tx2"/>
                </a:solidFill>
              </a:rPr>
              <a:t> data set</a:t>
            </a:r>
          </a:p>
          <a:p>
            <a:pPr eaLnBrk="1" hangingPunct="1">
              <a:buFont typeface="Arial" panose="020B0604020202020204" pitchFamily="34" charset="0"/>
              <a:buChar char="•"/>
              <a:defRPr/>
            </a:pPr>
            <a:endParaRPr lang="fi-FI" dirty="0"/>
          </a:p>
          <a:p>
            <a:pPr marL="0" indent="0">
              <a:buNone/>
              <a:defRPr/>
            </a:pPr>
            <a:r>
              <a:rPr lang="fi-FI" dirty="0" smtClean="0"/>
              <a:t>2. Evaluation data set:</a:t>
            </a:r>
          </a:p>
          <a:p>
            <a:pPr eaLnBrk="1" hangingPunct="1">
              <a:buFont typeface="Arial" panose="020B0604020202020204" pitchFamily="34" charset="0"/>
              <a:buChar char="•"/>
              <a:defRPr/>
            </a:pPr>
            <a:r>
              <a:rPr lang="fi-FI" dirty="0" err="1" smtClean="0">
                <a:solidFill>
                  <a:srgbClr val="FF0000"/>
                </a:solidFill>
              </a:rPr>
              <a:t>Another</a:t>
            </a:r>
            <a:r>
              <a:rPr lang="fi-FI" dirty="0" smtClean="0">
                <a:solidFill>
                  <a:srgbClr val="FF0000"/>
                </a:solidFill>
              </a:rPr>
              <a:t> data set </a:t>
            </a:r>
            <a:r>
              <a:rPr lang="fi-FI" dirty="0" err="1" smtClean="0">
                <a:solidFill>
                  <a:srgbClr val="FF0000"/>
                </a:solidFill>
              </a:rPr>
              <a:t>used</a:t>
            </a:r>
            <a:r>
              <a:rPr lang="fi-FI" dirty="0" smtClean="0">
                <a:solidFill>
                  <a:srgbClr val="FF0000"/>
                </a:solidFill>
              </a:rPr>
              <a:t> for </a:t>
            </a:r>
            <a:r>
              <a:rPr lang="fi-FI" dirty="0" err="1" smtClean="0">
                <a:solidFill>
                  <a:srgbClr val="FF0000"/>
                </a:solidFill>
              </a:rPr>
              <a:t>checking</a:t>
            </a:r>
            <a:r>
              <a:rPr lang="fi-FI" dirty="0" smtClean="0">
                <a:solidFill>
                  <a:srgbClr val="FF0000"/>
                </a:solidFill>
              </a:rPr>
              <a:t>, </a:t>
            </a:r>
            <a:r>
              <a:rPr lang="fi-FI" dirty="0" err="1" smtClean="0">
                <a:solidFill>
                  <a:srgbClr val="FF0000"/>
                </a:solidFill>
              </a:rPr>
              <a:t>if</a:t>
            </a:r>
            <a:r>
              <a:rPr lang="fi-FI" dirty="0" smtClean="0">
                <a:solidFill>
                  <a:srgbClr val="FF0000"/>
                </a:solidFill>
              </a:rPr>
              <a:t> </a:t>
            </a:r>
            <a:r>
              <a:rPr lang="fi-FI" dirty="0" err="1" smtClean="0">
                <a:solidFill>
                  <a:srgbClr val="FF0000"/>
                </a:solidFill>
              </a:rPr>
              <a:t>model</a:t>
            </a:r>
            <a:r>
              <a:rPr lang="fi-FI" dirty="0" smtClean="0">
                <a:solidFill>
                  <a:srgbClr val="FF0000"/>
                </a:solidFill>
              </a:rPr>
              <a:t> </a:t>
            </a:r>
            <a:r>
              <a:rPr lang="fi-FI" dirty="0" err="1" smtClean="0">
                <a:solidFill>
                  <a:srgbClr val="FF0000"/>
                </a:solidFill>
              </a:rPr>
              <a:t>works</a:t>
            </a:r>
            <a:r>
              <a:rPr lang="fi-FI" dirty="0" smtClean="0">
                <a:solidFill>
                  <a:srgbClr val="FF0000"/>
                </a:solidFill>
              </a:rPr>
              <a:t> </a:t>
            </a:r>
            <a:r>
              <a:rPr lang="fi-FI" dirty="0" err="1" smtClean="0">
                <a:solidFill>
                  <a:srgbClr val="FF0000"/>
                </a:solidFill>
              </a:rPr>
              <a:t>also</a:t>
            </a:r>
            <a:r>
              <a:rPr lang="fi-FI" dirty="0" smtClean="0">
                <a:solidFill>
                  <a:srgbClr val="FF0000"/>
                </a:solidFill>
              </a:rPr>
              <a:t> </a:t>
            </a:r>
            <a:r>
              <a:rPr lang="fi-FI" dirty="0" err="1" smtClean="0">
                <a:solidFill>
                  <a:srgbClr val="FF0000"/>
                </a:solidFill>
              </a:rPr>
              <a:t>elsewhere</a:t>
            </a:r>
            <a:endParaRPr lang="fi-FI" dirty="0" smtClean="0">
              <a:solidFill>
                <a:srgbClr val="FF0000"/>
              </a:solidFill>
            </a:endParaRPr>
          </a:p>
          <a:p>
            <a:pPr eaLnBrk="1" hangingPunct="1">
              <a:buFont typeface="Arial" panose="020B0604020202020204" pitchFamily="34" charset="0"/>
              <a:buChar char="•"/>
              <a:defRPr/>
            </a:pPr>
            <a:r>
              <a:rPr lang="fi-FI" dirty="0" err="1" smtClean="0">
                <a:solidFill>
                  <a:srgbClr val="FF0000"/>
                </a:solidFill>
              </a:rPr>
              <a:t>Running</a:t>
            </a:r>
            <a:r>
              <a:rPr lang="fi-FI" dirty="0" smtClean="0">
                <a:solidFill>
                  <a:srgbClr val="FF0000"/>
                </a:solidFill>
              </a:rPr>
              <a:t> the </a:t>
            </a:r>
            <a:r>
              <a:rPr lang="fi-FI" dirty="0" err="1" smtClean="0">
                <a:solidFill>
                  <a:srgbClr val="FF0000"/>
                </a:solidFill>
              </a:rPr>
              <a:t>existing</a:t>
            </a:r>
            <a:r>
              <a:rPr lang="fi-FI" dirty="0" smtClean="0">
                <a:solidFill>
                  <a:srgbClr val="FF0000"/>
                </a:solidFill>
              </a:rPr>
              <a:t> </a:t>
            </a:r>
            <a:r>
              <a:rPr lang="fi-FI" dirty="0" err="1" smtClean="0">
                <a:solidFill>
                  <a:srgbClr val="FF0000"/>
                </a:solidFill>
              </a:rPr>
              <a:t>model</a:t>
            </a:r>
            <a:r>
              <a:rPr lang="fi-FI" dirty="0" smtClean="0">
                <a:solidFill>
                  <a:srgbClr val="FF0000"/>
                </a:solidFill>
              </a:rPr>
              <a:t> with </a:t>
            </a:r>
            <a:r>
              <a:rPr lang="fi-FI" dirty="0" err="1" smtClean="0">
                <a:solidFill>
                  <a:srgbClr val="FF0000"/>
                </a:solidFill>
              </a:rPr>
              <a:t>this</a:t>
            </a:r>
            <a:r>
              <a:rPr lang="fi-FI" dirty="0" smtClean="0">
                <a:solidFill>
                  <a:srgbClr val="FF0000"/>
                </a:solidFill>
              </a:rPr>
              <a:t> data and </a:t>
            </a:r>
            <a:r>
              <a:rPr lang="fi-FI" dirty="0" err="1" smtClean="0">
                <a:solidFill>
                  <a:srgbClr val="FF0000"/>
                </a:solidFill>
              </a:rPr>
              <a:t>comparing</a:t>
            </a:r>
            <a:r>
              <a:rPr lang="fi-FI" dirty="0" smtClean="0">
                <a:solidFill>
                  <a:srgbClr val="FF0000"/>
                </a:solidFill>
              </a:rPr>
              <a:t> the </a:t>
            </a:r>
            <a:r>
              <a:rPr lang="fi-FI" dirty="0" err="1" smtClean="0">
                <a:solidFill>
                  <a:srgbClr val="FF0000"/>
                </a:solidFill>
              </a:rPr>
              <a:t>model</a:t>
            </a:r>
            <a:r>
              <a:rPr lang="fi-FI" dirty="0" smtClean="0">
                <a:solidFill>
                  <a:srgbClr val="FF0000"/>
                </a:solidFill>
              </a:rPr>
              <a:t> </a:t>
            </a:r>
            <a:r>
              <a:rPr lang="fi-FI" dirty="0" err="1" smtClean="0">
                <a:solidFill>
                  <a:srgbClr val="FF0000"/>
                </a:solidFill>
              </a:rPr>
              <a:t>results</a:t>
            </a:r>
            <a:r>
              <a:rPr lang="fi-FI" dirty="0" smtClean="0">
                <a:solidFill>
                  <a:srgbClr val="FF0000"/>
                </a:solidFill>
              </a:rPr>
              <a:t> with </a:t>
            </a:r>
            <a:r>
              <a:rPr lang="fi-FI" dirty="0" err="1" smtClean="0">
                <a:solidFill>
                  <a:srgbClr val="FF0000"/>
                </a:solidFill>
              </a:rPr>
              <a:t>measured</a:t>
            </a:r>
            <a:r>
              <a:rPr lang="fi-FI" dirty="0" smtClean="0">
                <a:solidFill>
                  <a:srgbClr val="FF0000"/>
                </a:solidFill>
              </a:rPr>
              <a:t> data</a:t>
            </a:r>
            <a:endParaRPr lang="fi-FI" dirty="0">
              <a:solidFill>
                <a:srgbClr val="FF0000"/>
              </a:solidFill>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9F16D3-CBA3-4F21-847F-5632B1A72025}" type="slidenum">
              <a:rPr lang="en-US" altLang="fi-FI">
                <a:solidFill>
                  <a:schemeClr val="tx2"/>
                </a:solidFill>
              </a:rPr>
              <a:pPr eaLnBrk="1" hangingPunct="1"/>
              <a:t>4</a:t>
            </a:fld>
            <a:endParaRPr lang="en-US" altLang="fi-FI">
              <a:solidFill>
                <a:schemeClr val="tx2"/>
              </a:solidFill>
            </a:endParaRPr>
          </a:p>
        </p:txBody>
      </p:sp>
    </p:spTree>
    <p:extLst>
      <p:ext uri="{BB962C8B-B14F-4D97-AF65-F5344CB8AC3E}">
        <p14:creationId xmlns:p14="http://schemas.microsoft.com/office/powerpoint/2010/main" val="404552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i-FI" dirty="0" err="1" smtClean="0"/>
              <a:t>Example</a:t>
            </a:r>
            <a:r>
              <a:rPr lang="fi-FI" dirty="0" smtClean="0"/>
              <a:t> case</a:t>
            </a:r>
            <a:endParaRPr lang="fi-FI" dirty="0"/>
          </a:p>
        </p:txBody>
      </p:sp>
      <p:sp>
        <p:nvSpPr>
          <p:cNvPr id="8195" name="Content Placeholder 2"/>
          <p:cNvSpPr>
            <a:spLocks noGrp="1"/>
          </p:cNvSpPr>
          <p:nvPr>
            <p:ph idx="1"/>
          </p:nvPr>
        </p:nvSpPr>
        <p:spPr>
          <a:xfrm>
            <a:off x="1981201" y="1752601"/>
            <a:ext cx="5051425" cy="4373563"/>
          </a:xfrm>
        </p:spPr>
        <p:txBody>
          <a:bodyPr/>
          <a:lstStyle/>
          <a:p>
            <a:r>
              <a:rPr lang="fi-FI" altLang="fi-FI" sz="1800"/>
              <a:t>You have build a model, which estimates </a:t>
            </a:r>
            <a:r>
              <a:rPr lang="fi-FI" altLang="fi-FI" sz="1800">
                <a:solidFill>
                  <a:srgbClr val="FF0000"/>
                </a:solidFill>
              </a:rPr>
              <a:t>tree height as a function of tree diameter </a:t>
            </a:r>
            <a:r>
              <a:rPr lang="fi-FI" altLang="fi-FI" sz="1800"/>
              <a:t>H= f(D).  Modeling data was measured in Northern Finland.</a:t>
            </a:r>
          </a:p>
          <a:p>
            <a:endParaRPr lang="fi-FI" altLang="fi-FI" sz="1800"/>
          </a:p>
          <a:p>
            <a:r>
              <a:rPr lang="fi-FI" altLang="fi-FI" sz="1800"/>
              <a:t>Does it work properly in other areas? -&gt; check with data from elsewhere. For example: apply model to calculate H for trees with Joensuu data and compare the modeled and measured values. </a:t>
            </a:r>
            <a:r>
              <a:rPr lang="fi-FI" altLang="fi-FI" sz="1800">
                <a:solidFill>
                  <a:srgbClr val="FF0000"/>
                </a:solidFill>
              </a:rPr>
              <a:t>Do the results differ those in the modeling data set? Are the differences significant?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2D1029-67E6-4B69-A8B2-3AB001F1FB55}" type="slidenum">
              <a:rPr lang="en-US" altLang="fi-FI">
                <a:solidFill>
                  <a:schemeClr val="tx2"/>
                </a:solidFill>
              </a:rPr>
              <a:pPr eaLnBrk="1" hangingPunct="1"/>
              <a:t>5</a:t>
            </a:fld>
            <a:endParaRPr lang="en-US" altLang="fi-FI">
              <a:solidFill>
                <a:schemeClr val="tx2"/>
              </a:solidFill>
            </a:endParaRPr>
          </a:p>
        </p:txBody>
      </p:sp>
      <p:graphicFrame>
        <p:nvGraphicFramePr>
          <p:cNvPr id="7" name="Chart 6"/>
          <p:cNvGraphicFramePr>
            <a:graphicFrameLocks/>
          </p:cNvGraphicFramePr>
          <p:nvPr/>
        </p:nvGraphicFramePr>
        <p:xfrm>
          <a:off x="7032105" y="3645025"/>
          <a:ext cx="3305175" cy="3043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nvGraphicFramePr>
        <p:xfrm>
          <a:off x="7176121" y="548681"/>
          <a:ext cx="3305175" cy="3043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5570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fi-FI" dirty="0" smtClean="0"/>
              <a:t>VALIDATING MODELS</a:t>
            </a:r>
            <a:endParaRPr lang="fi-FI" dirty="0"/>
          </a:p>
        </p:txBody>
      </p:sp>
      <p:sp>
        <p:nvSpPr>
          <p:cNvPr id="3" name="Content Placeholder 2"/>
          <p:cNvSpPr>
            <a:spLocks noGrp="1"/>
          </p:cNvSpPr>
          <p:nvPr>
            <p:ph idx="1"/>
          </p:nvPr>
        </p:nvSpPr>
        <p:spPr>
          <a:xfrm>
            <a:off x="1981201" y="1752601"/>
            <a:ext cx="5483225" cy="4373563"/>
          </a:xfrm>
        </p:spPr>
        <p:txBody>
          <a:bodyPr/>
          <a:lstStyle/>
          <a:p>
            <a:pPr marL="0" indent="0">
              <a:defRPr/>
            </a:pPr>
            <a:r>
              <a:rPr lang="fi-FI" sz="1800" dirty="0" err="1"/>
              <a:t>Commonly</a:t>
            </a:r>
            <a:r>
              <a:rPr lang="fi-FI" sz="1800" dirty="0"/>
              <a:t> </a:t>
            </a:r>
            <a:r>
              <a:rPr lang="fi-FI" sz="1800" dirty="0" err="1"/>
              <a:t>used</a:t>
            </a:r>
            <a:r>
              <a:rPr lang="fi-FI" sz="1800" dirty="0"/>
              <a:t> </a:t>
            </a:r>
            <a:r>
              <a:rPr lang="fi-FI" sz="1800" dirty="0" err="1"/>
              <a:t>measures</a:t>
            </a:r>
            <a:r>
              <a:rPr lang="fi-FI" sz="1800" dirty="0"/>
              <a:t>:</a:t>
            </a:r>
          </a:p>
          <a:p>
            <a:pPr marL="0" indent="0">
              <a:defRPr/>
            </a:pPr>
            <a:endParaRPr lang="fi-FI" sz="1800" dirty="0"/>
          </a:p>
          <a:p>
            <a:pPr marL="0" indent="0">
              <a:defRPr/>
            </a:pPr>
            <a:r>
              <a:rPr lang="fi-FI" sz="1800" dirty="0"/>
              <a:t>RMSE (ROOT MEAN SQUARED ERROR)</a:t>
            </a:r>
          </a:p>
          <a:p>
            <a:pPr eaLnBrk="1" hangingPunct="1">
              <a:buFont typeface="Arial" panose="020B0604020202020204" pitchFamily="34" charset="0"/>
              <a:buChar char="•"/>
              <a:defRPr/>
            </a:pPr>
            <a:r>
              <a:rPr lang="fi-FI" sz="1800" dirty="0" err="1"/>
              <a:t>Describes</a:t>
            </a:r>
            <a:r>
              <a:rPr lang="fi-FI" sz="1800" dirty="0"/>
              <a:t> </a:t>
            </a:r>
            <a:r>
              <a:rPr lang="fi-FI" sz="1800" dirty="0" err="1"/>
              <a:t>how</a:t>
            </a:r>
            <a:r>
              <a:rPr lang="fi-FI" sz="1800" dirty="0"/>
              <a:t> </a:t>
            </a:r>
            <a:r>
              <a:rPr lang="fi-FI" sz="1800" dirty="0" err="1"/>
              <a:t>much</a:t>
            </a:r>
            <a:r>
              <a:rPr lang="fi-FI" sz="1800" dirty="0">
                <a:solidFill>
                  <a:srgbClr val="FF0000"/>
                </a:solidFill>
              </a:rPr>
              <a:t> </a:t>
            </a:r>
            <a:r>
              <a:rPr lang="fi-FI" sz="1800" dirty="0" err="1">
                <a:solidFill>
                  <a:srgbClr val="FF0000"/>
                </a:solidFill>
              </a:rPr>
              <a:t>scatter</a:t>
            </a:r>
            <a:r>
              <a:rPr lang="fi-FI" sz="1800" dirty="0">
                <a:solidFill>
                  <a:srgbClr val="FF0000"/>
                </a:solidFill>
              </a:rPr>
              <a:t> </a:t>
            </a:r>
            <a:r>
              <a:rPr lang="fi-FI" sz="1800" dirty="0" err="1"/>
              <a:t>there</a:t>
            </a:r>
            <a:r>
              <a:rPr lang="fi-FI" sz="1800" dirty="0"/>
              <a:t> is </a:t>
            </a:r>
            <a:r>
              <a:rPr lang="fi-FI" sz="1800" dirty="0" err="1"/>
              <a:t>between</a:t>
            </a:r>
            <a:r>
              <a:rPr lang="fi-FI" sz="1800" dirty="0"/>
              <a:t> the </a:t>
            </a:r>
            <a:r>
              <a:rPr lang="fi-FI" sz="1800" dirty="0" err="1"/>
              <a:t>measured</a:t>
            </a:r>
            <a:r>
              <a:rPr lang="fi-FI" sz="1800" dirty="0"/>
              <a:t> and </a:t>
            </a:r>
            <a:r>
              <a:rPr lang="fi-FI" sz="1800" dirty="0" err="1"/>
              <a:t>modeled</a:t>
            </a:r>
            <a:r>
              <a:rPr lang="fi-FI" sz="1800" dirty="0"/>
              <a:t> </a:t>
            </a:r>
            <a:r>
              <a:rPr lang="fi-FI" sz="1800" dirty="0" err="1"/>
              <a:t>values</a:t>
            </a:r>
            <a:endParaRPr lang="fi-FI" sz="1800" dirty="0"/>
          </a:p>
          <a:p>
            <a:pPr eaLnBrk="1" hangingPunct="1">
              <a:buFont typeface="Arial" panose="020B0604020202020204" pitchFamily="34" charset="0"/>
              <a:buChar char="•"/>
              <a:defRPr/>
            </a:pPr>
            <a:r>
              <a:rPr lang="fi-FI" sz="1800" dirty="0">
                <a:solidFill>
                  <a:srgbClr val="FF0000"/>
                </a:solidFill>
              </a:rPr>
              <a:t>Precision</a:t>
            </a:r>
          </a:p>
          <a:p>
            <a:pPr marL="0" indent="0">
              <a:defRPr/>
            </a:pPr>
            <a:endParaRPr lang="fi-FI" sz="1800" dirty="0"/>
          </a:p>
          <a:p>
            <a:pPr marL="0" indent="0">
              <a:defRPr/>
            </a:pPr>
            <a:r>
              <a:rPr lang="fi-FI" sz="1800" dirty="0"/>
              <a:t>BIAS</a:t>
            </a:r>
          </a:p>
          <a:p>
            <a:pPr eaLnBrk="1" hangingPunct="1">
              <a:buFont typeface="Arial" panose="020B0604020202020204" pitchFamily="34" charset="0"/>
              <a:buChar char="•"/>
              <a:defRPr/>
            </a:pPr>
            <a:r>
              <a:rPr lang="fi-FI" sz="1800" dirty="0" err="1"/>
              <a:t>Describes</a:t>
            </a:r>
            <a:r>
              <a:rPr lang="fi-FI" sz="1800" dirty="0"/>
              <a:t> </a:t>
            </a:r>
            <a:r>
              <a:rPr lang="fi-FI" sz="1800" dirty="0" err="1"/>
              <a:t>how</a:t>
            </a:r>
            <a:r>
              <a:rPr lang="fi-FI" sz="1800" dirty="0"/>
              <a:t> </a:t>
            </a:r>
            <a:r>
              <a:rPr lang="fi-FI" sz="1800" dirty="0" err="1"/>
              <a:t>much</a:t>
            </a:r>
            <a:r>
              <a:rPr lang="fi-FI" sz="1800" dirty="0"/>
              <a:t> </a:t>
            </a:r>
            <a:r>
              <a:rPr lang="fi-FI" sz="1800" dirty="0" err="1"/>
              <a:t>the</a:t>
            </a:r>
            <a:r>
              <a:rPr lang="fi-FI" sz="1800" dirty="0"/>
              <a:t> </a:t>
            </a:r>
            <a:r>
              <a:rPr lang="fi-FI" sz="1800" dirty="0" err="1">
                <a:solidFill>
                  <a:srgbClr val="FF0000"/>
                </a:solidFill>
              </a:rPr>
              <a:t>average</a:t>
            </a:r>
            <a:r>
              <a:rPr lang="fi-FI" sz="1800" dirty="0">
                <a:solidFill>
                  <a:srgbClr val="FF0000"/>
                </a:solidFill>
              </a:rPr>
              <a:t> </a:t>
            </a:r>
            <a:r>
              <a:rPr lang="fi-FI" sz="1800" dirty="0" err="1">
                <a:solidFill>
                  <a:srgbClr val="FF0000"/>
                </a:solidFill>
              </a:rPr>
              <a:t>level</a:t>
            </a:r>
            <a:r>
              <a:rPr lang="fi-FI" sz="1800" dirty="0"/>
              <a:t> of the </a:t>
            </a:r>
            <a:r>
              <a:rPr lang="fi-FI" sz="1800" dirty="0" err="1"/>
              <a:t>modeled</a:t>
            </a:r>
            <a:r>
              <a:rPr lang="fi-FI" sz="1800" dirty="0"/>
              <a:t> </a:t>
            </a:r>
            <a:r>
              <a:rPr lang="fi-FI" sz="1800" dirty="0" err="1"/>
              <a:t>values</a:t>
            </a:r>
            <a:r>
              <a:rPr lang="fi-FI" sz="1800" dirty="0"/>
              <a:t> </a:t>
            </a:r>
            <a:r>
              <a:rPr lang="fi-FI" sz="1800" dirty="0" err="1"/>
              <a:t>differ</a:t>
            </a:r>
            <a:r>
              <a:rPr lang="fi-FI" sz="1800" dirty="0"/>
              <a:t> </a:t>
            </a:r>
            <a:r>
              <a:rPr lang="fi-FI" sz="1800" dirty="0" err="1"/>
              <a:t>from</a:t>
            </a:r>
            <a:r>
              <a:rPr lang="fi-FI" sz="1800" dirty="0"/>
              <a:t> the </a:t>
            </a:r>
            <a:r>
              <a:rPr lang="fi-FI" sz="1800" dirty="0" err="1"/>
              <a:t>measured</a:t>
            </a:r>
            <a:r>
              <a:rPr lang="fi-FI" sz="1800" dirty="0"/>
              <a:t> </a:t>
            </a:r>
            <a:r>
              <a:rPr lang="fi-FI" sz="1800" dirty="0" err="1"/>
              <a:t>ones</a:t>
            </a:r>
            <a:endParaRPr lang="fi-FI" sz="1800" dirty="0"/>
          </a:p>
          <a:p>
            <a:pPr eaLnBrk="1" hangingPunct="1">
              <a:buFont typeface="Arial" panose="020B0604020202020204" pitchFamily="34" charset="0"/>
              <a:buChar char="•"/>
              <a:defRPr/>
            </a:pPr>
            <a:r>
              <a:rPr lang="fi-FI" sz="1800" dirty="0" err="1">
                <a:solidFill>
                  <a:srgbClr val="FF0000"/>
                </a:solidFill>
              </a:rPr>
              <a:t>Accuracy</a:t>
            </a:r>
            <a:endParaRPr lang="fi-FI" sz="1800" dirty="0">
              <a:solidFill>
                <a:srgbClr val="FF0000"/>
              </a:solidFill>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C15B2B-8FC7-48E8-86E5-2BB5EAEEFD0C}" type="slidenum">
              <a:rPr lang="en-US" altLang="fi-FI">
                <a:solidFill>
                  <a:schemeClr val="tx2"/>
                </a:solidFill>
              </a:rPr>
              <a:pPr eaLnBrk="1" hangingPunct="1"/>
              <a:t>6</a:t>
            </a:fld>
            <a:endParaRPr lang="en-US" altLang="fi-FI">
              <a:solidFill>
                <a:schemeClr val="tx2"/>
              </a:solidFill>
            </a:endParaRP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539" y="3573463"/>
            <a:ext cx="2657475"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260350"/>
            <a:ext cx="29448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3" name="TextBox 10"/>
          <p:cNvSpPr txBox="1">
            <a:spLocks noChangeArrowheads="1"/>
          </p:cNvSpPr>
          <p:nvPr/>
        </p:nvSpPr>
        <p:spPr bwMode="auto">
          <a:xfrm>
            <a:off x="9166226" y="3195638"/>
            <a:ext cx="8112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100" b="0"/>
              <a:t>Measured</a:t>
            </a:r>
          </a:p>
        </p:txBody>
      </p:sp>
      <p:sp>
        <p:nvSpPr>
          <p:cNvPr id="9224" name="TextBox 14"/>
          <p:cNvSpPr txBox="1">
            <a:spLocks noChangeArrowheads="1"/>
          </p:cNvSpPr>
          <p:nvPr/>
        </p:nvSpPr>
        <p:spPr bwMode="auto">
          <a:xfrm>
            <a:off x="7104064" y="404814"/>
            <a:ext cx="7270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100" b="0"/>
              <a:t>Modeled</a:t>
            </a:r>
          </a:p>
        </p:txBody>
      </p:sp>
      <p:sp>
        <p:nvSpPr>
          <p:cNvPr id="9225" name="TextBox 15"/>
          <p:cNvSpPr txBox="1">
            <a:spLocks noChangeArrowheads="1"/>
          </p:cNvSpPr>
          <p:nvPr/>
        </p:nvSpPr>
        <p:spPr bwMode="auto">
          <a:xfrm>
            <a:off x="9291638" y="6483350"/>
            <a:ext cx="8112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100" b="0"/>
              <a:t>Measured</a:t>
            </a:r>
          </a:p>
        </p:txBody>
      </p:sp>
      <p:sp>
        <p:nvSpPr>
          <p:cNvPr id="9226" name="TextBox 17"/>
          <p:cNvSpPr txBox="1">
            <a:spLocks noChangeArrowheads="1"/>
          </p:cNvSpPr>
          <p:nvPr/>
        </p:nvSpPr>
        <p:spPr bwMode="auto">
          <a:xfrm>
            <a:off x="6884989" y="3598863"/>
            <a:ext cx="7254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100" b="0"/>
              <a:t>Modeled</a:t>
            </a:r>
          </a:p>
        </p:txBody>
      </p:sp>
      <p:cxnSp>
        <p:nvCxnSpPr>
          <p:cNvPr id="14" name="Straight Connector 13"/>
          <p:cNvCxnSpPr/>
          <p:nvPr/>
        </p:nvCxnSpPr>
        <p:spPr>
          <a:xfrm flipV="1">
            <a:off x="7967664" y="3859213"/>
            <a:ext cx="1603375" cy="201771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875588" y="4365626"/>
            <a:ext cx="1695450" cy="201771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18565341">
            <a:off x="7077076" y="1530351"/>
            <a:ext cx="3384550" cy="720725"/>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fi-FI">
              <a:solidFill>
                <a:srgbClr val="0070C0"/>
              </a:solidFill>
            </a:endParaRPr>
          </a:p>
        </p:txBody>
      </p:sp>
      <p:sp>
        <p:nvSpPr>
          <p:cNvPr id="24" name="Oval 23"/>
          <p:cNvSpPr/>
          <p:nvPr/>
        </p:nvSpPr>
        <p:spPr>
          <a:xfrm rot="18593855">
            <a:off x="6960394" y="1119982"/>
            <a:ext cx="3765551" cy="140811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fi-FI">
              <a:solidFill>
                <a:srgbClr val="0070C0"/>
              </a:solidFill>
            </a:endParaRPr>
          </a:p>
        </p:txBody>
      </p:sp>
    </p:spTree>
    <p:extLst>
      <p:ext uri="{BB962C8B-B14F-4D97-AF65-F5344CB8AC3E}">
        <p14:creationId xmlns:p14="http://schemas.microsoft.com/office/powerpoint/2010/main" val="3607526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4762500" cy="1371600"/>
          </a:xfrm>
        </p:spPr>
        <p:txBody>
          <a:bodyPr>
            <a:normAutofit/>
          </a:bodyPr>
          <a:lstStyle/>
          <a:p>
            <a:pPr eaLnBrk="1" hangingPunct="1">
              <a:defRPr/>
            </a:pPr>
            <a:r>
              <a:rPr lang="fi-FI" dirty="0" err="1" smtClean="0"/>
              <a:t>Absolute</a:t>
            </a:r>
            <a:r>
              <a:rPr lang="fi-FI" dirty="0" smtClean="0"/>
              <a:t> RMSE and </a:t>
            </a:r>
            <a:r>
              <a:rPr lang="fi-FI" dirty="0" err="1" smtClean="0"/>
              <a:t>relative</a:t>
            </a:r>
            <a:r>
              <a:rPr lang="fi-FI" dirty="0" smtClean="0"/>
              <a:t> RMSE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9BD7CC-9D0D-4D41-96A3-823F484B1C3E}" type="slidenum">
              <a:rPr lang="en-US" altLang="fi-FI">
                <a:solidFill>
                  <a:schemeClr val="tx2"/>
                </a:solidFill>
              </a:rPr>
              <a:pPr eaLnBrk="1" hangingPunct="1"/>
              <a:t>7</a:t>
            </a:fld>
            <a:endParaRPr lang="en-US" altLang="fi-FI">
              <a:solidFill>
                <a:schemeClr val="tx2"/>
              </a:solidFill>
            </a:endParaRP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557338"/>
            <a:ext cx="5314951"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a:spLocks noRot="1" noChangeAspect="1" noMove="1" noResize="1" noEditPoints="1" noAdjustHandles="1" noChangeArrowheads="1" noChangeShapeType="1" noTextEdit="1"/>
          </p:cNvSpPr>
          <p:nvPr/>
        </p:nvSpPr>
        <p:spPr>
          <a:xfrm>
            <a:off x="1631504" y="4725144"/>
            <a:ext cx="3816424" cy="1261884"/>
          </a:xfrm>
          <a:prstGeom prst="rect">
            <a:avLst/>
          </a:prstGeom>
          <a:blipFill rotWithShape="1">
            <a:blip r:embed="rId3"/>
            <a:stretch>
              <a:fillRect l="-2556" t="-3382" r="-36901" b="-6763"/>
            </a:stretch>
          </a:blipFill>
        </p:spPr>
        <p:txBody>
          <a:bodyPr/>
          <a:lstStyle/>
          <a:p>
            <a:pPr>
              <a:defRPr/>
            </a:pPr>
            <a:r>
              <a:rPr lang="fi-FI" sz="1600">
                <a:noFill/>
              </a:rPr>
              <a:t> </a:t>
            </a:r>
          </a:p>
        </p:txBody>
      </p:sp>
      <p:graphicFrame>
        <p:nvGraphicFramePr>
          <p:cNvPr id="6" name="Table 5"/>
          <p:cNvGraphicFramePr>
            <a:graphicFrameLocks noGrp="1"/>
          </p:cNvGraphicFramePr>
          <p:nvPr/>
        </p:nvGraphicFramePr>
        <p:xfrm>
          <a:off x="6959600" y="188913"/>
          <a:ext cx="3384550" cy="4168774"/>
        </p:xfrm>
        <a:graphic>
          <a:graphicData uri="http://schemas.openxmlformats.org/drawingml/2006/table">
            <a:tbl>
              <a:tblPr firstRow="1" bandRow="1">
                <a:tableStyleId>{5C22544A-7EE6-4342-B048-85BDC9FD1C3A}</a:tableStyleId>
              </a:tblPr>
              <a:tblGrid>
                <a:gridCol w="792128"/>
                <a:gridCol w="720117"/>
                <a:gridCol w="1872305"/>
              </a:tblGrid>
              <a:tr h="640126">
                <a:tc>
                  <a:txBody>
                    <a:bodyPr/>
                    <a:lstStyle/>
                    <a:p>
                      <a:r>
                        <a:rPr lang="fi-FI" sz="1800" dirty="0" err="1" smtClean="0"/>
                        <a:t>Meas</a:t>
                      </a:r>
                      <a:r>
                        <a:rPr lang="fi-FI" sz="1800" baseline="0" dirty="0" err="1" smtClean="0"/>
                        <a:t>H</a:t>
                      </a:r>
                      <a:endParaRPr lang="fi-FI" sz="1800" dirty="0"/>
                    </a:p>
                  </a:txBody>
                  <a:tcPr marL="91445" marR="91445" marT="45723" marB="45723"/>
                </a:tc>
                <a:tc>
                  <a:txBody>
                    <a:bodyPr/>
                    <a:lstStyle/>
                    <a:p>
                      <a:r>
                        <a:rPr lang="fi-FI" sz="1800" dirty="0" err="1" smtClean="0"/>
                        <a:t>ModH</a:t>
                      </a:r>
                      <a:endParaRPr lang="fi-FI" sz="1800" dirty="0"/>
                    </a:p>
                  </a:txBody>
                  <a:tcPr marL="91445" marR="91445" marT="45723" marB="45723"/>
                </a:tc>
                <a:tc>
                  <a:txBody>
                    <a:bodyPr/>
                    <a:lstStyle/>
                    <a:p>
                      <a:r>
                        <a:rPr lang="fi-FI" sz="1800" dirty="0" smtClean="0"/>
                        <a:t>SUM((measH-modH)^2)</a:t>
                      </a:r>
                      <a:endParaRPr lang="fi-FI" sz="1800" dirty="0"/>
                    </a:p>
                  </a:txBody>
                  <a:tcPr marL="91445" marR="91445" marT="45723" marB="45723"/>
                </a:tc>
              </a:tr>
              <a:tr h="588108">
                <a:tc>
                  <a:txBody>
                    <a:bodyPr/>
                    <a:lstStyle/>
                    <a:p>
                      <a:pPr algn="r" fontAlgn="t"/>
                      <a:r>
                        <a:rPr lang="fi-FI" sz="1800" b="0" i="0" u="none" strike="noStrike" dirty="0">
                          <a:solidFill>
                            <a:srgbClr val="000000"/>
                          </a:solidFill>
                          <a:effectLst/>
                          <a:latin typeface="Arial"/>
                        </a:rPr>
                        <a:t>4</a:t>
                      </a:r>
                    </a:p>
                  </a:txBody>
                  <a:tcPr marL="9525" marR="9525" marT="9526" marB="0"/>
                </a:tc>
                <a:tc>
                  <a:txBody>
                    <a:bodyPr/>
                    <a:lstStyle/>
                    <a:p>
                      <a:pPr algn="r" fontAlgn="t"/>
                      <a:r>
                        <a:rPr lang="fi-FI" sz="1800" b="0" i="0" u="none" strike="noStrike">
                          <a:solidFill>
                            <a:srgbClr val="000000"/>
                          </a:solidFill>
                          <a:effectLst/>
                          <a:latin typeface="Arial"/>
                        </a:rPr>
                        <a:t>4</a:t>
                      </a:r>
                    </a:p>
                  </a:txBody>
                  <a:tcPr marL="9525" marR="9525" marT="9526" marB="0"/>
                </a:tc>
                <a:tc>
                  <a:txBody>
                    <a:bodyPr/>
                    <a:lstStyle/>
                    <a:p>
                      <a:pPr algn="r" fontAlgn="t"/>
                      <a:r>
                        <a:rPr lang="fi-FI" sz="1800" b="0" i="0" u="none" strike="noStrike">
                          <a:solidFill>
                            <a:srgbClr val="000000"/>
                          </a:solidFill>
                          <a:effectLst/>
                          <a:latin typeface="Arial"/>
                        </a:rPr>
                        <a:t>0</a:t>
                      </a:r>
                    </a:p>
                  </a:txBody>
                  <a:tcPr marL="9525" marR="9525" marT="9526" marB="0"/>
                </a:tc>
              </a:tr>
              <a:tr h="588108">
                <a:tc>
                  <a:txBody>
                    <a:bodyPr/>
                    <a:lstStyle/>
                    <a:p>
                      <a:pPr algn="r" fontAlgn="t"/>
                      <a:r>
                        <a:rPr lang="fi-FI" sz="1800" b="0" i="0" u="none" strike="noStrike" dirty="0">
                          <a:solidFill>
                            <a:srgbClr val="000000"/>
                          </a:solidFill>
                          <a:effectLst/>
                          <a:latin typeface="Arial"/>
                        </a:rPr>
                        <a:t>13</a:t>
                      </a:r>
                    </a:p>
                  </a:txBody>
                  <a:tcPr marL="9525" marR="9525" marT="9526" marB="0"/>
                </a:tc>
                <a:tc>
                  <a:txBody>
                    <a:bodyPr/>
                    <a:lstStyle/>
                    <a:p>
                      <a:pPr algn="r" fontAlgn="t"/>
                      <a:r>
                        <a:rPr lang="fi-FI" sz="1800" b="0" i="0" u="none" strike="noStrike">
                          <a:solidFill>
                            <a:srgbClr val="000000"/>
                          </a:solidFill>
                          <a:effectLst/>
                          <a:latin typeface="Arial"/>
                        </a:rPr>
                        <a:t>16</a:t>
                      </a:r>
                    </a:p>
                  </a:txBody>
                  <a:tcPr marL="9525" marR="9525" marT="9526" marB="0"/>
                </a:tc>
                <a:tc>
                  <a:txBody>
                    <a:bodyPr/>
                    <a:lstStyle/>
                    <a:p>
                      <a:pPr algn="r" fontAlgn="t"/>
                      <a:r>
                        <a:rPr lang="fi-FI" sz="1800" b="0" i="0" u="none" strike="noStrike">
                          <a:solidFill>
                            <a:srgbClr val="000000"/>
                          </a:solidFill>
                          <a:effectLst/>
                          <a:latin typeface="Arial"/>
                        </a:rPr>
                        <a:t>9</a:t>
                      </a:r>
                    </a:p>
                  </a:txBody>
                  <a:tcPr marL="9525" marR="9525" marT="9526" marB="0"/>
                </a:tc>
              </a:tr>
              <a:tr h="588108">
                <a:tc>
                  <a:txBody>
                    <a:bodyPr/>
                    <a:lstStyle/>
                    <a:p>
                      <a:pPr algn="r" fontAlgn="t"/>
                      <a:r>
                        <a:rPr lang="fi-FI" sz="1800" b="0" i="0" u="none" strike="noStrike">
                          <a:solidFill>
                            <a:srgbClr val="000000"/>
                          </a:solidFill>
                          <a:effectLst/>
                          <a:latin typeface="Arial"/>
                        </a:rPr>
                        <a:t>16</a:t>
                      </a:r>
                    </a:p>
                  </a:txBody>
                  <a:tcPr marL="9525" marR="9525" marT="9526" marB="0"/>
                </a:tc>
                <a:tc>
                  <a:txBody>
                    <a:bodyPr/>
                    <a:lstStyle/>
                    <a:p>
                      <a:pPr algn="r" fontAlgn="t"/>
                      <a:r>
                        <a:rPr lang="fi-FI" sz="1800" b="0" i="0" u="none" strike="noStrike">
                          <a:solidFill>
                            <a:srgbClr val="000000"/>
                          </a:solidFill>
                          <a:effectLst/>
                          <a:latin typeface="Arial"/>
                        </a:rPr>
                        <a:t>19</a:t>
                      </a:r>
                    </a:p>
                  </a:txBody>
                  <a:tcPr marL="9525" marR="9525" marT="9526" marB="0"/>
                </a:tc>
                <a:tc>
                  <a:txBody>
                    <a:bodyPr/>
                    <a:lstStyle/>
                    <a:p>
                      <a:pPr algn="r" fontAlgn="t"/>
                      <a:r>
                        <a:rPr lang="fi-FI" sz="1800" b="0" i="0" u="none" strike="noStrike">
                          <a:solidFill>
                            <a:srgbClr val="000000"/>
                          </a:solidFill>
                          <a:effectLst/>
                          <a:latin typeface="Arial"/>
                        </a:rPr>
                        <a:t>9</a:t>
                      </a:r>
                    </a:p>
                  </a:txBody>
                  <a:tcPr marL="9525" marR="9525" marT="9526" marB="0"/>
                </a:tc>
              </a:tr>
              <a:tr h="588108">
                <a:tc>
                  <a:txBody>
                    <a:bodyPr/>
                    <a:lstStyle/>
                    <a:p>
                      <a:pPr algn="r" fontAlgn="t"/>
                      <a:r>
                        <a:rPr lang="fi-FI" sz="1800" b="0" i="0" u="none" strike="noStrike">
                          <a:solidFill>
                            <a:srgbClr val="000000"/>
                          </a:solidFill>
                          <a:effectLst/>
                          <a:latin typeface="Arial"/>
                        </a:rPr>
                        <a:t>2</a:t>
                      </a:r>
                    </a:p>
                  </a:txBody>
                  <a:tcPr marL="9525" marR="9525" marT="9526" marB="0"/>
                </a:tc>
                <a:tc>
                  <a:txBody>
                    <a:bodyPr/>
                    <a:lstStyle/>
                    <a:p>
                      <a:pPr algn="r" fontAlgn="t"/>
                      <a:r>
                        <a:rPr lang="fi-FI" sz="1800" b="0" i="0" u="none" strike="noStrike">
                          <a:solidFill>
                            <a:srgbClr val="000000"/>
                          </a:solidFill>
                          <a:effectLst/>
                          <a:latin typeface="Arial"/>
                        </a:rPr>
                        <a:t>3</a:t>
                      </a:r>
                    </a:p>
                  </a:txBody>
                  <a:tcPr marL="9525" marR="9525" marT="9526" marB="0"/>
                </a:tc>
                <a:tc>
                  <a:txBody>
                    <a:bodyPr/>
                    <a:lstStyle/>
                    <a:p>
                      <a:pPr algn="r" fontAlgn="t"/>
                      <a:r>
                        <a:rPr lang="fi-FI" sz="1800" b="0" i="0" u="none" strike="noStrike">
                          <a:solidFill>
                            <a:srgbClr val="000000"/>
                          </a:solidFill>
                          <a:effectLst/>
                          <a:latin typeface="Arial"/>
                        </a:rPr>
                        <a:t>1</a:t>
                      </a:r>
                    </a:p>
                  </a:txBody>
                  <a:tcPr marL="9525" marR="9525" marT="9526" marB="0"/>
                </a:tc>
              </a:tr>
              <a:tr h="588108">
                <a:tc>
                  <a:txBody>
                    <a:bodyPr/>
                    <a:lstStyle/>
                    <a:p>
                      <a:pPr algn="r" fontAlgn="t"/>
                      <a:r>
                        <a:rPr lang="fi-FI" sz="1800" b="0" i="0" u="none" strike="noStrike">
                          <a:solidFill>
                            <a:srgbClr val="000000"/>
                          </a:solidFill>
                          <a:effectLst/>
                          <a:latin typeface="Arial"/>
                        </a:rPr>
                        <a:t>3</a:t>
                      </a:r>
                    </a:p>
                  </a:txBody>
                  <a:tcPr marL="9525" marR="9525" marT="9526" marB="0"/>
                </a:tc>
                <a:tc>
                  <a:txBody>
                    <a:bodyPr/>
                    <a:lstStyle/>
                    <a:p>
                      <a:pPr algn="r" fontAlgn="t"/>
                      <a:r>
                        <a:rPr lang="fi-FI" sz="1800" b="0" i="0" u="none" strike="noStrike">
                          <a:solidFill>
                            <a:srgbClr val="000000"/>
                          </a:solidFill>
                          <a:effectLst/>
                          <a:latin typeface="Arial"/>
                        </a:rPr>
                        <a:t>4</a:t>
                      </a:r>
                    </a:p>
                  </a:txBody>
                  <a:tcPr marL="9525" marR="9525" marT="9526" marB="0"/>
                </a:tc>
                <a:tc>
                  <a:txBody>
                    <a:bodyPr/>
                    <a:lstStyle/>
                    <a:p>
                      <a:pPr algn="r" fontAlgn="t"/>
                      <a:r>
                        <a:rPr lang="fi-FI" sz="1800" b="0" i="0" u="none" strike="noStrike" dirty="0">
                          <a:solidFill>
                            <a:srgbClr val="000000"/>
                          </a:solidFill>
                          <a:effectLst/>
                          <a:latin typeface="Arial"/>
                        </a:rPr>
                        <a:t>1</a:t>
                      </a:r>
                    </a:p>
                  </a:txBody>
                  <a:tcPr marL="9525" marR="9525" marT="9526" marB="0"/>
                </a:tc>
              </a:tr>
              <a:tr h="588108">
                <a:tc>
                  <a:txBody>
                    <a:bodyPr/>
                    <a:lstStyle/>
                    <a:p>
                      <a:endParaRPr lang="fi-FI" sz="1800"/>
                    </a:p>
                  </a:txBody>
                  <a:tcPr marL="91445" marR="91445" marT="45723" marB="45723"/>
                </a:tc>
                <a:tc>
                  <a:txBody>
                    <a:bodyPr/>
                    <a:lstStyle/>
                    <a:p>
                      <a:endParaRPr lang="fi-FI" sz="1800" b="1" dirty="0"/>
                    </a:p>
                  </a:txBody>
                  <a:tcPr marL="91445" marR="91445" marT="45723" marB="45723"/>
                </a:tc>
                <a:tc>
                  <a:txBody>
                    <a:bodyPr/>
                    <a:lstStyle/>
                    <a:p>
                      <a:pPr algn="r"/>
                      <a:r>
                        <a:rPr lang="fi-FI" sz="1800" b="1" dirty="0" smtClean="0"/>
                        <a:t>0+9+9+1+1=20</a:t>
                      </a:r>
                      <a:endParaRPr lang="fi-FI" sz="1800" b="1" dirty="0"/>
                    </a:p>
                  </a:txBody>
                  <a:tcPr marL="91445" marR="91445" marT="45723" marB="45723"/>
                </a:tc>
              </a:tr>
            </a:tbl>
          </a:graphicData>
        </a:graphic>
      </p:graphicFrame>
      <p:sp>
        <p:nvSpPr>
          <p:cNvPr id="7" name="TextBox 6"/>
          <p:cNvSpPr txBox="1">
            <a:spLocks noRot="1" noChangeAspect="1" noMove="1" noResize="1" noEditPoints="1" noAdjustHandles="1" noChangeArrowheads="1" noChangeShapeType="1" noTextEdit="1"/>
          </p:cNvSpPr>
          <p:nvPr/>
        </p:nvSpPr>
        <p:spPr>
          <a:xfrm>
            <a:off x="6888088" y="4432451"/>
            <a:ext cx="3514745" cy="2031325"/>
          </a:xfrm>
          <a:prstGeom prst="rect">
            <a:avLst/>
          </a:prstGeom>
          <a:blipFill rotWithShape="1">
            <a:blip r:embed="rId4"/>
            <a:stretch>
              <a:fillRect l="-1560" t="-1502" r="-1213" b="-3904"/>
            </a:stretch>
          </a:blipFill>
        </p:spPr>
        <p:txBody>
          <a:bodyPr/>
          <a:lstStyle/>
          <a:p>
            <a:pPr>
              <a:defRPr/>
            </a:pPr>
            <a:r>
              <a:rPr lang="fi-FI">
                <a:noFill/>
              </a:rPr>
              <a:t> </a:t>
            </a:r>
          </a:p>
        </p:txBody>
      </p:sp>
      <p:cxnSp>
        <p:nvCxnSpPr>
          <p:cNvPr id="9" name="Straight Arrow Connector 8"/>
          <p:cNvCxnSpPr/>
          <p:nvPr/>
        </p:nvCxnSpPr>
        <p:spPr>
          <a:xfrm flipH="1">
            <a:off x="8759826" y="4076701"/>
            <a:ext cx="1368425" cy="1008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9048750" y="4652963"/>
            <a:ext cx="8636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93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152400"/>
            <a:ext cx="4835525" cy="1371600"/>
          </a:xfrm>
        </p:spPr>
        <p:txBody>
          <a:bodyPr>
            <a:normAutofit/>
          </a:bodyPr>
          <a:lstStyle/>
          <a:p>
            <a:pPr eaLnBrk="1" hangingPunct="1">
              <a:defRPr/>
            </a:pPr>
            <a:r>
              <a:rPr lang="fi-FI" dirty="0" smtClean="0"/>
              <a:t>ABSOLUTE BIAS and RELATIVE BIAS%</a:t>
            </a:r>
            <a:endParaRPr lang="fi-FI"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48A30-50C4-4E14-A75A-0A5935C6CE43}" type="slidenum">
              <a:rPr lang="en-US" altLang="fi-FI">
                <a:solidFill>
                  <a:schemeClr val="tx2"/>
                </a:solidFill>
              </a:rPr>
              <a:pPr eaLnBrk="1" hangingPunct="1"/>
              <a:t>8</a:t>
            </a:fld>
            <a:endParaRPr lang="en-US" altLang="fi-FI">
              <a:solidFill>
                <a:schemeClr val="tx2"/>
              </a:solidFill>
            </a:endParaRPr>
          </a:p>
        </p:txBody>
      </p:sp>
      <p:graphicFrame>
        <p:nvGraphicFramePr>
          <p:cNvPr id="5" name="Table 4"/>
          <p:cNvGraphicFramePr>
            <a:graphicFrameLocks noGrp="1"/>
          </p:cNvGraphicFramePr>
          <p:nvPr/>
        </p:nvGraphicFramePr>
        <p:xfrm>
          <a:off x="6743700" y="188913"/>
          <a:ext cx="3816350" cy="4189414"/>
        </p:xfrm>
        <a:graphic>
          <a:graphicData uri="http://schemas.openxmlformats.org/drawingml/2006/table">
            <a:tbl>
              <a:tblPr firstRow="1" bandRow="1">
                <a:tableStyleId>{5C22544A-7EE6-4342-B048-85BDC9FD1C3A}</a:tableStyleId>
              </a:tblPr>
              <a:tblGrid>
                <a:gridCol w="839596"/>
                <a:gridCol w="686943"/>
                <a:gridCol w="2289811"/>
              </a:tblGrid>
              <a:tr h="640062">
                <a:tc>
                  <a:txBody>
                    <a:bodyPr/>
                    <a:lstStyle/>
                    <a:p>
                      <a:r>
                        <a:rPr lang="fi-FI" sz="1800" dirty="0" err="1" smtClean="0"/>
                        <a:t>Meas</a:t>
                      </a:r>
                      <a:r>
                        <a:rPr lang="fi-FI" sz="1800" baseline="0" dirty="0" err="1" smtClean="0"/>
                        <a:t>H</a:t>
                      </a:r>
                      <a:endParaRPr lang="fi-FI" sz="1800" dirty="0"/>
                    </a:p>
                  </a:txBody>
                  <a:tcPr marL="91438" marR="91438" marT="45711" marB="45711"/>
                </a:tc>
                <a:tc>
                  <a:txBody>
                    <a:bodyPr/>
                    <a:lstStyle/>
                    <a:p>
                      <a:r>
                        <a:rPr lang="fi-FI" sz="1800" dirty="0" err="1" smtClean="0"/>
                        <a:t>ModH</a:t>
                      </a:r>
                      <a:endParaRPr lang="fi-FI" sz="1800" dirty="0"/>
                    </a:p>
                  </a:txBody>
                  <a:tcPr marL="91438" marR="91438" marT="45711" marB="45711"/>
                </a:tc>
                <a:tc>
                  <a:txBody>
                    <a:bodyPr/>
                    <a:lstStyle/>
                    <a:p>
                      <a:r>
                        <a:rPr lang="fi-FI" sz="1800" dirty="0" smtClean="0"/>
                        <a:t>SUM(</a:t>
                      </a:r>
                      <a:r>
                        <a:rPr lang="fi-FI" sz="1800" dirty="0" err="1" smtClean="0"/>
                        <a:t>measH-modH</a:t>
                      </a:r>
                      <a:r>
                        <a:rPr lang="fi-FI" sz="1800" dirty="0" smtClean="0"/>
                        <a:t>)</a:t>
                      </a:r>
                      <a:endParaRPr lang="fi-FI" sz="1800" dirty="0"/>
                    </a:p>
                  </a:txBody>
                  <a:tcPr marL="91438" marR="91438" marT="45711" marB="45711"/>
                </a:tc>
              </a:tr>
              <a:tr h="587954">
                <a:tc>
                  <a:txBody>
                    <a:bodyPr/>
                    <a:lstStyle/>
                    <a:p>
                      <a:pPr algn="r" fontAlgn="t"/>
                      <a:r>
                        <a:rPr lang="fi-FI" sz="1800" b="0" i="0" u="none" strike="noStrike" dirty="0">
                          <a:solidFill>
                            <a:srgbClr val="000000"/>
                          </a:solidFill>
                          <a:effectLst/>
                          <a:latin typeface="Arial"/>
                        </a:rPr>
                        <a:t>4</a:t>
                      </a:r>
                    </a:p>
                  </a:txBody>
                  <a:tcPr marL="9525" marR="9525" marT="9524" marB="0"/>
                </a:tc>
                <a:tc>
                  <a:txBody>
                    <a:bodyPr/>
                    <a:lstStyle/>
                    <a:p>
                      <a:pPr algn="r" fontAlgn="t"/>
                      <a:r>
                        <a:rPr lang="fi-FI" sz="1800" b="0" i="0" u="none" strike="noStrike">
                          <a:solidFill>
                            <a:srgbClr val="000000"/>
                          </a:solidFill>
                          <a:effectLst/>
                          <a:latin typeface="Arial"/>
                        </a:rPr>
                        <a:t>4</a:t>
                      </a:r>
                    </a:p>
                  </a:txBody>
                  <a:tcPr marL="9525" marR="9525" marT="9524" marB="0"/>
                </a:tc>
                <a:tc>
                  <a:txBody>
                    <a:bodyPr/>
                    <a:lstStyle/>
                    <a:p>
                      <a:pPr algn="r" fontAlgn="t"/>
                      <a:r>
                        <a:rPr lang="fi-FI" sz="1800" b="0" i="0" u="none" strike="noStrike">
                          <a:solidFill>
                            <a:srgbClr val="000000"/>
                          </a:solidFill>
                          <a:effectLst/>
                          <a:latin typeface="Arial"/>
                        </a:rPr>
                        <a:t>0</a:t>
                      </a:r>
                    </a:p>
                  </a:txBody>
                  <a:tcPr marL="9525" marR="9525" marT="9524" marB="0"/>
                </a:tc>
              </a:tr>
              <a:tr h="587954">
                <a:tc>
                  <a:txBody>
                    <a:bodyPr/>
                    <a:lstStyle/>
                    <a:p>
                      <a:pPr algn="r" fontAlgn="t"/>
                      <a:r>
                        <a:rPr lang="fi-FI" sz="1800" b="0" i="0" u="none" strike="noStrike">
                          <a:solidFill>
                            <a:srgbClr val="000000"/>
                          </a:solidFill>
                          <a:effectLst/>
                          <a:latin typeface="Arial"/>
                        </a:rPr>
                        <a:t>13</a:t>
                      </a:r>
                    </a:p>
                  </a:txBody>
                  <a:tcPr marL="9525" marR="9525" marT="9524" marB="0"/>
                </a:tc>
                <a:tc>
                  <a:txBody>
                    <a:bodyPr/>
                    <a:lstStyle/>
                    <a:p>
                      <a:pPr algn="r" fontAlgn="t"/>
                      <a:r>
                        <a:rPr lang="fi-FI" sz="1800" b="0" i="0" u="none" strike="noStrike">
                          <a:solidFill>
                            <a:srgbClr val="000000"/>
                          </a:solidFill>
                          <a:effectLst/>
                          <a:latin typeface="Arial"/>
                        </a:rPr>
                        <a:t>16</a:t>
                      </a:r>
                    </a:p>
                  </a:txBody>
                  <a:tcPr marL="9525" marR="9525" marT="9524" marB="0"/>
                </a:tc>
                <a:tc>
                  <a:txBody>
                    <a:bodyPr/>
                    <a:lstStyle/>
                    <a:p>
                      <a:pPr algn="r" fontAlgn="t"/>
                      <a:r>
                        <a:rPr lang="fi-FI" sz="1800" b="0" i="0" u="none" strike="noStrike">
                          <a:solidFill>
                            <a:srgbClr val="000000"/>
                          </a:solidFill>
                          <a:effectLst/>
                          <a:latin typeface="Arial"/>
                        </a:rPr>
                        <a:t>-3</a:t>
                      </a:r>
                    </a:p>
                  </a:txBody>
                  <a:tcPr marL="9525" marR="9525" marT="9524" marB="0"/>
                </a:tc>
              </a:tr>
              <a:tr h="587954">
                <a:tc>
                  <a:txBody>
                    <a:bodyPr/>
                    <a:lstStyle/>
                    <a:p>
                      <a:pPr algn="r" fontAlgn="t"/>
                      <a:r>
                        <a:rPr lang="fi-FI" sz="1800" b="0" i="0" u="none" strike="noStrike">
                          <a:solidFill>
                            <a:srgbClr val="000000"/>
                          </a:solidFill>
                          <a:effectLst/>
                          <a:latin typeface="Arial"/>
                        </a:rPr>
                        <a:t>16</a:t>
                      </a:r>
                    </a:p>
                  </a:txBody>
                  <a:tcPr marL="9525" marR="9525" marT="9524" marB="0"/>
                </a:tc>
                <a:tc>
                  <a:txBody>
                    <a:bodyPr/>
                    <a:lstStyle/>
                    <a:p>
                      <a:pPr algn="r" fontAlgn="t"/>
                      <a:r>
                        <a:rPr lang="fi-FI" sz="1800" b="0" i="0" u="none" strike="noStrike">
                          <a:solidFill>
                            <a:srgbClr val="000000"/>
                          </a:solidFill>
                          <a:effectLst/>
                          <a:latin typeface="Arial"/>
                        </a:rPr>
                        <a:t>19</a:t>
                      </a:r>
                    </a:p>
                  </a:txBody>
                  <a:tcPr marL="9525" marR="9525" marT="9524" marB="0"/>
                </a:tc>
                <a:tc>
                  <a:txBody>
                    <a:bodyPr/>
                    <a:lstStyle/>
                    <a:p>
                      <a:pPr algn="r" fontAlgn="t"/>
                      <a:r>
                        <a:rPr lang="fi-FI" sz="1800" b="0" i="0" u="none" strike="noStrike">
                          <a:solidFill>
                            <a:srgbClr val="000000"/>
                          </a:solidFill>
                          <a:effectLst/>
                          <a:latin typeface="Arial"/>
                        </a:rPr>
                        <a:t>-3</a:t>
                      </a:r>
                    </a:p>
                  </a:txBody>
                  <a:tcPr marL="9525" marR="9525" marT="9524" marB="0"/>
                </a:tc>
              </a:tr>
              <a:tr h="587954">
                <a:tc>
                  <a:txBody>
                    <a:bodyPr/>
                    <a:lstStyle/>
                    <a:p>
                      <a:pPr algn="r" fontAlgn="t"/>
                      <a:r>
                        <a:rPr lang="fi-FI" sz="1800" b="0" i="0" u="none" strike="noStrike">
                          <a:solidFill>
                            <a:srgbClr val="000000"/>
                          </a:solidFill>
                          <a:effectLst/>
                          <a:latin typeface="Arial"/>
                        </a:rPr>
                        <a:t>2</a:t>
                      </a:r>
                    </a:p>
                  </a:txBody>
                  <a:tcPr marL="9525" marR="9525" marT="9524" marB="0"/>
                </a:tc>
                <a:tc>
                  <a:txBody>
                    <a:bodyPr/>
                    <a:lstStyle/>
                    <a:p>
                      <a:pPr algn="r" fontAlgn="t"/>
                      <a:r>
                        <a:rPr lang="fi-FI" sz="1800" b="0" i="0" u="none" strike="noStrike">
                          <a:solidFill>
                            <a:srgbClr val="000000"/>
                          </a:solidFill>
                          <a:effectLst/>
                          <a:latin typeface="Arial"/>
                        </a:rPr>
                        <a:t>3</a:t>
                      </a:r>
                    </a:p>
                  </a:txBody>
                  <a:tcPr marL="9525" marR="9525" marT="9524" marB="0"/>
                </a:tc>
                <a:tc>
                  <a:txBody>
                    <a:bodyPr/>
                    <a:lstStyle/>
                    <a:p>
                      <a:pPr algn="r" fontAlgn="t"/>
                      <a:r>
                        <a:rPr lang="fi-FI" sz="1800" b="0" i="0" u="none" strike="noStrike">
                          <a:solidFill>
                            <a:srgbClr val="000000"/>
                          </a:solidFill>
                          <a:effectLst/>
                          <a:latin typeface="Arial"/>
                        </a:rPr>
                        <a:t>-1</a:t>
                      </a:r>
                    </a:p>
                  </a:txBody>
                  <a:tcPr marL="9525" marR="9525" marT="9524" marB="0"/>
                </a:tc>
              </a:tr>
              <a:tr h="587954">
                <a:tc>
                  <a:txBody>
                    <a:bodyPr/>
                    <a:lstStyle/>
                    <a:p>
                      <a:pPr algn="r" fontAlgn="t"/>
                      <a:r>
                        <a:rPr lang="fi-FI" sz="1800" b="0" i="0" u="none" strike="noStrike">
                          <a:solidFill>
                            <a:srgbClr val="000000"/>
                          </a:solidFill>
                          <a:effectLst/>
                          <a:latin typeface="Arial"/>
                        </a:rPr>
                        <a:t>3</a:t>
                      </a:r>
                    </a:p>
                  </a:txBody>
                  <a:tcPr marL="9525" marR="9525" marT="9524" marB="0"/>
                </a:tc>
                <a:tc>
                  <a:txBody>
                    <a:bodyPr/>
                    <a:lstStyle/>
                    <a:p>
                      <a:pPr algn="r" fontAlgn="t"/>
                      <a:r>
                        <a:rPr lang="fi-FI" sz="1800" b="0" i="0" u="none" strike="noStrike">
                          <a:solidFill>
                            <a:srgbClr val="000000"/>
                          </a:solidFill>
                          <a:effectLst/>
                          <a:latin typeface="Arial"/>
                        </a:rPr>
                        <a:t>4</a:t>
                      </a:r>
                    </a:p>
                  </a:txBody>
                  <a:tcPr marL="9525" marR="9525" marT="9524" marB="0"/>
                </a:tc>
                <a:tc>
                  <a:txBody>
                    <a:bodyPr/>
                    <a:lstStyle/>
                    <a:p>
                      <a:pPr algn="r" fontAlgn="t"/>
                      <a:r>
                        <a:rPr lang="fi-FI" sz="1800" b="0" i="0" u="none" strike="noStrike" dirty="0">
                          <a:solidFill>
                            <a:srgbClr val="000000"/>
                          </a:solidFill>
                          <a:effectLst/>
                          <a:latin typeface="Arial"/>
                        </a:rPr>
                        <a:t>-1</a:t>
                      </a:r>
                    </a:p>
                  </a:txBody>
                  <a:tcPr marL="9525" marR="9525" marT="9524" marB="0"/>
                </a:tc>
              </a:tr>
              <a:tr h="609582">
                <a:tc>
                  <a:txBody>
                    <a:bodyPr/>
                    <a:lstStyle/>
                    <a:p>
                      <a:endParaRPr lang="fi-FI" sz="1800"/>
                    </a:p>
                  </a:txBody>
                  <a:tcPr marL="91438" marR="91438" marT="45711" marB="45711"/>
                </a:tc>
                <a:tc>
                  <a:txBody>
                    <a:bodyPr/>
                    <a:lstStyle/>
                    <a:p>
                      <a:endParaRPr lang="fi-FI" sz="1800" b="1" dirty="0"/>
                    </a:p>
                  </a:txBody>
                  <a:tcPr marL="91438" marR="91438" marT="45711" marB="45711"/>
                </a:tc>
                <a:tc>
                  <a:txBody>
                    <a:bodyPr/>
                    <a:lstStyle/>
                    <a:p>
                      <a:pPr algn="r"/>
                      <a:r>
                        <a:rPr lang="fi-FI" sz="1600" b="1" dirty="0" smtClean="0"/>
                        <a:t>0+(-3)+(-3)+(-1)+(-1)=</a:t>
                      </a:r>
                    </a:p>
                    <a:p>
                      <a:pPr algn="r"/>
                      <a:r>
                        <a:rPr lang="fi-FI" sz="1600" b="1" dirty="0" smtClean="0"/>
                        <a:t>-</a:t>
                      </a:r>
                      <a:r>
                        <a:rPr lang="fi-FI" sz="1800" b="1" dirty="0" smtClean="0"/>
                        <a:t>8</a:t>
                      </a:r>
                      <a:endParaRPr lang="fi-FI" sz="1800" b="1" dirty="0"/>
                    </a:p>
                  </a:txBody>
                  <a:tcPr marL="91438" marR="91438" marT="45711" marB="45711"/>
                </a:tc>
              </a:tr>
            </a:tbl>
          </a:graphicData>
        </a:graphic>
      </p:graphicFrame>
      <p:pic>
        <p:nvPicPr>
          <p:cNvPr id="113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700213"/>
            <a:ext cx="44386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a:spLocks noRot="1" noChangeAspect="1" noMove="1" noResize="1" noEditPoints="1" noAdjustHandles="1" noChangeArrowheads="1" noChangeShapeType="1" noTextEdit="1"/>
          </p:cNvSpPr>
          <p:nvPr/>
        </p:nvSpPr>
        <p:spPr>
          <a:xfrm>
            <a:off x="1775520" y="5244108"/>
            <a:ext cx="3816424" cy="1261884"/>
          </a:xfrm>
          <a:prstGeom prst="rect">
            <a:avLst/>
          </a:prstGeom>
          <a:blipFill rotWithShape="1">
            <a:blip r:embed="rId3"/>
            <a:stretch>
              <a:fillRect l="-2396" t="-3382" r="-37061" b="-6763"/>
            </a:stretch>
          </a:blipFill>
        </p:spPr>
        <p:txBody>
          <a:bodyPr/>
          <a:lstStyle/>
          <a:p>
            <a:pPr>
              <a:defRPr/>
            </a:pPr>
            <a:r>
              <a:rPr lang="fi-FI">
                <a:noFill/>
              </a:rPr>
              <a:t> </a:t>
            </a:r>
          </a:p>
        </p:txBody>
      </p:sp>
      <p:sp>
        <p:nvSpPr>
          <p:cNvPr id="8" name="TextBox 7"/>
          <p:cNvSpPr txBox="1">
            <a:spLocks noRot="1" noChangeAspect="1" noMove="1" noResize="1" noEditPoints="1" noAdjustHandles="1" noChangeArrowheads="1" noChangeShapeType="1" noTextEdit="1"/>
          </p:cNvSpPr>
          <p:nvPr/>
        </p:nvSpPr>
        <p:spPr>
          <a:xfrm>
            <a:off x="6888088" y="4432450"/>
            <a:ext cx="3514745" cy="2308324"/>
          </a:xfrm>
          <a:prstGeom prst="rect">
            <a:avLst/>
          </a:prstGeom>
          <a:blipFill rotWithShape="1">
            <a:blip r:embed="rId4"/>
            <a:stretch>
              <a:fillRect l="-1560" t="-1319" r="-1213" b="-3166"/>
            </a:stretch>
          </a:blipFill>
        </p:spPr>
        <p:txBody>
          <a:bodyPr/>
          <a:lstStyle/>
          <a:p>
            <a:pPr>
              <a:defRPr/>
            </a:pPr>
            <a:r>
              <a:rPr lang="fi-FI">
                <a:noFill/>
              </a:rPr>
              <a:t> </a:t>
            </a:r>
          </a:p>
        </p:txBody>
      </p:sp>
    </p:spTree>
    <p:extLst>
      <p:ext uri="{BB962C8B-B14F-4D97-AF65-F5344CB8AC3E}">
        <p14:creationId xmlns:p14="http://schemas.microsoft.com/office/powerpoint/2010/main" val="272996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5646738" cy="1325563"/>
          </a:xfrm>
        </p:spPr>
        <p:txBody>
          <a:bodyPr>
            <a:normAutofit/>
          </a:bodyPr>
          <a:lstStyle/>
          <a:p>
            <a:pPr eaLnBrk="1" hangingPunct="1">
              <a:defRPr/>
            </a:pPr>
            <a:r>
              <a:rPr lang="fi-FI" dirty="0" smtClean="0"/>
              <a:t>BIAS AND RMSE: </a:t>
            </a:r>
            <a:r>
              <a:rPr lang="fi-FI" dirty="0" err="1" smtClean="0"/>
              <a:t>what</a:t>
            </a:r>
            <a:r>
              <a:rPr lang="fi-FI" dirty="0" smtClean="0"/>
              <a:t> </a:t>
            </a:r>
            <a:r>
              <a:rPr lang="fi-FI" dirty="0" err="1" smtClean="0"/>
              <a:t>do</a:t>
            </a:r>
            <a:r>
              <a:rPr lang="fi-FI" dirty="0" smtClean="0"/>
              <a:t> </a:t>
            </a:r>
            <a:r>
              <a:rPr lang="fi-FI" dirty="0" err="1" smtClean="0"/>
              <a:t>they</a:t>
            </a:r>
            <a:r>
              <a:rPr lang="fi-FI" dirty="0" smtClean="0"/>
              <a:t> </a:t>
            </a:r>
            <a:r>
              <a:rPr lang="fi-FI" dirty="0" err="1" smtClean="0"/>
              <a:t>mean</a:t>
            </a:r>
            <a:r>
              <a:rPr lang="fi-FI" dirty="0" smtClean="0"/>
              <a:t>?</a:t>
            </a:r>
            <a:endParaRPr lang="fi-FI" dirty="0"/>
          </a:p>
        </p:txBody>
      </p:sp>
      <p:sp>
        <p:nvSpPr>
          <p:cNvPr id="3" name="Content Placeholder 2"/>
          <p:cNvSpPr>
            <a:spLocks noGrp="1"/>
          </p:cNvSpPr>
          <p:nvPr>
            <p:ph idx="1"/>
          </p:nvPr>
        </p:nvSpPr>
        <p:spPr>
          <a:xfrm>
            <a:off x="7766051" y="3141663"/>
            <a:ext cx="1992313" cy="1439862"/>
          </a:xfrm>
        </p:spPr>
        <p:txBody>
          <a:bodyPr>
            <a:noAutofit/>
          </a:bodyPr>
          <a:lstStyle/>
          <a:p>
            <a:pPr marL="0" indent="0"/>
            <a:r>
              <a:rPr lang="fi-FI" altLang="fi-FI" sz="2000" dirty="0">
                <a:solidFill>
                  <a:srgbClr val="92D050"/>
                </a:solidFill>
                <a:latin typeface="Arial" panose="020B0604020202020204" pitchFamily="34" charset="0"/>
                <a:cs typeface="Arial" panose="020B0604020202020204" pitchFamily="34" charset="0"/>
              </a:rPr>
              <a:t>MODEL 3:</a:t>
            </a:r>
          </a:p>
          <a:p>
            <a:pPr marL="0" indent="0"/>
            <a:r>
              <a:rPr lang="fi-FI" altLang="fi-FI" sz="2000" dirty="0">
                <a:solidFill>
                  <a:srgbClr val="92D050"/>
                </a:solidFill>
                <a:latin typeface="Arial" panose="020B0604020202020204" pitchFamily="34" charset="0"/>
                <a:cs typeface="Arial" panose="020B0604020202020204" pitchFamily="34" charset="0"/>
              </a:rPr>
              <a:t>BIAS = -7.6</a:t>
            </a:r>
          </a:p>
          <a:p>
            <a:pPr marL="0" indent="0"/>
            <a:r>
              <a:rPr lang="fi-FI" altLang="fi-FI" sz="2000" dirty="0">
                <a:solidFill>
                  <a:srgbClr val="92D050"/>
                </a:solidFill>
                <a:latin typeface="Arial" panose="020B0604020202020204" pitchFamily="34" charset="0"/>
                <a:cs typeface="Arial" panose="020B0604020202020204" pitchFamily="34" charset="0"/>
              </a:rPr>
              <a:t>RMSE = 7.9</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4C5965-2917-4C3B-85FA-1DC36543862F}" type="slidenum">
              <a:rPr lang="en-US" altLang="fi-FI">
                <a:solidFill>
                  <a:schemeClr val="tx2"/>
                </a:solidFill>
              </a:rPr>
              <a:pPr eaLnBrk="1" hangingPunct="1"/>
              <a:t>9</a:t>
            </a:fld>
            <a:endParaRPr lang="en-US" altLang="fi-FI">
              <a:solidFill>
                <a:schemeClr val="tx2"/>
              </a:solidFill>
            </a:endParaRPr>
          </a:p>
        </p:txBody>
      </p:sp>
      <p:sp>
        <p:nvSpPr>
          <p:cNvPr id="6" name="Content Placeholder 2"/>
          <p:cNvSpPr txBox="1">
            <a:spLocks/>
          </p:cNvSpPr>
          <p:nvPr/>
        </p:nvSpPr>
        <p:spPr bwMode="auto">
          <a:xfrm>
            <a:off x="7799388" y="1716998"/>
            <a:ext cx="19923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r>
              <a:rPr lang="fi-FI" altLang="fi-FI" b="0" dirty="0">
                <a:solidFill>
                  <a:srgbClr val="FF0000"/>
                </a:solidFill>
              </a:rPr>
              <a:t>MODEL 2:</a:t>
            </a:r>
          </a:p>
          <a:p>
            <a:pPr eaLnBrk="1" hangingPunct="1"/>
            <a:r>
              <a:rPr lang="fi-FI" altLang="fi-FI" b="0" dirty="0">
                <a:solidFill>
                  <a:srgbClr val="FF0000"/>
                </a:solidFill>
              </a:rPr>
              <a:t>BIAS = -1.4</a:t>
            </a:r>
          </a:p>
          <a:p>
            <a:pPr eaLnBrk="1" hangingPunct="1"/>
            <a:r>
              <a:rPr lang="fi-FI" altLang="fi-FI" b="0" dirty="0">
                <a:solidFill>
                  <a:srgbClr val="FF0000"/>
                </a:solidFill>
              </a:rPr>
              <a:t>RMSE = 4.7</a:t>
            </a:r>
            <a:endParaRPr lang="fi-FI" altLang="fi-FI" b="0" dirty="0"/>
          </a:p>
        </p:txBody>
      </p:sp>
      <p:sp>
        <p:nvSpPr>
          <p:cNvPr id="7" name="Content Placeholder 2"/>
          <p:cNvSpPr txBox="1">
            <a:spLocks/>
          </p:cNvSpPr>
          <p:nvPr/>
        </p:nvSpPr>
        <p:spPr bwMode="auto">
          <a:xfrm>
            <a:off x="7799388" y="266024"/>
            <a:ext cx="199231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r>
              <a:rPr lang="fi-FI" altLang="fi-FI" b="0" dirty="0">
                <a:solidFill>
                  <a:srgbClr val="0070C0"/>
                </a:solidFill>
              </a:rPr>
              <a:t>MODEL 1:</a:t>
            </a:r>
          </a:p>
          <a:p>
            <a:pPr eaLnBrk="1" hangingPunct="1"/>
            <a:r>
              <a:rPr lang="fi-FI" altLang="fi-FI" b="0" dirty="0">
                <a:solidFill>
                  <a:srgbClr val="0070C0"/>
                </a:solidFill>
              </a:rPr>
              <a:t>BIAS = -1.6</a:t>
            </a:r>
          </a:p>
          <a:p>
            <a:pPr eaLnBrk="1" hangingPunct="1"/>
            <a:r>
              <a:rPr lang="fi-FI" altLang="fi-FI" b="0" dirty="0">
                <a:solidFill>
                  <a:srgbClr val="0070C0"/>
                </a:solidFill>
              </a:rPr>
              <a:t>RMSE = 2.0</a:t>
            </a:r>
          </a:p>
        </p:txBody>
      </p:sp>
      <p:graphicFrame>
        <p:nvGraphicFramePr>
          <p:cNvPr id="17" name="Chart 16"/>
          <p:cNvGraphicFramePr>
            <a:graphicFrameLocks/>
          </p:cNvGraphicFramePr>
          <p:nvPr/>
        </p:nvGraphicFramePr>
        <p:xfrm>
          <a:off x="2207568" y="1772816"/>
          <a:ext cx="5219700" cy="3929062"/>
        </p:xfrm>
        <a:graphic>
          <a:graphicData uri="http://schemas.openxmlformats.org/drawingml/2006/chart">
            <c:chart xmlns:c="http://schemas.openxmlformats.org/drawingml/2006/chart" xmlns:r="http://schemas.openxmlformats.org/officeDocument/2006/relationships" r:id="rId2"/>
          </a:graphicData>
        </a:graphic>
      </p:graphicFrame>
      <p:sp>
        <p:nvSpPr>
          <p:cNvPr id="20" name="Oval 19"/>
          <p:cNvSpPr/>
          <p:nvPr/>
        </p:nvSpPr>
        <p:spPr>
          <a:xfrm rot="19178059">
            <a:off x="2686050" y="3575051"/>
            <a:ext cx="3384550" cy="72072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fi-FI">
              <a:solidFill>
                <a:srgbClr val="0070C0"/>
              </a:solidFill>
            </a:endParaRPr>
          </a:p>
        </p:txBody>
      </p:sp>
      <p:sp>
        <p:nvSpPr>
          <p:cNvPr id="21" name="Oval 20"/>
          <p:cNvSpPr/>
          <p:nvPr/>
        </p:nvSpPr>
        <p:spPr>
          <a:xfrm rot="19178059">
            <a:off x="2476500" y="2927350"/>
            <a:ext cx="3384550" cy="71913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i-FI"/>
          </a:p>
        </p:txBody>
      </p:sp>
      <p:sp>
        <p:nvSpPr>
          <p:cNvPr id="22" name="Oval 21"/>
          <p:cNvSpPr/>
          <p:nvPr/>
        </p:nvSpPr>
        <p:spPr>
          <a:xfrm rot="19178059">
            <a:off x="2495550" y="3074988"/>
            <a:ext cx="3765550" cy="1719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fi-FI">
              <a:solidFill>
                <a:srgbClr val="0070C0"/>
              </a:solidFill>
            </a:endParaRPr>
          </a:p>
        </p:txBody>
      </p:sp>
      <p:sp>
        <p:nvSpPr>
          <p:cNvPr id="12299" name="TextBox 22"/>
          <p:cNvSpPr txBox="1">
            <a:spLocks noChangeArrowheads="1"/>
          </p:cNvSpPr>
          <p:nvPr/>
        </p:nvSpPr>
        <p:spPr bwMode="auto">
          <a:xfrm>
            <a:off x="1631951" y="5975351"/>
            <a:ext cx="5832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800"/>
              <a:t>Bias</a:t>
            </a:r>
            <a:r>
              <a:rPr lang="fi-FI" altLang="fi-FI" sz="1800" b="0"/>
              <a:t> -&gt;  Describes model’s tendency to systematically either over or underestimate the values</a:t>
            </a:r>
          </a:p>
        </p:txBody>
      </p:sp>
      <p:sp>
        <p:nvSpPr>
          <p:cNvPr id="12300" name="TextBox 23"/>
          <p:cNvSpPr txBox="1">
            <a:spLocks noChangeArrowheads="1"/>
          </p:cNvSpPr>
          <p:nvPr/>
        </p:nvSpPr>
        <p:spPr bwMode="auto">
          <a:xfrm>
            <a:off x="7799388" y="4506914"/>
            <a:ext cx="2387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spcAft>
                <a:spcPts val="600"/>
              </a:spcAft>
              <a:buFont typeface="Arial" panose="020B0604020202020204" pitchFamily="34" charset="0"/>
              <a:defRPr sz="2000" b="1">
                <a:solidFill>
                  <a:schemeClr val="tx1"/>
                </a:solidFill>
                <a:latin typeface="Arial" panose="020B0604020202020204" pitchFamily="34" charset="0"/>
              </a:defRPr>
            </a:lvl1pPr>
            <a:lvl2pPr marL="742950" indent="-285750" eaLnBrk="0" hangingPunct="0">
              <a:spcBef>
                <a:spcPct val="20000"/>
              </a:spcBef>
              <a:buClr>
                <a:schemeClr val="tx2"/>
              </a:buClr>
              <a:buFont typeface="Arial" panose="020B0604020202020204" pitchFamily="34" charset="0"/>
              <a:buChar char="•"/>
              <a:defRPr sz="2000">
                <a:solidFill>
                  <a:schemeClr val="tx1"/>
                </a:solidFill>
                <a:latin typeface="Arial" panose="020B0604020202020204" pitchFamily="34" charset="0"/>
              </a:defRPr>
            </a:lvl2pPr>
            <a:lvl3pPr marL="11430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3pPr>
            <a:lvl4pPr marL="16002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4pPr>
            <a:lvl5pPr marL="2057400" indent="-228600" eaLnBrk="0" hangingPunct="0">
              <a:spcBef>
                <a:spcPct val="20000"/>
              </a:spcBef>
              <a:buClr>
                <a:schemeClr val="tx2"/>
              </a:buClr>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spcAft>
                <a:spcPct val="0"/>
              </a:spcAft>
              <a:buFontTx/>
              <a:buNone/>
            </a:pPr>
            <a:r>
              <a:rPr lang="fi-FI" altLang="fi-FI" sz="1600"/>
              <a:t>RMSE</a:t>
            </a:r>
            <a:r>
              <a:rPr lang="fi-FI" altLang="fi-FI" sz="1600" b="0"/>
              <a:t> -&gt; how much there is scatter between the modeled and measured values. With high RMSE, model can still be unbiased (i.e. it is averagely in the same level than the measured values)</a:t>
            </a:r>
          </a:p>
        </p:txBody>
      </p:sp>
    </p:spTree>
    <p:extLst>
      <p:ext uri="{BB962C8B-B14F-4D97-AF65-F5344CB8AC3E}">
        <p14:creationId xmlns:p14="http://schemas.microsoft.com/office/powerpoint/2010/main" val="322490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20" grpId="0" animBg="1"/>
      <p:bldP spid="21" grpId="0" animBg="1"/>
      <p:bldP spid="22" grpId="0" animBg="1"/>
    </p:bldLst>
  </p:timing>
</p:sld>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Override>
</file>

<file path=ppt/theme/themeOverride2.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Override>
</file>

<file path=ppt/theme/themeOverride3.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Widescreen</PresentationFormat>
  <Paragraphs>123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Research methodology MSC COURSE  VALIDATING of MODELS</vt:lpstr>
      <vt:lpstr>LECTURE CONTENTS </vt:lpstr>
      <vt:lpstr>VALIDATING MODELS</vt:lpstr>
      <vt:lpstr>Concept</vt:lpstr>
      <vt:lpstr>Example case</vt:lpstr>
      <vt:lpstr>VALIDATING MODELS</vt:lpstr>
      <vt:lpstr>Absolute RMSE and relative RMSE (%):</vt:lpstr>
      <vt:lpstr>ABSOLUTE BIAS and RELATIVE BIAS%</vt:lpstr>
      <vt:lpstr>BIAS AND RMSE: what do they mean?</vt:lpstr>
      <vt:lpstr>BIAS AND RMSE: what do they mean?</vt:lpstr>
    </vt:vector>
  </TitlesOfParts>
  <Company>University of Helsinki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MSC COURSE  VALIDATING of MODELS</dc:title>
  <dc:creator>Härkönen, Sanna O M</dc:creator>
  <cp:lastModifiedBy>Härkönen, Sanna O M</cp:lastModifiedBy>
  <cp:revision>1</cp:revision>
  <dcterms:created xsi:type="dcterms:W3CDTF">2016-11-20T18:31:49Z</dcterms:created>
  <dcterms:modified xsi:type="dcterms:W3CDTF">2016-11-20T18:32:11Z</dcterms:modified>
</cp:coreProperties>
</file>