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6" r:id="rId8"/>
    <p:sldId id="265" r:id="rId9"/>
    <p:sldId id="263" r:id="rId10"/>
    <p:sldId id="261" r:id="rId11"/>
    <p:sldId id="262" r:id="rId12"/>
    <p:sldId id="268" r:id="rId13"/>
    <p:sldId id="269" r:id="rId14"/>
    <p:sldId id="273" r:id="rId15"/>
    <p:sldId id="270" r:id="rId16"/>
    <p:sldId id="274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8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4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47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252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110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827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04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54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70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164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136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D62-2B62-4BE7-B144-29C0538F48F8}" type="datetimeFigureOut">
              <a:rPr lang="fi-FI" smtClean="0"/>
              <a:t>25.11.2019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DDEE-EF06-4067-A6BF-A7BB19ED95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573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eondataskills.org/R/Raster-Data-In-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r-project.org/archive/2013-1/kahle-wickham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-redactyl.io/blog/2016/04/creating-plots-in-r-using-ggplot2-part-10-boxplo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 </a:t>
            </a:r>
            <a:r>
              <a:rPr lang="fi-FI" dirty="0" err="1"/>
              <a:t>statistics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Useful</a:t>
            </a:r>
            <a:r>
              <a:rPr lang="fi-FI" dirty="0"/>
              <a:t> </a:t>
            </a:r>
            <a:r>
              <a:rPr lang="fi-FI" dirty="0" err="1"/>
              <a:t>packages</a:t>
            </a:r>
            <a:r>
              <a:rPr lang="fi-FI" dirty="0"/>
              <a:t> for </a:t>
            </a:r>
            <a:r>
              <a:rPr lang="fi-FI" dirty="0" err="1"/>
              <a:t>visualisation</a:t>
            </a:r>
            <a:r>
              <a:rPr lang="fi-FI" dirty="0"/>
              <a:t>, GIS </a:t>
            </a:r>
            <a:r>
              <a:rPr lang="fi-FI" dirty="0" err="1"/>
              <a:t>analysis</a:t>
            </a:r>
            <a:r>
              <a:rPr lang="fi-FI" dirty="0"/>
              <a:t> and </a:t>
            </a:r>
            <a:r>
              <a:rPr lang="fi-FI" dirty="0" err="1"/>
              <a:t>more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004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GIS </a:t>
            </a:r>
            <a:r>
              <a:rPr lang="fi-FI" dirty="0" err="1"/>
              <a:t>analysis</a:t>
            </a:r>
            <a:r>
              <a:rPr lang="fi-FI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packages</a:t>
            </a:r>
            <a:r>
              <a:rPr lang="fi-FI" dirty="0"/>
              <a:t> </a:t>
            </a:r>
            <a:r>
              <a:rPr lang="fi-FI" dirty="0" err="1"/>
              <a:t>available</a:t>
            </a:r>
            <a:endParaRPr lang="fi-FI" dirty="0"/>
          </a:p>
          <a:p>
            <a:pPr lvl="1"/>
            <a:r>
              <a:rPr lang="fi-FI" dirty="0" err="1"/>
              <a:t>raster</a:t>
            </a:r>
            <a:endParaRPr lang="fi-FI" dirty="0"/>
          </a:p>
          <a:p>
            <a:pPr lvl="1"/>
            <a:r>
              <a:rPr lang="fi-FI" dirty="0"/>
              <a:t>sp</a:t>
            </a:r>
          </a:p>
          <a:p>
            <a:pPr lvl="1"/>
            <a:r>
              <a:rPr lang="fi-FI" dirty="0" err="1"/>
              <a:t>rgdal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Nice</a:t>
            </a:r>
            <a:r>
              <a:rPr lang="fi-FI" dirty="0"/>
              <a:t> </a:t>
            </a:r>
            <a:r>
              <a:rPr lang="fi-FI" dirty="0" err="1"/>
              <a:t>tutorials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,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</a:t>
            </a:r>
          </a:p>
          <a:p>
            <a:pPr marL="0" indent="0">
              <a:buNone/>
            </a:pPr>
            <a:r>
              <a:rPr lang="fi-FI" dirty="0">
                <a:hlinkClick r:id="rId2"/>
              </a:rPr>
              <a:t>http://neondataskills.org/R/Raster-Data-In-R/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300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6015"/>
            <a:ext cx="4283017" cy="3735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58" y="3325623"/>
            <a:ext cx="4329332" cy="377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132" y="3234276"/>
            <a:ext cx="4585131" cy="39987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351338"/>
          </a:xfrm>
        </p:spPr>
        <p:txBody>
          <a:bodyPr/>
          <a:lstStyle/>
          <a:p>
            <a:r>
              <a:rPr lang="fi-FI" sz="2400" dirty="0"/>
              <a:t>Reading </a:t>
            </a:r>
            <a:r>
              <a:rPr lang="fi-FI" sz="2400" dirty="0" err="1"/>
              <a:t>raster</a:t>
            </a:r>
            <a:r>
              <a:rPr lang="fi-FI" sz="2400" dirty="0"/>
              <a:t> data in: P &lt;- </a:t>
            </a:r>
            <a:r>
              <a:rPr lang="fi-FI" sz="2400" dirty="0" err="1"/>
              <a:t>raster</a:t>
            </a:r>
            <a:r>
              <a:rPr lang="fi-FI" sz="2400" dirty="0"/>
              <a:t>(”C:/</a:t>
            </a:r>
            <a:r>
              <a:rPr lang="fi-FI" sz="2400" dirty="0" err="1"/>
              <a:t>Temp</a:t>
            </a:r>
            <a:r>
              <a:rPr lang="fi-FI" sz="2400" dirty="0"/>
              <a:t>/</a:t>
            </a:r>
            <a:r>
              <a:rPr lang="fi-FI" sz="2400" dirty="0" err="1"/>
              <a:t>testraster.tif</a:t>
            </a:r>
            <a:r>
              <a:rPr lang="fi-FI" sz="2400" dirty="0"/>
              <a:t>”))</a:t>
            </a:r>
          </a:p>
          <a:p>
            <a:r>
              <a:rPr lang="fi-FI" sz="2400" dirty="0" err="1"/>
              <a:t>Resample</a:t>
            </a:r>
            <a:r>
              <a:rPr lang="fi-FI" sz="2400" dirty="0"/>
              <a:t> to </a:t>
            </a:r>
            <a:r>
              <a:rPr lang="fi-FI" sz="2400" dirty="0" err="1"/>
              <a:t>lower</a:t>
            </a:r>
            <a:r>
              <a:rPr lang="fi-FI" sz="2400" dirty="0"/>
              <a:t> </a:t>
            </a:r>
            <a:r>
              <a:rPr lang="fi-FI" sz="2400" dirty="0" err="1"/>
              <a:t>resolution</a:t>
            </a:r>
            <a:r>
              <a:rPr lang="fi-FI" sz="2400" dirty="0"/>
              <a:t> (</a:t>
            </a:r>
            <a:r>
              <a:rPr lang="fi-FI" sz="2400" dirty="0" err="1"/>
              <a:t>current</a:t>
            </a:r>
            <a:r>
              <a:rPr lang="fi-FI" sz="2400" dirty="0"/>
              <a:t> </a:t>
            </a:r>
            <a:r>
              <a:rPr lang="fi-FI" sz="2400" dirty="0" err="1"/>
              <a:t>pixel</a:t>
            </a:r>
            <a:r>
              <a:rPr lang="fi-FI" sz="2400" dirty="0"/>
              <a:t> </a:t>
            </a:r>
            <a:r>
              <a:rPr lang="fi-FI" sz="2400" dirty="0" err="1"/>
              <a:t>size</a:t>
            </a:r>
            <a:r>
              <a:rPr lang="fi-FI" sz="2400" dirty="0"/>
              <a:t>*100): P2 &lt;- </a:t>
            </a:r>
            <a:r>
              <a:rPr lang="fi-FI" sz="2400" dirty="0" err="1"/>
              <a:t>aggregate</a:t>
            </a:r>
            <a:r>
              <a:rPr lang="fi-FI" sz="2400" dirty="0"/>
              <a:t>(P, 100, </a:t>
            </a:r>
            <a:r>
              <a:rPr lang="fi-FI" sz="2400" dirty="0" err="1"/>
              <a:t>mean</a:t>
            </a:r>
            <a:r>
              <a:rPr lang="fi-FI" sz="2400" dirty="0"/>
              <a:t>)</a:t>
            </a:r>
          </a:p>
          <a:p>
            <a:r>
              <a:rPr lang="fi-FI" sz="2400" dirty="0" err="1"/>
              <a:t>Reclassify</a:t>
            </a:r>
            <a:r>
              <a:rPr lang="fi-FI" sz="2400" dirty="0"/>
              <a:t>: </a:t>
            </a:r>
          </a:p>
          <a:p>
            <a:pPr lvl="1"/>
            <a:r>
              <a:rPr lang="fi-FI" sz="2000" dirty="0" err="1"/>
              <a:t>classes</a:t>
            </a:r>
            <a:r>
              <a:rPr lang="fi-FI" sz="2000" dirty="0"/>
              <a:t> &lt;- c(1, 3, </a:t>
            </a:r>
            <a:r>
              <a:rPr lang="fi-FI" sz="2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fi-FI" sz="2000" dirty="0"/>
              <a:t>, 4, 7,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i-FI" sz="2000" dirty="0"/>
              <a:t>) #</a:t>
            </a:r>
            <a:r>
              <a:rPr lang="fi-FI" sz="2000" dirty="0" err="1"/>
              <a:t>here</a:t>
            </a:r>
            <a:r>
              <a:rPr lang="fi-FI" sz="2000" dirty="0"/>
              <a:t> 1-3 </a:t>
            </a:r>
            <a:r>
              <a:rPr lang="fi-FI" sz="2000" dirty="0" err="1"/>
              <a:t>reclassified</a:t>
            </a:r>
            <a:r>
              <a:rPr lang="fi-FI" sz="2000" dirty="0"/>
              <a:t> to 1, 4-7 </a:t>
            </a:r>
            <a:r>
              <a:rPr lang="fi-FI" sz="2000" dirty="0" err="1"/>
              <a:t>reclassified</a:t>
            </a:r>
            <a:r>
              <a:rPr lang="fi-FI" sz="2000" dirty="0"/>
              <a:t> to 2</a:t>
            </a:r>
          </a:p>
          <a:p>
            <a:pPr lvl="1"/>
            <a:r>
              <a:rPr lang="fi-FI" sz="2000" dirty="0" err="1"/>
              <a:t>reclassify</a:t>
            </a:r>
            <a:r>
              <a:rPr lang="fi-FI" sz="2000" dirty="0"/>
              <a:t>(P, </a:t>
            </a:r>
            <a:r>
              <a:rPr lang="fi-FI" sz="2000" dirty="0" err="1"/>
              <a:t>classes</a:t>
            </a:r>
            <a:r>
              <a:rPr lang="fi-FI" sz="2000" dirty="0"/>
              <a:t>)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71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/>
              <a:t>VAR1 &lt;- </a:t>
            </a:r>
            <a:r>
              <a:rPr lang="fi-FI" sz="2400" dirty="0" err="1"/>
              <a:t>raster</a:t>
            </a:r>
            <a:r>
              <a:rPr lang="fi-FI" sz="2400" dirty="0"/>
              <a:t>(”C:/</a:t>
            </a:r>
            <a:r>
              <a:rPr lang="fi-FI" sz="2400" dirty="0" err="1"/>
              <a:t>Temp</a:t>
            </a:r>
            <a:r>
              <a:rPr lang="fi-FI" sz="2400" dirty="0"/>
              <a:t>/</a:t>
            </a:r>
            <a:r>
              <a:rPr lang="fi-FI" sz="2400" dirty="0" err="1"/>
              <a:t>mytestdata.tif</a:t>
            </a:r>
            <a:r>
              <a:rPr lang="fi-FI" sz="2400" dirty="0"/>
              <a:t>”)</a:t>
            </a:r>
          </a:p>
          <a:p>
            <a:pPr marL="0" indent="0">
              <a:buNone/>
            </a:pPr>
            <a:r>
              <a:rPr lang="fi-FI" sz="2400" dirty="0"/>
              <a:t>VAR2 &lt;- </a:t>
            </a:r>
            <a:r>
              <a:rPr lang="fi-FI" sz="2400" dirty="0" err="1"/>
              <a:t>raster</a:t>
            </a:r>
            <a:r>
              <a:rPr lang="fi-FI" sz="2400" dirty="0"/>
              <a:t>(”C:/</a:t>
            </a:r>
            <a:r>
              <a:rPr lang="fi-FI" sz="2400" dirty="0" err="1"/>
              <a:t>Temp</a:t>
            </a:r>
            <a:r>
              <a:rPr lang="fi-FI" sz="2400" dirty="0"/>
              <a:t>/mytestdata2.tif”)</a:t>
            </a:r>
          </a:p>
          <a:p>
            <a:pPr marL="0" indent="0">
              <a:buNone/>
            </a:pPr>
            <a:endParaRPr lang="fi-FI" sz="2400" dirty="0"/>
          </a:p>
          <a:p>
            <a:pPr marL="0" indent="0">
              <a:buNone/>
            </a:pPr>
            <a:r>
              <a:rPr lang="fi-FI" sz="2400" dirty="0"/>
              <a:t># </a:t>
            </a:r>
            <a:r>
              <a:rPr lang="fi-FI" sz="2400" dirty="0" err="1"/>
              <a:t>Calculating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raster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applying</a:t>
            </a:r>
            <a:r>
              <a:rPr lang="fi-FI" sz="2400" dirty="0"/>
              <a:t> </a:t>
            </a:r>
            <a:r>
              <a:rPr lang="fi-FI" sz="2400" dirty="0" err="1"/>
              <a:t>some</a:t>
            </a:r>
            <a:r>
              <a:rPr lang="fi-FI" sz="2400" dirty="0"/>
              <a:t> (</a:t>
            </a:r>
            <a:r>
              <a:rPr lang="fi-FI" sz="2400" dirty="0" err="1"/>
              <a:t>here</a:t>
            </a:r>
            <a:r>
              <a:rPr lang="fi-FI" sz="2400" dirty="0"/>
              <a:t> </a:t>
            </a:r>
            <a:br>
              <a:rPr lang="fi-FI" sz="2400" dirty="0"/>
            </a:br>
            <a:r>
              <a:rPr lang="fi-FI" sz="2400" dirty="0"/>
              <a:t># just </a:t>
            </a:r>
            <a:r>
              <a:rPr lang="fi-FI" sz="2400" dirty="0" err="1"/>
              <a:t>some</a:t>
            </a:r>
            <a:r>
              <a:rPr lang="fi-FI" sz="2400" dirty="0"/>
              <a:t> </a:t>
            </a:r>
            <a:r>
              <a:rPr lang="fi-FI" sz="2400" dirty="0" err="1"/>
              <a:t>nonsense</a:t>
            </a:r>
            <a:r>
              <a:rPr lang="fi-FI" sz="2400" dirty="0"/>
              <a:t>) </a:t>
            </a:r>
            <a:r>
              <a:rPr lang="fi-FI" sz="2400" dirty="0" err="1"/>
              <a:t>function</a:t>
            </a:r>
            <a:endParaRPr lang="fi-FI" sz="2400" dirty="0"/>
          </a:p>
          <a:p>
            <a:pPr marL="0" indent="0">
              <a:buNone/>
            </a:pPr>
            <a:r>
              <a:rPr lang="fi-FI" sz="2400" dirty="0"/>
              <a:t># to </a:t>
            </a:r>
            <a:r>
              <a:rPr lang="fi-FI" sz="2400" dirty="0" err="1"/>
              <a:t>the</a:t>
            </a:r>
            <a:r>
              <a:rPr lang="fi-FI" sz="2400" dirty="0"/>
              <a:t> input </a:t>
            </a:r>
            <a:r>
              <a:rPr lang="fi-FI" sz="2400" dirty="0" err="1"/>
              <a:t>rasters</a:t>
            </a:r>
            <a:endParaRPr lang="fi-FI" sz="2400" dirty="0"/>
          </a:p>
          <a:p>
            <a:pPr marL="0" indent="0">
              <a:buNone/>
            </a:pPr>
            <a:r>
              <a:rPr lang="fi-FI" sz="2400" dirty="0"/>
              <a:t>VAR3 &lt;- VAR1^2 + 0.51*VAR2</a:t>
            </a:r>
          </a:p>
          <a:p>
            <a:pPr marL="0" indent="0">
              <a:buNone/>
            </a:pPr>
            <a:endParaRPr lang="fi-FI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89" y="-483374"/>
            <a:ext cx="4377428" cy="3817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431" y="2910979"/>
            <a:ext cx="4251678" cy="37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7" y="0"/>
            <a:ext cx="10515600" cy="1325563"/>
          </a:xfrm>
        </p:spPr>
        <p:txBody>
          <a:bodyPr/>
          <a:lstStyle/>
          <a:p>
            <a:r>
              <a:rPr lang="fi-FI" dirty="0" err="1"/>
              <a:t>Ggmap</a:t>
            </a: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67" y="704676"/>
            <a:ext cx="5472288" cy="54722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4007" y="1325562"/>
            <a:ext cx="61491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hlinkClick r:id="rId3"/>
              </a:rPr>
              <a:t>https://journal.r-project.org/archive/2013-1/kahle-wickham.pdf</a:t>
            </a:r>
            <a:endParaRPr lang="fi-FI" sz="2000" dirty="0"/>
          </a:p>
          <a:p>
            <a:endParaRPr lang="fi-FI" sz="2000" dirty="0"/>
          </a:p>
          <a:p>
            <a:r>
              <a:rPr lang="fi-FI" sz="2000" dirty="0"/>
              <a:t># </a:t>
            </a:r>
            <a:r>
              <a:rPr lang="fi-FI" sz="2000" dirty="0" err="1"/>
              <a:t>Example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data </a:t>
            </a:r>
            <a:r>
              <a:rPr lang="fi-FI" sz="2000" dirty="0" err="1"/>
              <a:t>frame</a:t>
            </a:r>
            <a:r>
              <a:rPr lang="fi-FI" sz="2000" dirty="0"/>
              <a:t> </a:t>
            </a:r>
            <a:r>
              <a:rPr lang="fi-FI" sz="2000" dirty="0" err="1"/>
              <a:t>df</a:t>
            </a:r>
            <a:r>
              <a:rPr lang="fi-FI" sz="2000" dirty="0"/>
              <a:t>,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contains</a:t>
            </a:r>
            <a:r>
              <a:rPr lang="fi-FI" sz="2000" dirty="0"/>
              <a:t> </a:t>
            </a:r>
            <a:r>
              <a:rPr lang="fi-FI" sz="2000" dirty="0" err="1"/>
              <a:t>following</a:t>
            </a:r>
            <a:r>
              <a:rPr lang="fi-FI" sz="2000" dirty="0"/>
              <a:t> </a:t>
            </a:r>
            <a:r>
              <a:rPr lang="fi-FI" sz="2000" dirty="0" err="1"/>
              <a:t>columns</a:t>
            </a:r>
            <a:r>
              <a:rPr lang="fi-FI" sz="2000" dirty="0"/>
              <a:t>: </a:t>
            </a:r>
            <a:r>
              <a:rPr lang="fi-FI" sz="2000" dirty="0" err="1"/>
              <a:t>lat</a:t>
            </a:r>
            <a:r>
              <a:rPr lang="fi-FI" sz="2000" dirty="0"/>
              <a:t>, </a:t>
            </a:r>
            <a:r>
              <a:rPr lang="fi-FI" sz="2000" dirty="0" err="1"/>
              <a:t>lon</a:t>
            </a:r>
            <a:r>
              <a:rPr lang="fi-FI" sz="2000" dirty="0"/>
              <a:t>, </a:t>
            </a:r>
            <a:r>
              <a:rPr lang="fi-FI" sz="2000" dirty="0" err="1"/>
              <a:t>class</a:t>
            </a:r>
            <a:r>
              <a:rPr lang="fi-FI" sz="2000" dirty="0"/>
              <a:t> on 3 # </a:t>
            </a:r>
            <a:r>
              <a:rPr lang="fi-FI" sz="2000" dirty="0" err="1"/>
              <a:t>locations</a:t>
            </a:r>
            <a:r>
              <a:rPr lang="fi-FI" sz="2000" dirty="0"/>
              <a:t> </a:t>
            </a:r>
            <a:r>
              <a:rPr lang="fi-FI" sz="2000" dirty="0" err="1"/>
              <a:t>nearby</a:t>
            </a:r>
            <a:r>
              <a:rPr lang="fi-FI" sz="2000" dirty="0"/>
              <a:t> Joensuu</a:t>
            </a:r>
          </a:p>
          <a:p>
            <a:br>
              <a:rPr lang="fi-FI" sz="2000" dirty="0"/>
            </a:br>
            <a:r>
              <a:rPr lang="fi-FI" sz="2000" dirty="0" err="1"/>
              <a:t>library</a:t>
            </a:r>
            <a:r>
              <a:rPr lang="fi-FI" sz="2000" dirty="0"/>
              <a:t>(</a:t>
            </a:r>
            <a:r>
              <a:rPr lang="fi-FI" sz="2000" dirty="0" err="1"/>
              <a:t>ggmap</a:t>
            </a:r>
            <a:r>
              <a:rPr lang="fi-FI" sz="2000" dirty="0"/>
              <a:t>)</a:t>
            </a:r>
          </a:p>
          <a:p>
            <a:r>
              <a:rPr lang="fi-FI" sz="2000" dirty="0" err="1"/>
              <a:t>mapsat</a:t>
            </a:r>
            <a:r>
              <a:rPr lang="fi-FI" sz="2000" dirty="0"/>
              <a:t> &lt;- </a:t>
            </a:r>
            <a:r>
              <a:rPr lang="fi-FI" sz="2000" dirty="0" err="1"/>
              <a:t>get_map</a:t>
            </a:r>
            <a:r>
              <a:rPr lang="fi-FI" sz="2000" dirty="0"/>
              <a:t>(</a:t>
            </a:r>
            <a:r>
              <a:rPr lang="fi-FI" sz="2000" dirty="0" err="1"/>
              <a:t>location</a:t>
            </a:r>
            <a:r>
              <a:rPr lang="fi-FI" sz="2000" dirty="0"/>
              <a:t> = c(</a:t>
            </a:r>
            <a:r>
              <a:rPr lang="fi-FI" sz="2000" dirty="0" err="1"/>
              <a:t>lon</a:t>
            </a:r>
            <a:r>
              <a:rPr lang="fi-FI" sz="2000" dirty="0"/>
              <a:t> = </a:t>
            </a:r>
            <a:r>
              <a:rPr lang="fi-FI" sz="2000" dirty="0" err="1"/>
              <a:t>mean</a:t>
            </a:r>
            <a:r>
              <a:rPr lang="fi-FI" sz="2000" dirty="0"/>
              <a:t>(</a:t>
            </a:r>
            <a:r>
              <a:rPr lang="fi-FI" sz="2000" dirty="0" err="1"/>
              <a:t>df$lon</a:t>
            </a:r>
            <a:r>
              <a:rPr lang="fi-FI" sz="2000" dirty="0"/>
              <a:t>), </a:t>
            </a:r>
            <a:r>
              <a:rPr lang="fi-FI" sz="2000" dirty="0" err="1"/>
              <a:t>lat</a:t>
            </a:r>
            <a:r>
              <a:rPr lang="fi-FI" sz="2000" dirty="0"/>
              <a:t> = </a:t>
            </a:r>
            <a:r>
              <a:rPr lang="fi-FI" sz="2000" dirty="0" err="1"/>
              <a:t>mean</a:t>
            </a:r>
            <a:r>
              <a:rPr lang="fi-FI" sz="2000" dirty="0"/>
              <a:t>(</a:t>
            </a:r>
            <a:r>
              <a:rPr lang="fi-FI" sz="2000" dirty="0" err="1"/>
              <a:t>df$lat</a:t>
            </a:r>
            <a:r>
              <a:rPr lang="fi-FI" sz="2000" dirty="0"/>
              <a:t>)), </a:t>
            </a:r>
            <a:r>
              <a:rPr lang="fi-FI" sz="2000" dirty="0" err="1"/>
              <a:t>zoom</a:t>
            </a:r>
            <a:r>
              <a:rPr lang="fi-FI" sz="2000" dirty="0"/>
              <a:t> = 10, </a:t>
            </a:r>
            <a:r>
              <a:rPr lang="fi-FI" sz="2000" dirty="0" err="1">
                <a:solidFill>
                  <a:schemeClr val="accent2"/>
                </a:solidFill>
              </a:rPr>
              <a:t>maptype</a:t>
            </a:r>
            <a:r>
              <a:rPr lang="fi-FI" sz="2000" dirty="0">
                <a:solidFill>
                  <a:schemeClr val="accent2"/>
                </a:solidFill>
              </a:rPr>
              <a:t> = "</a:t>
            </a:r>
            <a:r>
              <a:rPr lang="fi-FI" sz="2000" dirty="0" err="1">
                <a:solidFill>
                  <a:schemeClr val="accent2"/>
                </a:solidFill>
              </a:rPr>
              <a:t>satellite</a:t>
            </a:r>
            <a:r>
              <a:rPr lang="fi-FI" sz="2000" dirty="0">
                <a:solidFill>
                  <a:schemeClr val="accent2"/>
                </a:solidFill>
              </a:rPr>
              <a:t>", </a:t>
            </a:r>
            <a:r>
              <a:rPr lang="fi-FI" sz="2000" dirty="0" err="1"/>
              <a:t>scale</a:t>
            </a:r>
            <a:r>
              <a:rPr lang="fi-FI" sz="2000" dirty="0"/>
              <a:t> = 2)</a:t>
            </a:r>
          </a:p>
          <a:p>
            <a:endParaRPr lang="fi-FI" sz="2000" dirty="0"/>
          </a:p>
          <a:p>
            <a:r>
              <a:rPr lang="fi-FI" sz="2000" dirty="0"/>
              <a:t># </a:t>
            </a:r>
            <a:r>
              <a:rPr lang="fi-FI" sz="2000" dirty="0" err="1"/>
              <a:t>plotting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map</a:t>
            </a:r>
            <a:r>
              <a:rPr lang="fi-FI" sz="2000" dirty="0"/>
              <a:t> </a:t>
            </a:r>
            <a:r>
              <a:rPr lang="fi-FI" sz="2000" dirty="0" err="1"/>
              <a:t>with</a:t>
            </a:r>
            <a:r>
              <a:rPr lang="fi-FI" sz="2000" dirty="0"/>
              <a:t> </a:t>
            </a:r>
            <a:r>
              <a:rPr lang="fi-FI" sz="2000" dirty="0" err="1"/>
              <a:t>some</a:t>
            </a:r>
            <a:r>
              <a:rPr lang="fi-FI" sz="2000" dirty="0"/>
              <a:t> </a:t>
            </a:r>
            <a:r>
              <a:rPr lang="fi-FI" sz="2000" dirty="0" err="1"/>
              <a:t>points</a:t>
            </a:r>
            <a:r>
              <a:rPr lang="fi-FI" sz="2000" dirty="0"/>
              <a:t> </a:t>
            </a:r>
            <a:r>
              <a:rPr lang="fi-FI" sz="2000" dirty="0" err="1"/>
              <a:t>ggmap</a:t>
            </a:r>
            <a:r>
              <a:rPr lang="fi-FI" sz="2000" dirty="0"/>
              <a:t>(</a:t>
            </a:r>
            <a:r>
              <a:rPr lang="fi-FI" sz="2000" dirty="0" err="1"/>
              <a:t>mapsat</a:t>
            </a:r>
            <a:r>
              <a:rPr lang="fi-FI" sz="2000" dirty="0"/>
              <a:t>)+</a:t>
            </a:r>
          </a:p>
          <a:p>
            <a:r>
              <a:rPr lang="fi-FI" sz="2000" dirty="0" err="1"/>
              <a:t>geom_point</a:t>
            </a:r>
            <a:r>
              <a:rPr lang="fi-FI" sz="2000" dirty="0"/>
              <a:t>(data = </a:t>
            </a:r>
            <a:r>
              <a:rPr lang="fi-FI" sz="2000" dirty="0" err="1"/>
              <a:t>df</a:t>
            </a:r>
            <a:r>
              <a:rPr lang="fi-FI" sz="2000" dirty="0"/>
              <a:t>, </a:t>
            </a:r>
            <a:r>
              <a:rPr lang="fi-FI" sz="2000" dirty="0" err="1"/>
              <a:t>aes</a:t>
            </a:r>
            <a:r>
              <a:rPr lang="fi-FI" sz="2000" dirty="0"/>
              <a:t>(x = </a:t>
            </a:r>
            <a:r>
              <a:rPr lang="fi-FI" sz="2000" dirty="0" err="1"/>
              <a:t>lon</a:t>
            </a:r>
            <a:r>
              <a:rPr lang="fi-FI" sz="2000" dirty="0"/>
              <a:t>, y = </a:t>
            </a:r>
            <a:r>
              <a:rPr lang="fi-FI" sz="2000" dirty="0" err="1"/>
              <a:t>lat</a:t>
            </a:r>
            <a:r>
              <a:rPr lang="fi-FI" sz="2000" dirty="0"/>
              <a:t>, </a:t>
            </a:r>
            <a:r>
              <a:rPr lang="fi-FI" sz="2000" dirty="0" err="1">
                <a:solidFill>
                  <a:schemeClr val="accent6"/>
                </a:solidFill>
              </a:rPr>
              <a:t>fill</a:t>
            </a:r>
            <a:r>
              <a:rPr lang="fi-FI" sz="2000" dirty="0">
                <a:solidFill>
                  <a:schemeClr val="accent6"/>
                </a:solidFill>
              </a:rPr>
              <a:t> = </a:t>
            </a:r>
            <a:r>
              <a:rPr lang="fi-FI" sz="2000" dirty="0" err="1">
                <a:solidFill>
                  <a:schemeClr val="accent6"/>
                </a:solidFill>
              </a:rPr>
              <a:t>as.factor</a:t>
            </a:r>
            <a:r>
              <a:rPr lang="fi-FI" sz="2000" dirty="0">
                <a:solidFill>
                  <a:schemeClr val="accent6"/>
                </a:solidFill>
              </a:rPr>
              <a:t>(</a:t>
            </a:r>
            <a:r>
              <a:rPr lang="fi-FI" sz="2000" dirty="0" err="1">
                <a:solidFill>
                  <a:schemeClr val="accent6"/>
                </a:solidFill>
              </a:rPr>
              <a:t>class</a:t>
            </a:r>
            <a:r>
              <a:rPr lang="fi-FI" sz="2000" dirty="0"/>
              <a:t>), alpha = 0.8), </a:t>
            </a:r>
            <a:r>
              <a:rPr lang="fi-FI" sz="2000" dirty="0" err="1">
                <a:solidFill>
                  <a:schemeClr val="accent1"/>
                </a:solidFill>
              </a:rPr>
              <a:t>size</a:t>
            </a:r>
            <a:r>
              <a:rPr lang="fi-FI" sz="2000" dirty="0">
                <a:solidFill>
                  <a:schemeClr val="accent1"/>
                </a:solidFill>
              </a:rPr>
              <a:t>=</a:t>
            </a:r>
            <a:r>
              <a:rPr lang="fi-FI" sz="2000" dirty="0" err="1">
                <a:solidFill>
                  <a:schemeClr val="accent1"/>
                </a:solidFill>
              </a:rPr>
              <a:t>df$class</a:t>
            </a:r>
            <a:r>
              <a:rPr lang="fi-FI" sz="2000" dirty="0"/>
              <a:t>, </a:t>
            </a:r>
            <a:r>
              <a:rPr lang="fi-FI" sz="2000" dirty="0" err="1"/>
              <a:t>shape</a:t>
            </a:r>
            <a:r>
              <a:rPr lang="fi-FI" sz="2000" dirty="0"/>
              <a:t> = 21)+</a:t>
            </a:r>
          </a:p>
          <a:p>
            <a:r>
              <a:rPr lang="fi-FI" sz="2000" dirty="0"/>
              <a:t>  </a:t>
            </a:r>
            <a:r>
              <a:rPr lang="fi-FI" sz="2000" dirty="0" err="1"/>
              <a:t>guides</a:t>
            </a:r>
            <a:r>
              <a:rPr lang="fi-FI" sz="2000" dirty="0"/>
              <a:t>(</a:t>
            </a:r>
            <a:r>
              <a:rPr lang="fi-FI" sz="2000" dirty="0" err="1"/>
              <a:t>fill</a:t>
            </a:r>
            <a:r>
              <a:rPr lang="fi-FI" sz="2000" dirty="0"/>
              <a:t>=FALSE, alpha=FALSE, </a:t>
            </a:r>
            <a:r>
              <a:rPr lang="fi-FI" sz="2000" dirty="0" err="1"/>
              <a:t>size</a:t>
            </a:r>
            <a:r>
              <a:rPr lang="fi-FI" sz="2000" dirty="0"/>
              <a:t>=FALSE)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19083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576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 dirty="0" err="1"/>
              <a:t>maproad</a:t>
            </a:r>
            <a:r>
              <a:rPr lang="fi-FI" dirty="0"/>
              <a:t> &lt;- </a:t>
            </a:r>
            <a:r>
              <a:rPr lang="fi-FI" dirty="0" err="1"/>
              <a:t>get_map</a:t>
            </a:r>
            <a:r>
              <a:rPr lang="fi-FI" dirty="0"/>
              <a:t>(</a:t>
            </a:r>
            <a:r>
              <a:rPr lang="fi-FI" dirty="0" err="1"/>
              <a:t>location</a:t>
            </a:r>
            <a:r>
              <a:rPr lang="fi-FI" dirty="0"/>
              <a:t> = c(</a:t>
            </a:r>
            <a:r>
              <a:rPr lang="fi-FI" dirty="0" err="1"/>
              <a:t>lon</a:t>
            </a:r>
            <a:r>
              <a:rPr lang="fi-FI" dirty="0"/>
              <a:t> = </a:t>
            </a:r>
            <a:r>
              <a:rPr lang="fi-FI" dirty="0" err="1"/>
              <a:t>mean</a:t>
            </a:r>
            <a:r>
              <a:rPr lang="fi-FI" dirty="0"/>
              <a:t>(</a:t>
            </a:r>
            <a:r>
              <a:rPr lang="fi-FI" dirty="0" err="1"/>
              <a:t>df$lon</a:t>
            </a:r>
            <a:r>
              <a:rPr lang="fi-FI" dirty="0"/>
              <a:t>), </a:t>
            </a:r>
            <a:r>
              <a:rPr lang="fi-FI" dirty="0" err="1"/>
              <a:t>lat</a:t>
            </a:r>
            <a:r>
              <a:rPr lang="fi-FI" dirty="0"/>
              <a:t> = </a:t>
            </a:r>
            <a:r>
              <a:rPr lang="fi-FI" dirty="0" err="1"/>
              <a:t>mean</a:t>
            </a:r>
            <a:r>
              <a:rPr lang="fi-FI" dirty="0"/>
              <a:t>(</a:t>
            </a:r>
            <a:r>
              <a:rPr lang="fi-FI" dirty="0" err="1"/>
              <a:t>df$lat</a:t>
            </a:r>
            <a:r>
              <a:rPr lang="fi-FI" dirty="0"/>
              <a:t>)), </a:t>
            </a:r>
            <a:r>
              <a:rPr lang="fi-FI" dirty="0" err="1"/>
              <a:t>zoom</a:t>
            </a:r>
            <a:r>
              <a:rPr lang="fi-FI" dirty="0"/>
              <a:t> = 10, </a:t>
            </a:r>
            <a:r>
              <a:rPr lang="fi-FI" dirty="0" err="1">
                <a:solidFill>
                  <a:schemeClr val="accent2"/>
                </a:solidFill>
              </a:rPr>
              <a:t>maptype</a:t>
            </a:r>
            <a:r>
              <a:rPr lang="fi-FI" dirty="0">
                <a:solidFill>
                  <a:schemeClr val="accent2"/>
                </a:solidFill>
              </a:rPr>
              <a:t> = "</a:t>
            </a:r>
            <a:r>
              <a:rPr lang="fi-FI" dirty="0" err="1">
                <a:solidFill>
                  <a:schemeClr val="accent2"/>
                </a:solidFill>
              </a:rPr>
              <a:t>roadmap</a:t>
            </a:r>
            <a:r>
              <a:rPr lang="fi-FI" dirty="0">
                <a:solidFill>
                  <a:schemeClr val="accent2"/>
                </a:solidFill>
              </a:rPr>
              <a:t>", </a:t>
            </a:r>
            <a:r>
              <a:rPr lang="fi-FI" dirty="0" err="1"/>
              <a:t>scale</a:t>
            </a:r>
            <a:r>
              <a:rPr lang="fi-FI" dirty="0"/>
              <a:t> = 2)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# </a:t>
            </a:r>
            <a:r>
              <a:rPr lang="fi-FI" dirty="0" err="1"/>
              <a:t>plotting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points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dirty="0" err="1"/>
              <a:t>ggmap</a:t>
            </a:r>
            <a:r>
              <a:rPr lang="fi-FI" dirty="0"/>
              <a:t>(</a:t>
            </a:r>
            <a:r>
              <a:rPr lang="fi-FI" dirty="0" err="1"/>
              <a:t>maproad</a:t>
            </a:r>
            <a:r>
              <a:rPr lang="fi-FI" dirty="0"/>
              <a:t>) +</a:t>
            </a:r>
          </a:p>
          <a:p>
            <a:pPr marL="0" indent="0">
              <a:buNone/>
            </a:pPr>
            <a:r>
              <a:rPr lang="fi-FI" dirty="0" err="1"/>
              <a:t>geom_point</a:t>
            </a:r>
            <a:r>
              <a:rPr lang="fi-FI" dirty="0"/>
              <a:t>(data = </a:t>
            </a:r>
            <a:r>
              <a:rPr lang="fi-FI" dirty="0" err="1"/>
              <a:t>df</a:t>
            </a:r>
            <a:r>
              <a:rPr lang="fi-FI" dirty="0"/>
              <a:t>, </a:t>
            </a:r>
            <a:r>
              <a:rPr lang="fi-FI" dirty="0" err="1"/>
              <a:t>aes</a:t>
            </a:r>
            <a:r>
              <a:rPr lang="fi-FI" dirty="0"/>
              <a:t>(x = </a:t>
            </a:r>
            <a:r>
              <a:rPr lang="fi-FI" dirty="0" err="1"/>
              <a:t>lon</a:t>
            </a:r>
            <a:r>
              <a:rPr lang="fi-FI" dirty="0"/>
              <a:t>, y = </a:t>
            </a:r>
            <a:r>
              <a:rPr lang="fi-FI" dirty="0" err="1"/>
              <a:t>lat</a:t>
            </a:r>
            <a:r>
              <a:rPr lang="fi-FI" dirty="0"/>
              <a:t>, </a:t>
            </a:r>
            <a:r>
              <a:rPr lang="fi-FI" dirty="0" err="1"/>
              <a:t>fill</a:t>
            </a:r>
            <a:r>
              <a:rPr lang="fi-FI" dirty="0"/>
              <a:t> = "</a:t>
            </a:r>
            <a:r>
              <a:rPr lang="fi-FI" dirty="0" err="1"/>
              <a:t>red</a:t>
            </a:r>
            <a:r>
              <a:rPr lang="fi-FI" dirty="0"/>
              <a:t>", alpha = 0.8), </a:t>
            </a:r>
            <a:r>
              <a:rPr lang="fi-FI" dirty="0" err="1"/>
              <a:t>size</a:t>
            </a:r>
            <a:r>
              <a:rPr lang="fi-FI" dirty="0"/>
              <a:t> = </a:t>
            </a:r>
            <a:r>
              <a:rPr lang="fi-FI" dirty="0" err="1"/>
              <a:t>df$class</a:t>
            </a:r>
            <a:r>
              <a:rPr lang="fi-FI" dirty="0"/>
              <a:t>, </a:t>
            </a:r>
            <a:r>
              <a:rPr lang="fi-FI" dirty="0" err="1"/>
              <a:t>shape</a:t>
            </a:r>
            <a:r>
              <a:rPr lang="fi-FI" dirty="0"/>
              <a:t> = 21) +</a:t>
            </a:r>
          </a:p>
          <a:p>
            <a:pPr marL="0" indent="0">
              <a:buNone/>
            </a:pPr>
            <a:r>
              <a:rPr lang="fi-FI" dirty="0" err="1"/>
              <a:t>guides</a:t>
            </a:r>
            <a:r>
              <a:rPr lang="fi-FI" dirty="0"/>
              <a:t>(</a:t>
            </a:r>
            <a:r>
              <a:rPr lang="fi-FI" dirty="0" err="1"/>
              <a:t>fill</a:t>
            </a:r>
            <a:r>
              <a:rPr lang="fi-FI" dirty="0"/>
              <a:t>=FALSE, alpha=FALSE, </a:t>
            </a:r>
            <a:r>
              <a:rPr lang="fi-FI" dirty="0" err="1"/>
              <a:t>size</a:t>
            </a:r>
            <a:r>
              <a:rPr lang="fi-FI" dirty="0"/>
              <a:t>=FALSE)</a:t>
            </a:r>
          </a:p>
          <a:p>
            <a:endParaRPr lang="fi-FI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35" y="453007"/>
            <a:ext cx="5791226" cy="57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Questions</a:t>
            </a:r>
            <a:r>
              <a:rPr lang="fi-FI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92" y="2321499"/>
            <a:ext cx="5257800" cy="4331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80" y="2464926"/>
            <a:ext cx="4920300" cy="40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 </a:t>
            </a:r>
            <a:r>
              <a:rPr lang="fi-FI" dirty="0" err="1"/>
              <a:t>modeling</a:t>
            </a:r>
            <a:r>
              <a:rPr lang="fi-FI" dirty="0"/>
              <a:t> </a:t>
            </a:r>
            <a:r>
              <a:rPr lang="fi-FI" dirty="0" err="1"/>
              <a:t>exercise</a:t>
            </a:r>
            <a:r>
              <a:rPr lang="fi-FI" dirty="0"/>
              <a:t> in </a:t>
            </a:r>
            <a:r>
              <a:rPr lang="fi-FI" dirty="0" err="1"/>
              <a:t>nutshell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 err="1"/>
              <a:t>Linear</a:t>
            </a:r>
            <a:r>
              <a:rPr lang="fi-FI" dirty="0"/>
              <a:t> regression</a:t>
            </a:r>
          </a:p>
          <a:p>
            <a:pPr lvl="1"/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visually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correlation</a:t>
            </a:r>
            <a:r>
              <a:rPr lang="fi-FI" dirty="0"/>
              <a:t> of </a:t>
            </a:r>
            <a:r>
              <a:rPr lang="fi-FI" dirty="0" err="1"/>
              <a:t>dependent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</a:t>
            </a:r>
            <a:r>
              <a:rPr lang="fi-FI" dirty="0" err="1"/>
              <a:t>independent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in </a:t>
            </a:r>
            <a:r>
              <a:rPr lang="fi-FI" dirty="0" err="1"/>
              <a:t>your</a:t>
            </a:r>
            <a:r>
              <a:rPr lang="fi-FI" dirty="0"/>
              <a:t> data set</a:t>
            </a:r>
          </a:p>
          <a:p>
            <a:pPr lvl="1"/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normality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variables</a:t>
            </a:r>
            <a:endParaRPr lang="fi-FI" dirty="0"/>
          </a:p>
          <a:p>
            <a:pPr lvl="1"/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transformation</a:t>
            </a:r>
            <a:r>
              <a:rPr lang="fi-FI" dirty="0"/>
              <a:t> for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?</a:t>
            </a:r>
          </a:p>
          <a:p>
            <a:pPr lvl="1"/>
            <a:r>
              <a:rPr lang="fi-FI" dirty="0" err="1"/>
              <a:t>Try</a:t>
            </a:r>
            <a:r>
              <a:rPr lang="fi-FI" dirty="0"/>
              <a:t> </a:t>
            </a:r>
            <a:r>
              <a:rPr lang="fi-FI" dirty="0" err="1"/>
              <a:t>fitting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variables</a:t>
            </a:r>
            <a:endParaRPr lang="fi-FI" dirty="0"/>
          </a:p>
          <a:p>
            <a:pPr lvl="1"/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output: </a:t>
            </a:r>
            <a:r>
              <a:rPr lang="fi-FI" dirty="0" err="1"/>
              <a:t>significance</a:t>
            </a:r>
            <a:r>
              <a:rPr lang="fi-FI" dirty="0"/>
              <a:t> of </a:t>
            </a:r>
            <a:r>
              <a:rPr lang="fi-FI" dirty="0" err="1"/>
              <a:t>variables</a:t>
            </a:r>
            <a:r>
              <a:rPr lang="fi-FI" dirty="0"/>
              <a:t>, R-</a:t>
            </a:r>
            <a:r>
              <a:rPr lang="fi-FI" dirty="0" err="1"/>
              <a:t>squared</a:t>
            </a:r>
            <a:r>
              <a:rPr lang="fi-FI" dirty="0"/>
              <a:t>, </a:t>
            </a:r>
            <a:r>
              <a:rPr lang="fi-FI" dirty="0" err="1"/>
              <a:t>residuals</a:t>
            </a:r>
            <a:r>
              <a:rPr lang="fi-FI" dirty="0"/>
              <a:t> (</a:t>
            </a:r>
            <a:r>
              <a:rPr lang="fi-FI" dirty="0" err="1"/>
              <a:t>homoscedasticity</a:t>
            </a:r>
            <a:r>
              <a:rPr lang="fi-FI" dirty="0"/>
              <a:t>, </a:t>
            </a:r>
            <a:r>
              <a:rPr lang="fi-FI" dirty="0" err="1"/>
              <a:t>normality</a:t>
            </a:r>
            <a:r>
              <a:rPr lang="fi-FI" dirty="0"/>
              <a:t>)</a:t>
            </a:r>
          </a:p>
          <a:p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validation</a:t>
            </a:r>
            <a:endParaRPr lang="fi-FI" dirty="0"/>
          </a:p>
          <a:p>
            <a:pPr lvl="1"/>
            <a:r>
              <a:rPr lang="fi-FI" dirty="0"/>
              <a:t>RMSE, </a:t>
            </a:r>
            <a:r>
              <a:rPr lang="fi-FI" dirty="0" err="1"/>
              <a:t>bias</a:t>
            </a:r>
            <a:r>
              <a:rPr lang="fi-FI" dirty="0"/>
              <a:t>, </a:t>
            </a:r>
            <a:r>
              <a:rPr lang="fi-FI" dirty="0" err="1"/>
              <a:t>significance</a:t>
            </a:r>
            <a:r>
              <a:rPr lang="fi-FI" dirty="0"/>
              <a:t> of </a:t>
            </a:r>
            <a:r>
              <a:rPr lang="fi-FI" dirty="0" err="1"/>
              <a:t>bias</a:t>
            </a:r>
            <a:r>
              <a:rPr lang="fi-FI" dirty="0"/>
              <a:t> (T-</a:t>
            </a:r>
            <a:r>
              <a:rPr lang="fi-FI" dirty="0" err="1"/>
              <a:t>test</a:t>
            </a:r>
            <a:r>
              <a:rPr lang="fi-FI" dirty="0"/>
              <a:t>)</a:t>
            </a:r>
          </a:p>
          <a:p>
            <a:r>
              <a:rPr lang="fi-FI" dirty="0" err="1"/>
              <a:t>Applying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selected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raster</a:t>
            </a:r>
            <a:r>
              <a:rPr lang="fi-FI" dirty="0"/>
              <a:t> data</a:t>
            </a:r>
          </a:p>
          <a:p>
            <a:pPr lvl="1"/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thematic</a:t>
            </a:r>
            <a:r>
              <a:rPr lang="fi-FI" dirty="0"/>
              <a:t> </a:t>
            </a:r>
            <a:r>
              <a:rPr lang="fi-FI" dirty="0" err="1"/>
              <a:t>map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reclassifying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resulting</a:t>
            </a:r>
            <a:r>
              <a:rPr lang="fi-FI" dirty="0"/>
              <a:t> </a:t>
            </a:r>
            <a:r>
              <a:rPr lang="fi-FI" dirty="0" err="1"/>
              <a:t>raster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665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Packages</a:t>
            </a:r>
            <a:r>
              <a:rPr lang="fi-FI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/>
              <a:t>Huge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packages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(</a:t>
            </a:r>
            <a:r>
              <a:rPr lang="fi-FI" dirty="0" err="1"/>
              <a:t>statistics</a:t>
            </a:r>
            <a:r>
              <a:rPr lang="fi-FI" dirty="0"/>
              <a:t>, </a:t>
            </a:r>
            <a:r>
              <a:rPr lang="fi-FI" dirty="0" err="1"/>
              <a:t>analysis</a:t>
            </a:r>
            <a:r>
              <a:rPr lang="fi-FI" dirty="0"/>
              <a:t>, </a:t>
            </a:r>
            <a:r>
              <a:rPr lang="fi-FI" dirty="0" err="1"/>
              <a:t>visualization</a:t>
            </a:r>
            <a:r>
              <a:rPr lang="fi-FI" dirty="0"/>
              <a:t>, …):</a:t>
            </a:r>
            <a:endParaRPr lang="fi-FI" dirty="0">
              <a:hlinkClick r:id="rId2"/>
            </a:endParaRPr>
          </a:p>
          <a:p>
            <a:r>
              <a:rPr lang="fi-FI" dirty="0">
                <a:hlinkClick r:id="rId3"/>
              </a:rPr>
              <a:t>https://cran.r-project.org/</a:t>
            </a:r>
            <a:endParaRPr lang="fi-FI" dirty="0"/>
          </a:p>
          <a:p>
            <a:r>
              <a:rPr lang="fi-FI" dirty="0">
                <a:hlinkClick r:id="rId2"/>
              </a:rPr>
              <a:t>https://support.rstudio.com/hc/en-us/articles/201057987-Quick-list-of-useful-R-packages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package</a:t>
            </a:r>
            <a:r>
              <a:rPr lang="fi-FI" dirty="0"/>
              <a:t>: </a:t>
            </a:r>
            <a:r>
              <a:rPr lang="fi-FI" dirty="0" err="1"/>
              <a:t>install.packages</a:t>
            </a:r>
            <a:r>
              <a:rPr lang="fi-FI" dirty="0"/>
              <a:t>(”</a:t>
            </a:r>
            <a:r>
              <a:rPr lang="fi-FI" dirty="0" err="1"/>
              <a:t>package_name</a:t>
            </a:r>
            <a:r>
              <a:rPr lang="fi-FI" dirty="0"/>
              <a:t>”)</a:t>
            </a:r>
          </a:p>
          <a:p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: </a:t>
            </a:r>
            <a:r>
              <a:rPr lang="fi-FI" dirty="0" err="1"/>
              <a:t>library</a:t>
            </a:r>
            <a:r>
              <a:rPr lang="fi-FI" dirty="0"/>
              <a:t>(</a:t>
            </a:r>
            <a:r>
              <a:rPr lang="fi-FI" dirty="0" err="1"/>
              <a:t>package_name</a:t>
            </a:r>
            <a:r>
              <a:rPr lang="fi-FI" dirty="0"/>
              <a:t>)</a:t>
            </a:r>
          </a:p>
          <a:p>
            <a:endParaRPr lang="fi-FI" dirty="0"/>
          </a:p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package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94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visualization</a:t>
            </a:r>
            <a:r>
              <a:rPr lang="fi-FI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/>
              <a:t>Basic </a:t>
            </a:r>
            <a:r>
              <a:rPr lang="fi-FI" b="1" dirty="0" err="1"/>
              <a:t>commands</a:t>
            </a:r>
            <a:r>
              <a:rPr lang="fi-FI" b="1" dirty="0"/>
              <a:t>:</a:t>
            </a:r>
          </a:p>
          <a:p>
            <a:r>
              <a:rPr lang="fi-FI" dirty="0" err="1"/>
              <a:t>plot</a:t>
            </a:r>
            <a:r>
              <a:rPr lang="fi-FI" dirty="0"/>
              <a:t>(x, y), </a:t>
            </a:r>
            <a:r>
              <a:rPr lang="fi-FI" dirty="0" err="1"/>
              <a:t>boxplot</a:t>
            </a:r>
            <a:r>
              <a:rPr lang="fi-FI" dirty="0"/>
              <a:t>(</a:t>
            </a:r>
            <a:r>
              <a:rPr lang="fi-FI" dirty="0" err="1"/>
              <a:t>y~x</a:t>
            </a:r>
            <a:r>
              <a:rPr lang="fi-FI" dirty="0"/>
              <a:t>), </a:t>
            </a:r>
            <a:r>
              <a:rPr lang="fi-FI" dirty="0" err="1"/>
              <a:t>hist</a:t>
            </a:r>
            <a:r>
              <a:rPr lang="fi-FI" dirty="0"/>
              <a:t>(y),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622" y="2999174"/>
            <a:ext cx="3902541" cy="3610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9" y="2999174"/>
            <a:ext cx="3902540" cy="3610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749" y="3145872"/>
            <a:ext cx="3638239" cy="3365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6184" y="3145434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accent6"/>
                </a:solidFill>
              </a:rPr>
              <a:t>plot</a:t>
            </a:r>
            <a:r>
              <a:rPr lang="fi-FI" sz="1200" dirty="0">
                <a:solidFill>
                  <a:schemeClr val="accent6"/>
                </a:solidFill>
              </a:rPr>
              <a:t>(A$D, A$VOLUME, </a:t>
            </a:r>
            <a:r>
              <a:rPr lang="fi-FI" sz="1200" dirty="0" err="1">
                <a:solidFill>
                  <a:schemeClr val="accent6"/>
                </a:solidFill>
              </a:rPr>
              <a:t>xlab</a:t>
            </a:r>
            <a:r>
              <a:rPr lang="fi-FI" sz="1200" dirty="0">
                <a:solidFill>
                  <a:schemeClr val="accent6"/>
                </a:solidFill>
              </a:rPr>
              <a:t>=”</a:t>
            </a:r>
            <a:r>
              <a:rPr lang="fi-FI" sz="1200" dirty="0" err="1">
                <a:solidFill>
                  <a:schemeClr val="accent6"/>
                </a:solidFill>
              </a:rPr>
              <a:t>Diameter</a:t>
            </a:r>
            <a:r>
              <a:rPr lang="fi-FI" sz="1200" dirty="0">
                <a:solidFill>
                  <a:schemeClr val="accent6"/>
                </a:solidFill>
              </a:rPr>
              <a:t>, cm”, </a:t>
            </a:r>
            <a:br>
              <a:rPr lang="fi-FI" sz="1200" dirty="0">
                <a:solidFill>
                  <a:schemeClr val="accent6"/>
                </a:solidFill>
              </a:rPr>
            </a:br>
            <a:r>
              <a:rPr lang="fi-FI" sz="1200" dirty="0" err="1">
                <a:solidFill>
                  <a:schemeClr val="accent6"/>
                </a:solidFill>
              </a:rPr>
              <a:t>ylab</a:t>
            </a:r>
            <a:r>
              <a:rPr lang="fi-FI" sz="1200" dirty="0">
                <a:solidFill>
                  <a:schemeClr val="accent6"/>
                </a:solidFill>
              </a:rPr>
              <a:t>=”Total </a:t>
            </a:r>
            <a:r>
              <a:rPr lang="fi-FI" sz="1200" dirty="0" err="1">
                <a:solidFill>
                  <a:schemeClr val="accent6"/>
                </a:solidFill>
              </a:rPr>
              <a:t>volume</a:t>
            </a:r>
            <a:r>
              <a:rPr lang="fi-FI" sz="1200" dirty="0">
                <a:solidFill>
                  <a:schemeClr val="accent6"/>
                </a:solidFill>
              </a:rPr>
              <a:t>, m3”)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9679" y="3031972"/>
            <a:ext cx="276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accent6"/>
                </a:solidFill>
              </a:rPr>
              <a:t>plot</a:t>
            </a:r>
            <a:r>
              <a:rPr lang="fi-FI" sz="1200" dirty="0">
                <a:solidFill>
                  <a:schemeClr val="accent6"/>
                </a:solidFill>
              </a:rPr>
              <a:t>(A$VOLUME~ A$SP_GROUP, </a:t>
            </a:r>
            <a:br>
              <a:rPr lang="fi-FI" sz="1200" dirty="0">
                <a:solidFill>
                  <a:schemeClr val="accent6"/>
                </a:solidFill>
              </a:rPr>
            </a:br>
            <a:r>
              <a:rPr lang="fi-FI" sz="1200" dirty="0" err="1">
                <a:solidFill>
                  <a:schemeClr val="accent6"/>
                </a:solidFill>
              </a:rPr>
              <a:t>xlab</a:t>
            </a:r>
            <a:r>
              <a:rPr lang="fi-FI" sz="1200" dirty="0">
                <a:solidFill>
                  <a:schemeClr val="accent6"/>
                </a:solidFill>
              </a:rPr>
              <a:t>=”</a:t>
            </a:r>
            <a:r>
              <a:rPr lang="fi-FI" sz="1200" dirty="0" err="1">
                <a:solidFill>
                  <a:schemeClr val="accent6"/>
                </a:solidFill>
              </a:rPr>
              <a:t>Species</a:t>
            </a:r>
            <a:r>
              <a:rPr lang="fi-FI" sz="1200" dirty="0">
                <a:solidFill>
                  <a:schemeClr val="accent6"/>
                </a:solidFill>
              </a:rPr>
              <a:t>”, </a:t>
            </a:r>
            <a:r>
              <a:rPr lang="fi-FI" sz="1200" dirty="0" err="1">
                <a:solidFill>
                  <a:schemeClr val="accent6"/>
                </a:solidFill>
              </a:rPr>
              <a:t>ylab</a:t>
            </a:r>
            <a:r>
              <a:rPr lang="fi-FI" sz="1200" dirty="0">
                <a:solidFill>
                  <a:schemeClr val="accent6"/>
                </a:solidFill>
              </a:rPr>
              <a:t>=”Total </a:t>
            </a:r>
            <a:r>
              <a:rPr lang="fi-FI" sz="1200" dirty="0" err="1">
                <a:solidFill>
                  <a:schemeClr val="accent6"/>
                </a:solidFill>
              </a:rPr>
              <a:t>volume</a:t>
            </a:r>
            <a:r>
              <a:rPr lang="fi-FI" sz="1200" dirty="0">
                <a:solidFill>
                  <a:schemeClr val="accent6"/>
                </a:solidFill>
              </a:rPr>
              <a:t>, m3”)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6699" y="3019021"/>
            <a:ext cx="3053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accent6"/>
                </a:solidFill>
              </a:rPr>
              <a:t>hist</a:t>
            </a:r>
            <a:r>
              <a:rPr lang="fi-FI" sz="1200" dirty="0">
                <a:solidFill>
                  <a:schemeClr val="accent6"/>
                </a:solidFill>
              </a:rPr>
              <a:t>(A$VOLUME, </a:t>
            </a:r>
            <a:r>
              <a:rPr lang="fi-FI" sz="1200" dirty="0" err="1">
                <a:solidFill>
                  <a:schemeClr val="accent6"/>
                </a:solidFill>
              </a:rPr>
              <a:t>xlab</a:t>
            </a:r>
            <a:r>
              <a:rPr lang="fi-FI" sz="1200" dirty="0">
                <a:solidFill>
                  <a:schemeClr val="accent6"/>
                </a:solidFill>
              </a:rPr>
              <a:t>=”Total </a:t>
            </a:r>
            <a:r>
              <a:rPr lang="fi-FI" sz="1200" dirty="0" err="1">
                <a:solidFill>
                  <a:schemeClr val="accent6"/>
                </a:solidFill>
              </a:rPr>
              <a:t>volume</a:t>
            </a:r>
            <a:r>
              <a:rPr lang="fi-FI" sz="1200" dirty="0">
                <a:solidFill>
                  <a:schemeClr val="accent6"/>
                </a:solidFill>
              </a:rPr>
              <a:t>, m3/ha”)</a:t>
            </a:r>
          </a:p>
        </p:txBody>
      </p:sp>
    </p:spTree>
    <p:extLst>
      <p:ext uri="{BB962C8B-B14F-4D97-AF65-F5344CB8AC3E}">
        <p14:creationId xmlns:p14="http://schemas.microsoft.com/office/powerpoint/2010/main" val="185802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Ggplot2 </a:t>
            </a:r>
            <a:r>
              <a:rPr lang="fi-FI" dirty="0" err="1"/>
              <a:t>package</a:t>
            </a:r>
            <a:r>
              <a:rPr lang="fi-FI" dirty="0"/>
              <a:t> for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>
                <a:hlinkClick r:id="rId2"/>
              </a:rPr>
              <a:t>http://r4stats.com/examples/graphics-ggplot2/</a:t>
            </a:r>
          </a:p>
          <a:p>
            <a:r>
              <a:rPr lang="fi-FI" sz="2000" dirty="0">
                <a:hlinkClick r:id="rId2"/>
              </a:rPr>
              <a:t>http://t-redactyl.io/blog/2016/04/creating-plots-in-r-using-ggplot2-part-10-boxplots.html</a:t>
            </a:r>
            <a:endParaRPr lang="fi-FI" sz="2000" dirty="0"/>
          </a:p>
          <a:p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51" y="2793534"/>
            <a:ext cx="4004313" cy="3298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596" y="2881819"/>
            <a:ext cx="4312404" cy="3552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" y="2793534"/>
            <a:ext cx="3907203" cy="32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8809" cy="4351338"/>
          </a:xfrm>
        </p:spPr>
        <p:txBody>
          <a:bodyPr/>
          <a:lstStyle/>
          <a:p>
            <a:r>
              <a:rPr lang="fi-FI" dirty="0" err="1"/>
              <a:t>Plotting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class-specific</a:t>
            </a:r>
            <a:r>
              <a:rPr lang="fi-FI" dirty="0"/>
              <a:t> </a:t>
            </a:r>
            <a:r>
              <a:rPr lang="fi-FI" dirty="0" err="1"/>
              <a:t>colours</a:t>
            </a:r>
            <a:r>
              <a:rPr lang="fi-FI" dirty="0"/>
              <a:t> and </a:t>
            </a:r>
            <a:r>
              <a:rPr lang="fi-FI" dirty="0" err="1"/>
              <a:t>modifying</a:t>
            </a:r>
            <a:r>
              <a:rPr lang="fi-FI" dirty="0"/>
              <a:t> y-</a:t>
            </a:r>
            <a:r>
              <a:rPr lang="fi-FI" dirty="0" err="1"/>
              <a:t>axis</a:t>
            </a:r>
            <a:r>
              <a:rPr lang="fi-FI" dirty="0"/>
              <a:t> </a:t>
            </a:r>
            <a:r>
              <a:rPr lang="fi-FI" dirty="0" err="1"/>
              <a:t>range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369116" y="3262630"/>
            <a:ext cx="53186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6"/>
                </a:solidFill>
              </a:rPr>
              <a:t>ggplot</a:t>
            </a:r>
            <a:r>
              <a:rPr lang="fi-FI" dirty="0">
                <a:solidFill>
                  <a:schemeClr val="accent6"/>
                </a:solidFill>
              </a:rPr>
              <a:t>(A2, </a:t>
            </a:r>
            <a:r>
              <a:rPr lang="fi-FI" dirty="0" err="1">
                <a:solidFill>
                  <a:schemeClr val="accent6"/>
                </a:solidFill>
              </a:rPr>
              <a:t>aes</a:t>
            </a:r>
            <a:r>
              <a:rPr lang="fi-FI" dirty="0">
                <a:solidFill>
                  <a:schemeClr val="accent6"/>
                </a:solidFill>
              </a:rPr>
              <a:t>(y=TOTAL_VOLUME, x=H)) 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geom_point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aes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colour</a:t>
            </a:r>
            <a:r>
              <a:rPr lang="fi-FI" dirty="0">
                <a:solidFill>
                  <a:schemeClr val="accent6"/>
                </a:solidFill>
              </a:rPr>
              <a:t> = </a:t>
            </a:r>
            <a:r>
              <a:rPr lang="fi-FI" dirty="0" err="1">
                <a:solidFill>
                  <a:schemeClr val="accent6"/>
                </a:solidFill>
              </a:rPr>
              <a:t>as.factor</a:t>
            </a:r>
            <a:r>
              <a:rPr lang="fi-FI" dirty="0">
                <a:solidFill>
                  <a:schemeClr val="accent6"/>
                </a:solidFill>
              </a:rPr>
              <a:t>(SP_GROUP)))+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xlab</a:t>
            </a:r>
            <a:r>
              <a:rPr lang="fi-FI" dirty="0">
                <a:solidFill>
                  <a:schemeClr val="accent6"/>
                </a:solidFill>
              </a:rPr>
              <a:t>("</a:t>
            </a:r>
            <a:r>
              <a:rPr lang="fi-FI" dirty="0" err="1">
                <a:solidFill>
                  <a:schemeClr val="accent6"/>
                </a:solidFill>
              </a:rPr>
              <a:t>Mean</a:t>
            </a:r>
            <a:r>
              <a:rPr lang="fi-FI" dirty="0">
                <a:solidFill>
                  <a:schemeClr val="accent6"/>
                </a:solidFill>
              </a:rPr>
              <a:t> </a:t>
            </a:r>
            <a:r>
              <a:rPr lang="fi-FI" dirty="0" err="1">
                <a:solidFill>
                  <a:schemeClr val="accent6"/>
                </a:solidFill>
              </a:rPr>
              <a:t>height</a:t>
            </a:r>
            <a:r>
              <a:rPr lang="fi-FI" dirty="0">
                <a:solidFill>
                  <a:schemeClr val="accent6"/>
                </a:solidFill>
              </a:rPr>
              <a:t>, m")+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ylab</a:t>
            </a:r>
            <a:r>
              <a:rPr lang="fi-FI" dirty="0">
                <a:solidFill>
                  <a:schemeClr val="accent6"/>
                </a:solidFill>
              </a:rPr>
              <a:t>("Total </a:t>
            </a:r>
            <a:r>
              <a:rPr lang="fi-FI" dirty="0" err="1">
                <a:solidFill>
                  <a:schemeClr val="accent6"/>
                </a:solidFill>
              </a:rPr>
              <a:t>volume</a:t>
            </a:r>
            <a:r>
              <a:rPr lang="fi-FI" dirty="0">
                <a:solidFill>
                  <a:schemeClr val="accent6"/>
                </a:solidFill>
              </a:rPr>
              <a:t>, m3/ha")+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guides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colour</a:t>
            </a:r>
            <a:r>
              <a:rPr lang="fi-FI" dirty="0">
                <a:solidFill>
                  <a:schemeClr val="accent6"/>
                </a:solidFill>
              </a:rPr>
              <a:t>=</a:t>
            </a:r>
            <a:r>
              <a:rPr lang="fi-FI" dirty="0" err="1">
                <a:solidFill>
                  <a:schemeClr val="accent6"/>
                </a:solidFill>
              </a:rPr>
              <a:t>guide_legend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title</a:t>
            </a:r>
            <a:r>
              <a:rPr lang="fi-FI" dirty="0">
                <a:solidFill>
                  <a:schemeClr val="accent6"/>
                </a:solidFill>
              </a:rPr>
              <a:t>="</a:t>
            </a:r>
            <a:r>
              <a:rPr lang="fi-FI" dirty="0" err="1">
                <a:solidFill>
                  <a:schemeClr val="accent6"/>
                </a:solidFill>
              </a:rPr>
              <a:t>Species</a:t>
            </a:r>
            <a:r>
              <a:rPr lang="fi-FI" dirty="0">
                <a:solidFill>
                  <a:schemeClr val="accent6"/>
                </a:solidFill>
              </a:rPr>
              <a:t> </a:t>
            </a:r>
            <a:r>
              <a:rPr lang="fi-FI" dirty="0" err="1">
                <a:solidFill>
                  <a:schemeClr val="accent6"/>
                </a:solidFill>
              </a:rPr>
              <a:t>group</a:t>
            </a:r>
            <a:r>
              <a:rPr lang="fi-FI" dirty="0">
                <a:solidFill>
                  <a:schemeClr val="accent6"/>
                </a:solidFill>
              </a:rPr>
              <a:t>"))+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ylab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range</a:t>
            </a:r>
            <a:r>
              <a:rPr lang="fi-FI" dirty="0">
                <a:solidFill>
                  <a:schemeClr val="accent6"/>
                </a:solidFill>
              </a:rPr>
              <a:t>(0,600))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72" y="785813"/>
            <a:ext cx="6181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88809" cy="1325563"/>
          </a:xfrm>
        </p:spPr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65" y="1520349"/>
            <a:ext cx="6365846" cy="4351338"/>
          </a:xfrm>
        </p:spPr>
        <p:txBody>
          <a:bodyPr/>
          <a:lstStyle/>
          <a:p>
            <a:pPr marL="0" indent="0">
              <a:buNone/>
            </a:pPr>
            <a:r>
              <a:rPr lang="fi-FI" dirty="0" err="1"/>
              <a:t>Plotting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fit</a:t>
            </a:r>
            <a:r>
              <a:rPr lang="fi-FI" dirty="0"/>
              <a:t> line </a:t>
            </a:r>
            <a:br>
              <a:rPr lang="fi-FI" dirty="0"/>
            </a:br>
            <a:r>
              <a:rPr lang="fi-FI" dirty="0" err="1"/>
              <a:t>using</a:t>
            </a:r>
            <a:r>
              <a:rPr lang="fi-FI" dirty="0"/>
              <a:t> data set </a:t>
            </a:r>
            <a:r>
              <a:rPr lang="fi-FI" dirty="0" err="1"/>
              <a:t>called</a:t>
            </a:r>
            <a:r>
              <a:rPr lang="fi-FI" dirty="0"/>
              <a:t> A2:</a:t>
            </a:r>
          </a:p>
          <a:p>
            <a:pPr marL="457200" lvl="1" indent="0">
              <a:buNone/>
            </a:pPr>
            <a:r>
              <a:rPr lang="fi-FI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6861"/>
            <a:ext cx="4337807" cy="3573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1877" y="238318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600" dirty="0" err="1"/>
              <a:t>ggplot</a:t>
            </a:r>
            <a:r>
              <a:rPr lang="fi-FI" sz="1600" dirty="0"/>
              <a:t>(A2, </a:t>
            </a:r>
            <a:r>
              <a:rPr lang="fi-FI" sz="1600" dirty="0" err="1"/>
              <a:t>aes</a:t>
            </a:r>
            <a:r>
              <a:rPr lang="fi-FI" sz="1600" dirty="0"/>
              <a:t>(y=TOTAL_VOLUME, x=H)) +</a:t>
            </a:r>
          </a:p>
          <a:p>
            <a:r>
              <a:rPr lang="fi-FI" sz="1600" dirty="0" err="1"/>
              <a:t>geom_point</a:t>
            </a:r>
            <a:r>
              <a:rPr lang="fi-FI" sz="1600" dirty="0"/>
              <a:t>() </a:t>
            </a:r>
            <a:r>
              <a:rPr lang="fi-FI" sz="1600" dirty="0">
                <a:solidFill>
                  <a:srgbClr val="FF0000"/>
                </a:solidFill>
              </a:rPr>
              <a:t>+ </a:t>
            </a:r>
            <a:r>
              <a:rPr lang="fi-FI" sz="1600" dirty="0" err="1">
                <a:solidFill>
                  <a:srgbClr val="FF0000"/>
                </a:solidFill>
              </a:rPr>
              <a:t>geom_smooth</a:t>
            </a:r>
            <a:r>
              <a:rPr lang="fi-FI" sz="1600" dirty="0">
                <a:solidFill>
                  <a:srgbClr val="FF0000"/>
                </a:solidFill>
              </a:rPr>
              <a:t>(</a:t>
            </a:r>
            <a:r>
              <a:rPr lang="fi-FI" sz="1600" dirty="0" err="1">
                <a:solidFill>
                  <a:srgbClr val="FF0000"/>
                </a:solidFill>
              </a:rPr>
              <a:t>method</a:t>
            </a:r>
            <a:r>
              <a:rPr lang="fi-FI" sz="1600" dirty="0">
                <a:solidFill>
                  <a:srgbClr val="FF0000"/>
                </a:solidFill>
              </a:rPr>
              <a:t>=lm)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57" y="2967960"/>
            <a:ext cx="4626474" cy="3811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6390" y="125210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600" b="1" dirty="0" err="1"/>
              <a:t>Adding</a:t>
            </a:r>
            <a:r>
              <a:rPr lang="fi-FI" sz="1600" b="1" dirty="0"/>
              <a:t> </a:t>
            </a:r>
            <a:r>
              <a:rPr lang="fi-FI" sz="1600" b="1" dirty="0" err="1"/>
              <a:t>also</a:t>
            </a:r>
            <a:r>
              <a:rPr lang="fi-FI" sz="1600" b="1" dirty="0"/>
              <a:t> </a:t>
            </a:r>
            <a:r>
              <a:rPr lang="fi-FI" sz="1600" b="1" dirty="0" err="1"/>
              <a:t>axis</a:t>
            </a:r>
            <a:r>
              <a:rPr lang="fi-FI" sz="1600" b="1" dirty="0"/>
              <a:t> </a:t>
            </a:r>
            <a:r>
              <a:rPr lang="fi-FI" sz="1600" b="1" dirty="0" err="1"/>
              <a:t>labels</a:t>
            </a:r>
            <a:r>
              <a:rPr lang="fi-FI" sz="1600" b="1" dirty="0"/>
              <a:t> and </a:t>
            </a:r>
            <a:r>
              <a:rPr lang="fi-FI" sz="1600" b="1" dirty="0" err="1"/>
              <a:t>ranges</a:t>
            </a:r>
            <a:r>
              <a:rPr lang="fi-FI" sz="1600" b="1" dirty="0"/>
              <a:t>:</a:t>
            </a:r>
          </a:p>
          <a:p>
            <a:endParaRPr lang="fi-FI" sz="1600" dirty="0"/>
          </a:p>
          <a:p>
            <a:r>
              <a:rPr lang="fi-FI" sz="1600" dirty="0" err="1"/>
              <a:t>ggplot</a:t>
            </a:r>
            <a:r>
              <a:rPr lang="fi-FI" sz="1600" dirty="0"/>
              <a:t>(A2, </a:t>
            </a:r>
            <a:r>
              <a:rPr lang="fi-FI" sz="1600" dirty="0" err="1"/>
              <a:t>aes</a:t>
            </a:r>
            <a:r>
              <a:rPr lang="fi-FI" sz="1600" dirty="0"/>
              <a:t>(y=TOTAL_VOLUME, x=H)) +</a:t>
            </a:r>
          </a:p>
          <a:p>
            <a:r>
              <a:rPr lang="fi-FI" sz="1600" dirty="0" err="1"/>
              <a:t>geom_point</a:t>
            </a:r>
            <a:r>
              <a:rPr lang="fi-FI" sz="1600" dirty="0"/>
              <a:t>() </a:t>
            </a:r>
            <a:r>
              <a:rPr lang="fi-FI" sz="1600" dirty="0">
                <a:solidFill>
                  <a:srgbClr val="FF0000"/>
                </a:solidFill>
              </a:rPr>
              <a:t>+ </a:t>
            </a:r>
            <a:r>
              <a:rPr lang="fi-FI" sz="1600" dirty="0" err="1">
                <a:solidFill>
                  <a:srgbClr val="FF0000"/>
                </a:solidFill>
              </a:rPr>
              <a:t>geom_smooth</a:t>
            </a:r>
            <a:r>
              <a:rPr lang="fi-FI" sz="1600" dirty="0">
                <a:solidFill>
                  <a:srgbClr val="FF0000"/>
                </a:solidFill>
              </a:rPr>
              <a:t>(</a:t>
            </a:r>
            <a:r>
              <a:rPr lang="fi-FI" sz="1600" dirty="0" err="1">
                <a:solidFill>
                  <a:srgbClr val="FF0000"/>
                </a:solidFill>
              </a:rPr>
              <a:t>method</a:t>
            </a:r>
            <a:r>
              <a:rPr lang="fi-FI" sz="1600" dirty="0">
                <a:solidFill>
                  <a:srgbClr val="FF0000"/>
                </a:solidFill>
              </a:rPr>
              <a:t>=lm)+</a:t>
            </a:r>
          </a:p>
          <a:p>
            <a:r>
              <a:rPr lang="fi-FI" sz="1600" dirty="0" err="1">
                <a:solidFill>
                  <a:srgbClr val="FF0000"/>
                </a:solidFill>
              </a:rPr>
              <a:t>xlab</a:t>
            </a:r>
            <a:r>
              <a:rPr lang="fi-FI" sz="1600" dirty="0">
                <a:solidFill>
                  <a:srgbClr val="FF0000"/>
                </a:solidFill>
              </a:rPr>
              <a:t>(”</a:t>
            </a:r>
            <a:r>
              <a:rPr lang="fi-FI" sz="1600" dirty="0" err="1">
                <a:solidFill>
                  <a:srgbClr val="FF0000"/>
                </a:solidFill>
              </a:rPr>
              <a:t>Mean</a:t>
            </a:r>
            <a:r>
              <a:rPr lang="fi-FI" sz="1600" dirty="0">
                <a:solidFill>
                  <a:srgbClr val="FF0000"/>
                </a:solidFill>
              </a:rPr>
              <a:t> </a:t>
            </a:r>
            <a:r>
              <a:rPr lang="fi-FI" sz="1600" dirty="0" err="1">
                <a:solidFill>
                  <a:srgbClr val="FF0000"/>
                </a:solidFill>
              </a:rPr>
              <a:t>height</a:t>
            </a:r>
            <a:r>
              <a:rPr lang="fi-FI" sz="1600" dirty="0">
                <a:solidFill>
                  <a:srgbClr val="FF0000"/>
                </a:solidFill>
              </a:rPr>
              <a:t>, m”)+</a:t>
            </a:r>
          </a:p>
          <a:p>
            <a:r>
              <a:rPr lang="fi-FI" sz="1600" dirty="0" err="1">
                <a:solidFill>
                  <a:srgbClr val="FF0000"/>
                </a:solidFill>
              </a:rPr>
              <a:t>ylab</a:t>
            </a:r>
            <a:r>
              <a:rPr lang="fi-FI" sz="1600" dirty="0">
                <a:solidFill>
                  <a:srgbClr val="FF0000"/>
                </a:solidFill>
              </a:rPr>
              <a:t>(”Total </a:t>
            </a:r>
            <a:r>
              <a:rPr lang="fi-FI" sz="1600" dirty="0" err="1">
                <a:solidFill>
                  <a:srgbClr val="FF0000"/>
                </a:solidFill>
              </a:rPr>
              <a:t>volume</a:t>
            </a:r>
            <a:r>
              <a:rPr lang="fi-FI" sz="1600" dirty="0">
                <a:solidFill>
                  <a:srgbClr val="FF0000"/>
                </a:solidFill>
              </a:rPr>
              <a:t>, m3/ha”)</a:t>
            </a:r>
          </a:p>
        </p:txBody>
      </p:sp>
    </p:spTree>
    <p:extLst>
      <p:ext uri="{BB962C8B-B14F-4D97-AF65-F5344CB8AC3E}">
        <p14:creationId xmlns:p14="http://schemas.microsoft.com/office/powerpoint/2010/main" val="41985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6037" cy="4351338"/>
          </a:xfrm>
        </p:spPr>
        <p:txBody>
          <a:bodyPr>
            <a:normAutofit/>
          </a:bodyPr>
          <a:lstStyle/>
          <a:p>
            <a:r>
              <a:rPr lang="fi-FI" dirty="0" err="1"/>
              <a:t>Barplot</a:t>
            </a:r>
            <a:r>
              <a:rPr lang="fi-FI" dirty="0"/>
              <a:t> </a:t>
            </a:r>
            <a:r>
              <a:rPr lang="fi-FI" dirty="0" err="1"/>
              <a:t>showing</a:t>
            </a:r>
            <a:r>
              <a:rPr lang="fi-FI" dirty="0"/>
              <a:t> </a:t>
            </a:r>
            <a:r>
              <a:rPr lang="fi-FI" dirty="0" err="1"/>
              <a:t>frequency</a:t>
            </a:r>
            <a:r>
              <a:rPr lang="fi-FI" dirty="0"/>
              <a:t> in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forest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 </a:t>
            </a:r>
            <a:r>
              <a:rPr lang="fi-FI" dirty="0" err="1"/>
              <a:t>classified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species</a:t>
            </a:r>
            <a:r>
              <a:rPr lang="fi-FI" dirty="0"/>
              <a:t> </a:t>
            </a:r>
            <a:r>
              <a:rPr lang="fi-FI" dirty="0" err="1"/>
              <a:t>group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2000" dirty="0" err="1"/>
              <a:t>ggplot</a:t>
            </a:r>
            <a:r>
              <a:rPr lang="fi-FI" sz="2000" dirty="0"/>
              <a:t>(A2, </a:t>
            </a:r>
            <a:r>
              <a:rPr lang="fi-FI" sz="2000" dirty="0" err="1"/>
              <a:t>aes</a:t>
            </a:r>
            <a:r>
              <a:rPr lang="fi-FI" sz="2000" dirty="0"/>
              <a:t>(x = </a:t>
            </a:r>
            <a:r>
              <a:rPr lang="fi-FI" sz="2000" dirty="0" err="1"/>
              <a:t>as.factor</a:t>
            </a:r>
            <a:r>
              <a:rPr lang="fi-FI" sz="2000" dirty="0"/>
              <a:t>(</a:t>
            </a:r>
            <a:r>
              <a:rPr lang="fi-FI" sz="2000" dirty="0">
                <a:solidFill>
                  <a:schemeClr val="accent2"/>
                </a:solidFill>
              </a:rPr>
              <a:t>SP_GROUP</a:t>
            </a:r>
            <a:r>
              <a:rPr lang="fi-FI" sz="2000" dirty="0"/>
              <a:t>), </a:t>
            </a:r>
            <a:r>
              <a:rPr lang="fi-FI" sz="2000" dirty="0" err="1"/>
              <a:t>fill</a:t>
            </a:r>
            <a:r>
              <a:rPr lang="fi-FI" sz="2000" dirty="0"/>
              <a:t> = </a:t>
            </a:r>
            <a:r>
              <a:rPr lang="fi-FI" sz="2000" dirty="0" err="1"/>
              <a:t>as.factor</a:t>
            </a:r>
            <a:r>
              <a:rPr lang="fi-FI" sz="2000" dirty="0"/>
              <a:t>(</a:t>
            </a:r>
            <a:r>
              <a:rPr lang="fi-FI" sz="2000" dirty="0">
                <a:solidFill>
                  <a:schemeClr val="accent2"/>
                </a:solidFill>
              </a:rPr>
              <a:t>FOREST_TYPE</a:t>
            </a:r>
            <a:r>
              <a:rPr lang="fi-FI" sz="2000" dirty="0"/>
              <a:t>)) ) +  </a:t>
            </a:r>
            <a:br>
              <a:rPr lang="fi-FI" sz="2000" dirty="0"/>
            </a:br>
            <a:r>
              <a:rPr lang="fi-FI" sz="2000" dirty="0" err="1"/>
              <a:t>geom_bar</a:t>
            </a:r>
            <a:r>
              <a:rPr lang="fi-FI" sz="2000" dirty="0"/>
              <a:t>() + </a:t>
            </a:r>
            <a:r>
              <a:rPr lang="fi-FI" sz="2000" dirty="0" err="1"/>
              <a:t>guides</a:t>
            </a:r>
            <a:r>
              <a:rPr lang="fi-FI" sz="2000" dirty="0"/>
              <a:t>(</a:t>
            </a:r>
            <a:r>
              <a:rPr lang="fi-FI" sz="2000" dirty="0" err="1"/>
              <a:t>fill</a:t>
            </a:r>
            <a:r>
              <a:rPr lang="fi-FI" sz="2000" dirty="0"/>
              <a:t>=</a:t>
            </a:r>
            <a:r>
              <a:rPr lang="fi-FI" sz="2000" dirty="0" err="1"/>
              <a:t>guide_legend</a:t>
            </a:r>
            <a:r>
              <a:rPr lang="fi-FI" sz="2000" dirty="0"/>
              <a:t>(</a:t>
            </a:r>
            <a:r>
              <a:rPr lang="fi-FI" sz="2000" dirty="0" err="1"/>
              <a:t>title</a:t>
            </a:r>
            <a:r>
              <a:rPr lang="fi-FI" sz="2000" dirty="0"/>
              <a:t>="</a:t>
            </a:r>
            <a:r>
              <a:rPr lang="fi-FI" sz="2000" dirty="0" err="1">
                <a:solidFill>
                  <a:schemeClr val="accent2"/>
                </a:solidFill>
              </a:rPr>
              <a:t>Forest</a:t>
            </a:r>
            <a:r>
              <a:rPr lang="fi-FI" sz="2000" dirty="0">
                <a:solidFill>
                  <a:schemeClr val="accent2"/>
                </a:solidFill>
              </a:rPr>
              <a:t> </a:t>
            </a:r>
            <a:r>
              <a:rPr lang="fi-FI" sz="2000" dirty="0" err="1">
                <a:solidFill>
                  <a:schemeClr val="accent2"/>
                </a:solidFill>
              </a:rPr>
              <a:t>type</a:t>
            </a:r>
            <a:r>
              <a:rPr lang="fi-FI" sz="2000" dirty="0"/>
              <a:t>"))+</a:t>
            </a:r>
            <a:br>
              <a:rPr lang="fi-FI" sz="2000" dirty="0"/>
            </a:br>
            <a:r>
              <a:rPr lang="fi-FI" sz="2000" dirty="0" err="1"/>
              <a:t>xlab</a:t>
            </a:r>
            <a:r>
              <a:rPr lang="fi-FI" sz="2000" dirty="0"/>
              <a:t>("</a:t>
            </a:r>
            <a:r>
              <a:rPr lang="fi-FI" sz="2000" dirty="0" err="1">
                <a:solidFill>
                  <a:schemeClr val="accent2"/>
                </a:solidFill>
              </a:rPr>
              <a:t>Species</a:t>
            </a:r>
            <a:r>
              <a:rPr lang="fi-FI" sz="2000" dirty="0">
                <a:solidFill>
                  <a:schemeClr val="accent2"/>
                </a:solidFill>
              </a:rPr>
              <a:t> </a:t>
            </a:r>
            <a:r>
              <a:rPr lang="fi-FI" sz="2000" dirty="0" err="1">
                <a:solidFill>
                  <a:schemeClr val="accent2"/>
                </a:solidFill>
              </a:rPr>
              <a:t>group</a:t>
            </a:r>
            <a:r>
              <a:rPr lang="fi-FI" sz="2000" dirty="0"/>
              <a:t>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37" y="526628"/>
            <a:ext cx="5650335" cy="5650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874004" y="2625754"/>
            <a:ext cx="5821959" cy="18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78385" y="3900881"/>
            <a:ext cx="2734811" cy="192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30429" y="2818701"/>
            <a:ext cx="3682767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61820" y="5008228"/>
            <a:ext cx="5558055" cy="108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2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Pie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 </a:t>
            </a:r>
            <a:r>
              <a:rPr lang="fi-FI" dirty="0" err="1"/>
              <a:t>showing</a:t>
            </a:r>
            <a:r>
              <a:rPr lang="fi-FI" dirty="0"/>
              <a:t> </a:t>
            </a:r>
            <a:r>
              <a:rPr lang="fi-FI" dirty="0" err="1"/>
              <a:t>frequency</a:t>
            </a:r>
            <a:r>
              <a:rPr lang="fi-FI" dirty="0"/>
              <a:t> in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classes</a:t>
            </a:r>
            <a:endParaRPr lang="fi-FI" dirty="0"/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r>
              <a:rPr lang="fi-FI" sz="1800" dirty="0" err="1"/>
              <a:t>ggplot</a:t>
            </a:r>
            <a:r>
              <a:rPr lang="fi-FI" sz="1800" dirty="0"/>
              <a:t>(A2,</a:t>
            </a:r>
          </a:p>
          <a:p>
            <a:pPr marL="0" indent="0">
              <a:buNone/>
            </a:pPr>
            <a:r>
              <a:rPr lang="fi-FI" sz="1800" dirty="0"/>
              <a:t>  </a:t>
            </a:r>
            <a:r>
              <a:rPr lang="fi-FI" sz="1800" dirty="0" err="1"/>
              <a:t>aes</a:t>
            </a:r>
            <a:r>
              <a:rPr lang="fi-FI" sz="1800" dirty="0"/>
              <a:t>(x = </a:t>
            </a:r>
            <a:r>
              <a:rPr lang="fi-FI" sz="1800" dirty="0" err="1"/>
              <a:t>factor</a:t>
            </a:r>
            <a:r>
              <a:rPr lang="fi-FI" sz="1800" dirty="0"/>
              <a:t>(""), </a:t>
            </a:r>
            <a:r>
              <a:rPr lang="fi-FI" sz="1800" dirty="0" err="1"/>
              <a:t>fill</a:t>
            </a:r>
            <a:r>
              <a:rPr lang="fi-FI" sz="1800" dirty="0"/>
              <a:t> = </a:t>
            </a:r>
            <a:r>
              <a:rPr lang="fi-FI" sz="1800" dirty="0" err="1"/>
              <a:t>as.factor</a:t>
            </a:r>
            <a:r>
              <a:rPr lang="fi-FI" sz="1800" dirty="0"/>
              <a:t>(FOREST_TYPE)) ) +</a:t>
            </a:r>
          </a:p>
          <a:p>
            <a:pPr marL="0" indent="0">
              <a:buNone/>
            </a:pPr>
            <a:r>
              <a:rPr lang="fi-FI" sz="1800" dirty="0"/>
              <a:t>  </a:t>
            </a:r>
            <a:r>
              <a:rPr lang="fi-FI" sz="1800" dirty="0" err="1"/>
              <a:t>geom_bar</a:t>
            </a:r>
            <a:r>
              <a:rPr lang="fi-FI" sz="1800" dirty="0"/>
              <a:t>() +</a:t>
            </a:r>
          </a:p>
          <a:p>
            <a:pPr marL="0" indent="0">
              <a:buNone/>
            </a:pPr>
            <a:r>
              <a:rPr lang="fi-FI" sz="1800" dirty="0"/>
              <a:t>  </a:t>
            </a:r>
            <a:r>
              <a:rPr lang="fi-FI" sz="1800" dirty="0" err="1"/>
              <a:t>coord_polar</a:t>
            </a:r>
            <a:r>
              <a:rPr lang="fi-FI" sz="1800" dirty="0"/>
              <a:t>(</a:t>
            </a:r>
            <a:r>
              <a:rPr lang="fi-FI" sz="1800" dirty="0" err="1"/>
              <a:t>theta</a:t>
            </a:r>
            <a:r>
              <a:rPr lang="fi-FI" sz="1800" dirty="0"/>
              <a:t> = "y") +</a:t>
            </a:r>
          </a:p>
          <a:p>
            <a:pPr marL="0" indent="0">
              <a:buNone/>
            </a:pPr>
            <a:r>
              <a:rPr lang="fi-FI" sz="1800" dirty="0"/>
              <a:t>  </a:t>
            </a:r>
            <a:r>
              <a:rPr lang="fi-FI" sz="1800" dirty="0" err="1"/>
              <a:t>scale_x_discrete</a:t>
            </a:r>
            <a:r>
              <a:rPr lang="fi-FI" sz="1800" dirty="0"/>
              <a:t>("")+</a:t>
            </a:r>
          </a:p>
          <a:p>
            <a:pPr marL="0" indent="0">
              <a:buNone/>
            </a:pPr>
            <a:r>
              <a:rPr lang="fi-FI" sz="1800" dirty="0"/>
              <a:t>  </a:t>
            </a:r>
            <a:r>
              <a:rPr lang="fi-FI" sz="1800" dirty="0" err="1"/>
              <a:t>guides</a:t>
            </a:r>
            <a:r>
              <a:rPr lang="fi-FI" sz="1800" dirty="0"/>
              <a:t>(</a:t>
            </a:r>
            <a:r>
              <a:rPr lang="fi-FI" sz="1800" dirty="0" err="1"/>
              <a:t>fill</a:t>
            </a:r>
            <a:r>
              <a:rPr lang="fi-FI" sz="1800" dirty="0"/>
              <a:t>=</a:t>
            </a:r>
            <a:r>
              <a:rPr lang="fi-FI" sz="1800" dirty="0" err="1"/>
              <a:t>guide_legend</a:t>
            </a:r>
            <a:r>
              <a:rPr lang="fi-FI" sz="1800" dirty="0"/>
              <a:t>(</a:t>
            </a:r>
            <a:r>
              <a:rPr lang="fi-FI" sz="1800" dirty="0" err="1"/>
              <a:t>title</a:t>
            </a:r>
            <a:r>
              <a:rPr lang="fi-FI" sz="1800" dirty="0"/>
              <a:t>="</a:t>
            </a:r>
            <a:r>
              <a:rPr lang="fi-FI" sz="1800" dirty="0" err="1"/>
              <a:t>Forest</a:t>
            </a:r>
            <a:r>
              <a:rPr lang="fi-FI" sz="1800" dirty="0"/>
              <a:t> </a:t>
            </a:r>
            <a:r>
              <a:rPr lang="fi-FI" sz="1800" dirty="0" err="1"/>
              <a:t>type</a:t>
            </a:r>
            <a:r>
              <a:rPr lang="fi-FI" sz="1800" dirty="0"/>
              <a:t>"))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74" y="2365632"/>
            <a:ext cx="4959367" cy="40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1873" cy="4351338"/>
          </a:xfrm>
        </p:spPr>
        <p:txBody>
          <a:bodyPr/>
          <a:lstStyle/>
          <a:p>
            <a:r>
              <a:rPr lang="fi-FI" dirty="0" err="1"/>
              <a:t>Visualising</a:t>
            </a:r>
            <a:r>
              <a:rPr lang="fi-FI" dirty="0"/>
              <a:t> </a:t>
            </a: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distributions</a:t>
            </a:r>
            <a:r>
              <a:rPr lang="fi-FI" dirty="0"/>
              <a:t> in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graph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63" y="2348104"/>
            <a:ext cx="5318292" cy="38288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29503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>
                <a:solidFill>
                  <a:schemeClr val="accent6"/>
                </a:solidFill>
              </a:rPr>
              <a:t>ggplot</a:t>
            </a:r>
            <a:r>
              <a:rPr lang="fi-FI" dirty="0">
                <a:solidFill>
                  <a:schemeClr val="accent6"/>
                </a:solidFill>
              </a:rPr>
              <a:t>(A2, </a:t>
            </a:r>
            <a:r>
              <a:rPr lang="fi-FI" dirty="0" err="1">
                <a:solidFill>
                  <a:schemeClr val="accent6"/>
                </a:solidFill>
              </a:rPr>
              <a:t>aes</a:t>
            </a:r>
            <a:r>
              <a:rPr lang="fi-FI" dirty="0">
                <a:solidFill>
                  <a:schemeClr val="accent6"/>
                </a:solidFill>
              </a:rPr>
              <a:t>(x=TOTAL_VOLUME)) 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geom_density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aes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fill</a:t>
            </a:r>
            <a:r>
              <a:rPr lang="fi-FI" dirty="0">
                <a:solidFill>
                  <a:schemeClr val="accent6"/>
                </a:solidFill>
              </a:rPr>
              <a:t>=</a:t>
            </a:r>
            <a:r>
              <a:rPr lang="fi-FI" dirty="0" err="1">
                <a:solidFill>
                  <a:schemeClr val="accent6"/>
                </a:solidFill>
              </a:rPr>
              <a:t>factor</a:t>
            </a:r>
            <a:r>
              <a:rPr lang="fi-FI" dirty="0">
                <a:solidFill>
                  <a:schemeClr val="accent6"/>
                </a:solidFill>
              </a:rPr>
              <a:t>(A2$SP_GROUP)), alpha=.8) + 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guides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fill</a:t>
            </a:r>
            <a:r>
              <a:rPr lang="fi-FI" dirty="0">
                <a:solidFill>
                  <a:schemeClr val="accent6"/>
                </a:solidFill>
              </a:rPr>
              <a:t>=</a:t>
            </a:r>
            <a:r>
              <a:rPr lang="fi-FI" dirty="0" err="1">
                <a:solidFill>
                  <a:schemeClr val="accent6"/>
                </a:solidFill>
              </a:rPr>
              <a:t>guide_legend</a:t>
            </a:r>
            <a:r>
              <a:rPr lang="fi-FI" dirty="0">
                <a:solidFill>
                  <a:schemeClr val="accent6"/>
                </a:solidFill>
              </a:rPr>
              <a:t>(</a:t>
            </a:r>
            <a:r>
              <a:rPr lang="fi-FI" dirty="0" err="1">
                <a:solidFill>
                  <a:schemeClr val="accent6"/>
                </a:solidFill>
              </a:rPr>
              <a:t>title</a:t>
            </a:r>
            <a:r>
              <a:rPr lang="fi-FI" dirty="0">
                <a:solidFill>
                  <a:schemeClr val="accent6"/>
                </a:solidFill>
              </a:rPr>
              <a:t>="</a:t>
            </a:r>
            <a:r>
              <a:rPr lang="fi-FI" dirty="0" err="1">
                <a:solidFill>
                  <a:schemeClr val="accent6"/>
                </a:solidFill>
              </a:rPr>
              <a:t>Tree</a:t>
            </a:r>
            <a:r>
              <a:rPr lang="fi-FI" dirty="0">
                <a:solidFill>
                  <a:schemeClr val="accent6"/>
                </a:solidFill>
              </a:rPr>
              <a:t> </a:t>
            </a:r>
            <a:r>
              <a:rPr lang="fi-FI" dirty="0" err="1">
                <a:solidFill>
                  <a:schemeClr val="accent6"/>
                </a:solidFill>
              </a:rPr>
              <a:t>species</a:t>
            </a:r>
            <a:r>
              <a:rPr lang="fi-FI" dirty="0">
                <a:solidFill>
                  <a:schemeClr val="accent6"/>
                </a:solidFill>
              </a:rPr>
              <a:t> </a:t>
            </a:r>
            <a:r>
              <a:rPr lang="fi-FI" dirty="0" err="1">
                <a:solidFill>
                  <a:schemeClr val="accent6"/>
                </a:solidFill>
              </a:rPr>
              <a:t>group</a:t>
            </a:r>
            <a:r>
              <a:rPr lang="fi-FI" dirty="0">
                <a:solidFill>
                  <a:schemeClr val="accent6"/>
                </a:solidFill>
              </a:rPr>
              <a:t>"))+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xlab</a:t>
            </a:r>
            <a:r>
              <a:rPr lang="fi-FI" dirty="0">
                <a:solidFill>
                  <a:schemeClr val="accent6"/>
                </a:solidFill>
              </a:rPr>
              <a:t>("Total </a:t>
            </a:r>
            <a:r>
              <a:rPr lang="fi-FI" dirty="0" err="1">
                <a:solidFill>
                  <a:schemeClr val="accent6"/>
                </a:solidFill>
              </a:rPr>
              <a:t>volume</a:t>
            </a:r>
            <a:r>
              <a:rPr lang="fi-FI" dirty="0">
                <a:solidFill>
                  <a:schemeClr val="accent6"/>
                </a:solidFill>
              </a:rPr>
              <a:t> (m3/ha)")+</a:t>
            </a:r>
          </a:p>
          <a:p>
            <a:r>
              <a:rPr lang="fi-FI" dirty="0" err="1">
                <a:solidFill>
                  <a:schemeClr val="accent6"/>
                </a:solidFill>
              </a:rPr>
              <a:t>ylab</a:t>
            </a:r>
            <a:r>
              <a:rPr lang="fi-FI" dirty="0">
                <a:solidFill>
                  <a:schemeClr val="accent6"/>
                </a:solidFill>
              </a:rPr>
              <a:t>("</a:t>
            </a:r>
            <a:r>
              <a:rPr lang="fi-FI" dirty="0" err="1">
                <a:solidFill>
                  <a:schemeClr val="accent6"/>
                </a:solidFill>
              </a:rPr>
              <a:t>Density</a:t>
            </a:r>
            <a:r>
              <a:rPr lang="fi-FI" dirty="0">
                <a:solidFill>
                  <a:schemeClr val="accent6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8963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888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 statistics</vt:lpstr>
      <vt:lpstr>Packages in R</vt:lpstr>
      <vt:lpstr>Data visualization in R</vt:lpstr>
      <vt:lpstr>Ggplot2 package for visualization</vt:lpstr>
      <vt:lpstr>Code examples</vt:lpstr>
      <vt:lpstr>Code examples</vt:lpstr>
      <vt:lpstr>Code examples</vt:lpstr>
      <vt:lpstr>Code examples</vt:lpstr>
      <vt:lpstr>Code examples</vt:lpstr>
      <vt:lpstr>GIS analysis in R</vt:lpstr>
      <vt:lpstr>Code examples</vt:lpstr>
      <vt:lpstr>Code examples</vt:lpstr>
      <vt:lpstr>Ggmap</vt:lpstr>
      <vt:lpstr>PowerPoint Presentation</vt:lpstr>
      <vt:lpstr>Questions?</vt:lpstr>
      <vt:lpstr>R modeling exercise in nutshell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statistics</dc:title>
  <dc:creator>Härkönen, Sanna O M</dc:creator>
  <cp:lastModifiedBy>Blas Mola Yudego</cp:lastModifiedBy>
  <cp:revision>38</cp:revision>
  <dcterms:created xsi:type="dcterms:W3CDTF">2016-11-28T09:21:14Z</dcterms:created>
  <dcterms:modified xsi:type="dcterms:W3CDTF">2019-11-25T06:55:28Z</dcterms:modified>
</cp:coreProperties>
</file>