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6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8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2.xml" ContentType="application/vnd.openxmlformats-officedocument.presentationml.notesSlide+xml"/>
  <Override PartName="/ppt/ink/ink1.xml" ContentType="application/inkml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3.xml" ContentType="application/vnd.openxmlformats-officedocument.presentationml.notesSlide+xml"/>
  <Override PartName="/ppt/ink/ink2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7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8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9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361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585" r:id="rId14"/>
    <p:sldId id="559" r:id="rId15"/>
    <p:sldId id="586" r:id="rId16"/>
    <p:sldId id="468" r:id="rId17"/>
    <p:sldId id="615" r:id="rId18"/>
    <p:sldId id="469" r:id="rId19"/>
    <p:sldId id="471" r:id="rId20"/>
    <p:sldId id="560" r:id="rId21"/>
    <p:sldId id="472" r:id="rId22"/>
    <p:sldId id="473" r:id="rId23"/>
    <p:sldId id="610" r:id="rId24"/>
    <p:sldId id="611" r:id="rId25"/>
    <p:sldId id="474" r:id="rId26"/>
    <p:sldId id="607" r:id="rId27"/>
    <p:sldId id="614" r:id="rId28"/>
    <p:sldId id="613" r:id="rId29"/>
    <p:sldId id="609" r:id="rId30"/>
    <p:sldId id="608" r:id="rId31"/>
    <p:sldId id="606" r:id="rId32"/>
    <p:sldId id="477" r:id="rId33"/>
    <p:sldId id="478" r:id="rId34"/>
    <p:sldId id="479" r:id="rId35"/>
    <p:sldId id="561" r:id="rId36"/>
    <p:sldId id="481" r:id="rId37"/>
    <p:sldId id="60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9" autoAdjust="0"/>
    <p:restoredTop sz="94507" autoAdjust="0"/>
  </p:normalViewPr>
  <p:slideViewPr>
    <p:cSldViewPr>
      <p:cViewPr varScale="1">
        <p:scale>
          <a:sx n="86" d="100"/>
          <a:sy n="86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9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4-27T04:55:35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6121 6473 0,'0'53'63,"0"0"-47,0 124 15,0-54 0,0-70-15,0 18-1,0 17 1,0 0 0,0 35-1,0-70 1,17 36-1,-17-19 17,0-17-17,0-18 1,0 54 0,0-54-1,0 53 1,0-17-1,0-1 1,0-35 0,0 18-1,0 0 1,0 0 0,0 0-1,0 0 1,0 0-1,0 17 17,0 36-17,0-18 1,0 1 0,0-1-1,0-35 1,18 70-1,-18-17 1,18-53 0,-1 18-1,1-1 1,-18 18 0,0-17-1,0-53 1,0 34 15,0 1-15,0 36-1,0-37 1,0 1 0,0 0-1,0 0 1,0 53-1,0-53 1,0 18 0,0-19-1,0 37 1,0-36 0,0 35-1,0-18 1,0 71 15,0-35-15,0-18-1,0 1 1,0 16 0,0-69-1,0 105 1,0-53-1,0 71 1,-18-53 0,18-1-1,-17-16 1,17-36 0,0 17-1,-18 1 1,18-18-1,0 52 17,-18-16-17,18 34 1,0 18 0,0-53-1,-17 36 1,17-36-1,0 36 1,0-19 0,0 1-1,0 35 1,-18-52 0,18 34-1,0-35 1,0 0-1,0 1 1,0 16 15,0-34-15,0 0 0,0 17-1,-18 18 1,18-18-1,0 53 1,0-88 0,0 17-1,0-52 1</inkml:trace>
  <inkml:trace contextRef="#ctx0" brushRef="#br0" timeOffset="3267.273">9737 5397 0,'0'71'94,"-18"-18"-79,0 0-15,1 53 16,-36 123 0,18 18 15,17-159-16,0 36 1,1-36 15,-19 35-15,19-52 0,-19 52-1,19-17 1,17-18-1,-18-17 1,18 17 0,-17-35-1,17 0 1,0-18 0,0-17-1,0 17 1,0 0-1,0-17 1,0 0 15,0-1-15,0 19 0,0-19-1,0 1 1,0 0-1,0-1 1,0 18 0,0 1-1,0-19 1,0 1 15,0 0-15,0 17-1,0-17 1,0-1 15,0 36-15,0-35 0,0 70-1,0 0 1,0-35-1,17 18 1,-17-1 0,0 54-1,0-54 1,0 1 0,0-1-1,0-17 1,0 35-1,0-52 1,0-1 15,0 0-15,0 71 0,0 18-1,0-19 1,0-52-1,0 53 1,0-18 0,0 1-1,0 34 1,0-35 0,0 71-1,0-89 1,0 19-1,0-19 1,0 18 0,0 36 15,0-1-15,0 1-1,0-1 1,0-34-1,0-37 1,18 125 0,-1-71-1,1-1 1,-18 1 0,18-35-1,-18 35 1,17-18-1,1 35 1,-18-17 0,18 35 15,-1 18-15,1-35-1,0 17 1,-1-18-1,18 36 1,1 17 0,-19-17-1,1-18 1,0-17 0,17 70-1,0-36 1,-17-34-1,17 35 1,-17-71 0,17 35-1,-35-35 17,18 36-17,-1-54 1,-17 36-1,0-17 1,18-1 0,-18-18-1,0 1 1,35-18 0,-17 53-1,-18-18 1,0-18-1,0-17 1,0-35 0,0 0 15,0 17-15,0-18-1,0 1 16,0 0 16</inkml:trace>
  <inkml:trace contextRef="#ctx0" brushRef="#br0" timeOffset="85128.184">13106 4939 0,'-18'0'141,"18"35"-125,0 53 15,0 53 0,0-88-15,0 0-1,0 0 1,0 0 0,0 18-1,0-18 1,0 17-1,0-17 1,0 0 15,18 0-15,-18 0 0,17 0-1,-17-18 1,18 36-1,-18-19 1,18 1 0,-18-17-1,17 17 1,-17-18 0,0 0-1,0 0 1,0 1-1,18 17 1,-18-18 15,0 18-15,0 17 0,18-17-1,-18 0 1,0-18-1,0 1 1,0 17 0,17-18-1,-17 0 1,18 1 0,-18 16-1,0-16 1,0-19-1,0 36 1,0-17 0,0-19 15,0 18-15,17 18-1,-17-35 1,18 17-1,-18 18 1,0-35 0,0 17-1,18 18 1,-18-35 0,17 35-1,-17 0 1,0-36-1,0 1 1,0 35 0,18-36 15,-18 1-15,0 0-1,0 17 1,18 0-1,-18 18 1,0-35 0,0 17-1,0-17 17,0-1-17,0 54 1,0 35-1,0-53 1,0 17 0,0 1 15,0-1-15,0 1-1,0-1 1,0-34-1,0 17 1,0 17 0,0 142-1,0-53 1,0-36 0,0 36-1,0-36 1,0 18-1,0 0 1,0 195 0,0-72 15,0 18-15,0-17-1,0 35 1,0-36-1,0 1 1,0 0 0,0-1-1,0 36 1,0 0 0,0-36-1,-18 19 1,18-54-1,0-53 1,-18 1 0,1-54 15,-1 54-15,-35 17-1,36 17 1,-19-34-1,36-36 1,-17-18 0,-1 36-1,-17 123 1,35-176 0,0 0-1,0-35 1,0 34-1,0-87 1,0 70 0,0-17 15,0 17-15,0-35-1,0-36 1,0 1-1</inkml:trace>
  <inkml:trace contextRef="#ctx0" brushRef="#br0" timeOffset="88044.88">19050 4198 0,'18'35'63,"-18"-17"-48,0 211 1,0 106 15,0-141 1,0-17-17,0-1 1,0-17-1,0-36 1,0 36 0,0 0-1,0-53 1,0 35 0,0 0-1,0-35 1,0-53-1,-18 53 1,18-54 0,0 1-1,-18 36 17,18-19-17,-17-17 1,17-18-1,0 1 1,-18 17 0,18-1-1,0-16 1,-18 17 0,18-18-1,-17 18 1,-1-18-1,18 0 1,-17 1 0,17-19-1,0 19 1,0-1 15,0 0-15,-18-17-1,18 17 1,0-17 0,0 17-1,-18 18 1,18-18 0,0 18-1,0-18 1,0 18-1,0 18 1,0-36 0,-17 0-1,17 36 17,0-53-17,0 35 1,0-1-1,0-16 1,0 34 0,0 36-1,0-35 1,0 34 0,0 1-1,-18 0 1,0 88-1,18 0 1,-17 88 0,17-17-1,0 0 1,0-1 15,0 18-15,0 36-1,0 158 1,35-176 0,-17-53-1,-1 18 1,36 70 0,-53-88-1,106 405 1,-88-387-1,17-18 1,-17-36 0,-1 1-1,1-71 1,-1 18 15,1 0-15,-18-1-1,18-34 1,52 264 0,-52-141-1,-18-106 1,0-35 0,0-36-1,0 36 1,0-53-1,18-18 1,-18 54 0,0-36-1,0-36 1,0 1 15,0 35-15,0-36-1,0 36 1,0-35 0,0 17-1,0-17 1,17 0 0,-17-1-1,18 36 1,-18-18-1,0-17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4-27T05:02:17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21784 9349 0,'0'35'484,"0"18"-468,0-18-16,0-17 16,0 17-16,0 0 15,18-17-15,-1 17 16,-17 0-16,18-17 16,0 70 15,35 18 0,-53-71-15,35 18-1,0 18 1,-35-36 0,18 0-1,-1 18 1,1-17-1,0-19 1,-18 36 0,17 0-1,-17-35 17,18-1-17,-18 36 1,18-35-1,-18 0 1,0-1 31,52-17 172,54 0-204,18 0 1,87 0 0,-193 0-1,0 0 1,-1 0 140,36 0-140,71 0-1,-54-17 1,-34 17 0,-19 0 374,18 0-374,36 0-1,0 0-15,-1 0 16,-52 0-16,17 0 16,-17 0 15,-1 0 625,1 0-656,17-18 16,1 18-1,-19 0-15,1 0 32,17 0-1,89 0 0,-72 0-15,1 0-1,-17-18 1,-1 18 0,0 0-1,0 0 17,-17 0-1,17-17-16,54 17 1,-54 0 15,18 0-15,0 0 0,-18 0-1,53 0 1,0-18-1,1 18 1,34 0 0,-35-18-1,18 1 1,-35 17 0,-54 0 15,1 0-16,17 0 1,53 0 0,-17 0-1,-53 0 1,-1 0 0,36 0 15,0 0-16,18 0 1,-36 0 0,-17 0-1,-1 0 1,1 0 0,-1 0 46,1 0-46,0 0-1,88 0 1,-89 0 0</inkml:trace>
  <inkml:trace contextRef="#ctx0" brushRef="#br0" timeOffset="5696.459">21766 12365 0,'18'0'156,"0"0"-140,17 0 0,18 0 15,-35 0-16,-1-18 17,1 18-17,-1 0 1,19-17 0,-19 17-1,1 0 1,0 0-1,-1-18 1,1 18 0,0 0 31,-1 0-32,1 0 1,17 0-1,-53 18 423,18 34-422,0-16-16,0-1 0,18 53 31,35 36 16,-53-89-32,18 0 1,-18 18 0,0-18-1,17-17 1,1 17-1,-18 1 1,18 17 0,-18-18-1,0 18 1,17-18 0,1 36-1,-1-54 1,-17 1-1,0 0 17,0-1-17,18 54 17,0-36-17,-18 0 1,17-17-1,1 35 1,-18-18 15,18 0-15,-1 1 0,1-36 15,35 0 344,-36 0-375,72 0 15,-1 0-15,-18 0 16,1 0-16,-53 0 16,35 0-16,-36 0 15,1 0 1,17 0 0,53 0 15,-52 0-16,34 0 17,18 0-17,-17 0 1,-36 0 0,18 0-1,18 0 1,87 0-1,-17 0 1,-70 0 0,0 0-1,-1 0 1,36 0 0,0 0-1,17 0 1,-70 0-1,35 0 17,-35 0-17,18 0 1,-18 0 0,17 0-1,-17 0 1,18 0-1,-18 0 1,35 0 0,0-18-1,0 18 1,18 0 0,-71 0-1,18 0 1,0 0-1,0-18 1,71 18 15,-54 0-15,18-17 0,-17-1-1,-53 18 1,52-18-1,1 1 1,87-1 0,-52 18-1,0-17 1,35-1 0,-35 18-1,0 0 1,-36-18-1,1 18 1,-18 0 15,17-17-15,1 17 0,-53 0-1,35 0 1,0 0-1,-1 0 1,-34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65F38-B71E-4901-9737-27A6123E2F74}" type="slidenum">
              <a:rPr lang="en-US"/>
              <a:pPr/>
              <a:t>11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1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65F38-B71E-4901-9737-27A6123E2F74}" type="slidenum">
              <a:rPr lang="en-US"/>
              <a:pPr/>
              <a:t>12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9B89C-3EE3-48D7-AF0B-13CE0D931477}" type="slidenum">
              <a:rPr lang="en-US"/>
              <a:pPr/>
              <a:t>13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00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3B69-BB14-4557-93B9-5AA91CDD7E46}" type="slidenum">
              <a:rPr lang="en-US"/>
              <a:pPr/>
              <a:t>14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9D0C8-A7AE-440B-A8FE-D8200FFEF26E}" type="slidenum">
              <a:rPr lang="en-US"/>
              <a:pPr/>
              <a:t>15</a:t>
            </a:fld>
            <a:endParaRPr lang="en-US"/>
          </a:p>
        </p:txBody>
      </p:sp>
      <p:sp>
        <p:nvSpPr>
          <p:cNvPr id="108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3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3B69-BB14-4557-93B9-5AA91CDD7E46}" type="slidenum">
              <a:rPr lang="en-US"/>
              <a:pPr/>
              <a:t>16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87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3B69-BB14-4557-93B9-5AA91CDD7E46}" type="slidenum">
              <a:rPr lang="en-US"/>
              <a:pPr/>
              <a:t>17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28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DB552-9272-40F2-845C-204B1D69DBDB}" type="slidenum">
              <a:rPr lang="en-US"/>
              <a:pPr/>
              <a:t>18</a:t>
            </a:fld>
            <a:endParaRPr lang="en-US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5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6CAEC-6C48-467D-8130-0D7E6E08AB74}" type="slidenum">
              <a:rPr lang="en-US"/>
              <a:pPr/>
              <a:t>19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55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6CAEC-6C48-467D-8130-0D7E6E08AB74}" type="slidenum">
              <a:rPr lang="en-US"/>
              <a:pPr/>
              <a:t>20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45E-7509-41D4-A527-1E19CBA323BC}" type="slidenum">
              <a:rPr lang="en-US"/>
              <a:pPr/>
              <a:t>3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32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6CAEC-6C48-467D-8130-0D7E6E08AB74}" type="slidenum">
              <a:rPr lang="en-US"/>
              <a:pPr/>
              <a:t>21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0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1820B-11B3-4E47-8DA8-EF0BB49D8E6A}" type="slidenum">
              <a:rPr lang="en-US"/>
              <a:pPr/>
              <a:t>22</a:t>
            </a:fld>
            <a:endParaRPr lang="en-US"/>
          </a:p>
        </p:txBody>
      </p:sp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1123-E7F4-472C-B1F2-BC7FF42E54A8}" type="slidenum">
              <a:rPr lang="en-US"/>
              <a:pPr/>
              <a:t>23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95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1123-E7F4-472C-B1F2-BC7FF42E54A8}" type="slidenum">
              <a:rPr lang="en-US"/>
              <a:pPr/>
              <a:t>24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3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1123-E7F4-472C-B1F2-BC7FF42E54A8}" type="slidenum">
              <a:rPr lang="en-US"/>
              <a:pPr/>
              <a:t>25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AEE0A-4F0B-400F-AFAD-6EE6551C831C}" type="slidenum">
              <a:rPr lang="en-US"/>
              <a:pPr/>
              <a:t>27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64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BC2D3-AE92-470A-B224-D9B0745FC321}" type="slidenum">
              <a:rPr lang="en-US"/>
              <a:pPr/>
              <a:t>29</a:t>
            </a:fld>
            <a:endParaRPr lang="en-US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1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935A8-F182-4E26-8D3B-7F190794F632}" type="slidenum">
              <a:rPr lang="en-US"/>
              <a:pPr/>
              <a:t>30</a:t>
            </a:fld>
            <a:endParaRPr lang="en-US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4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31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7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32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1D1F9-1FC3-46FB-9867-1CD1BC8C10A3}" type="slidenum">
              <a:rPr lang="en-US"/>
              <a:pPr/>
              <a:t>4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1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6F94-2E4A-459B-BD4E-E2B26FDEE0AB}" type="slidenum">
              <a:rPr lang="en-US"/>
              <a:pPr/>
              <a:t>33</a:t>
            </a:fld>
            <a:endParaRPr lang="en-US"/>
          </a:p>
        </p:txBody>
      </p:sp>
      <p:sp>
        <p:nvSpPr>
          <p:cNvPr id="109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D4312-8977-4F80-AA52-ABB01A077599}" type="slidenum">
              <a:rPr lang="en-US"/>
              <a:pPr/>
              <a:t>5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6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7D844-8467-4118-A647-F5CB2BAE7A77}" type="slidenum">
              <a:rPr lang="en-US"/>
              <a:pPr/>
              <a:t>6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C8C2B-079B-4CA4-B588-26F772BF6F31}" type="slidenum">
              <a:rPr lang="en-US"/>
              <a:pPr/>
              <a:t>7</a:t>
            </a:fld>
            <a:endParaRPr lang="en-US"/>
          </a:p>
        </p:txBody>
      </p:sp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5F05F-36A8-493F-8B3B-BD855B82DF9D}" type="slidenum">
              <a:rPr lang="en-US"/>
              <a:pPr/>
              <a:t>8</a:t>
            </a:fld>
            <a:endParaRPr lang="en-US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09049-1DEB-49EB-9F90-7A34131FF28D}" type="slidenum">
              <a:rPr lang="en-US"/>
              <a:pPr/>
              <a:t>9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51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09049-1DEB-49EB-9F90-7A34131FF28D}" type="slidenum">
              <a:rPr lang="en-US"/>
              <a:pPr/>
              <a:t>10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1"/>
            <a:ext cx="1981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050" smtClean="0">
                <a:solidFill>
                  <a:schemeClr val="bg1"/>
                </a:solidFill>
              </a:rPr>
              <a:pPr/>
              <a:t>‹#›</a:t>
            </a:fld>
            <a:r>
              <a:rPr lang="en-US" sz="105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1"/>
            <a:ext cx="525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050" baseline="0" dirty="0">
                <a:solidFill>
                  <a:schemeClr val="bg1"/>
                </a:solidFill>
              </a:rPr>
              <a:t> ARM® Edition © 2015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21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1"/>
            <a:ext cx="1981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050" smtClean="0">
                <a:solidFill>
                  <a:schemeClr val="bg1"/>
                </a:solidFill>
              </a:rPr>
              <a:pPr/>
              <a:t>‹#›</a:t>
            </a:fld>
            <a:r>
              <a:rPr lang="en-US" sz="105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1"/>
            <a:ext cx="525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050" baseline="0" dirty="0">
                <a:solidFill>
                  <a:schemeClr val="bg1"/>
                </a:solidFill>
              </a:rPr>
              <a:t> ARM® Edition © 2015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0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emf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oleObject" Target="../embeddings/oleObject8.bin"/><Relationship Id="rId2" Type="http://schemas.openxmlformats.org/officeDocument/2006/relationships/tags" Target="../tags/tag28.xml"/><Relationship Id="rId1" Type="http://schemas.openxmlformats.org/officeDocument/2006/relationships/vmlDrawing" Target="../drawings/vmlDrawing5.vml"/><Relationship Id="rId6" Type="http://schemas.openxmlformats.org/officeDocument/2006/relationships/tags" Target="../tags/tag32.xml"/><Relationship Id="rId11" Type="http://schemas.openxmlformats.org/officeDocument/2006/relationships/image" Target="../media/image8.wmf"/><Relationship Id="rId5" Type="http://schemas.openxmlformats.org/officeDocument/2006/relationships/tags" Target="../tags/tag31.xml"/><Relationship Id="rId10" Type="http://schemas.openxmlformats.org/officeDocument/2006/relationships/oleObject" Target="../embeddings/oleObject7.bin"/><Relationship Id="rId4" Type="http://schemas.openxmlformats.org/officeDocument/2006/relationships/tags" Target="../tags/tag30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5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4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wmf"/><Relationship Id="rId5" Type="http://schemas.openxmlformats.org/officeDocument/2006/relationships/tags" Target="../tags/tag37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36.xml"/><Relationship Id="rId9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.wmf"/><Relationship Id="rId2" Type="http://schemas.openxmlformats.org/officeDocument/2006/relationships/tags" Target="../tags/tag38.xml"/><Relationship Id="rId1" Type="http://schemas.openxmlformats.org/officeDocument/2006/relationships/vmlDrawing" Target="../drawings/vmlDrawing7.vml"/><Relationship Id="rId6" Type="http://schemas.openxmlformats.org/officeDocument/2006/relationships/tags" Target="../tags/tag42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41.xml"/><Relationship Id="rId10" Type="http://schemas.openxmlformats.org/officeDocument/2006/relationships/image" Target="../media/image10.emf"/><Relationship Id="rId4" Type="http://schemas.openxmlformats.org/officeDocument/2006/relationships/tags" Target="../tags/tag40.xml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12.wmf"/><Relationship Id="rId2" Type="http://schemas.openxmlformats.org/officeDocument/2006/relationships/tags" Target="../tags/tag4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47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46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emf"/><Relationship Id="rId3" Type="http://schemas.openxmlformats.org/officeDocument/2006/relationships/tags" Target="../tags/tag51.xml"/><Relationship Id="rId7" Type="http://schemas.openxmlformats.org/officeDocument/2006/relationships/notesSlide" Target="../notesSlides/notesSlide15.xml"/><Relationship Id="rId12" Type="http://schemas.openxmlformats.org/officeDocument/2006/relationships/oleObject" Target="../embeddings/oleObject17.bin"/><Relationship Id="rId2" Type="http://schemas.openxmlformats.org/officeDocument/2006/relationships/tags" Target="../tags/tag50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wmf"/><Relationship Id="rId5" Type="http://schemas.openxmlformats.org/officeDocument/2006/relationships/tags" Target="../tags/tag53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52.xml"/><Relationship Id="rId9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8.wmf"/><Relationship Id="rId3" Type="http://schemas.openxmlformats.org/officeDocument/2006/relationships/tags" Target="../tags/tag55.xml"/><Relationship Id="rId7" Type="http://schemas.openxmlformats.org/officeDocument/2006/relationships/notesSlide" Target="../notesSlides/notesSlide16.xml"/><Relationship Id="rId12" Type="http://schemas.openxmlformats.org/officeDocument/2006/relationships/oleObject" Target="../embeddings/oleObject20.bin"/><Relationship Id="rId2" Type="http://schemas.openxmlformats.org/officeDocument/2006/relationships/tags" Target="../tags/tag54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wmf"/><Relationship Id="rId5" Type="http://schemas.openxmlformats.org/officeDocument/2006/relationships/tags" Target="../tags/tag57.xml"/><Relationship Id="rId10" Type="http://schemas.openxmlformats.org/officeDocument/2006/relationships/oleObject" Target="../embeddings/oleObject19.bin"/><Relationship Id="rId4" Type="http://schemas.openxmlformats.org/officeDocument/2006/relationships/tags" Target="../tags/tag56.xml"/><Relationship Id="rId9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tags" Target="../tags/tag59.xml"/><Relationship Id="rId7" Type="http://schemas.openxmlformats.org/officeDocument/2006/relationships/oleObject" Target="../embeddings/oleObject21.bin"/><Relationship Id="rId2" Type="http://schemas.openxmlformats.org/officeDocument/2006/relationships/tags" Target="../tags/tag58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62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61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9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66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70.xml"/><Relationship Id="rId7" Type="http://schemas.openxmlformats.org/officeDocument/2006/relationships/oleObject" Target="../embeddings/oleObject24.bin"/><Relationship Id="rId2" Type="http://schemas.openxmlformats.org/officeDocument/2006/relationships/tags" Target="../tags/tag69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73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2.wmf"/><Relationship Id="rId2" Type="http://schemas.openxmlformats.org/officeDocument/2006/relationships/tags" Target="../tags/tag72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21.xml"/><Relationship Id="rId11" Type="http://schemas.openxmlformats.org/officeDocument/2006/relationships/oleObject" Target="../embeddings/oleObject27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.wmf"/><Relationship Id="rId4" Type="http://schemas.openxmlformats.org/officeDocument/2006/relationships/tags" Target="../tags/tag74.xml"/><Relationship Id="rId9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tags" Target="../tags/tag76.xml"/><Relationship Id="rId7" Type="http://schemas.openxmlformats.org/officeDocument/2006/relationships/image" Target="../media/image23.wmf"/><Relationship Id="rId2" Type="http://schemas.openxmlformats.org/officeDocument/2006/relationships/tags" Target="../tags/tag7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4.png"/><Relationship Id="rId5" Type="http://schemas.openxmlformats.org/officeDocument/2006/relationships/notesSlide" Target="../notesSlides/notesSlide22.xml"/><Relationship Id="rId10" Type="http://schemas.openxmlformats.org/officeDocument/2006/relationships/customXml" Target="../ink/ink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tags" Target="../tags/tag78.xml"/><Relationship Id="rId7" Type="http://schemas.openxmlformats.org/officeDocument/2006/relationships/image" Target="../media/image23.wmf"/><Relationship Id="rId2" Type="http://schemas.openxmlformats.org/officeDocument/2006/relationships/tags" Target="../tags/tag7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5.png"/><Relationship Id="rId5" Type="http://schemas.openxmlformats.org/officeDocument/2006/relationships/notesSlide" Target="../notesSlides/notesSlide23.xml"/><Relationship Id="rId10" Type="http://schemas.openxmlformats.org/officeDocument/2006/relationships/customXml" Target="../ink/ink2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80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1.wmf"/><Relationship Id="rId2" Type="http://schemas.openxmlformats.org/officeDocument/2006/relationships/tags" Target="../tags/tag79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24.xml"/><Relationship Id="rId11" Type="http://schemas.openxmlformats.org/officeDocument/2006/relationships/oleObject" Target="../embeddings/oleObject34.bin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6.wmf"/><Relationship Id="rId4" Type="http://schemas.openxmlformats.org/officeDocument/2006/relationships/tags" Target="../tags/tag81.xml"/><Relationship Id="rId9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83.xml"/><Relationship Id="rId7" Type="http://schemas.openxmlformats.org/officeDocument/2006/relationships/oleObject" Target="../embeddings/oleObject35.bin"/><Relationship Id="rId2" Type="http://schemas.openxmlformats.org/officeDocument/2006/relationships/tags" Target="../tags/tag82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7.wmf"/><Relationship Id="rId4" Type="http://schemas.openxmlformats.org/officeDocument/2006/relationships/tags" Target="../tags/tag84.xml"/><Relationship Id="rId9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28.emf"/><Relationship Id="rId2" Type="http://schemas.openxmlformats.org/officeDocument/2006/relationships/tags" Target="../tags/tag8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7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88.xml"/><Relationship Id="rId7" Type="http://schemas.openxmlformats.org/officeDocument/2006/relationships/oleObject" Target="../embeddings/oleObject38.bin"/><Relationship Id="rId2" Type="http://schemas.openxmlformats.org/officeDocument/2006/relationships/tags" Target="../tags/tag87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tags" Target="../tags/tag93.xml"/><Relationship Id="rId7" Type="http://schemas.openxmlformats.org/officeDocument/2006/relationships/oleObject" Target="../embeddings/oleObject39.bin"/><Relationship Id="rId2" Type="http://schemas.openxmlformats.org/officeDocument/2006/relationships/tags" Target="../tags/tag92.xml"/><Relationship Id="rId1" Type="http://schemas.openxmlformats.org/officeDocument/2006/relationships/vmlDrawing" Target="../drawings/vmlDrawing23.v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tags" Target="../tags/tag96.xml"/><Relationship Id="rId7" Type="http://schemas.openxmlformats.org/officeDocument/2006/relationships/oleObject" Target="../embeddings/oleObject40.bin"/><Relationship Id="rId2" Type="http://schemas.openxmlformats.org/officeDocument/2006/relationships/tags" Target="../tags/tag95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5.w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oleObject" Target="../embeddings/oleObject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14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20.xml"/><Relationship Id="rId7" Type="http://schemas.openxmlformats.org/officeDocument/2006/relationships/oleObject" Target="../embeddings/oleObject4.bin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e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oleObject" Target="../embeddings/oleObject6.bin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tags" Target="../tags/tag26.xml"/><Relationship Id="rId11" Type="http://schemas.openxmlformats.org/officeDocument/2006/relationships/image" Target="../media/image8.wmf"/><Relationship Id="rId5" Type="http://schemas.openxmlformats.org/officeDocument/2006/relationships/tags" Target="../tags/tag25.xml"/><Relationship Id="rId10" Type="http://schemas.openxmlformats.org/officeDocument/2006/relationships/oleObject" Target="../embeddings/oleObject5.bin"/><Relationship Id="rId4" Type="http://schemas.openxmlformats.org/officeDocument/2006/relationships/tags" Target="../tags/tag24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Digital Design and Computer Architecture</a:t>
            </a:r>
            <a:r>
              <a:rPr lang="en-US" sz="2600" b="1" dirty="0"/>
              <a:t>: ARM® Edition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3226713"/>
            <a:ext cx="8077200" cy="893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32267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Sarah L. Harris and David Money Harris</a:t>
            </a:r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38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1,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   Set</a:t>
            </a: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the output</a:t>
            </a: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0,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   Reset</a:t>
            </a: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the output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3839" name="Line 1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 Analysis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54148455"/>
              </p:ext>
            </p:extLst>
          </p:nvPr>
        </p:nvGraphicFramePr>
        <p:xfrm>
          <a:off x="5638800" y="35052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96" name="VISIO" r:id="rId10" imgW="1057895" imgH="885396" progId="Visio.Drawing.6">
                  <p:embed/>
                </p:oleObj>
              </mc:Choice>
              <mc:Fallback>
                <p:oleObj name="VISIO" r:id="rId10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052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638800" y="1295400"/>
            <a:ext cx="2438400" cy="2043112"/>
            <a:chOff x="5638800" y="1295400"/>
            <a:chExt cx="2438400" cy="2043112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custDataLst>
                <p:tags r:id="rId7"/>
              </p:custDataLst>
              <p:extLst>
                <p:ext uri="{D42A27DB-BD31-4B8C-83A1-F6EECF244321}">
                  <p14:modId xmlns:p14="http://schemas.microsoft.com/office/powerpoint/2010/main" val="2039635423"/>
                </p:ext>
              </p:extLst>
            </p:nvPr>
          </p:nvGraphicFramePr>
          <p:xfrm>
            <a:off x="5638800" y="1295400"/>
            <a:ext cx="2438400" cy="204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97" name="Visio" r:id="rId12" imgW="1043980" imgH="876354" progId="Visio.Drawing.11">
                    <p:embed/>
                  </p:oleObj>
                </mc:Choice>
                <mc:Fallback>
                  <p:oleObj name="Visio" r:id="rId12" imgW="1043980" imgH="87635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1295400"/>
                          <a:ext cx="2438400" cy="2043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6019800" y="2450068"/>
              <a:ext cx="228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606B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rgbClr val="06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5444" y="2444013"/>
              <a:ext cx="228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868033" y="192922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09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861" name="Object 1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8323763"/>
              </p:ext>
            </p:extLst>
          </p:nvPr>
        </p:nvGraphicFramePr>
        <p:xfrm>
          <a:off x="3962400" y="914400"/>
          <a:ext cx="5943600" cy="266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4" name="VISIO" r:id="rId8" imgW="2486160" imgH="1114560" progId="Visio.Drawing.6">
                  <p:embed/>
                </p:oleObj>
              </mc:Choice>
              <mc:Fallback>
                <p:oleObj name="VISIO" r:id="rId8" imgW="2486160" imgH="11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14400"/>
                        <a:ext cx="5943600" cy="2664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buFontTx/>
              <a:buChar char="–"/>
            </a:pP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0,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0: </a:t>
            </a:r>
          </a:p>
          <a:p>
            <a:pPr lvl="1"/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i="1" dirty="0" err="1">
                <a:latin typeface="+mj-lt"/>
                <a:cs typeface="Arial" charset="0"/>
              </a:rPr>
              <a:t>Q</a:t>
            </a:r>
            <a:r>
              <a:rPr lang="en-US" sz="3200" i="1" baseline="-25000" dirty="0" err="1">
                <a:latin typeface="+mj-lt"/>
                <a:cs typeface="Arial" charset="0"/>
              </a:rPr>
              <a:t>prev</a:t>
            </a:r>
            <a:endParaRPr lang="en-US" sz="3200" i="1" baseline="-25000" dirty="0">
              <a:latin typeface="+mj-lt"/>
              <a:cs typeface="Arial" charset="0"/>
            </a:endParaRPr>
          </a:p>
          <a:p>
            <a:pPr lvl="1"/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   </a:t>
            </a:r>
          </a:p>
          <a:p>
            <a:pPr marL="742950" lvl="1" indent="-285750"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lvl="1"/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1,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1: </a:t>
            </a:r>
          </a:p>
          <a:p>
            <a:pPr lvl="1"/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endParaRPr lang="en-US" sz="3200" i="1" dirty="0">
              <a:latin typeface="+mj-lt"/>
              <a:cs typeface="Times New Roman" pitchFamily="18" charset="0"/>
            </a:endParaRPr>
          </a:p>
          <a:p>
            <a:pPr lvl="1"/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   </a:t>
            </a:r>
          </a:p>
          <a:p>
            <a:pPr marL="742950" lvl="1" indent="-285750"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4857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9718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915241618"/>
              </p:ext>
            </p:extLst>
          </p:nvPr>
        </p:nvGraphicFramePr>
        <p:xfrm>
          <a:off x="3962400" y="3733800"/>
          <a:ext cx="2514600" cy="21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5" name="VISIO" r:id="rId10" imgW="1057895" imgH="885396" progId="Visio.Drawing.6">
                  <p:embed/>
                </p:oleObj>
              </mc:Choice>
              <mc:Fallback>
                <p:oleObj name="VISIO" r:id="rId10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2514600" cy="2106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05800" y="1676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606BA"/>
                </a:solidFill>
                <a:latin typeface="Ariel"/>
              </a:rPr>
              <a:t>1</a:t>
            </a:r>
            <a:endParaRPr lang="en-US" sz="2000" dirty="0">
              <a:solidFill>
                <a:srgbClr val="0606BA"/>
              </a:solidFill>
              <a:latin typeface="Arie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60206" y="4010025"/>
            <a:ext cx="1130994" cy="18097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72000" y="5257800"/>
            <a:ext cx="1118987" cy="15240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35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861" name="Object 1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0193022"/>
              </p:ext>
            </p:extLst>
          </p:nvPr>
        </p:nvGraphicFramePr>
        <p:xfrm>
          <a:off x="3962400" y="914400"/>
          <a:ext cx="5943600" cy="266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8" name="VISIO" r:id="rId9" imgW="2486160" imgH="1114560" progId="Visio.Drawing.6">
                  <p:embed/>
                </p:oleObj>
              </mc:Choice>
              <mc:Fallback>
                <p:oleObj name="VISIO" r:id="rId9" imgW="2486160" imgH="11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14400"/>
                        <a:ext cx="5943600" cy="2664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buFontTx/>
              <a:buChar char="–"/>
            </a:pP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0,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0: </a:t>
            </a:r>
          </a:p>
          <a:p>
            <a:pPr lvl="1"/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i="1" dirty="0" err="1">
                <a:latin typeface="+mj-lt"/>
                <a:cs typeface="Arial" charset="0"/>
              </a:rPr>
              <a:t>Q</a:t>
            </a:r>
            <a:r>
              <a:rPr lang="en-US" sz="3200" i="1" baseline="-25000" dirty="0" err="1">
                <a:latin typeface="+mj-lt"/>
                <a:cs typeface="Arial" charset="0"/>
              </a:rPr>
              <a:t>prev</a:t>
            </a:r>
            <a:endParaRPr lang="en-US" sz="3200" i="1" baseline="-25000" dirty="0">
              <a:latin typeface="+mj-lt"/>
              <a:cs typeface="Arial" charset="0"/>
            </a:endParaRPr>
          </a:p>
          <a:p>
            <a:pPr lvl="1"/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  Memory!</a:t>
            </a:r>
          </a:p>
          <a:p>
            <a:pPr marL="742950" lvl="1" indent="-285750"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lvl="1"/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1,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1: </a:t>
            </a:r>
          </a:p>
          <a:p>
            <a:pPr lvl="1"/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  <a:endParaRPr lang="en-US" sz="3200" i="1" dirty="0">
              <a:latin typeface="+mj-lt"/>
              <a:cs typeface="Times New Roman" pitchFamily="18" charset="0"/>
            </a:endParaRPr>
          </a:p>
          <a:p>
            <a:pPr lvl="1"/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  Invalid State</a:t>
            </a:r>
          </a:p>
          <a:p>
            <a:pPr lvl="1"/>
            <a:r>
              <a:rPr lang="en-US" sz="3200" i="1" dirty="0">
                <a:latin typeface="+mj-lt"/>
                <a:cs typeface="Arial" charset="0"/>
              </a:rPr>
              <a:t>   </a:t>
            </a:r>
            <a:r>
              <a:rPr lang="en-US" sz="3200" i="1" dirty="0">
                <a:solidFill>
                  <a:srgbClr val="C00000"/>
                </a:solidFill>
                <a:latin typeface="+mj-lt"/>
                <a:cs typeface="Arial" charset="0"/>
              </a:rPr>
              <a:t>Q </a:t>
            </a:r>
            <a:r>
              <a:rPr lang="en-US" sz="3200" dirty="0">
                <a:solidFill>
                  <a:srgbClr val="C00000"/>
                </a:solidFill>
                <a:latin typeface="+mj-lt"/>
                <a:cs typeface="Arial" charset="0"/>
              </a:rPr>
              <a:t>≠ NOT </a:t>
            </a:r>
            <a:r>
              <a:rPr lang="en-US" sz="3200" i="1" dirty="0">
                <a:solidFill>
                  <a:srgbClr val="C00000"/>
                </a:solidFill>
                <a:latin typeface="+mj-lt"/>
                <a:cs typeface="Arial" charset="0"/>
              </a:rPr>
              <a:t>Q</a:t>
            </a:r>
            <a:endParaRPr lang="en-US" sz="3200" b="1" dirty="0">
              <a:solidFill>
                <a:srgbClr val="C00000"/>
              </a:solidFill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  <a:p>
            <a:pPr marL="742950" lvl="1" indent="-285750"/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4857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9718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 Analysis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70872376"/>
              </p:ext>
            </p:extLst>
          </p:nvPr>
        </p:nvGraphicFramePr>
        <p:xfrm>
          <a:off x="3962400" y="3733800"/>
          <a:ext cx="2514600" cy="21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9" name="VISIO" r:id="rId11" imgW="1057895" imgH="885396" progId="Visio.Drawing.6">
                  <p:embed/>
                </p:oleObj>
              </mc:Choice>
              <mc:Fallback>
                <p:oleObj name="VISIO" r:id="rId11" imgW="1057895" imgH="885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2514600" cy="2106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556989" y="5011034"/>
            <a:ext cx="1524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05800" y="1676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606BA"/>
                </a:solidFill>
                <a:latin typeface="Ariel"/>
              </a:rPr>
              <a:t>1</a:t>
            </a:r>
            <a:endParaRPr lang="en-US" sz="2000" dirty="0">
              <a:solidFill>
                <a:srgbClr val="0606BA"/>
              </a:solidFill>
              <a:latin typeface="Ariel"/>
            </a:endParaRPr>
          </a:p>
        </p:txBody>
      </p:sp>
    </p:spTree>
    <p:extLst>
      <p:ext uri="{BB962C8B-B14F-4D97-AF65-F5344CB8AC3E}">
        <p14:creationId xmlns:p14="http://schemas.microsoft.com/office/powerpoint/2010/main" val="30507413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7932" name="Object 12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5824957"/>
              </p:ext>
            </p:extLst>
          </p:nvPr>
        </p:nvGraphicFramePr>
        <p:xfrm>
          <a:off x="6019800" y="2667000"/>
          <a:ext cx="2743200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7" name="VISIO" r:id="rId6" imgW="885960" imgH="857880" progId="Visio.Drawing.6">
                  <p:embed/>
                </p:oleObj>
              </mc:Choice>
              <mc:Fallback>
                <p:oleObj name="VISIO" r:id="rId6" imgW="885960" imgH="857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67000"/>
                        <a:ext cx="2743200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2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SR stands for Set/Reset Latch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Stores one bit of state (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)</a:t>
            </a: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Control what value is being stored with </a:t>
            </a:r>
            <a:r>
              <a:rPr lang="en-US" sz="3200" i="1" dirty="0">
                <a:latin typeface="+mj-lt"/>
                <a:cs typeface="Arial" charset="0"/>
              </a:rPr>
              <a:t>S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</a:t>
            </a:r>
            <a:r>
              <a:rPr lang="en-US" sz="3200" dirty="0">
                <a:latin typeface="+mj-lt"/>
                <a:cs typeface="Arial" charset="0"/>
              </a:rPr>
              <a:t> inputs</a:t>
            </a:r>
          </a:p>
          <a:p>
            <a:pPr marL="742950" lvl="1" indent="-285750">
              <a:buFontTx/>
              <a:buChar char="–"/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Set: </a:t>
            </a:r>
            <a:r>
              <a:rPr lang="en-US" sz="3200" dirty="0">
                <a:latin typeface="+mj-lt"/>
                <a:cs typeface="Arial" charset="0"/>
              </a:rPr>
              <a:t>Make the output 1 </a:t>
            </a:r>
          </a:p>
          <a:p>
            <a:pPr lvl="1"/>
            <a:r>
              <a:rPr lang="en-US" sz="3200" dirty="0">
                <a:latin typeface="+mj-lt"/>
                <a:cs typeface="Arial" charset="0"/>
              </a:rPr>
              <a:t>   (</a:t>
            </a:r>
            <a:r>
              <a:rPr lang="en-US" sz="3200" i="1" dirty="0">
                <a:latin typeface="+mj-lt"/>
                <a:cs typeface="Arial" charset="0"/>
              </a:rPr>
              <a:t>S </a:t>
            </a:r>
            <a:r>
              <a:rPr lang="en-US" sz="3200" dirty="0">
                <a:latin typeface="+mj-lt"/>
                <a:cs typeface="Arial" charset="0"/>
              </a:rPr>
              <a:t>= 1, </a:t>
            </a:r>
            <a:r>
              <a:rPr lang="en-US" sz="3200" i="1" dirty="0">
                <a:latin typeface="+mj-lt"/>
                <a:cs typeface="Arial" charset="0"/>
              </a:rPr>
              <a:t>R </a:t>
            </a:r>
            <a:r>
              <a:rPr lang="en-US" sz="3200" dirty="0">
                <a:latin typeface="+mj-lt"/>
                <a:cs typeface="Arial" charset="0"/>
              </a:rPr>
              <a:t>= 0,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742950" lvl="1" indent="-285750">
              <a:buFontTx/>
              <a:buChar char="–"/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Reset: </a:t>
            </a:r>
            <a:r>
              <a:rPr lang="en-US" sz="3200" dirty="0">
                <a:latin typeface="+mj-lt"/>
                <a:cs typeface="Arial" charset="0"/>
              </a:rPr>
              <a:t>Make the output 0 </a:t>
            </a:r>
          </a:p>
          <a:p>
            <a:pPr lvl="1"/>
            <a:r>
              <a:rPr lang="en-US" sz="3200" dirty="0">
                <a:latin typeface="+mj-lt"/>
                <a:cs typeface="Arial" charset="0"/>
              </a:rPr>
              <a:t>   (</a:t>
            </a:r>
            <a:r>
              <a:rPr lang="en-US" sz="3200" i="1" dirty="0">
                <a:latin typeface="+mj-lt"/>
                <a:cs typeface="Arial" charset="0"/>
              </a:rPr>
              <a:t>S </a:t>
            </a:r>
            <a:r>
              <a:rPr lang="en-US" sz="3200" dirty="0">
                <a:latin typeface="+mj-lt"/>
                <a:cs typeface="Arial" charset="0"/>
              </a:rPr>
              <a:t>= 0, </a:t>
            </a:r>
            <a:r>
              <a:rPr lang="en-US" sz="3200" i="1" dirty="0">
                <a:latin typeface="+mj-lt"/>
                <a:cs typeface="Arial" charset="0"/>
              </a:rPr>
              <a:t>R </a:t>
            </a:r>
            <a:r>
              <a:rPr lang="en-US" sz="3200" dirty="0">
                <a:latin typeface="+mj-lt"/>
                <a:cs typeface="Arial" charset="0"/>
              </a:rPr>
              <a:t>= 1,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0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342900" indent="-342900">
              <a:buFontTx/>
              <a:buChar char="•"/>
            </a:pP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Must do something to avoid</a:t>
            </a:r>
          </a:p>
          <a:p>
            <a:pPr marL="342900" indent="-342900"/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	invalid state (when </a:t>
            </a: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= </a:t>
            </a: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 = 1)</a:t>
            </a:r>
          </a:p>
          <a:p>
            <a:pPr marL="342900" indent="-342900"/>
            <a:endParaRPr lang="en-US" sz="2400" b="1" i="1" baseline="-25000" dirty="0">
              <a:solidFill>
                <a:srgbClr val="FF3300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 Symbol</a:t>
            </a:r>
          </a:p>
        </p:txBody>
      </p:sp>
    </p:spTree>
    <p:extLst>
      <p:ext uri="{BB962C8B-B14F-4D97-AF65-F5344CB8AC3E}">
        <p14:creationId xmlns:p14="http://schemas.microsoft.com/office/powerpoint/2010/main" val="33835523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to avoid S=1, R=1 in SR Latch Internal Circuit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025" y="2647950"/>
            <a:ext cx="4933950" cy="156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1676400"/>
            <a:ext cx="784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the following circuit avoid S=1, R=1?</a:t>
            </a:r>
          </a:p>
          <a:p>
            <a:r>
              <a:rPr lang="en-US" dirty="0"/>
              <a:t>Two AND gates are </a:t>
            </a:r>
            <a:r>
              <a:rPr lang="en-US"/>
              <a:t>added before </a:t>
            </a:r>
            <a:r>
              <a:rPr lang="en-US" dirty="0"/>
              <a:t>S,R; One inverter is added to create </a:t>
            </a:r>
            <a:r>
              <a:rPr lang="en-US" dirty="0" err="1"/>
              <a:t>input_bar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5410200"/>
            <a:ext cx="5334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Control=0, R=0, S=0</a:t>
            </a:r>
          </a:p>
          <a:p>
            <a:r>
              <a:rPr lang="en-US" dirty="0"/>
              <a:t>When Control =1, R= input_, S=input, S is opposite to R</a:t>
            </a:r>
          </a:p>
          <a:p>
            <a:r>
              <a:rPr lang="en-US" dirty="0"/>
              <a:t>Hence R=1, S=1 could be avoided</a:t>
            </a:r>
          </a:p>
        </p:txBody>
      </p:sp>
    </p:spTree>
    <p:extLst>
      <p:ext uri="{BB962C8B-B14F-4D97-AF65-F5344CB8AC3E}">
        <p14:creationId xmlns:p14="http://schemas.microsoft.com/office/powerpoint/2010/main" val="1843616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949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0918576"/>
              </p:ext>
            </p:extLst>
          </p:nvPr>
        </p:nvGraphicFramePr>
        <p:xfrm>
          <a:off x="6422505" y="2819400"/>
          <a:ext cx="2752725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0" name="VISIO" r:id="rId8" imgW="885960" imgH="913680" progId="Visio.Drawing.6">
                  <p:embed/>
                </p:oleObj>
              </mc:Choice>
              <mc:Fallback>
                <p:oleObj name="VISIO" r:id="rId8" imgW="885960" imgH="913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505" y="2819400"/>
                        <a:ext cx="2752725" cy="284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94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949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0668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</a:p>
          <a:p>
            <a:pPr marL="742950" lvl="1" indent="-285750">
              <a:buFontTx/>
              <a:buChar char="–"/>
            </a:pP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CLK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:</a:t>
            </a:r>
            <a:r>
              <a:rPr lang="en-US" sz="26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controls </a:t>
            </a:r>
            <a:r>
              <a:rPr lang="en-US" sz="2600" i="1" dirty="0">
                <a:latin typeface="+mj-lt"/>
                <a:cs typeface="Arial" charset="0"/>
              </a:rPr>
              <a:t>when</a:t>
            </a:r>
            <a:r>
              <a:rPr lang="en-US" sz="2600" dirty="0">
                <a:latin typeface="+mj-lt"/>
                <a:cs typeface="Arial" charset="0"/>
              </a:rPr>
              <a:t> the output changes</a:t>
            </a:r>
          </a:p>
          <a:p>
            <a:pPr marL="742950" lvl="1" indent="-285750">
              <a:buFontTx/>
              <a:buChar char="–"/>
            </a:pP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D</a:t>
            </a:r>
            <a:r>
              <a:rPr lang="en-US" sz="2600" dirty="0">
                <a:latin typeface="+mj-lt"/>
                <a:cs typeface="Arial" charset="0"/>
              </a:rPr>
              <a:t> (the data input): controls </a:t>
            </a:r>
            <a:r>
              <a:rPr lang="en-US" sz="2600" i="1" dirty="0">
                <a:latin typeface="+mj-lt"/>
                <a:cs typeface="Arial" charset="0"/>
              </a:rPr>
              <a:t>what</a:t>
            </a:r>
            <a:r>
              <a:rPr lang="en-US" sz="2600" dirty="0">
                <a:latin typeface="+mj-lt"/>
                <a:cs typeface="Arial" charset="0"/>
              </a:rPr>
              <a:t> the output changes to</a:t>
            </a: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latin typeface="+mj-lt"/>
                <a:cs typeface="Arial" charset="0"/>
              </a:rPr>
              <a:t>CLK</a:t>
            </a:r>
            <a:r>
              <a:rPr lang="en-US" sz="2600" b="1" dirty="0">
                <a:latin typeface="+mj-lt"/>
                <a:cs typeface="Arial" charset="0"/>
              </a:rPr>
              <a:t> = 1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/>
            <a:r>
              <a:rPr lang="en-US" sz="2600" i="1" dirty="0">
                <a:latin typeface="+mj-lt"/>
                <a:cs typeface="Arial" charset="0"/>
              </a:rPr>
              <a:t>   D</a:t>
            </a:r>
            <a:r>
              <a:rPr lang="en-US" sz="2600" dirty="0">
                <a:latin typeface="+mj-lt"/>
                <a:cs typeface="Arial" charset="0"/>
              </a:rPr>
              <a:t> passes through to </a:t>
            </a:r>
            <a:r>
              <a:rPr lang="en-US" sz="2600" i="1" dirty="0">
                <a:latin typeface="+mj-lt"/>
                <a:cs typeface="Arial" charset="0"/>
              </a:rPr>
              <a:t>Q </a:t>
            </a:r>
            <a:r>
              <a:rPr lang="en-US" sz="2600" dirty="0">
                <a:latin typeface="+mj-lt"/>
                <a:cs typeface="Arial" charset="0"/>
              </a:rPr>
              <a:t>(</a:t>
            </a:r>
            <a:r>
              <a:rPr lang="en-US" sz="2600" i="1" dirty="0">
                <a:latin typeface="+mj-lt"/>
                <a:cs typeface="Arial" charset="0"/>
              </a:rPr>
              <a:t>transparent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dirty="0">
              <a:latin typeface="+mj-lt"/>
              <a:cs typeface="Arial" charset="0"/>
            </a:endParaRP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When </a:t>
            </a:r>
            <a:r>
              <a:rPr lang="en-US" sz="2600" b="1" i="1" dirty="0">
                <a:latin typeface="+mj-lt"/>
                <a:cs typeface="Arial" charset="0"/>
              </a:rPr>
              <a:t>CLK</a:t>
            </a:r>
            <a:r>
              <a:rPr lang="en-US" sz="2600" b="1" dirty="0">
                <a:latin typeface="+mj-lt"/>
                <a:cs typeface="Arial" charset="0"/>
              </a:rPr>
              <a:t> = 0</a:t>
            </a:r>
            <a:r>
              <a:rPr lang="en-US" sz="2600" dirty="0">
                <a:latin typeface="+mj-lt"/>
                <a:cs typeface="Arial" charset="0"/>
              </a:rPr>
              <a:t>, </a:t>
            </a:r>
          </a:p>
          <a:p>
            <a:pPr lvl="1"/>
            <a:r>
              <a:rPr lang="en-US" sz="2600" i="1" dirty="0">
                <a:latin typeface="+mj-lt"/>
                <a:cs typeface="Arial" charset="0"/>
              </a:rPr>
              <a:t>   Q</a:t>
            </a:r>
            <a:r>
              <a:rPr lang="en-US" sz="2600" dirty="0">
                <a:latin typeface="+mj-lt"/>
                <a:cs typeface="Arial" charset="0"/>
              </a:rPr>
              <a:t> holds its previous value (</a:t>
            </a:r>
            <a:r>
              <a:rPr lang="en-US" sz="2600" i="1" dirty="0">
                <a:latin typeface="+mj-lt"/>
                <a:cs typeface="Arial" charset="0"/>
              </a:rPr>
              <a:t>opaque</a:t>
            </a:r>
            <a:r>
              <a:rPr lang="en-US" sz="2600" dirty="0">
                <a:latin typeface="+mj-lt"/>
                <a:cs typeface="Arial" charset="0"/>
              </a:rPr>
              <a:t>)</a:t>
            </a:r>
            <a:endParaRPr lang="en-US" sz="2600" i="1" baseline="-250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Avoids invalid case when </a:t>
            </a:r>
          </a:p>
          <a:p>
            <a:r>
              <a:rPr lang="en-US" sz="3200" i="1" dirty="0">
                <a:latin typeface="+mj-lt"/>
                <a:cs typeface="Arial" charset="0"/>
              </a:rPr>
              <a:t>   Q </a:t>
            </a:r>
            <a:r>
              <a:rPr lang="en-US" sz="3200" dirty="0">
                <a:latin typeface="+mj-lt"/>
                <a:cs typeface="Arial" charset="0"/>
              </a:rPr>
              <a:t>≠ NOT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</p:txBody>
      </p:sp>
      <p:sp>
        <p:nvSpPr>
          <p:cNvPr id="95949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5908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</a:t>
            </a:r>
          </a:p>
        </p:txBody>
      </p:sp>
    </p:spTree>
    <p:extLst>
      <p:ext uri="{BB962C8B-B14F-4D97-AF65-F5344CB8AC3E}">
        <p14:creationId xmlns:p14="http://schemas.microsoft.com/office/powerpoint/2010/main" val="5275685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6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6262232"/>
              </p:ext>
            </p:extLst>
          </p:nvPr>
        </p:nvGraphicFramePr>
        <p:xfrm>
          <a:off x="1143000" y="1295400"/>
          <a:ext cx="49530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8" name="VISIO" r:id="rId8" imgW="1836720" imgH="657360" progId="Visio.Drawing.6">
                  <p:embed/>
                </p:oleObj>
              </mc:Choice>
              <mc:Fallback>
                <p:oleObj name="VISIO" r:id="rId8" imgW="1836720" imgH="65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49530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30248347"/>
              </p:ext>
            </p:extLst>
          </p:nvPr>
        </p:nvGraphicFramePr>
        <p:xfrm>
          <a:off x="6553200" y="1295400"/>
          <a:ext cx="1677987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9" name="VISIO" r:id="rId10" imgW="491760" imgH="603000" progId="Visio.Drawing.6">
                  <p:embed/>
                </p:oleObj>
              </mc:Choice>
              <mc:Fallback>
                <p:oleObj name="VISIO" r:id="rId10" imgW="49176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677987" cy="196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85672352"/>
              </p:ext>
            </p:extLst>
          </p:nvPr>
        </p:nvGraphicFramePr>
        <p:xfrm>
          <a:off x="1562100" y="3505200"/>
          <a:ext cx="60198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0" name="VISIO" r:id="rId12" imgW="1857240" imgH="637920" progId="Visio.Drawing.6">
                  <p:embed/>
                </p:oleObj>
              </mc:Choice>
              <mc:Fallback>
                <p:oleObj name="VISIO" r:id="rId12" imgW="1857240" imgH="63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05200"/>
                        <a:ext cx="6019800" cy="197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 Internal Circuit</a:t>
            </a:r>
          </a:p>
        </p:txBody>
      </p:sp>
    </p:spTree>
    <p:extLst>
      <p:ext uri="{BB962C8B-B14F-4D97-AF65-F5344CB8AC3E}">
        <p14:creationId xmlns:p14="http://schemas.microsoft.com/office/powerpoint/2010/main" val="21405844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6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5315146"/>
              </p:ext>
            </p:extLst>
          </p:nvPr>
        </p:nvGraphicFramePr>
        <p:xfrm>
          <a:off x="1143000" y="1295400"/>
          <a:ext cx="49530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4" name="VISIO" r:id="rId8" imgW="1836720" imgH="657360" progId="Visio.Drawing.6">
                  <p:embed/>
                </p:oleObj>
              </mc:Choice>
              <mc:Fallback>
                <p:oleObj name="VISIO" r:id="rId8" imgW="1836720" imgH="65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49530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99947184"/>
              </p:ext>
            </p:extLst>
          </p:nvPr>
        </p:nvGraphicFramePr>
        <p:xfrm>
          <a:off x="6553200" y="1295400"/>
          <a:ext cx="1677987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5" name="VISIO" r:id="rId10" imgW="491760" imgH="603000" progId="Visio.Drawing.6">
                  <p:embed/>
                </p:oleObj>
              </mc:Choice>
              <mc:Fallback>
                <p:oleObj name="VISIO" r:id="rId10" imgW="49176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677987" cy="196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03635112"/>
              </p:ext>
            </p:extLst>
          </p:nvPr>
        </p:nvGraphicFramePr>
        <p:xfrm>
          <a:off x="1562100" y="3506787"/>
          <a:ext cx="60198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6" name="VISIO" r:id="rId12" imgW="1857240" imgH="637920" progId="Visio.Drawing.6">
                  <p:embed/>
                </p:oleObj>
              </mc:Choice>
              <mc:Fallback>
                <p:oleObj name="VISIO" r:id="rId12" imgW="1857240" imgH="63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06787"/>
                        <a:ext cx="6019800" cy="197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 Internal Circuit</a:t>
            </a:r>
          </a:p>
        </p:txBody>
      </p:sp>
    </p:spTree>
    <p:extLst>
      <p:ext uri="{BB962C8B-B14F-4D97-AF65-F5344CB8AC3E}">
        <p14:creationId xmlns:p14="http://schemas.microsoft.com/office/powerpoint/2010/main" val="38443126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154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5268392"/>
              </p:ext>
            </p:extLst>
          </p:nvPr>
        </p:nvGraphicFramePr>
        <p:xfrm>
          <a:off x="6280150" y="1108197"/>
          <a:ext cx="2863850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2" name="VISIO" r:id="rId7" imgW="963360" imgH="914400" progId="Visio.Drawing.6">
                  <p:embed/>
                </p:oleObj>
              </mc:Choice>
              <mc:Fallback>
                <p:oleObj name="VISIO" r:id="rId7" imgW="963360" imgH="914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1108197"/>
                        <a:ext cx="2863850" cy="271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15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15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90600"/>
            <a:ext cx="601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Inputs: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</a:p>
          <a:p>
            <a:pPr marL="342900" indent="-342900"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buFontTx/>
              <a:buChar char="–"/>
            </a:pPr>
            <a:r>
              <a:rPr lang="en-US" sz="2500" dirty="0">
                <a:latin typeface="+mj-lt"/>
                <a:cs typeface="Arial" charset="0"/>
              </a:rPr>
              <a:t>Samples </a:t>
            </a:r>
            <a:r>
              <a:rPr lang="en-US" sz="2500" i="1" dirty="0">
                <a:latin typeface="+mj-lt"/>
                <a:cs typeface="Arial" charset="0"/>
              </a:rPr>
              <a:t>D</a:t>
            </a:r>
            <a:r>
              <a:rPr lang="en-US" sz="2500" dirty="0">
                <a:latin typeface="+mj-lt"/>
                <a:cs typeface="Arial" charset="0"/>
              </a:rPr>
              <a:t> on rising edge of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</a:p>
          <a:p>
            <a:pPr marL="1143000" lvl="2" indent="-228600"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When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  <a:r>
              <a:rPr lang="en-US" sz="2500" dirty="0">
                <a:latin typeface="+mj-lt"/>
                <a:cs typeface="Arial" charset="0"/>
              </a:rPr>
              <a:t> rises from 0 to 1, </a:t>
            </a:r>
            <a:r>
              <a:rPr lang="en-US" sz="2500" i="1" dirty="0">
                <a:latin typeface="+mj-lt"/>
                <a:cs typeface="Arial" charset="0"/>
              </a:rPr>
              <a:t>D</a:t>
            </a:r>
            <a:r>
              <a:rPr lang="en-US" sz="2500" dirty="0">
                <a:latin typeface="+mj-lt"/>
                <a:cs typeface="Arial" charset="0"/>
              </a:rPr>
              <a:t> passes through to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</a:p>
          <a:p>
            <a:pPr marL="1143000" lvl="2" indent="-228600">
              <a:buFontTx/>
              <a:buChar char="•"/>
            </a:pPr>
            <a:r>
              <a:rPr lang="en-US" sz="2500" dirty="0">
                <a:latin typeface="+mj-lt"/>
                <a:cs typeface="Arial" charset="0"/>
              </a:rPr>
              <a:t>Otherwise, </a:t>
            </a:r>
            <a:r>
              <a:rPr lang="en-US" sz="2500" i="1" dirty="0">
                <a:latin typeface="+mj-lt"/>
                <a:cs typeface="Arial" charset="0"/>
              </a:rPr>
              <a:t>Q</a:t>
            </a:r>
            <a:r>
              <a:rPr lang="en-US" sz="2500" dirty="0">
                <a:latin typeface="+mj-lt"/>
                <a:cs typeface="Arial" charset="0"/>
              </a:rPr>
              <a:t> holds its previous value</a:t>
            </a:r>
          </a:p>
          <a:p>
            <a:pPr marL="742950" lvl="1" indent="-285750">
              <a:buFontTx/>
              <a:buChar char="–"/>
            </a:pPr>
            <a:r>
              <a:rPr lang="en-US" sz="2500" i="1" dirty="0">
                <a:latin typeface="+mj-lt"/>
                <a:cs typeface="Arial" charset="0"/>
              </a:rPr>
              <a:t>Q </a:t>
            </a:r>
            <a:r>
              <a:rPr lang="en-US" sz="2500" dirty="0">
                <a:latin typeface="+mj-lt"/>
                <a:cs typeface="Arial" charset="0"/>
              </a:rPr>
              <a:t>changes only on rising edge of </a:t>
            </a:r>
            <a:r>
              <a:rPr lang="en-US" sz="2500" i="1" dirty="0">
                <a:latin typeface="+mj-lt"/>
                <a:cs typeface="Arial" charset="0"/>
              </a:rPr>
              <a:t>CLK</a:t>
            </a: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Called </a:t>
            </a:r>
            <a:r>
              <a:rPr lang="en-US" sz="3200" i="1" dirty="0">
                <a:latin typeface="+mj-lt"/>
                <a:cs typeface="Arial" charset="0"/>
              </a:rPr>
              <a:t>edge-triggered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Activated on the clock edge</a:t>
            </a:r>
          </a:p>
          <a:p>
            <a:pPr marL="342900" indent="-342900"/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</a:t>
            </a:r>
          </a:p>
        </p:txBody>
      </p:sp>
    </p:spTree>
    <p:extLst>
      <p:ext uri="{BB962C8B-B14F-4D97-AF65-F5344CB8AC3E}">
        <p14:creationId xmlns:p14="http://schemas.microsoft.com/office/powerpoint/2010/main" val="1720931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6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4829254"/>
              </p:ext>
            </p:extLst>
          </p:nvPr>
        </p:nvGraphicFramePr>
        <p:xfrm>
          <a:off x="4572000" y="1828800"/>
          <a:ext cx="35052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3" name="VISIO" r:id="rId8" imgW="1400040" imgH="1085760" progId="Visio.Drawing.6">
                  <p:embed/>
                </p:oleObj>
              </mc:Choice>
              <mc:Fallback>
                <p:oleObj name="VISIO" r:id="rId8" imgW="1400040" imgH="1085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35052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6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2569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back-to-back latches (L1 and L2) controlled by complementary clocks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solidFill>
                  <a:schemeClr val="accent1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N1</a:t>
            </a:r>
            <a:endParaRPr lang="en-US" sz="20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   </a:t>
            </a:r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962571" name="Line 1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953000" y="49530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 Internal 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5099" y="6172200"/>
            <a:ext cx="461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 is called Master latch, L2 is called Slave latch</a:t>
            </a:r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95800" y="495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 flipV="1">
            <a:off x="48768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Connector 11"/>
          <p:cNvCxnSpPr>
            <a:endCxn id="13" idx="2"/>
          </p:cNvCxnSpPr>
          <p:nvPr/>
        </p:nvCxnSpPr>
        <p:spPr>
          <a:xfrm>
            <a:off x="5943600" y="4953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V="1">
            <a:off x="67056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620000" y="495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V="1">
            <a:off x="74676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 flipV="1">
            <a:off x="57912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/>
          <p:cNvCxnSpPr>
            <a:stCxn id="13" idx="6"/>
          </p:cNvCxnSpPr>
          <p:nvPr/>
        </p:nvCxnSpPr>
        <p:spPr>
          <a:xfrm flipV="1">
            <a:off x="6858000" y="4622800"/>
            <a:ext cx="533400" cy="33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105400" y="4876800"/>
            <a:ext cx="66675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308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3 :: Topics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19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</a:p>
          <a:p>
            <a:r>
              <a:rPr lang="en-US" b="1" dirty="0"/>
              <a:t>Latches and Flip-Flops</a:t>
            </a:r>
          </a:p>
          <a:p>
            <a:r>
              <a:rPr lang="en-US" b="1"/>
              <a:t>Synchronous Logic Design</a:t>
            </a:r>
          </a:p>
          <a:p>
            <a:r>
              <a:rPr lang="en-US" b="1" dirty="0"/>
              <a:t>Finite State Machines</a:t>
            </a:r>
          </a:p>
          <a:p>
            <a:r>
              <a:rPr lang="en-US" b="1" dirty="0"/>
              <a:t>Timing of Sequential Logic</a:t>
            </a:r>
          </a:p>
          <a:p>
            <a:r>
              <a:rPr lang="en-US" b="1" dirty="0"/>
              <a:t>Parallelism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6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4572000" y="1828800"/>
          <a:ext cx="35052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6" name="VISIO" r:id="rId8" imgW="1400040" imgH="1085760" progId="Visio.Drawing.6">
                  <p:embed/>
                </p:oleObj>
              </mc:Choice>
              <mc:Fallback>
                <p:oleObj name="VISIO" r:id="rId8" imgW="1400040" imgH="1085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35052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6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2569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back-to-back latches (L1 and L2) controlled by complementary clocks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When </a:t>
            </a:r>
            <a:r>
              <a:rPr lang="en-US" sz="2400" b="1" i="1" dirty="0">
                <a:solidFill>
                  <a:schemeClr val="accent1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L2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L1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N1 passes through to </a:t>
            </a:r>
            <a:r>
              <a:rPr lang="en-US" sz="20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 </a:t>
            </a:r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 Internal 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5099" y="6172200"/>
            <a:ext cx="461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 is called Master latch, L2 is called Slave latch</a:t>
            </a:r>
            <a:endParaRPr lang="zh-CN" altLang="en-US" dirty="0"/>
          </a:p>
        </p:txBody>
      </p:sp>
      <p:sp>
        <p:nvSpPr>
          <p:cNvPr id="8" name="Line 1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629400" y="49530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495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V="1">
            <a:off x="48768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Connector 11"/>
          <p:cNvCxnSpPr>
            <a:endCxn id="13" idx="2"/>
          </p:cNvCxnSpPr>
          <p:nvPr/>
        </p:nvCxnSpPr>
        <p:spPr>
          <a:xfrm>
            <a:off x="5943600" y="4953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V="1">
            <a:off x="67056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620000" y="495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V="1">
            <a:off x="74676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 flipV="1">
            <a:off x="57912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029200" y="4419600"/>
            <a:ext cx="7239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6858000" y="4876800"/>
            <a:ext cx="59055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868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6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4572000" y="1828800"/>
          <a:ext cx="35052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9" name="VISIO" r:id="rId7" imgW="1400040" imgH="1085760" progId="Visio.Drawing.6">
                  <p:embed/>
                </p:oleObj>
              </mc:Choice>
              <mc:Fallback>
                <p:oleObj name="VISIO" r:id="rId7" imgW="1400040" imgH="1085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35052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6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2569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Two back-to-back latches (L1 and L2) controlled by complementary clocks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500" dirty="0">
                <a:latin typeface="+mj-lt"/>
                <a:cs typeface="Arial" charset="0"/>
              </a:rPr>
              <a:t>When </a:t>
            </a:r>
            <a:r>
              <a:rPr lang="en-US" sz="1500" b="1" i="1" dirty="0">
                <a:solidFill>
                  <a:schemeClr val="accent1"/>
                </a:solidFill>
                <a:latin typeface="+mj-lt"/>
                <a:cs typeface="Arial" charset="0"/>
              </a:rPr>
              <a:t>CLK</a:t>
            </a:r>
            <a:r>
              <a:rPr lang="en-US" sz="1500" b="1" dirty="0">
                <a:solidFill>
                  <a:schemeClr val="accent1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500" dirty="0">
                <a:latin typeface="+mj-lt"/>
                <a:cs typeface="Arial" charset="0"/>
              </a:rPr>
              <a:t>L1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500" dirty="0">
                <a:latin typeface="+mj-lt"/>
                <a:cs typeface="Arial" charset="0"/>
              </a:rPr>
              <a:t>L2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500" i="1" dirty="0">
                <a:latin typeface="+mj-lt"/>
                <a:cs typeface="Arial" charset="0"/>
              </a:rPr>
              <a:t>D</a:t>
            </a:r>
            <a:r>
              <a:rPr lang="en-US" sz="1500" dirty="0">
                <a:latin typeface="+mj-lt"/>
                <a:cs typeface="Arial" charset="0"/>
              </a:rPr>
              <a:t> passes through to N1</a:t>
            </a:r>
            <a:endParaRPr lang="en-US" sz="1500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500" dirty="0">
                <a:latin typeface="+mj-lt"/>
                <a:cs typeface="Arial" charset="0"/>
              </a:rPr>
              <a:t>When </a:t>
            </a:r>
            <a:r>
              <a:rPr lang="en-US" sz="1500" b="1" i="1" dirty="0">
                <a:solidFill>
                  <a:schemeClr val="accent1"/>
                </a:solidFill>
                <a:latin typeface="+mj-lt"/>
                <a:cs typeface="Arial" charset="0"/>
              </a:rPr>
              <a:t>CLK</a:t>
            </a:r>
            <a:r>
              <a:rPr lang="en-US" sz="1500" b="1" dirty="0">
                <a:solidFill>
                  <a:schemeClr val="accent1"/>
                </a:solidFill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500" dirty="0">
                <a:latin typeface="+mj-lt"/>
                <a:cs typeface="Arial" charset="0"/>
              </a:rPr>
              <a:t>L2 is transparent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500" dirty="0">
                <a:latin typeface="+mj-lt"/>
                <a:cs typeface="Arial" charset="0"/>
              </a:rPr>
              <a:t>L1 is opaque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500" dirty="0">
                <a:latin typeface="+mj-lt"/>
                <a:cs typeface="Arial" charset="0"/>
              </a:rPr>
              <a:t>N1 passes through to </a:t>
            </a:r>
            <a:r>
              <a:rPr lang="en-US" sz="15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Thus, on the edge of the clock (when </a:t>
            </a:r>
            <a:r>
              <a:rPr lang="en-US" sz="2400" b="1" i="1" dirty="0">
                <a:solidFill>
                  <a:schemeClr val="accent1"/>
                </a:solidFill>
                <a:latin typeface="+mj-lt"/>
                <a:cs typeface="Arial" charset="0"/>
              </a:rPr>
              <a:t>CLK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Arial" charset="0"/>
              </a:rPr>
              <a:t> rises from 0   1</a:t>
            </a:r>
            <a:r>
              <a:rPr lang="en-US" sz="2400" dirty="0">
                <a:solidFill>
                  <a:schemeClr val="tx2"/>
                </a:solidFill>
                <a:latin typeface="+mj-lt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>
                <a:latin typeface="+mj-lt"/>
                <a:cs typeface="Arial" charset="0"/>
              </a:rPr>
              <a:t>D</a:t>
            </a:r>
            <a:r>
              <a:rPr lang="en-US" sz="2000" dirty="0">
                <a:latin typeface="+mj-lt"/>
                <a:cs typeface="Arial" charset="0"/>
              </a:rPr>
              <a:t> passes through to </a:t>
            </a:r>
            <a:r>
              <a:rPr lang="en-US" sz="20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</a:pPr>
            <a:endParaRPr lang="en-US" sz="2400" i="1" baseline="-25000" dirty="0"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 Internal 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5099" y="6172200"/>
            <a:ext cx="461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 is called Master latch, L2 is called Slave latch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6679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358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6856971"/>
              </p:ext>
            </p:extLst>
          </p:nvPr>
        </p:nvGraphicFramePr>
        <p:xfrm>
          <a:off x="2590800" y="1066800"/>
          <a:ext cx="13668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0" name="VISIO" r:id="rId7" imgW="491760" imgH="603000" progId="Visio.Drawing.6">
                  <p:embed/>
                </p:oleObj>
              </mc:Choice>
              <mc:Fallback>
                <p:oleObj name="VISIO" r:id="rId7" imgW="49176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13668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8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0426035"/>
              </p:ext>
            </p:extLst>
          </p:nvPr>
        </p:nvGraphicFramePr>
        <p:xfrm>
          <a:off x="6248400" y="1140341"/>
          <a:ext cx="1752600" cy="213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1" name="VISIO" r:id="rId9" imgW="495000" imgH="603000" progId="Visio.Drawing.6">
                  <p:embed/>
                </p:oleObj>
              </mc:Choice>
              <mc:Fallback>
                <p:oleObj name="VISIO" r:id="rId9" imgW="495000" imgH="603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140341"/>
                        <a:ext cx="1752600" cy="2134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0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10640862"/>
              </p:ext>
            </p:extLst>
          </p:nvPr>
        </p:nvGraphicFramePr>
        <p:xfrm>
          <a:off x="729824" y="3276600"/>
          <a:ext cx="8261776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2" name="VISIO" r:id="rId11" imgW="4835160" imgH="1288800" progId="Visio.Drawing.6">
                  <p:embed/>
                </p:oleObj>
              </mc:Choice>
              <mc:Fallback>
                <p:oleObj name="VISIO" r:id="rId11" imgW="4835160" imgH="1288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824" y="3276600"/>
                        <a:ext cx="8261776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Latch vs. D Flip-Flop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2057400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Latch symbol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9633" y="2057400"/>
            <a:ext cx="166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Flip flop symbol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6967" y="177593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946967" y="1419903"/>
            <a:ext cx="177733" cy="206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124700" y="1403200"/>
            <a:ext cx="190500" cy="2148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29558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9974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1348376"/>
              </p:ext>
            </p:extLst>
          </p:nvPr>
        </p:nvGraphicFramePr>
        <p:xfrm>
          <a:off x="940311" y="2779011"/>
          <a:ext cx="7676403" cy="205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9" name="VISIO" r:id="rId6" imgW="4835160" imgH="1292040" progId="Visio.Drawing.6">
                  <p:embed/>
                </p:oleObj>
              </mc:Choice>
              <mc:Fallback>
                <p:oleObj name="VISIO" r:id="rId6" imgW="4835160" imgH="129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311" y="2779011"/>
                        <a:ext cx="7676403" cy="2052123"/>
                      </a:xfrm>
                      <a:prstGeom prst="rect">
                        <a:avLst/>
                      </a:prstGeom>
                      <a:ln>
                        <a:noFill/>
                        <a:prstDash val="sysDot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85900" y="914401"/>
            <a:ext cx="594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+mj-lt"/>
              </a:rPr>
              <a:t>D Latch vs. D Flip-Flop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54305046"/>
              </p:ext>
            </p:extLst>
          </p:nvPr>
        </p:nvGraphicFramePr>
        <p:xfrm>
          <a:off x="2286000" y="1276879"/>
          <a:ext cx="1025129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0" name="VISIO" r:id="rId8" imgW="491547" imgH="602985" progId="Visio.Drawing.6">
                  <p:embed/>
                </p:oleObj>
              </mc:Choice>
              <mc:Fallback>
                <p:oleObj name="VISIO" r:id="rId8" imgW="491547" imgH="60298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76879"/>
                        <a:ext cx="1025129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3129" y="5726248"/>
            <a:ext cx="881149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400" dirty="0"/>
              <a:t>In</a:t>
            </a:r>
            <a:r>
              <a:rPr lang="en-US" altLang="zh-CN" sz="2500" b="1" i="1" u="sng" dirty="0"/>
              <a:t> latch</a:t>
            </a:r>
            <a:r>
              <a:rPr lang="en-US" altLang="zh-CN" sz="1400" dirty="0"/>
              <a:t>, when CLK=1,  Q=D, output Q will follow the input D when CLK=1; when CLK=0, output keeps the previous value;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25184" y="1378800"/>
            <a:ext cx="170841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500" dirty="0"/>
              <a:t>Latch</a:t>
            </a:r>
            <a:endParaRPr lang="zh-CN" altLang="en-US" sz="5500" dirty="0"/>
          </a:p>
        </p:txBody>
      </p:sp>
      <p:sp>
        <p:nvSpPr>
          <p:cNvPr id="10" name="TextBox 9"/>
          <p:cNvSpPr txBox="1"/>
          <p:nvPr/>
        </p:nvSpPr>
        <p:spPr>
          <a:xfrm>
            <a:off x="2440556" y="2515804"/>
            <a:ext cx="90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CLK=1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4569" y="2958643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0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37" y="4860522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/>
              <a:t>Assume two different</a:t>
            </a:r>
            <a:br>
              <a:rPr lang="en-US" altLang="zh-CN" sz="1100" i="1" dirty="0"/>
            </a:br>
            <a:r>
              <a:rPr lang="en-US" altLang="zh-CN" sz="1100" i="1" dirty="0"/>
              <a:t> initial values: 0, 1</a:t>
            </a:r>
            <a:endParaRPr lang="zh-CN" altLang="en-US" sz="11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0795" y="4136574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0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794" y="3749791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1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3129" y="4057568"/>
            <a:ext cx="527665" cy="751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04800" y="4425683"/>
            <a:ext cx="485994" cy="4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34200" y="4970084"/>
            <a:ext cx="1219200" cy="434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7030A0"/>
                </a:solidFill>
              </a:rPr>
              <a:t>D changes 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1" y="2895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CLK=0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29200" y="3418820"/>
            <a:ext cx="1219200" cy="382822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438400" y="3418820"/>
            <a:ext cx="457200" cy="379805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6934200" y="3352800"/>
            <a:ext cx="1219200" cy="382822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940309" y="4425683"/>
            <a:ext cx="7746491" cy="434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895600" y="3735622"/>
            <a:ext cx="4135481" cy="151112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54540" y="3828496"/>
            <a:ext cx="1104901" cy="1277093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518400" y="3735622"/>
            <a:ext cx="177800" cy="1299045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CBB224-CC26-4DAE-A7EB-9A7E90BFD582}"/>
                  </a:ext>
                </a:extLst>
              </p14:cNvPr>
              <p14:cNvContentPartPr/>
              <p14:nvPr/>
            </p14:nvContentPartPr>
            <p14:xfrm>
              <a:off x="2190600" y="1511280"/>
              <a:ext cx="4775760" cy="450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CBB224-CC26-4DAE-A7EB-9A7E90BFD5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1240" y="1501920"/>
                <a:ext cx="4794480" cy="45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6611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9974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5286469"/>
              </p:ext>
            </p:extLst>
          </p:nvPr>
        </p:nvGraphicFramePr>
        <p:xfrm>
          <a:off x="940311" y="2779011"/>
          <a:ext cx="7676403" cy="205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8" name="VISIO" r:id="rId6" imgW="4835160" imgH="1292040" progId="Visio.Drawing.6">
                  <p:embed/>
                </p:oleObj>
              </mc:Choice>
              <mc:Fallback>
                <p:oleObj name="VISIO" r:id="rId6" imgW="4835160" imgH="129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311" y="2779011"/>
                        <a:ext cx="7676403" cy="2052123"/>
                      </a:xfrm>
                      <a:prstGeom prst="rect">
                        <a:avLst/>
                      </a:prstGeom>
                      <a:ln>
                        <a:noFill/>
                        <a:prstDash val="sysDot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85900" y="914401"/>
            <a:ext cx="594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+mj-lt"/>
              </a:rPr>
              <a:t>D Latch vs. D Flip-Flop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129" y="5761853"/>
            <a:ext cx="881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400" dirty="0"/>
              <a:t>In </a:t>
            </a:r>
            <a:r>
              <a:rPr lang="en-US" altLang="zh-CN" sz="2200" b="1" u="sng" dirty="0"/>
              <a:t>flip-flop, </a:t>
            </a:r>
            <a:r>
              <a:rPr lang="en-US" altLang="zh-CN" sz="1400" dirty="0"/>
              <a:t>Q only copies D at CLK rising edge; in the other times, Q keeps previous value</a:t>
            </a:r>
            <a:endParaRPr lang="zh-CN" altLang="en-US" sz="1400" dirty="0"/>
          </a:p>
          <a:p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37" y="4860522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/>
              <a:t>Assume two different</a:t>
            </a:r>
            <a:br>
              <a:rPr lang="en-US" altLang="zh-CN" sz="1100" i="1" dirty="0"/>
            </a:br>
            <a:r>
              <a:rPr lang="en-US" altLang="zh-CN" sz="1100" i="1" dirty="0"/>
              <a:t> initial values: 0, 1</a:t>
            </a:r>
            <a:endParaRPr lang="zh-CN" altLang="en-US" sz="11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0795" y="4721423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0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794" y="4334640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1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263129" y="4488529"/>
            <a:ext cx="527665" cy="320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04800" y="4809082"/>
            <a:ext cx="381000" cy="2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096000" y="6270761"/>
            <a:ext cx="2520714" cy="434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7030A0"/>
                </a:solidFill>
              </a:rPr>
              <a:t>D value at clock edge 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10100" y="3200400"/>
            <a:ext cx="342900" cy="398042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Oval 20"/>
          <p:cNvSpPr/>
          <p:nvPr/>
        </p:nvSpPr>
        <p:spPr>
          <a:xfrm>
            <a:off x="1986968" y="3430195"/>
            <a:ext cx="299031" cy="415122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7848600" y="3198578"/>
            <a:ext cx="304800" cy="382822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15812" y="3805072"/>
            <a:ext cx="8214491" cy="497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15237" y="19275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606BA"/>
                </a:solidFill>
              </a:rPr>
              <a:t>CLK rising edge</a:t>
            </a:r>
            <a:endParaRPr lang="zh-CN" altLang="en-US" i="1" dirty="0">
              <a:solidFill>
                <a:srgbClr val="0606BA"/>
              </a:solidFill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32093341"/>
              </p:ext>
            </p:extLst>
          </p:nvPr>
        </p:nvGraphicFramePr>
        <p:xfrm>
          <a:off x="5993593" y="1163485"/>
          <a:ext cx="1053704" cy="1283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9" name="VISIO" r:id="rId8" imgW="494600" imgH="602985" progId="Visio.Drawing.6">
                  <p:embed/>
                </p:oleObj>
              </mc:Choice>
              <mc:Fallback>
                <p:oleObj name="VISIO" r:id="rId8" imgW="494600" imgH="60298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593" y="1163485"/>
                        <a:ext cx="1053704" cy="1283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345693" y="1082161"/>
            <a:ext cx="253787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500" dirty="0"/>
              <a:t>Flip-flop</a:t>
            </a:r>
            <a:endParaRPr lang="zh-CN" altLang="en-US" sz="55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387600" y="2326304"/>
            <a:ext cx="769308" cy="378796"/>
          </a:xfrm>
          <a:prstGeom prst="straightConnector1">
            <a:avLst/>
          </a:prstGeom>
          <a:ln>
            <a:solidFill>
              <a:srgbClr val="0606B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29000" y="2341818"/>
            <a:ext cx="1239874" cy="328789"/>
          </a:xfrm>
          <a:prstGeom prst="straightConnector1">
            <a:avLst/>
          </a:prstGeom>
          <a:ln>
            <a:solidFill>
              <a:srgbClr val="0606B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57600" y="2296917"/>
            <a:ext cx="4267200" cy="482094"/>
          </a:xfrm>
          <a:prstGeom prst="straightConnector1">
            <a:avLst/>
          </a:prstGeom>
          <a:ln>
            <a:solidFill>
              <a:srgbClr val="0606B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696200" y="3733800"/>
            <a:ext cx="304800" cy="2626697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105400" y="3733800"/>
            <a:ext cx="2384133" cy="2626698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279886" y="3845317"/>
            <a:ext cx="5035314" cy="2376593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86969" y="3502223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0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3111043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1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54369" y="3111043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1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588957-6178-4464-B0A3-EDFCCEA4125C}"/>
                  </a:ext>
                </a:extLst>
              </p14:cNvPr>
              <p14:cNvContentPartPr/>
              <p14:nvPr/>
            </p14:nvContentPartPr>
            <p14:xfrm>
              <a:off x="7835760" y="3365640"/>
              <a:ext cx="1975320" cy="151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588957-6178-4464-B0A3-EDFCCEA412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6400" y="3356280"/>
                <a:ext cx="1994040" cy="15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83867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9974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940311" y="2779011"/>
          <a:ext cx="7676403" cy="205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4" name="VISIO" r:id="rId7" imgW="4835160" imgH="1292040" progId="Visio.Drawing.6">
                  <p:embed/>
                </p:oleObj>
              </mc:Choice>
              <mc:Fallback>
                <p:oleObj name="VISIO" r:id="rId7" imgW="4835160" imgH="129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311" y="2779011"/>
                        <a:ext cx="7676403" cy="205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85900" y="914401"/>
            <a:ext cx="594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+mj-lt"/>
              </a:rPr>
              <a:t>D Latch vs. D Flip-Flop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86000" y="1276879"/>
          <a:ext cx="1025129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5" name="VISIO" r:id="rId9" imgW="491547" imgH="602985" progId="Visio.Drawing.6">
                  <p:embed/>
                </p:oleObj>
              </mc:Choice>
              <mc:Fallback>
                <p:oleObj name="VISIO" r:id="rId9" imgW="491547" imgH="60298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76879"/>
                        <a:ext cx="1025129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969422" y="1276879"/>
          <a:ext cx="1053704" cy="1283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6" name="VISIO" r:id="rId11" imgW="494600" imgH="602985" progId="Visio.Drawing.6">
                  <p:embed/>
                </p:oleObj>
              </mc:Choice>
              <mc:Fallback>
                <p:oleObj name="VISIO" r:id="rId11" imgW="494600" imgH="60298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9422" y="1276879"/>
                        <a:ext cx="1053704" cy="1283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3129" y="5726248"/>
            <a:ext cx="8811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400" dirty="0"/>
              <a:t>In latch, when CLK=1,  Q=D, output Q will follow the input D when CLK=1; when CLK=0, output keeps the previous value;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400" dirty="0"/>
              <a:t>In flip-flop, Q only copies D at CLK rising edge; in the other times, Q keeps previous value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979844" y="14453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Flip-flop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237" y="1276879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Latch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0556" y="2515804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1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319" y="2958643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0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37" y="4860522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/>
              <a:t>Assume two different</a:t>
            </a:r>
            <a:br>
              <a:rPr lang="en-US" altLang="zh-CN" sz="1100" i="1" dirty="0"/>
            </a:br>
            <a:r>
              <a:rPr lang="en-US" altLang="zh-CN" sz="1100" i="1" dirty="0"/>
              <a:t> initial values: 0, 1</a:t>
            </a:r>
            <a:endParaRPr lang="zh-CN" altLang="en-US" sz="11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0795" y="4136574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0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794" y="3749791"/>
            <a:ext cx="29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</a:rPr>
              <a:t>1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3129" y="4057568"/>
            <a:ext cx="527665" cy="751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04800" y="4425683"/>
            <a:ext cx="485994" cy="4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595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6903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Flip flop is edge-triggered (specifically only on the rising edge for </a:t>
            </a:r>
            <a:r>
              <a:rPr lang="en-US" altLang="zh-CN" dirty="0"/>
              <a:t>the previous example</a:t>
            </a:r>
            <a:r>
              <a:rPr lang="zh-CN" altLang="en-US" dirty="0"/>
              <a:t>; Q = D on those rising edges and Q=Qprev otherwise)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</a:t>
            </a:r>
            <a:r>
              <a:rPr lang="zh-CN" altLang="en-US" dirty="0"/>
              <a:t>atch is level-sensitive (if clock is high, Q = D.  Otherwise, Q = Qprev)</a:t>
            </a:r>
          </a:p>
        </p:txBody>
      </p:sp>
    </p:spTree>
    <p:extLst>
      <p:ext uri="{BB962C8B-B14F-4D97-AF65-F5344CB8AC3E}">
        <p14:creationId xmlns:p14="http://schemas.microsoft.com/office/powerpoint/2010/main" val="587736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4612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867470" y="1572652"/>
          <a:ext cx="1847281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6" name="VISIO" r:id="rId7" imgW="1228680" imgH="2317680" progId="Visio.Drawing.6">
                  <p:embed/>
                </p:oleObj>
              </mc:Choice>
              <mc:Fallback>
                <p:oleObj name="VISIO" r:id="rId7" imgW="1228680" imgH="23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470" y="1572652"/>
                        <a:ext cx="1847281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1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572000" y="2514600"/>
          <a:ext cx="28575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7" name="VISIO" r:id="rId9" imgW="891000" imgH="488880" progId="Visio.Drawing.6">
                  <p:embed/>
                </p:oleObj>
              </mc:Choice>
              <mc:Fallback>
                <p:oleObj name="VISIO" r:id="rId9" imgW="891000" imgH="488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14600"/>
                        <a:ext cx="2857500" cy="150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1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43050" y="1657350"/>
            <a:ext cx="60579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>
              <a:spcBef>
                <a:spcPct val="20000"/>
              </a:spcBef>
            </a:pPr>
            <a:endParaRPr lang="en-US" sz="2400">
              <a:latin typeface="Times New Roman" pitchFamily="18" charset="0"/>
              <a:cs typeface="Arial" charset="0"/>
            </a:endParaRPr>
          </a:p>
          <a:p>
            <a:pPr marL="257175" indent="-257175">
              <a:spcBef>
                <a:spcPct val="20000"/>
              </a:spcBef>
            </a:pPr>
            <a:endParaRPr lang="en-US" sz="2400">
              <a:latin typeface="Times New Roman" pitchFamily="18" charset="0"/>
              <a:cs typeface="Arial" charset="0"/>
            </a:endParaRPr>
          </a:p>
          <a:p>
            <a:pPr marL="257175" indent="-257175">
              <a:spcBef>
                <a:spcPct val="20000"/>
              </a:spcBef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5900" y="908820"/>
            <a:ext cx="594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+mj-lt"/>
              </a:rPr>
              <a:t>Registers: Multi-bit Flip-Flop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714750" y="2057400"/>
            <a:ext cx="1600200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27714" y="4073477"/>
            <a:ext cx="1600200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71600" y="5071502"/>
            <a:ext cx="6612323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350" dirty="0"/>
              <a:t>Registers are a group of flip fops sharing the same CLK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All bits are updated at the same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Registers are the key building block of most sequential circuits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350" dirty="0"/>
              <a:t>The symbol of a 4 bit register is in the slide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350" dirty="0"/>
              <a:t>If you have a 4 bit data D</a:t>
            </a:r>
            <a:r>
              <a:rPr lang="en-US" altLang="zh-CN" sz="1350" baseline="-25000" dirty="0"/>
              <a:t>3:0</a:t>
            </a:r>
            <a:r>
              <a:rPr lang="en-US" altLang="zh-CN" sz="1350" dirty="0"/>
              <a:t>: D3, D2, D1, D0, you can use a 4 bit register to store that data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677326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3276600"/>
            <a:ext cx="505939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900" dirty="0"/>
              <a:t>Appendix</a:t>
            </a:r>
            <a:endParaRPr lang="zh-CN" altLang="en-US" sz="9900" dirty="0"/>
          </a:p>
        </p:txBody>
      </p:sp>
    </p:spTree>
    <p:extLst>
      <p:ext uri="{BB962C8B-B14F-4D97-AF65-F5344CB8AC3E}">
        <p14:creationId xmlns:p14="http://schemas.microsoft.com/office/powerpoint/2010/main" val="1256659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100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0700352"/>
              </p:ext>
            </p:extLst>
          </p:nvPr>
        </p:nvGraphicFramePr>
        <p:xfrm>
          <a:off x="2321024" y="3429000"/>
          <a:ext cx="4003576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3" name="VISIO" r:id="rId6" imgW="2128680" imgH="1174680" progId="Visio.Drawing.6">
                  <p:embed/>
                </p:oleObj>
              </mc:Choice>
              <mc:Fallback>
                <p:oleObj name="VISIO" r:id="rId6" imgW="212868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024" y="3429000"/>
                        <a:ext cx="4003576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1002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EN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dirty="0">
                <a:latin typeface="+mj-lt"/>
                <a:cs typeface="Arial" charset="0"/>
              </a:rPr>
              <a:t>The enable input (</a:t>
            </a:r>
            <a:r>
              <a:rPr lang="en-US" sz="2300" i="1" dirty="0">
                <a:latin typeface="+mj-lt"/>
                <a:cs typeface="Arial" charset="0"/>
              </a:rPr>
              <a:t>EN</a:t>
            </a:r>
            <a:r>
              <a:rPr lang="en-US" sz="2300" dirty="0">
                <a:latin typeface="+mj-lt"/>
                <a:cs typeface="Arial" charset="0"/>
              </a:rPr>
              <a:t>) controls when new data (</a:t>
            </a:r>
            <a:r>
              <a:rPr lang="en-US" sz="2300" i="1" dirty="0">
                <a:latin typeface="+mj-lt"/>
                <a:cs typeface="Arial" charset="0"/>
              </a:rPr>
              <a:t>D</a:t>
            </a:r>
            <a:r>
              <a:rPr lang="en-US" sz="2300" dirty="0">
                <a:latin typeface="+mj-lt"/>
                <a:cs typeface="Arial" charset="0"/>
              </a:rPr>
              <a:t>) is stored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b="1" i="1" dirty="0">
                <a:solidFill>
                  <a:schemeClr val="accent1"/>
                </a:solidFill>
                <a:latin typeface="+mj-lt"/>
                <a:cs typeface="Arial" charset="0"/>
              </a:rPr>
              <a:t>EN</a:t>
            </a:r>
            <a:r>
              <a:rPr lang="en-US" sz="2300" b="1" dirty="0">
                <a:solidFill>
                  <a:schemeClr val="accent1"/>
                </a:solidFill>
                <a:latin typeface="+mj-lt"/>
                <a:cs typeface="Arial" charset="0"/>
              </a:rPr>
              <a:t> = 1: </a:t>
            </a:r>
            <a:r>
              <a:rPr lang="en-US" sz="2300" i="1" dirty="0">
                <a:latin typeface="+mj-lt"/>
                <a:cs typeface="Arial" charset="0"/>
              </a:rPr>
              <a:t>D</a:t>
            </a:r>
            <a:r>
              <a:rPr lang="en-US" sz="2300" dirty="0">
                <a:latin typeface="+mj-lt"/>
                <a:cs typeface="Arial" charset="0"/>
              </a:rPr>
              <a:t> passes through to </a:t>
            </a:r>
            <a:r>
              <a:rPr lang="en-US" sz="2300" i="1" dirty="0">
                <a:latin typeface="+mj-lt"/>
                <a:cs typeface="Arial" charset="0"/>
              </a:rPr>
              <a:t>Q</a:t>
            </a:r>
            <a:r>
              <a:rPr lang="en-US" sz="2300" dirty="0">
                <a:latin typeface="+mj-lt"/>
                <a:cs typeface="Arial" charset="0"/>
              </a:rPr>
              <a:t> on the clock edge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300" b="1" i="1" dirty="0">
                <a:solidFill>
                  <a:schemeClr val="accent1"/>
                </a:solidFill>
                <a:latin typeface="+mj-lt"/>
                <a:cs typeface="Arial" charset="0"/>
              </a:rPr>
              <a:t>EN</a:t>
            </a:r>
            <a:r>
              <a:rPr lang="en-US" sz="2300" b="1" dirty="0">
                <a:solidFill>
                  <a:schemeClr val="accent1"/>
                </a:solidFill>
                <a:latin typeface="+mj-lt"/>
                <a:cs typeface="Arial" charset="0"/>
              </a:rPr>
              <a:t> = 0: </a:t>
            </a:r>
            <a:r>
              <a:rPr lang="en-US" sz="2300" dirty="0">
                <a:latin typeface="+mj-lt"/>
                <a:cs typeface="Arial" charset="0"/>
              </a:rPr>
              <a:t>the flip-flop retains its previous state</a:t>
            </a:r>
            <a:endParaRPr lang="en-US" sz="2300" i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Enabled Flip-Flops</a:t>
            </a:r>
          </a:p>
        </p:txBody>
      </p:sp>
    </p:spTree>
    <p:extLst>
      <p:ext uri="{BB962C8B-B14F-4D97-AF65-F5344CB8AC3E}">
        <p14:creationId xmlns:p14="http://schemas.microsoft.com/office/powerpoint/2010/main" val="11455672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r>
              <a:rPr lang="en-US" dirty="0"/>
              <a:t>Outputs of sequential logic depend on current </a:t>
            </a:r>
            <a:r>
              <a:rPr lang="en-US" i="1" dirty="0"/>
              <a:t>and</a:t>
            </a:r>
            <a:r>
              <a:rPr lang="en-US" dirty="0"/>
              <a:t> prior input values – it has </a:t>
            </a:r>
            <a:r>
              <a:rPr lang="en-US" b="1" i="1" dirty="0"/>
              <a:t>memory</a:t>
            </a:r>
            <a:r>
              <a:rPr lang="en-US" dirty="0"/>
              <a:t>.</a:t>
            </a:r>
          </a:p>
          <a:p>
            <a:r>
              <a:rPr lang="en-US" dirty="0"/>
              <a:t>Some definitions: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State: </a:t>
            </a:r>
            <a:r>
              <a:rPr lang="en-US" dirty="0"/>
              <a:t>all the information about a circuit necessary to explain its future behavior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Latches and flip-flops: </a:t>
            </a:r>
            <a:r>
              <a:rPr lang="en-US" dirty="0"/>
              <a:t>state elements that store one bit of state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Synchronous sequential circuits: </a:t>
            </a:r>
            <a:r>
              <a:rPr lang="en-US" dirty="0"/>
              <a:t>combinational logic followed by a bank of flip-flops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32275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48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5051675"/>
              </p:ext>
            </p:extLst>
          </p:nvPr>
        </p:nvGraphicFramePr>
        <p:xfrm>
          <a:off x="2766218" y="2819400"/>
          <a:ext cx="3611563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8" name="VISIO" r:id="rId7" imgW="1066320" imgH="903240" progId="Visio.Drawing.6">
                  <p:embed/>
                </p:oleObj>
              </mc:Choice>
              <mc:Fallback>
                <p:oleObj name="VISIO" r:id="rId7" imgW="1066320" imgH="903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218" y="2819400"/>
                        <a:ext cx="3611563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30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Reset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Reset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1: 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forced to 0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Reset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0:  </a:t>
            </a:r>
            <a:r>
              <a:rPr lang="en-US" sz="2600" dirty="0">
                <a:latin typeface="+mj-lt"/>
                <a:cs typeface="Arial" charset="0"/>
              </a:rPr>
              <a:t>flip-flop behaves as ordinary D flip-flop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Flip-Flops</a:t>
            </a:r>
          </a:p>
        </p:txBody>
      </p:sp>
    </p:spTree>
    <p:extLst>
      <p:ext uri="{BB962C8B-B14F-4D97-AF65-F5344CB8AC3E}">
        <p14:creationId xmlns:p14="http://schemas.microsoft.com/office/powerpoint/2010/main" val="14021156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50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types: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Synchronous: </a:t>
            </a:r>
            <a:r>
              <a:rPr lang="en-US" sz="2600" dirty="0">
                <a:latin typeface="+mj-lt"/>
                <a:cs typeface="Arial" charset="0"/>
              </a:rPr>
              <a:t>resets at the clock edge only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Asynchronous: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resets immediately when </a:t>
            </a:r>
            <a:r>
              <a:rPr lang="en-US" sz="2600" i="1" dirty="0">
                <a:latin typeface="+mj-lt"/>
                <a:cs typeface="Arial" charset="0"/>
              </a:rPr>
              <a:t>Reset</a:t>
            </a:r>
            <a:r>
              <a:rPr lang="en-US" sz="2600" dirty="0"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Asynchronously resettable flip-flop requires changing the internal circuitry of the flip-flop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Synchronously resettable flip-flop?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Flip-Flops</a:t>
            </a:r>
          </a:p>
        </p:txBody>
      </p:sp>
    </p:spTree>
    <p:extLst>
      <p:ext uri="{BB962C8B-B14F-4D97-AF65-F5344CB8AC3E}">
        <p14:creationId xmlns:p14="http://schemas.microsoft.com/office/powerpoint/2010/main" val="28479730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Flip-Flops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56640871"/>
              </p:ext>
            </p:extLst>
          </p:nvPr>
        </p:nvGraphicFramePr>
        <p:xfrm>
          <a:off x="2788606" y="3871086"/>
          <a:ext cx="2850194" cy="199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3" name="VISIO" r:id="rId7" imgW="1514332" imgH="1060948" progId="Visio.Drawing.6">
                  <p:embed/>
                </p:oleObj>
              </mc:Choice>
              <mc:Fallback>
                <p:oleObj name="VISIO" r:id="rId7" imgW="1514332" imgH="1060948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606" y="3871086"/>
                        <a:ext cx="2850194" cy="1996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types: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Synchronous: </a:t>
            </a:r>
            <a:r>
              <a:rPr lang="en-US" sz="2600" dirty="0">
                <a:latin typeface="+mj-lt"/>
                <a:cs typeface="Arial" charset="0"/>
              </a:rPr>
              <a:t>resets at the clock edge only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Asynchronous: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resets immediately when </a:t>
            </a:r>
            <a:r>
              <a:rPr lang="en-US" sz="2600" i="1" dirty="0">
                <a:latin typeface="+mj-lt"/>
                <a:cs typeface="Arial" charset="0"/>
              </a:rPr>
              <a:t>Reset</a:t>
            </a:r>
            <a:r>
              <a:rPr lang="en-US" sz="2600" dirty="0"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Asynchronously resettable flip-flop requires changing the internal circuitry of the flip-flop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Synchronously resettable flip-flop?</a:t>
            </a:r>
          </a:p>
        </p:txBody>
      </p:sp>
    </p:spTree>
    <p:extLst>
      <p:ext uri="{BB962C8B-B14F-4D97-AF65-F5344CB8AC3E}">
        <p14:creationId xmlns:p14="http://schemas.microsoft.com/office/powerpoint/2010/main" val="222903115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407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7430835"/>
              </p:ext>
            </p:extLst>
          </p:nvPr>
        </p:nvGraphicFramePr>
        <p:xfrm>
          <a:off x="2743200" y="2971800"/>
          <a:ext cx="3306763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5" name="VISIO" r:id="rId7" imgW="1066320" imgH="903240" progId="Visio.Drawing.6">
                  <p:embed/>
                </p:oleObj>
              </mc:Choice>
              <mc:Fallback>
                <p:oleObj name="VISIO" r:id="rId7" imgW="1066320" imgH="903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0"/>
                        <a:ext cx="3306763" cy="27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840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Inputs: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CLK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D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Set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Function: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Set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1:  </a:t>
            </a:r>
            <a:r>
              <a:rPr lang="en-US" sz="2600" i="1" dirty="0">
                <a:latin typeface="+mj-lt"/>
                <a:cs typeface="Arial" charset="0"/>
              </a:rPr>
              <a:t>Q</a:t>
            </a:r>
            <a:r>
              <a:rPr lang="en-US" sz="2600" dirty="0">
                <a:latin typeface="+mj-lt"/>
                <a:cs typeface="Arial" charset="0"/>
              </a:rPr>
              <a:t> is set to 1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Set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0:  </a:t>
            </a:r>
            <a:r>
              <a:rPr lang="en-US" sz="2600" dirty="0">
                <a:latin typeface="+mj-lt"/>
                <a:cs typeface="Arial" charset="0"/>
              </a:rPr>
              <a:t>the flip-flop behaves as ordinary D flip-flop</a:t>
            </a:r>
            <a:endParaRPr lang="en-US" sz="2600" i="1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Settable Flip-Flops</a:t>
            </a:r>
          </a:p>
        </p:txBody>
      </p:sp>
    </p:spTree>
    <p:extLst>
      <p:ext uri="{BB962C8B-B14F-4D97-AF65-F5344CB8AC3E}">
        <p14:creationId xmlns:p14="http://schemas.microsoft.com/office/powerpoint/2010/main" val="20772527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9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3-&lt;</a:t>
            </a:r>
            <a:fld id="{6BBA69C8-81D0-4BD9-9FC1-5D140A0CDD27}" type="slidenum">
              <a:rPr lang="en-US" smtClean="0"/>
              <a:pPr>
                <a:defRPr/>
              </a:pPr>
              <a:t>34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  <p:graphicFrame>
        <p:nvGraphicFramePr>
          <p:cNvPr id="219142" name="Object 5"/>
          <p:cNvGraphicFramePr>
            <a:graphicFrameLocks noChangeAspect="1"/>
          </p:cNvGraphicFramePr>
          <p:nvPr/>
        </p:nvGraphicFramePr>
        <p:xfrm>
          <a:off x="809625" y="2103438"/>
          <a:ext cx="7524750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9" name="SmartDraw" r:id="rId3" imgW="7525440" imgH="2651760" progId="SmartDraw.2">
                  <p:embed/>
                </p:oleObj>
              </mc:Choice>
              <mc:Fallback>
                <p:oleObj name="SmartDraw" r:id="rId3" imgW="7525440" imgH="26517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103438"/>
                        <a:ext cx="7524750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5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64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Give sequence to events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Have memory (short-term)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 feedback from output to input to store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9104601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74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 state of a circuit influences its future behavior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State elements store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>
                <a:latin typeface="+mj-lt"/>
                <a:cs typeface="Arial" charset="0"/>
              </a:rPr>
              <a:t>Bistable</a:t>
            </a:r>
            <a:r>
              <a:rPr lang="en-US" sz="2800" dirty="0">
                <a:latin typeface="+mj-lt"/>
                <a:cs typeface="Arial" charset="0"/>
              </a:rPr>
              <a:t>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SR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Latch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+mj-lt"/>
                <a:cs typeface="Arial" charset="0"/>
              </a:rPr>
              <a:t>D Flip-flop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State Elements</a:t>
            </a:r>
          </a:p>
        </p:txBody>
      </p:sp>
    </p:spTree>
    <p:extLst>
      <p:ext uri="{BB962C8B-B14F-4D97-AF65-F5344CB8AC3E}">
        <p14:creationId xmlns:p14="http://schemas.microsoft.com/office/powerpoint/2010/main" val="1951659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847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4959006"/>
              </p:ext>
            </p:extLst>
          </p:nvPr>
        </p:nvGraphicFramePr>
        <p:xfrm>
          <a:off x="1943100" y="3582649"/>
          <a:ext cx="58674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9" name="VISIO" r:id="rId8" imgW="2060280" imgH="720360" progId="Visio.Drawing.6">
                  <p:embed/>
                </p:oleObj>
              </mc:Choice>
              <mc:Fallback>
                <p:oleObj name="VISIO" r:id="rId8" imgW="2060280" imgH="720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582649"/>
                        <a:ext cx="5867400" cy="205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84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54177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Fundamental building block of other state elements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Two outputs: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,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No inputs</a:t>
            </a:r>
          </a:p>
        </p:txBody>
      </p:sp>
      <p:sp>
        <p:nvSpPr>
          <p:cNvPr id="958476" name="Line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38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Bistable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Circuit</a:t>
            </a:r>
          </a:p>
        </p:txBody>
      </p:sp>
    </p:spTree>
    <p:extLst>
      <p:ext uri="{BB962C8B-B14F-4D97-AF65-F5344CB8AC3E}">
        <p14:creationId xmlns:p14="http://schemas.microsoft.com/office/powerpoint/2010/main" val="1623116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9739" name="Object 11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2188651"/>
              </p:ext>
            </p:extLst>
          </p:nvPr>
        </p:nvGraphicFramePr>
        <p:xfrm>
          <a:off x="6553200" y="1295400"/>
          <a:ext cx="17526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6" name="VISIO" r:id="rId12" imgW="914400" imgH="774720" progId="Visio.Drawing.6">
                  <p:embed/>
                </p:oleObj>
              </mc:Choice>
              <mc:Fallback>
                <p:oleObj name="VISIO" r:id="rId12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7526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741" name="Object 1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48980041"/>
              </p:ext>
            </p:extLst>
          </p:nvPr>
        </p:nvGraphicFramePr>
        <p:xfrm>
          <a:off x="6553200" y="3124200"/>
          <a:ext cx="17526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7" name="VISIO" r:id="rId14" imgW="914400" imgH="774720" progId="Visio.Drawing.6">
                  <p:embed/>
                </p:oleObj>
              </mc:Choice>
              <mc:Fallback>
                <p:oleObj name="VISIO" r:id="rId14" imgW="914400" imgH="7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124200"/>
                        <a:ext cx="17526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973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two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solidFill>
                  <a:schemeClr val="accent1"/>
                </a:solidFill>
                <a:latin typeface="+mj-lt"/>
                <a:cs typeface="Arial" charset="0"/>
              </a:rPr>
              <a:t>Q</a:t>
            </a: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>
                <a:solidFill>
                  <a:schemeClr val="accent1"/>
                </a:solidFill>
                <a:latin typeface="+mj-lt"/>
                <a:cs typeface="Arial" charset="0"/>
              </a:rPr>
              <a:t>Q</a:t>
            </a: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2800" dirty="0">
                <a:latin typeface="+mj-lt"/>
                <a:cs typeface="Arial" charset="0"/>
              </a:rPr>
              <a:t>then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1, </a:t>
            </a:r>
            <a:r>
              <a:rPr lang="en-US" sz="2800" i="1" dirty="0">
                <a:latin typeface="+mj-lt"/>
                <a:cs typeface="Arial" charset="0"/>
              </a:rPr>
              <a:t>Q</a:t>
            </a:r>
            <a:r>
              <a:rPr lang="en-US" sz="2800" dirty="0">
                <a:latin typeface="+mj-lt"/>
                <a:cs typeface="Arial" charset="0"/>
              </a:rPr>
              <a:t> = 0 (consistent)</a:t>
            </a:r>
          </a:p>
          <a:p>
            <a:pPr lvl="1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7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Stores 1 bit of state in the state variable, Q (or Q)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But there are </a:t>
            </a:r>
            <a:r>
              <a:rPr lang="en-US" sz="2600" b="1" dirty="0">
                <a:solidFill>
                  <a:srgbClr val="C00000"/>
                </a:solidFill>
                <a:latin typeface="+mj-lt"/>
                <a:cs typeface="Arial" charset="0"/>
              </a:rPr>
              <a:t>no inputs to control the state</a:t>
            </a:r>
          </a:p>
        </p:txBody>
      </p:sp>
      <p:sp>
        <p:nvSpPr>
          <p:cNvPr id="969734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956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735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514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736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086600" y="44561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Bistable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Circuit Analysis</a:t>
            </a: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8956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32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1841066"/>
              </p:ext>
            </p:extLst>
          </p:nvPr>
        </p:nvGraphicFramePr>
        <p:xfrm>
          <a:off x="2893660" y="990600"/>
          <a:ext cx="282134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7" name="VISIO" r:id="rId7" imgW="1057320" imgH="828720" progId="Visio.Drawing.6">
                  <p:embed/>
                </p:oleObj>
              </mc:Choice>
              <mc:Fallback>
                <p:oleObj name="VISIO" r:id="rId7" imgW="1057320" imgH="82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660" y="990600"/>
                        <a:ext cx="282134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870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SR Latch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4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Consider the four possible cases: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1, </a:t>
            </a: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0, </a:t>
            </a: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0, </a:t>
            </a: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1, </a:t>
            </a:r>
            <a:r>
              <a:rPr lang="en-US" sz="26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b="1" dirty="0">
              <a:solidFill>
                <a:schemeClr val="accent1"/>
              </a:solidFill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(Set/Reset) Latch</a:t>
            </a:r>
          </a:p>
        </p:txBody>
      </p:sp>
    </p:spTree>
    <p:extLst>
      <p:ext uri="{BB962C8B-B14F-4D97-AF65-F5344CB8AC3E}">
        <p14:creationId xmlns:p14="http://schemas.microsoft.com/office/powerpoint/2010/main" val="3030808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38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1,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0: 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  </a:t>
            </a:r>
            <a:r>
              <a:rPr lang="en-US" sz="3200" dirty="0">
                <a:latin typeface="+mj-lt"/>
                <a:cs typeface="Arial" charset="0"/>
              </a:rPr>
              <a:t>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endParaRPr lang="en-US" sz="3200" b="1" dirty="0">
              <a:solidFill>
                <a:srgbClr val="C00000"/>
              </a:solidFill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S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0, </a:t>
            </a:r>
            <a:r>
              <a:rPr lang="en-US" sz="3200" b="1" i="1" dirty="0">
                <a:solidFill>
                  <a:schemeClr val="accent1"/>
                </a:solidFill>
                <a:latin typeface="+mj-lt"/>
                <a:cs typeface="Arial" charset="0"/>
              </a:rPr>
              <a:t>R</a:t>
            </a:r>
            <a:r>
              <a:rPr lang="en-US" sz="3200" b="1" dirty="0">
                <a:solidFill>
                  <a:schemeClr val="accent1"/>
                </a:solidFill>
                <a:latin typeface="+mj-lt"/>
                <a:cs typeface="Arial" charset="0"/>
              </a:rPr>
              <a:t> = 1: 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then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0 and </a:t>
            </a:r>
            <a:r>
              <a:rPr lang="en-US" sz="3200" i="1" dirty="0">
                <a:latin typeface="+mj-lt"/>
                <a:cs typeface="Arial" charset="0"/>
              </a:rPr>
              <a:t>Q</a:t>
            </a:r>
            <a:r>
              <a:rPr lang="en-US" sz="3200" dirty="0">
                <a:latin typeface="+mj-lt"/>
                <a:cs typeface="Arial" charset="0"/>
              </a:rPr>
              <a:t> = 1</a:t>
            </a:r>
          </a:p>
          <a:p>
            <a:pPr lvl="1">
              <a:spcBef>
                <a:spcPct val="20000"/>
              </a:spcBef>
            </a:pPr>
            <a:r>
              <a:rPr lang="en-US" sz="3200" b="1" i="1" dirty="0">
                <a:solidFill>
                  <a:srgbClr val="C00000"/>
                </a:solidFill>
                <a:latin typeface="+mj-lt"/>
                <a:cs typeface="Arial" charset="0"/>
              </a:rPr>
              <a:t>   </a:t>
            </a:r>
            <a:endParaRPr lang="en-US" sz="3200" b="1" dirty="0">
              <a:solidFill>
                <a:srgbClr val="C00000"/>
              </a:solidFill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7383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68033" y="192922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839" name="Line 1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871546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SR Latch Analysis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04961588"/>
              </p:ext>
            </p:extLst>
          </p:nvPr>
        </p:nvGraphicFramePr>
        <p:xfrm>
          <a:off x="5638800" y="3505200"/>
          <a:ext cx="24384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98" name="VISIO" r:id="rId10" imgW="1057895" imgH="885396" progId="Visio.Drawing.6">
                  <p:embed/>
                </p:oleObj>
              </mc:Choice>
              <mc:Fallback>
                <p:oleObj name="VISIO" r:id="rId10" imgW="1057895" imgH="885396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05200"/>
                        <a:ext cx="24384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638800" y="1295400"/>
            <a:ext cx="2438400" cy="2043112"/>
            <a:chOff x="5638800" y="1295400"/>
            <a:chExt cx="2438400" cy="2043112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custDataLst>
                <p:tags r:id="rId7"/>
              </p:custDataLst>
              <p:extLst>
                <p:ext uri="{D42A27DB-BD31-4B8C-83A1-F6EECF244321}">
                  <p14:modId xmlns:p14="http://schemas.microsoft.com/office/powerpoint/2010/main" val="3050789529"/>
                </p:ext>
              </p:extLst>
            </p:nvPr>
          </p:nvGraphicFramePr>
          <p:xfrm>
            <a:off x="5638800" y="1295400"/>
            <a:ext cx="2438400" cy="204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99" name="Visio" r:id="rId12" imgW="1043980" imgH="876354" progId="Visio.Drawing.11">
                    <p:embed/>
                  </p:oleObj>
                </mc:Choice>
                <mc:Fallback>
                  <p:oleObj name="Visio" r:id="rId12" imgW="1043980" imgH="876354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1295400"/>
                          <a:ext cx="2438400" cy="2043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6043813" y="2450068"/>
              <a:ext cx="228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606B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solidFill>
                  <a:srgbClr val="0606B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6272413" y="2819400"/>
            <a:ext cx="1118987" cy="15240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46119" y="3758922"/>
            <a:ext cx="1257300" cy="12727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9711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AAA5981D5A1489B781D85B972A63B" ma:contentTypeVersion="12" ma:contentTypeDescription="Create a new document." ma:contentTypeScope="" ma:versionID="10c8f1d497317d2cec50a45e146a90d1">
  <xsd:schema xmlns:xsd="http://www.w3.org/2001/XMLSchema" xmlns:xs="http://www.w3.org/2001/XMLSchema" xmlns:p="http://schemas.microsoft.com/office/2006/metadata/properties" xmlns:ns3="a9590b20-68e4-4f77-8c5e-f62a13508c35" xmlns:ns4="53074c2d-8506-4e08-b422-b84b56f0f34c" targetNamespace="http://schemas.microsoft.com/office/2006/metadata/properties" ma:root="true" ma:fieldsID="01fa7d52a31861af36962c1852a31a2c" ns3:_="" ns4:_="">
    <xsd:import namespace="a9590b20-68e4-4f77-8c5e-f62a13508c35"/>
    <xsd:import namespace="53074c2d-8506-4e08-b422-b84b56f0f3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90b20-68e4-4f77-8c5e-f62a13508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74c2d-8506-4e08-b422-b84b56f0f34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927B7-D326-44F2-A0FC-0C6767183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590b20-68e4-4f77-8c5e-f62a13508c35"/>
    <ds:schemaRef ds:uri="53074c2d-8506-4e08-b422-b84b56f0f3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35F2AE-AD63-48AA-AD0E-90FC96DC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D99A00-AD68-4872-9F0D-C3B9F13B7D99}">
  <ds:schemaRefs>
    <ds:schemaRef ds:uri="http://purl.org/dc/dcmitype/"/>
    <ds:schemaRef ds:uri="http://purl.org/dc/elements/1.1/"/>
    <ds:schemaRef ds:uri="53074c2d-8506-4e08-b422-b84b56f0f34c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a9590b20-68e4-4f77-8c5e-f62a13508c3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11920</TotalTime>
  <Words>1524</Words>
  <Application>Microsoft Office PowerPoint</Application>
  <PresentationFormat>On-screen Show (4:3)</PresentationFormat>
  <Paragraphs>289</Paragraphs>
  <Slides>34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Ariel</vt:lpstr>
      <vt:lpstr>Calibri</vt:lpstr>
      <vt:lpstr>Times New Roman</vt:lpstr>
      <vt:lpstr>Office Theme</vt:lpstr>
      <vt:lpstr>VISIO</vt:lpstr>
      <vt:lpstr>Visio</vt:lpstr>
      <vt:lpstr>SmartDraw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Barrs, Joshua (Student)</cp:lastModifiedBy>
  <cp:revision>167</cp:revision>
  <dcterms:created xsi:type="dcterms:W3CDTF">2012-08-07T04:56:47Z</dcterms:created>
  <dcterms:modified xsi:type="dcterms:W3CDTF">2020-04-27T05:30:24Z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0x010100D06AAA5981D5A1489B781D85B972A63B</vt:lpwstr>
  </property>
</Properties>
</file>