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0" r:id="rId3"/>
    <p:sldId id="257" r:id="rId4"/>
    <p:sldId id="258" r:id="rId5"/>
    <p:sldId id="260" r:id="rId6"/>
    <p:sldId id="261" r:id="rId7"/>
    <p:sldId id="262" r:id="rId8"/>
    <p:sldId id="293" r:id="rId9"/>
    <p:sldId id="264" r:id="rId10"/>
    <p:sldId id="263" r:id="rId11"/>
    <p:sldId id="294" r:id="rId12"/>
    <p:sldId id="295" r:id="rId13"/>
    <p:sldId id="265" r:id="rId14"/>
    <p:sldId id="297" r:id="rId15"/>
    <p:sldId id="298" r:id="rId16"/>
    <p:sldId id="296" r:id="rId17"/>
    <p:sldId id="307" r:id="rId18"/>
    <p:sldId id="308" r:id="rId19"/>
    <p:sldId id="266" r:id="rId20"/>
    <p:sldId id="299" r:id="rId21"/>
    <p:sldId id="300" r:id="rId22"/>
    <p:sldId id="268" r:id="rId23"/>
    <p:sldId id="269" r:id="rId24"/>
    <p:sldId id="301" r:id="rId25"/>
    <p:sldId id="271" r:id="rId26"/>
    <p:sldId id="309" r:id="rId27"/>
    <p:sldId id="272" r:id="rId28"/>
    <p:sldId id="273" r:id="rId29"/>
    <p:sldId id="274" r:id="rId30"/>
    <p:sldId id="278" r:id="rId31"/>
    <p:sldId id="302" r:id="rId32"/>
    <p:sldId id="276" r:id="rId33"/>
    <p:sldId id="277" r:id="rId34"/>
    <p:sldId id="279" r:id="rId35"/>
    <p:sldId id="281" r:id="rId36"/>
    <p:sldId id="283" r:id="rId37"/>
    <p:sldId id="286" r:id="rId38"/>
    <p:sldId id="285" r:id="rId39"/>
    <p:sldId id="287" r:id="rId40"/>
    <p:sldId id="304" r:id="rId41"/>
    <p:sldId id="305" r:id="rId42"/>
    <p:sldId id="290" r:id="rId43"/>
    <p:sldId id="3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6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6337F-3AA1-4DFF-B44F-4C6CF0FA092E}" type="datetimeFigureOut">
              <a:rPr lang="en-CA" smtClean="0"/>
              <a:t>2024-12-28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2D8F-D923-46CB-B18A-1CA14BDFF8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870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526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831DB-E5CC-E72F-2D9D-6C9A11409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B8C6F-3595-45C9-C76C-5BA0F8E08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5C3E3-6238-E28C-F44D-48B8368EF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0BFA0-208E-8D90-14E9-5C3BDB48B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28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02B6F-F201-0229-E769-F5E69839C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5CBC2-6699-D0DF-DE9E-DCB5DD9CE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D8E2D-64F9-AEE0-E278-C106F001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69AE-6033-7DB5-761E-6593D1580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70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9C5D4-72C0-EEA5-D7F8-B808B0B4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EA195-F9EA-D24E-6F37-3EE4CBD5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3A714-DAF6-9F36-1805-80283AD4D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394A-AB09-2253-71D2-C7D1FBAA8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23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557CF-1AC2-9B6E-EE8D-04D29D7A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D3338-048A-F7F2-7243-D2759E920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6D597-0473-E33F-5F7C-2D306F1F7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275D-9FF4-F828-31EC-1F0EFA61D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05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0A52-50CF-52AA-F90A-142D47C5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CDA95-71D7-6698-2E49-6459E7A04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32EFC-1ACE-D9B6-A3C2-00D3B5D24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4BD7-69D2-FA0A-B437-AEDA6ECA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23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382D3-514E-4543-F275-272F66B8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1C9AC-8962-959F-790B-48F7CB581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C220F-2935-07BD-4EA4-17B82F40A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4589F-874B-DB55-8F0E-372F4D25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10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650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4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047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2D8F-D923-46CB-B18A-1CA14BDFF801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92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8C10-C228-F970-BA21-CFC2A1560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EE653-9C23-4DEE-AE07-D4CD65973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8E7E-020F-7229-BB2B-A490E3D8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2787-3E66-5212-F491-CCE0EB4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CD153-C405-D688-24AB-B6CF81FF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8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9A01-D929-B25F-D95A-F5563113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66FE-AC1B-54A5-B053-08605114F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0128-6D39-33CD-3192-8E569F4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EC0A-623F-5BA9-8E2F-C03DAF95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49B9-2B95-567E-C8E8-A6564F73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86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6B47B-3EA9-791B-F29A-6E4BB496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18F5-D412-8EFC-A28F-A5AF3852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8313-56A7-7F94-C423-A22B8755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6A48-D7BF-22BE-082F-0F3C79A9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826C-35F8-AE3A-9A68-30926C9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7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5BD2-9507-68DD-965C-71BC44A3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CD905-137E-A4BD-3B91-FB36D253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BC7C-C970-AEFE-4D88-5A4776CF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D229-5CE9-6E94-4CDC-91BE9183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1D4C-A061-61F0-E9B5-DCD1CB3A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66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6712-07CE-7824-983C-648CF581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309B-A307-88ED-BD0D-3E775AEF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6DFCB-90F2-95CA-F9F2-E53DE647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BEFB-429B-70CC-1458-A2D70E7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51AC-1096-87D2-C505-30C0C346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8D3F-55D1-D8EF-2CA0-6105BFC5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FDAE-0801-6BCE-ECC0-1623260B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6C6D-C38A-F9F3-64C5-F928860F2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2015-D21B-6C0A-84D6-9BA86D12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77EA0-5A68-8E31-FC02-71475BA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CA643-503C-5A19-2D65-80E04D42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69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024A-1E4D-0617-8899-272D9BDE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C44E9-4D69-B2DA-1DBB-4ECD4157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0ED8D-CBC9-A623-6B71-E06BB36D4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BF073-2F79-4EDE-DEBE-AB4D2E8F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96C8B-3FB4-4AE1-9C90-A96F7A6C6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29620-E1B4-54E7-E486-441B21E9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F8E3A-837A-7571-40C0-E9DE0687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18ECF-763C-0338-9F4C-33BC9A44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22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54DC-C64C-0D39-0DE4-E1B330F2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32A2A-A76F-EA58-8D8D-136A3496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4080-140D-CA64-1596-93373175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D5B89-86F0-A035-944B-F1461075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2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CC9A-AEF0-74C8-6AE6-E93FDE3B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3B4B1-D0D5-FEDB-9416-1997BB4A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59C67-855F-AB3F-0C8E-2CF6C04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265E-6327-107F-7639-2EF229BC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9FD6-4CD3-236F-0EB4-F3BA174D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7D2EC-8FEE-8829-8821-205EB20AF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CEEEB-0E48-A3B2-F96F-3A30C76B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CE82-5068-3480-B09A-D4BE051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1FFF-97AE-E861-F827-FA283DD4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6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7577-4FBF-09A4-3AC2-093F622C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F9978-1072-4372-1418-9CAE8DCE0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557BD-CBEC-7B7F-CF06-652A8C21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67167-1410-E9BE-3C7C-B22E0862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AA65-2F83-7DAF-C888-710219D3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BD96D-020C-2CAE-8B02-272D132D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29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EDDDC-16E0-9C3F-2E3A-1F4397B1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BD5D-3BAA-9365-FC27-2DBAD83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1DA8-45DC-DA4A-A158-C9DEAE054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B18BB-F693-43D7-8157-07D573EEA43B}" type="datetimeFigureOut">
              <a:rPr lang="en-CA" smtClean="0"/>
              <a:t>2024-12-27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AEED-F454-44DA-E19C-5B5C212A1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C8A65-8943-3C5E-9B29-419D70B3E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D3809-7000-43C7-A31A-163F504CD7F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0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4823-3196-F7EA-6CF7-F0D3677FE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Meep and MPB for waveguide simulations</a:t>
            </a:r>
          </a:p>
        </p:txBody>
      </p:sp>
    </p:spTree>
    <p:extLst>
      <p:ext uri="{BB962C8B-B14F-4D97-AF65-F5344CB8AC3E}">
        <p14:creationId xmlns:p14="http://schemas.microsoft.com/office/powerpoint/2010/main" val="64197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37DC9-0F3B-7724-700C-7ACB262E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BEF1-F0FE-4EEE-6137-B9BD0803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F2F2-47D4-0949-2372-5DC50A75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r>
              <a:rPr lang="en-CA" dirty="0"/>
              <a:t>Many different </a:t>
            </a:r>
            <a:r>
              <a:rPr lang="en-CA" i="1" dirty="0"/>
              <a:t>cross-sectional</a:t>
            </a:r>
            <a:r>
              <a:rPr lang="en-CA" dirty="0"/>
              <a:t> shapes, sizes, and materials</a:t>
            </a:r>
          </a:p>
          <a:p>
            <a:r>
              <a:rPr lang="en-CA" dirty="0"/>
              <a:t>Allows for photonic integrated circuits</a:t>
            </a:r>
          </a:p>
          <a:p>
            <a:pPr lvl="1"/>
            <a:r>
              <a:rPr lang="en-CA" dirty="0"/>
              <a:t>Optical communications</a:t>
            </a:r>
          </a:p>
          <a:p>
            <a:pPr lvl="1"/>
            <a:r>
              <a:rPr lang="en-CA" dirty="0"/>
              <a:t>Photonic computing </a:t>
            </a:r>
          </a:p>
          <a:p>
            <a:pPr lvl="1"/>
            <a:r>
              <a:rPr lang="en-CA" dirty="0"/>
              <a:t>Quantum optics</a:t>
            </a:r>
          </a:p>
          <a:p>
            <a:pPr lvl="1"/>
            <a:r>
              <a:rPr lang="en-CA" dirty="0"/>
              <a:t>etc. </a:t>
            </a:r>
          </a:p>
          <a:p>
            <a:endParaRPr lang="en-CA" dirty="0"/>
          </a:p>
        </p:txBody>
      </p:sp>
      <p:pic>
        <p:nvPicPr>
          <p:cNvPr id="1032" name="Picture 8" descr="An integrated silicon photonic chip platform for continuous-variable  quantum key distribution | Nature Photonics">
            <a:extLst>
              <a:ext uri="{FF2B5EF4-FFF2-40B4-BE49-F238E27FC236}">
                <a16:creationId xmlns:a16="http://schemas.microsoft.com/office/drawing/2014/main" id="{BA57CBDB-BED0-A75F-9326-A4D5736B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719" y="4039197"/>
            <a:ext cx="4734561" cy="245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9FE9B-FF5B-5130-595E-379225FF5B95}"/>
              </a:ext>
            </a:extLst>
          </p:cNvPr>
          <p:cNvSpPr txBox="1"/>
          <p:nvPr/>
        </p:nvSpPr>
        <p:spPr>
          <a:xfrm>
            <a:off x="6096000" y="6468211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Zhang, G., Haw, J.Y., Cai, H. </a:t>
            </a:r>
            <a:r>
              <a:rPr lang="en-CA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 An integrated silicon photonic chip platform for continuous-variable quantum key distribution. </a:t>
            </a:r>
            <a:r>
              <a:rPr lang="en-CA" sz="1000" b="0" i="1" dirty="0">
                <a:solidFill>
                  <a:srgbClr val="222222"/>
                </a:solidFill>
                <a:effectLst/>
                <a:latin typeface="-apple-system"/>
              </a:rPr>
              <a:t>Nat. Photonics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CA" sz="1000" b="1" i="0" dirty="0">
                <a:solidFill>
                  <a:srgbClr val="222222"/>
                </a:solidFill>
                <a:effectLst/>
                <a:latin typeface="-apple-system"/>
              </a:rPr>
              <a:t>13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, 839–842 (2019). https://doi.org/10.1038/s41566-019-0504-5</a:t>
            </a:r>
          </a:p>
          <a:p>
            <a:br>
              <a:rPr lang="en-CA" sz="1000" dirty="0"/>
            </a:b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03038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sz="2800" b="0" i="1" dirty="0">
              <a:latin typeface="Cambria Math" panose="02040503050406030204" pitchFamily="18" charset="0"/>
            </a:endParaRPr>
          </a:p>
          <a:p>
            <a:endParaRPr lang="en-CA" dirty="0"/>
          </a:p>
        </p:txBody>
      </p:sp>
      <p:pic>
        <p:nvPicPr>
          <p:cNvPr id="13" name="Waveguide_simulation">
            <a:hlinkClick r:id="" action="ppaction://media"/>
            <a:extLst>
              <a:ext uri="{FF2B5EF4-FFF2-40B4-BE49-F238E27FC236}">
                <a16:creationId xmlns:a16="http://schemas.microsoft.com/office/drawing/2014/main" id="{70AA9ED0-03C6-72D6-3495-0B9972F8C5F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853"/>
                </p14:media>
              </p:ext>
            </p:extLst>
          </p:nvPr>
        </p:nvPicPr>
        <p:blipFill>
          <a:blip r:embed="rId4"/>
          <a:srcRect l="36367" r="41174"/>
          <a:stretch>
            <a:fillRect/>
          </a:stretch>
        </p:blipFill>
        <p:spPr>
          <a:xfrm rot="5400000">
            <a:off x="4567882" y="479654"/>
            <a:ext cx="3056234" cy="8626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4787B-3304-9095-9F73-B7B8901E96BB}"/>
              </a:ext>
            </a:extLst>
          </p:cNvPr>
          <p:cNvSpPr txBox="1"/>
          <p:nvPr/>
        </p:nvSpPr>
        <p:spPr>
          <a:xfrm flipH="1">
            <a:off x="1027081" y="1564015"/>
            <a:ext cx="106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Waveguide is uniform along the propagation direction (y) </a:t>
            </a:r>
          </a:p>
        </p:txBody>
      </p:sp>
    </p:spTree>
    <p:extLst>
      <p:ext uri="{BB962C8B-B14F-4D97-AF65-F5344CB8AC3E}">
        <p14:creationId xmlns:p14="http://schemas.microsoft.com/office/powerpoint/2010/main" val="34240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4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sz="2800" b="0" i="1" dirty="0">
              <a:latin typeface="Cambria Math" panose="02040503050406030204" pitchFamily="18" charset="0"/>
            </a:endParaRPr>
          </a:p>
          <a:p>
            <a:endParaRPr lang="en-CA" dirty="0"/>
          </a:p>
        </p:txBody>
      </p:sp>
      <p:pic>
        <p:nvPicPr>
          <p:cNvPr id="13" name="Waveguide_simulation">
            <a:hlinkClick r:id="" action="ppaction://media"/>
            <a:extLst>
              <a:ext uri="{FF2B5EF4-FFF2-40B4-BE49-F238E27FC236}">
                <a16:creationId xmlns:a16="http://schemas.microsoft.com/office/drawing/2014/main" id="{70AA9ED0-03C6-72D6-3495-0B9972F8C5F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853"/>
                </p14:media>
              </p:ext>
            </p:extLst>
          </p:nvPr>
        </p:nvPicPr>
        <p:blipFill>
          <a:blip r:embed="rId4"/>
          <a:srcRect l="36367" r="41174"/>
          <a:stretch>
            <a:fillRect/>
          </a:stretch>
        </p:blipFill>
        <p:spPr>
          <a:xfrm rot="5400000">
            <a:off x="4567882" y="470510"/>
            <a:ext cx="3056234" cy="8626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787B-3304-9095-9F73-B7B8901E96BB}"/>
                  </a:ext>
                </a:extLst>
              </p:cNvPr>
              <p:cNvSpPr txBox="1"/>
              <p:nvPr/>
            </p:nvSpPr>
            <p:spPr>
              <a:xfrm flipH="1">
                <a:off x="1027081" y="1564015"/>
                <a:ext cx="10649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Waveguide is uniform along the propagation direction (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800" dirty="0"/>
                  <a:t>)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787B-3304-9095-9F73-B7B8901E9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7081" y="1564015"/>
                <a:ext cx="10649806" cy="523220"/>
              </a:xfrm>
              <a:prstGeom prst="rect">
                <a:avLst/>
              </a:prstGeom>
              <a:blipFill>
                <a:blip r:embed="rId5"/>
                <a:stretch>
                  <a:fillRect l="-1145" t="-12941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F608F-E71F-32BB-C98E-E5A165BC9474}"/>
                  </a:ext>
                </a:extLst>
              </p:cNvPr>
              <p:cNvSpPr txBox="1"/>
              <p:nvPr/>
            </p:nvSpPr>
            <p:spPr>
              <a:xfrm>
                <a:off x="3048761" y="2502138"/>
                <a:ext cx="6094476" cy="537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𝑖𝑘𝑦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6F608F-E71F-32BB-C98E-E5A165BC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1" y="2502138"/>
                <a:ext cx="6094476" cy="537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2007AFA8-D1A6-4BA3-A40A-ECF450CAA558}"/>
              </a:ext>
            </a:extLst>
          </p:cNvPr>
          <p:cNvSpPr/>
          <p:nvPr/>
        </p:nvSpPr>
        <p:spPr>
          <a:xfrm>
            <a:off x="4308349" y="2697480"/>
            <a:ext cx="374904" cy="16163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6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4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3" name="Waveguide_simulation">
            <a:hlinkClick r:id="" action="ppaction://media"/>
            <a:extLst>
              <a:ext uri="{FF2B5EF4-FFF2-40B4-BE49-F238E27FC236}">
                <a16:creationId xmlns:a16="http://schemas.microsoft.com/office/drawing/2014/main" id="{70AA9ED0-03C6-72D6-3495-0B9972F8C5F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853"/>
                </p14:media>
              </p:ext>
            </p:extLst>
          </p:nvPr>
        </p:nvPicPr>
        <p:blipFill>
          <a:blip r:embed="rId4"/>
          <a:srcRect l="36367" r="41174"/>
          <a:stretch>
            <a:fillRect/>
          </a:stretch>
        </p:blipFill>
        <p:spPr>
          <a:xfrm rot="5400000">
            <a:off x="4567882" y="470510"/>
            <a:ext cx="3056234" cy="8626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F4255A-7EF8-8279-9B12-1606262964D0}"/>
                  </a:ext>
                </a:extLst>
              </p:cNvPr>
              <p:cNvSpPr txBox="1"/>
              <p:nvPr/>
            </p:nvSpPr>
            <p:spPr>
              <a:xfrm flipH="1">
                <a:off x="1027081" y="1564015"/>
                <a:ext cx="106498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/>
                  <a:t>Waveguide is uniform along the propagation direction (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800" dirty="0"/>
                  <a:t>)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F4255A-7EF8-8279-9B12-160626296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27081" y="1564015"/>
                <a:ext cx="10649806" cy="523220"/>
              </a:xfrm>
              <a:prstGeom prst="rect">
                <a:avLst/>
              </a:prstGeom>
              <a:blipFill>
                <a:blip r:embed="rId5"/>
                <a:stretch>
                  <a:fillRect l="-1145" t="-12941" b="-3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7CE14-A0CA-9C19-C39F-323515711A04}"/>
                  </a:ext>
                </a:extLst>
              </p:cNvPr>
              <p:cNvSpPr txBox="1"/>
              <p:nvPr/>
            </p:nvSpPr>
            <p:spPr>
              <a:xfrm>
                <a:off x="3048762" y="2502138"/>
                <a:ext cx="6094476" cy="537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7CE14-A0CA-9C19-C39F-323515711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2" y="2502138"/>
                <a:ext cx="6094476" cy="537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1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4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FABE-AB87-9D30-A7F8-F1BAAE67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7E94-E4E5-8E5C-7489-59F2A64F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A0DDF-E23F-15EF-93C7-91192953A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A0DDF-E23F-15EF-93C7-91192953A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8B37EB-F445-B240-B5BC-A425762A613B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8B37EB-F445-B240-B5BC-A425762A6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AA84A9-060C-76DF-4634-30C16162DDCE}"/>
              </a:ext>
            </a:extLst>
          </p:cNvPr>
          <p:cNvSpPr txBox="1"/>
          <p:nvPr/>
        </p:nvSpPr>
        <p:spPr>
          <a:xfrm>
            <a:off x="1339503" y="4043036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wavenumber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709C9-84BD-AB7D-F934-F9B4F1203E16}"/>
              </a:ext>
            </a:extLst>
          </p:cNvPr>
          <p:cNvSpPr txBox="1"/>
          <p:nvPr/>
        </p:nvSpPr>
        <p:spPr>
          <a:xfrm>
            <a:off x="5119624" y="5539481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wavelength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EFE77-92E8-AEAE-2ADD-3D1BF827355E}"/>
              </a:ext>
            </a:extLst>
          </p:cNvPr>
          <p:cNvCxnSpPr>
            <a:cxnSpLocks/>
          </p:cNvCxnSpPr>
          <p:nvPr/>
        </p:nvCxnSpPr>
        <p:spPr>
          <a:xfrm flipV="1">
            <a:off x="3818636" y="4114800"/>
            <a:ext cx="1300988" cy="95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4E001-2898-21A1-C89A-AFBB1E45BA4E}"/>
              </a:ext>
            </a:extLst>
          </p:cNvPr>
          <p:cNvCxnSpPr>
            <a:cxnSpLocks/>
          </p:cNvCxnSpPr>
          <p:nvPr/>
        </p:nvCxnSpPr>
        <p:spPr>
          <a:xfrm flipV="1">
            <a:off x="6501384" y="4737077"/>
            <a:ext cx="0" cy="802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6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DA1F-FAB6-BD6D-2A97-AF6638A0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99BC-C7F6-0BBF-E396-C39DB7D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3DF71-C4F0-4032-525A-5264E5FD9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3DF71-C4F0-4032-525A-5264E5FD9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C8CD1-A04C-45B9-BA90-899D01CAAF64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5C8CD1-A04C-45B9-BA90-899D01CAA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21DAF9-BB50-0713-0321-FBC87D7FD7CD}"/>
              </a:ext>
            </a:extLst>
          </p:cNvPr>
          <p:cNvSpPr txBox="1"/>
          <p:nvPr/>
        </p:nvSpPr>
        <p:spPr>
          <a:xfrm>
            <a:off x="1339503" y="4043036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wavenumber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F213F-6875-59D7-E0D9-71C7235E4E86}"/>
              </a:ext>
            </a:extLst>
          </p:cNvPr>
          <p:cNvSpPr txBox="1"/>
          <p:nvPr/>
        </p:nvSpPr>
        <p:spPr>
          <a:xfrm>
            <a:off x="1339503" y="5438299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wavelength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052F0E-6B82-56A9-CDDA-4051CE159785}"/>
              </a:ext>
            </a:extLst>
          </p:cNvPr>
          <p:cNvCxnSpPr>
            <a:cxnSpLocks/>
          </p:cNvCxnSpPr>
          <p:nvPr/>
        </p:nvCxnSpPr>
        <p:spPr>
          <a:xfrm flipV="1">
            <a:off x="3644900" y="4144218"/>
            <a:ext cx="815340" cy="4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442ED8-8436-AEE1-BBDC-063304A3B191}"/>
              </a:ext>
            </a:extLst>
          </p:cNvPr>
          <p:cNvCxnSpPr>
            <a:cxnSpLocks/>
          </p:cNvCxnSpPr>
          <p:nvPr/>
        </p:nvCxnSpPr>
        <p:spPr>
          <a:xfrm flipV="1">
            <a:off x="3531523" y="5602094"/>
            <a:ext cx="815340" cy="41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D4CB65-224B-7289-7C83-B18E9BF23AFC}"/>
              </a:ext>
            </a:extLst>
          </p:cNvPr>
          <p:cNvSpPr txBox="1"/>
          <p:nvPr/>
        </p:nvSpPr>
        <p:spPr>
          <a:xfrm>
            <a:off x="7718967" y="4895755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Vacuum wavelength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052B9-B274-53A4-C20D-C411B32718D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892451" y="5080421"/>
            <a:ext cx="826516" cy="6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475A4-8532-FD4F-25B8-D18B8E43C2E2}"/>
              </a:ext>
            </a:extLst>
          </p:cNvPr>
          <p:cNvSpPr txBox="1"/>
          <p:nvPr/>
        </p:nvSpPr>
        <p:spPr>
          <a:xfrm>
            <a:off x="7718967" y="5923265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refractive index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990041-F37A-7EF9-C246-0FC41168542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892451" y="5800583"/>
            <a:ext cx="826516" cy="307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7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4255A-7EF8-8279-9B12-1606262964D0}"/>
              </a:ext>
            </a:extLst>
          </p:cNvPr>
          <p:cNvSpPr txBox="1"/>
          <p:nvPr/>
        </p:nvSpPr>
        <p:spPr>
          <a:xfrm flipH="1">
            <a:off x="1027081" y="1564015"/>
            <a:ext cx="106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more generally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7CE14-A0CA-9C19-C39F-323515711A04}"/>
                  </a:ext>
                </a:extLst>
              </p:cNvPr>
              <p:cNvSpPr txBox="1"/>
              <p:nvPr/>
            </p:nvSpPr>
            <p:spPr>
              <a:xfrm>
                <a:off x="3048760" y="2728663"/>
                <a:ext cx="6094476" cy="537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37CE14-A0CA-9C19-C39F-323515711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0" y="2728663"/>
                <a:ext cx="6094476" cy="537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D3EC6FFE-DB0A-61DB-1C28-58745FB3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57" y="4517733"/>
            <a:ext cx="5736833" cy="215817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76A96-0433-08D5-7768-32075B836658}"/>
              </a:ext>
            </a:extLst>
          </p:cNvPr>
          <p:cNvCxnSpPr>
            <a:cxnSpLocks/>
          </p:cNvCxnSpPr>
          <p:nvPr/>
        </p:nvCxnSpPr>
        <p:spPr>
          <a:xfrm flipV="1">
            <a:off x="3902288" y="5167594"/>
            <a:ext cx="0" cy="62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5C3114-A471-05A8-B6D2-294AF778A29E}"/>
              </a:ext>
            </a:extLst>
          </p:cNvPr>
          <p:cNvCxnSpPr>
            <a:cxnSpLocks/>
          </p:cNvCxnSpPr>
          <p:nvPr/>
        </p:nvCxnSpPr>
        <p:spPr>
          <a:xfrm>
            <a:off x="3902288" y="5791428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140AB2-8CD3-6076-18BA-850B6A925FAF}"/>
                  </a:ext>
                </a:extLst>
              </p:cNvPr>
              <p:cNvSpPr txBox="1"/>
              <p:nvPr/>
            </p:nvSpPr>
            <p:spPr>
              <a:xfrm>
                <a:off x="4169773" y="5760799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140AB2-8CD3-6076-18BA-850B6A92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73" y="5760799"/>
                <a:ext cx="672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CA6FF4-EDF4-5C93-AA55-D3C0EDC3CC56}"/>
                  </a:ext>
                </a:extLst>
              </p:cNvPr>
              <p:cNvSpPr txBox="1"/>
              <p:nvPr/>
            </p:nvSpPr>
            <p:spPr>
              <a:xfrm>
                <a:off x="3572272" y="4860119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CA6FF4-EDF4-5C93-AA55-D3C0EDC3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272" y="4860119"/>
                <a:ext cx="672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ACCB32-095D-1D14-77EC-77B58FDCD781}"/>
              </a:ext>
            </a:extLst>
          </p:cNvPr>
          <p:cNvCxnSpPr>
            <a:cxnSpLocks/>
          </p:cNvCxnSpPr>
          <p:nvPr/>
        </p:nvCxnSpPr>
        <p:spPr>
          <a:xfrm flipV="1">
            <a:off x="3913379" y="5229451"/>
            <a:ext cx="439165" cy="54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6A03F5-447B-DAB6-0752-E087AEA1F994}"/>
                  </a:ext>
                </a:extLst>
              </p:cNvPr>
              <p:cNvSpPr txBox="1"/>
              <p:nvPr/>
            </p:nvSpPr>
            <p:spPr>
              <a:xfrm>
                <a:off x="4116619" y="4976990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6A03F5-447B-DAB6-0752-E087AEA1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19" y="4976990"/>
                <a:ext cx="67204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15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9484-3B0F-CBC9-02EA-82B47FAC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6A24-744A-E2BC-46AA-B015F2BB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C1B8-90B1-5AE7-E6C1-386C79F06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F2367-C1DF-5F29-2D05-FE915AF18F91}"/>
              </a:ext>
            </a:extLst>
          </p:cNvPr>
          <p:cNvSpPr txBox="1"/>
          <p:nvPr/>
        </p:nvSpPr>
        <p:spPr>
          <a:xfrm flipH="1">
            <a:off x="1027081" y="1564015"/>
            <a:ext cx="1064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more generally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551CE-1B1B-B0AA-1BBE-3F98BCDF02F0}"/>
                  </a:ext>
                </a:extLst>
              </p:cNvPr>
              <p:cNvSpPr txBox="1"/>
              <p:nvPr/>
            </p:nvSpPr>
            <p:spPr>
              <a:xfrm>
                <a:off x="3048760" y="2728663"/>
                <a:ext cx="6094476" cy="537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551CE-1B1B-B0AA-1BBE-3F98BCDF0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0" y="2728663"/>
                <a:ext cx="6094476" cy="5376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5D79ABB1-7460-DB64-7334-673DD70F1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081" y="4214899"/>
            <a:ext cx="5736833" cy="215817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63C304-7611-0272-C988-BC90EEACA45E}"/>
              </a:ext>
            </a:extLst>
          </p:cNvPr>
          <p:cNvCxnSpPr>
            <a:cxnSpLocks/>
          </p:cNvCxnSpPr>
          <p:nvPr/>
        </p:nvCxnSpPr>
        <p:spPr>
          <a:xfrm flipV="1">
            <a:off x="2122412" y="4864760"/>
            <a:ext cx="0" cy="62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3CD56D-DD33-474C-925A-054CDDB825C0}"/>
              </a:ext>
            </a:extLst>
          </p:cNvPr>
          <p:cNvCxnSpPr>
            <a:cxnSpLocks/>
          </p:cNvCxnSpPr>
          <p:nvPr/>
        </p:nvCxnSpPr>
        <p:spPr>
          <a:xfrm>
            <a:off x="2122412" y="5488594"/>
            <a:ext cx="6035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426854-D44B-5115-93D1-8B7B6E3A4E2A}"/>
                  </a:ext>
                </a:extLst>
              </p:cNvPr>
              <p:cNvSpPr txBox="1"/>
              <p:nvPr/>
            </p:nvSpPr>
            <p:spPr>
              <a:xfrm>
                <a:off x="2389897" y="5457965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426854-D44B-5115-93D1-8B7B6E3A4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97" y="5457965"/>
                <a:ext cx="672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37FC34-11C1-D1AC-D685-D919CCC71BAD}"/>
                  </a:ext>
                </a:extLst>
              </p:cNvPr>
              <p:cNvSpPr txBox="1"/>
              <p:nvPr/>
            </p:nvSpPr>
            <p:spPr>
              <a:xfrm>
                <a:off x="1792396" y="4557285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37FC34-11C1-D1AC-D685-D919CCC71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396" y="4557285"/>
                <a:ext cx="672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493CA6-2470-65DF-C550-04FAFE0B2767}"/>
              </a:ext>
            </a:extLst>
          </p:cNvPr>
          <p:cNvCxnSpPr>
            <a:cxnSpLocks/>
          </p:cNvCxnSpPr>
          <p:nvPr/>
        </p:nvCxnSpPr>
        <p:spPr>
          <a:xfrm flipV="1">
            <a:off x="2133503" y="4926617"/>
            <a:ext cx="439165" cy="54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4B946D-5F89-1567-C9B3-9BFB5E7CCB36}"/>
                  </a:ext>
                </a:extLst>
              </p:cNvPr>
              <p:cNvSpPr txBox="1"/>
              <p:nvPr/>
            </p:nvSpPr>
            <p:spPr>
              <a:xfrm>
                <a:off x="2336743" y="4674156"/>
                <a:ext cx="672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4B946D-5F89-1567-C9B3-9BFB5E7CC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43" y="4674156"/>
                <a:ext cx="67204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47A41D-BD50-C32C-AFE5-D062410A7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222" y="4460277"/>
            <a:ext cx="5305405" cy="16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559AA-C6E2-AAF7-6F56-19C8C21A0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8E1F-4097-16E2-FC33-358E8C9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FBB7-72F1-FDA1-29A0-23ABE3DA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D9987D-7BE4-59A0-24BB-2F8570FF4B8B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D9987D-7BE4-59A0-24BB-2F8570FF4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EC40F8B1-976C-8F71-014F-3C4DFF53537F}"/>
              </a:ext>
            </a:extLst>
          </p:cNvPr>
          <p:cNvSpPr/>
          <p:nvPr/>
        </p:nvSpPr>
        <p:spPr>
          <a:xfrm>
            <a:off x="5516881" y="3265176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44EDB-755C-63A7-D206-FD1D492ACE53}"/>
              </a:ext>
            </a:extLst>
          </p:cNvPr>
          <p:cNvSpPr txBox="1"/>
          <p:nvPr/>
        </p:nvSpPr>
        <p:spPr>
          <a:xfrm>
            <a:off x="6329680" y="3214776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Plug this into Maxwell’s equations</a:t>
            </a:r>
          </a:p>
          <a:p>
            <a:r>
              <a:rPr lang="en-CA" dirty="0"/>
              <a:t>+ algebra and calculus</a:t>
            </a:r>
          </a:p>
        </p:txBody>
      </p:sp>
    </p:spTree>
    <p:extLst>
      <p:ext uri="{BB962C8B-B14F-4D97-AF65-F5344CB8AC3E}">
        <p14:creationId xmlns:p14="http://schemas.microsoft.com/office/powerpoint/2010/main" val="211385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787B-3304-9095-9F73-B7B8901E96BB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34787B-3304-9095-9F73-B7B8901E9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5FAE7BA-8A9B-0649-3F7C-F31A32650D71}"/>
              </a:ext>
            </a:extLst>
          </p:cNvPr>
          <p:cNvSpPr/>
          <p:nvPr/>
        </p:nvSpPr>
        <p:spPr>
          <a:xfrm>
            <a:off x="5516881" y="3265176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5C413-94B6-F3E4-9F12-3D4CFD1330F0}"/>
              </a:ext>
            </a:extLst>
          </p:cNvPr>
          <p:cNvSpPr txBox="1"/>
          <p:nvPr/>
        </p:nvSpPr>
        <p:spPr>
          <a:xfrm>
            <a:off x="6329680" y="324433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Plug this into Maxwell’s equations</a:t>
            </a:r>
          </a:p>
          <a:p>
            <a:r>
              <a:rPr lang="en-CA" dirty="0"/>
              <a:t>+ algebra and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7AB8E-1891-A11D-74E7-95B39216E0CD}"/>
                  </a:ext>
                </a:extLst>
              </p:cNvPr>
              <p:cNvSpPr txBox="1"/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7AB8E-1891-A11D-74E7-95B39216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B09846-8242-BCF6-F56E-5AE0CE63779B}"/>
              </a:ext>
            </a:extLst>
          </p:cNvPr>
          <p:cNvCxnSpPr>
            <a:cxnSpLocks/>
          </p:cNvCxnSpPr>
          <p:nvPr/>
        </p:nvCxnSpPr>
        <p:spPr>
          <a:xfrm flipV="1">
            <a:off x="3564128" y="5021857"/>
            <a:ext cx="596392" cy="67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19487-EA39-9BE0-02FF-383D017200E8}"/>
                  </a:ext>
                </a:extLst>
              </p:cNvPr>
              <p:cNvSpPr txBox="1"/>
              <p:nvPr/>
            </p:nvSpPr>
            <p:spPr>
              <a:xfrm>
                <a:off x="2490216" y="5676068"/>
                <a:ext cx="2468880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Differential operator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19487-EA39-9BE0-02FF-383D0172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16" y="5676068"/>
                <a:ext cx="2468880" cy="776559"/>
              </a:xfrm>
              <a:prstGeom prst="rect">
                <a:avLst/>
              </a:prstGeom>
              <a:blipFill>
                <a:blip r:embed="rId4"/>
                <a:stretch>
                  <a:fillRect l="-2222" t="-3125" b="-7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7DF91-E4A5-7158-4D78-C0CDB5E80BCA}"/>
              </a:ext>
            </a:extLst>
          </p:cNvPr>
          <p:cNvCxnSpPr>
            <a:cxnSpLocks/>
          </p:cNvCxnSpPr>
          <p:nvPr/>
        </p:nvCxnSpPr>
        <p:spPr>
          <a:xfrm flipH="1" flipV="1">
            <a:off x="6756908" y="5007427"/>
            <a:ext cx="259080" cy="787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D38FA1-0B55-7882-CE0D-1B9B12587DB5}"/>
              </a:ext>
            </a:extLst>
          </p:cNvPr>
          <p:cNvSpPr txBox="1"/>
          <p:nvPr/>
        </p:nvSpPr>
        <p:spPr>
          <a:xfrm>
            <a:off x="6611112" y="5795089"/>
            <a:ext cx="14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scalar value</a:t>
            </a:r>
          </a:p>
        </p:txBody>
      </p:sp>
    </p:spTree>
    <p:extLst>
      <p:ext uri="{BB962C8B-B14F-4D97-AF65-F5344CB8AC3E}">
        <p14:creationId xmlns:p14="http://schemas.microsoft.com/office/powerpoint/2010/main" val="69867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4636-F2C4-F979-CC76-38341688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FE70-17CC-4FFD-1B49-F2AA0487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8"/>
            <a:ext cx="10738104" cy="4849495"/>
          </a:xfrm>
        </p:spPr>
        <p:txBody>
          <a:bodyPr>
            <a:normAutofit/>
          </a:bodyPr>
          <a:lstStyle/>
          <a:p>
            <a:r>
              <a:rPr lang="en-CA" dirty="0"/>
              <a:t>What is a waveguide?</a:t>
            </a:r>
          </a:p>
          <a:p>
            <a:r>
              <a:rPr lang="en-CA" dirty="0"/>
              <a:t>Waveguide modes</a:t>
            </a:r>
          </a:p>
          <a:p>
            <a:pPr lvl="1"/>
            <a:r>
              <a:rPr lang="en-CA" dirty="0"/>
              <a:t>Very informal</a:t>
            </a:r>
          </a:p>
          <a:p>
            <a:r>
              <a:rPr lang="en-CA" dirty="0"/>
              <a:t>Eigenmode solvers + demonstration with MPB</a:t>
            </a:r>
          </a:p>
          <a:p>
            <a:r>
              <a:rPr lang="en-CA" dirty="0"/>
              <a:t>Waveguide modes in FDTD</a:t>
            </a:r>
          </a:p>
          <a:p>
            <a:pPr lvl="1"/>
            <a:r>
              <a:rPr lang="en-CA" dirty="0"/>
              <a:t>Eigenmode sources</a:t>
            </a:r>
          </a:p>
          <a:p>
            <a:pPr lvl="1"/>
            <a:r>
              <a:rPr lang="en-CA" dirty="0"/>
              <a:t>Eigenmode monitors</a:t>
            </a:r>
          </a:p>
          <a:p>
            <a:r>
              <a:rPr lang="en-CA" dirty="0"/>
              <a:t>Demonstration of waveguide simulations in Meep</a:t>
            </a:r>
          </a:p>
          <a:p>
            <a:pPr lvl="1"/>
            <a:r>
              <a:rPr lang="en-CA" dirty="0"/>
              <a:t>Straight waveguide</a:t>
            </a:r>
          </a:p>
          <a:p>
            <a:pPr lvl="1"/>
            <a:r>
              <a:rPr lang="en-CA" dirty="0"/>
              <a:t>Waveguide bends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133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05D3-7EE2-F6CE-6F1A-D6CB240D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BFB3-BD6D-1F1F-3D46-9D86E84E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FCCF-DB7A-C5C2-CD70-69C4796C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E162C-0228-FA84-C058-8953AE3CE3F3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8E162C-0228-FA84-C058-8953AE3C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85F88602-536C-7734-10E8-E04D405F89AE}"/>
              </a:ext>
            </a:extLst>
          </p:cNvPr>
          <p:cNvSpPr/>
          <p:nvPr/>
        </p:nvSpPr>
        <p:spPr>
          <a:xfrm>
            <a:off x="5516881" y="3265176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A4E8D-475D-A850-3B1E-D048087FD78E}"/>
              </a:ext>
            </a:extLst>
          </p:cNvPr>
          <p:cNvSpPr txBox="1"/>
          <p:nvPr/>
        </p:nvSpPr>
        <p:spPr>
          <a:xfrm>
            <a:off x="6329680" y="324433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Plug this into Maxwell’s equations</a:t>
            </a:r>
          </a:p>
          <a:p>
            <a:r>
              <a:rPr lang="en-CA" dirty="0"/>
              <a:t>+ algebra and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AAA6F-0227-1E74-6D50-77AAFA7C746A}"/>
                  </a:ext>
                </a:extLst>
              </p:cNvPr>
              <p:cNvSpPr txBox="1"/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AAA6F-0227-1E74-6D50-77AAFA7C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FED77B-5D8A-B197-A9A0-9FCCA9E54E08}"/>
              </a:ext>
            </a:extLst>
          </p:cNvPr>
          <p:cNvCxnSpPr>
            <a:cxnSpLocks/>
          </p:cNvCxnSpPr>
          <p:nvPr/>
        </p:nvCxnSpPr>
        <p:spPr>
          <a:xfrm flipV="1">
            <a:off x="3586480" y="5086033"/>
            <a:ext cx="74168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C14F97-6285-2FD7-690B-CC62DC78BA26}"/>
              </a:ext>
            </a:extLst>
          </p:cNvPr>
          <p:cNvSpPr txBox="1"/>
          <p:nvPr/>
        </p:nvSpPr>
        <p:spPr>
          <a:xfrm>
            <a:off x="2590800" y="565352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Differential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94EA0-C5BA-6B6E-1461-EDF7641E5C7C}"/>
              </a:ext>
            </a:extLst>
          </p:cNvPr>
          <p:cNvSpPr txBox="1"/>
          <p:nvPr/>
        </p:nvSpPr>
        <p:spPr>
          <a:xfrm>
            <a:off x="4597400" y="6144977"/>
            <a:ext cx="34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Eigenvalue problem!</a:t>
            </a:r>
          </a:p>
        </p:txBody>
      </p:sp>
    </p:spTree>
    <p:extLst>
      <p:ext uri="{BB962C8B-B14F-4D97-AF65-F5344CB8AC3E}">
        <p14:creationId xmlns:p14="http://schemas.microsoft.com/office/powerpoint/2010/main" val="1726189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C5A1-BC98-2E6C-2F4A-C7652057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657B-7BD3-89CC-8128-293D30D4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D6A-0464-DDB2-3B1A-4A2A6B05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5FDE-4EDE-9D00-A263-4E6F5B828818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AB5FDE-4EDE-9D00-A263-4E6F5B82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3240BE1F-CF6A-E99C-3762-4E72F4CAE5F6}"/>
              </a:ext>
            </a:extLst>
          </p:cNvPr>
          <p:cNvSpPr/>
          <p:nvPr/>
        </p:nvSpPr>
        <p:spPr>
          <a:xfrm>
            <a:off x="5516881" y="3265176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ECB32-F988-E924-E758-2403DB2CF710}"/>
              </a:ext>
            </a:extLst>
          </p:cNvPr>
          <p:cNvSpPr txBox="1"/>
          <p:nvPr/>
        </p:nvSpPr>
        <p:spPr>
          <a:xfrm>
            <a:off x="6329680" y="3244333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Plug this into Maxwell’s equations</a:t>
            </a:r>
          </a:p>
          <a:p>
            <a:r>
              <a:rPr lang="en-CA" dirty="0"/>
              <a:t>+ algebra and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8E388-4044-3E6A-0FC1-B2B47F5ADADA}"/>
                  </a:ext>
                </a:extLst>
              </p:cNvPr>
              <p:cNvSpPr txBox="1"/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8E388-4044-3E6A-0FC1-B2B47F5AD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4420282"/>
                <a:ext cx="5474392" cy="601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0A12CB-D5C0-3135-11CF-6BB928647049}"/>
              </a:ext>
            </a:extLst>
          </p:cNvPr>
          <p:cNvCxnSpPr>
            <a:cxnSpLocks/>
          </p:cNvCxnSpPr>
          <p:nvPr/>
        </p:nvCxnSpPr>
        <p:spPr>
          <a:xfrm flipV="1">
            <a:off x="3586480" y="5086033"/>
            <a:ext cx="74168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661796-F814-48B1-D537-8DEC67F5F2CD}"/>
              </a:ext>
            </a:extLst>
          </p:cNvPr>
          <p:cNvSpPr txBox="1"/>
          <p:nvPr/>
        </p:nvSpPr>
        <p:spPr>
          <a:xfrm>
            <a:off x="2590800" y="565352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Differential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00A7B-CD2B-B354-DB87-8CA14D092457}"/>
              </a:ext>
            </a:extLst>
          </p:cNvPr>
          <p:cNvSpPr txBox="1"/>
          <p:nvPr/>
        </p:nvSpPr>
        <p:spPr>
          <a:xfrm>
            <a:off x="4597400" y="6144977"/>
            <a:ext cx="34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rgbClr val="FF0000"/>
                </a:solidFill>
              </a:rPr>
              <a:t>Eigenvalue problem!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D5679-085E-A584-33E2-62F0A524EBB3}"/>
              </a:ext>
            </a:extLst>
          </p:cNvPr>
          <p:cNvCxnSpPr>
            <a:cxnSpLocks/>
          </p:cNvCxnSpPr>
          <p:nvPr/>
        </p:nvCxnSpPr>
        <p:spPr>
          <a:xfrm flipH="1" flipV="1">
            <a:off x="6736080" y="5045770"/>
            <a:ext cx="680720" cy="41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E34D6F-FF76-DEFE-A928-C89D86025687}"/>
              </a:ext>
            </a:extLst>
          </p:cNvPr>
          <p:cNvSpPr txBox="1"/>
          <p:nvPr/>
        </p:nvSpPr>
        <p:spPr>
          <a:xfrm>
            <a:off x="6972300" y="5605642"/>
            <a:ext cx="493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 wavenumber = </a:t>
            </a:r>
            <a:r>
              <a:rPr lang="en-CA" b="1" dirty="0">
                <a:solidFill>
                  <a:srgbClr val="FF0000"/>
                </a:solidFill>
              </a:rPr>
              <a:t>Eigenvalue</a:t>
            </a:r>
          </a:p>
        </p:txBody>
      </p:sp>
    </p:spTree>
    <p:extLst>
      <p:ext uri="{BB962C8B-B14F-4D97-AF65-F5344CB8AC3E}">
        <p14:creationId xmlns:p14="http://schemas.microsoft.com/office/powerpoint/2010/main" val="144479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9753-ADFE-D6B9-221D-358A38F4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AD81-EE8A-7999-1AAB-FCA78282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 Field in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0A6B-3FE1-A465-D4B7-7E0CE5AD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61B34-27BC-1B40-C203-2549BD80B3F3}"/>
                  </a:ext>
                </a:extLst>
              </p:cNvPr>
              <p:cNvSpPr txBox="1"/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161B34-27BC-1B40-C203-2549BD80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8803" y="2035682"/>
                <a:ext cx="5474392" cy="612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9E5FE7F-B42D-F0B6-605B-2C8FA4538E40}"/>
              </a:ext>
            </a:extLst>
          </p:cNvPr>
          <p:cNvSpPr/>
          <p:nvPr/>
        </p:nvSpPr>
        <p:spPr>
          <a:xfrm>
            <a:off x="5557520" y="2767354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2E5AF-B893-EEF3-F5A8-F3FBAA41FBC7}"/>
              </a:ext>
            </a:extLst>
          </p:cNvPr>
          <p:cNvSpPr txBox="1"/>
          <p:nvPr/>
        </p:nvSpPr>
        <p:spPr>
          <a:xfrm>
            <a:off x="8331200" y="3566071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Eigenvalue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1A3611-6757-1680-6481-E2DDD20485A0}"/>
                  </a:ext>
                </a:extLst>
              </p:cNvPr>
              <p:cNvSpPr txBox="1"/>
              <p:nvPr/>
            </p:nvSpPr>
            <p:spPr>
              <a:xfrm flipH="1">
                <a:off x="3165764" y="3424847"/>
                <a:ext cx="5474392" cy="60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1A3611-6757-1680-6481-E2DDD204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65764" y="3424847"/>
                <a:ext cx="5474392" cy="601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9D8173A0-AAC9-0305-BD76-2B44C5D34C67}"/>
              </a:ext>
            </a:extLst>
          </p:cNvPr>
          <p:cNvSpPr/>
          <p:nvPr/>
        </p:nvSpPr>
        <p:spPr>
          <a:xfrm>
            <a:off x="5557520" y="4230394"/>
            <a:ext cx="690880" cy="61209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7DC66-5247-CA7A-B35F-8EA23F10E5CE}"/>
                  </a:ext>
                </a:extLst>
              </p:cNvPr>
              <p:cNvSpPr txBox="1"/>
              <p:nvPr/>
            </p:nvSpPr>
            <p:spPr>
              <a:xfrm flipH="1">
                <a:off x="3165764" y="5052685"/>
                <a:ext cx="5474392" cy="623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37DC66-5247-CA7A-B35F-8EA23F10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65764" y="5052685"/>
                <a:ext cx="5474392" cy="623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866ABDE-528A-836B-490B-2020F6BB7CBE}"/>
              </a:ext>
            </a:extLst>
          </p:cNvPr>
          <p:cNvSpPr txBox="1"/>
          <p:nvPr/>
        </p:nvSpPr>
        <p:spPr>
          <a:xfrm>
            <a:off x="7983220" y="5234142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Eigenmode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B3451C-AB1A-FC0E-CFE8-18795B9D698B}"/>
                  </a:ext>
                </a:extLst>
              </p:cNvPr>
              <p:cNvSpPr txBox="1"/>
              <p:nvPr/>
            </p:nvSpPr>
            <p:spPr>
              <a:xfrm>
                <a:off x="4759796" y="5576730"/>
                <a:ext cx="2479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𝑖𝑛𝑡𝑒𝑔𝑒𝑟𝑠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B3451C-AB1A-FC0E-CFE8-18795B9D6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96" y="5576730"/>
                <a:ext cx="247904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338F240-0DCF-B08C-CD6A-5965D1BA6342}"/>
              </a:ext>
            </a:extLst>
          </p:cNvPr>
          <p:cNvSpPr txBox="1"/>
          <p:nvPr/>
        </p:nvSpPr>
        <p:spPr>
          <a:xfrm>
            <a:off x="2171150" y="6262042"/>
            <a:ext cx="9775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 general, there are multiple solutions = </a:t>
            </a:r>
            <a:r>
              <a:rPr lang="en-CA" sz="2400" dirty="0">
                <a:solidFill>
                  <a:srgbClr val="FF0000"/>
                </a:solidFill>
              </a:rPr>
              <a:t>Waveguide modes</a:t>
            </a:r>
          </a:p>
        </p:txBody>
      </p:sp>
    </p:spTree>
    <p:extLst>
      <p:ext uri="{BB962C8B-B14F-4D97-AF65-F5344CB8AC3E}">
        <p14:creationId xmlns:p14="http://schemas.microsoft.com/office/powerpoint/2010/main" val="73122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2A43-776F-2A44-BEB4-1C0EE0F2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0C9C-F129-964E-0EA4-CFFF2C47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48653-116B-3D33-02A3-4502D3BCFBAC}"/>
              </a:ext>
            </a:extLst>
          </p:cNvPr>
          <p:cNvSpPr txBox="1"/>
          <p:nvPr/>
        </p:nvSpPr>
        <p:spPr>
          <a:xfrm>
            <a:off x="985520" y="1690688"/>
            <a:ext cx="10444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Finds waveguide modes for arbitrary waveguide shapes and electromagnetic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2050" name="Picture 2" descr="Review on Optical Waveguides | IntechOpen">
            <a:extLst>
              <a:ext uri="{FF2B5EF4-FFF2-40B4-BE49-F238E27FC236}">
                <a16:creationId xmlns:a16="http://schemas.microsoft.com/office/drawing/2014/main" id="{2D450378-D45E-5AF0-DA32-418E2B61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58" y="3223578"/>
            <a:ext cx="7324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F0B5CA-7D1B-36FA-B1E3-E3A61A871928}"/>
              </a:ext>
            </a:extLst>
          </p:cNvPr>
          <p:cNvSpPr txBox="1"/>
          <p:nvPr/>
        </p:nvSpPr>
        <p:spPr>
          <a:xfrm>
            <a:off x="6207760" y="64928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https://www.intechopen.com/chapters/61838</a:t>
            </a:r>
          </a:p>
        </p:txBody>
      </p:sp>
    </p:spTree>
    <p:extLst>
      <p:ext uri="{BB962C8B-B14F-4D97-AF65-F5344CB8AC3E}">
        <p14:creationId xmlns:p14="http://schemas.microsoft.com/office/powerpoint/2010/main" val="1497721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F5DF9-B726-B088-14D7-419391A2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6C3-2F67-FD75-C07D-2721EC87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135F5-40DB-23EC-BF07-A2CFE35B9C24}"/>
              </a:ext>
            </a:extLst>
          </p:cNvPr>
          <p:cNvSpPr txBox="1"/>
          <p:nvPr/>
        </p:nvSpPr>
        <p:spPr>
          <a:xfrm>
            <a:off x="985520" y="1690688"/>
            <a:ext cx="10444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Finds waveguide modes for arbitrary waveguide shapes and electromagnetic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Use only cross-section of the waveguide </a:t>
            </a:r>
          </a:p>
          <a:p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7CDD7-4976-2E2F-2E8C-89FC1129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37" y="4478541"/>
            <a:ext cx="5736833" cy="2158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544F19-EBB5-9341-04BB-83B96B8A0C5C}"/>
              </a:ext>
            </a:extLst>
          </p:cNvPr>
          <p:cNvCxnSpPr/>
          <p:nvPr/>
        </p:nvCxnSpPr>
        <p:spPr>
          <a:xfrm>
            <a:off x="4998031" y="4871000"/>
            <a:ext cx="0" cy="776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E16307-87C0-1338-E4D7-876A0E0EB387}"/>
              </a:ext>
            </a:extLst>
          </p:cNvPr>
          <p:cNvCxnSpPr>
            <a:cxnSpLocks/>
          </p:cNvCxnSpPr>
          <p:nvPr/>
        </p:nvCxnSpPr>
        <p:spPr>
          <a:xfrm flipH="1" flipV="1">
            <a:off x="5027528" y="4870998"/>
            <a:ext cx="2576052" cy="147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A302C-90A3-32A6-CE33-841F6AF37907}"/>
              </a:ext>
            </a:extLst>
          </p:cNvPr>
          <p:cNvCxnSpPr/>
          <p:nvPr/>
        </p:nvCxnSpPr>
        <p:spPr>
          <a:xfrm>
            <a:off x="7603580" y="4885747"/>
            <a:ext cx="0" cy="776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B456CE-90E8-9BA6-C48C-E52EC92A59D3}"/>
              </a:ext>
            </a:extLst>
          </p:cNvPr>
          <p:cNvCxnSpPr>
            <a:cxnSpLocks/>
          </p:cNvCxnSpPr>
          <p:nvPr/>
        </p:nvCxnSpPr>
        <p:spPr>
          <a:xfrm flipH="1" flipV="1">
            <a:off x="5027528" y="5671279"/>
            <a:ext cx="245807" cy="59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5AB6A-1767-83F4-A03C-A760BCF60843}"/>
              </a:ext>
            </a:extLst>
          </p:cNvPr>
          <p:cNvCxnSpPr>
            <a:cxnSpLocks/>
          </p:cNvCxnSpPr>
          <p:nvPr/>
        </p:nvCxnSpPr>
        <p:spPr>
          <a:xfrm flipH="1">
            <a:off x="6875993" y="5656530"/>
            <a:ext cx="7275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3E11E3-EEE7-98FB-9B01-ABA851D83E99}"/>
              </a:ext>
            </a:extLst>
          </p:cNvPr>
          <p:cNvCxnSpPr/>
          <p:nvPr/>
        </p:nvCxnSpPr>
        <p:spPr>
          <a:xfrm flipV="1">
            <a:off x="3985309" y="5298702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CC530F-53DA-A464-3F2E-2CF72BB49D53}"/>
              </a:ext>
            </a:extLst>
          </p:cNvPr>
          <p:cNvCxnSpPr>
            <a:cxnSpLocks/>
          </p:cNvCxnSpPr>
          <p:nvPr/>
        </p:nvCxnSpPr>
        <p:spPr>
          <a:xfrm flipH="1" flipV="1">
            <a:off x="3979485" y="5057811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0B978-0A95-CD22-71CE-81FCF757CFF0}"/>
              </a:ext>
            </a:extLst>
          </p:cNvPr>
          <p:cNvCxnSpPr>
            <a:cxnSpLocks/>
          </p:cNvCxnSpPr>
          <p:nvPr/>
        </p:nvCxnSpPr>
        <p:spPr>
          <a:xfrm>
            <a:off x="3990226" y="5672327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D1CBF3-7987-66C0-AC6F-8A5C88356E09}"/>
              </a:ext>
            </a:extLst>
          </p:cNvPr>
          <p:cNvSpPr txBox="1"/>
          <p:nvPr/>
        </p:nvSpPr>
        <p:spPr>
          <a:xfrm>
            <a:off x="3843473" y="4731791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33D99-DF91-6747-0456-48DB543D2EBA}"/>
              </a:ext>
            </a:extLst>
          </p:cNvPr>
          <p:cNvSpPr txBox="1"/>
          <p:nvPr/>
        </p:nvSpPr>
        <p:spPr>
          <a:xfrm>
            <a:off x="4338239" y="5644904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E858-68BD-60FA-6559-6072BB2450B6}"/>
              </a:ext>
            </a:extLst>
          </p:cNvPr>
          <p:cNvSpPr txBox="1"/>
          <p:nvPr/>
        </p:nvSpPr>
        <p:spPr>
          <a:xfrm>
            <a:off x="4335295" y="5041904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7433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755D3-4BAD-B64C-8FB8-AA778EFC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85C-77C7-883B-12EB-CB11F8AC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21863-89A5-2A1E-E2EB-2795B1D01C21}"/>
                  </a:ext>
                </a:extLst>
              </p:cNvPr>
              <p:cNvSpPr txBox="1"/>
              <p:nvPr/>
            </p:nvSpPr>
            <p:spPr>
              <a:xfrm>
                <a:off x="985520" y="1690688"/>
                <a:ext cx="10444480" cy="5712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Finds waveguide modes for arbitrary waveguide shapes and electromagnetic frequencies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Use only cross-section of the waveguide </a:t>
                </a:r>
              </a:p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Returns: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Mode EM field profiles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800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CA" sz="28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Effective wavenumbers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Effective refractive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321863-89A5-2A1E-E2EB-2795B1D0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690688"/>
                <a:ext cx="10444480" cy="5712782"/>
              </a:xfrm>
              <a:prstGeom prst="rect">
                <a:avLst/>
              </a:prstGeom>
              <a:blipFill>
                <a:blip r:embed="rId2"/>
                <a:stretch>
                  <a:fillRect l="-1051" t="-1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4ECB094-8E9F-3FE0-9133-64B89D31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157" y="4390591"/>
            <a:ext cx="3846426" cy="1704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B4C3A3-543E-9EC7-19E9-8D4B2C3CA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84" y="2683083"/>
            <a:ext cx="3969796" cy="1491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55FB9D-EA76-AD17-253E-3091992E88FB}"/>
                  </a:ext>
                </a:extLst>
              </p:cNvPr>
              <p:cNvSpPr txBox="1"/>
              <p:nvPr/>
            </p:nvSpPr>
            <p:spPr>
              <a:xfrm>
                <a:off x="11225924" y="4492977"/>
                <a:ext cx="286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0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sz="1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55FB9D-EA76-AD17-253E-3091992E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5924" y="4492977"/>
                <a:ext cx="286232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3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C993-A9A0-976B-D78B-739AB4BC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9D11-D9E4-3AA7-2260-A8AA116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1F7DFD-68B3-D102-54DD-5B032D8B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1" y="3180093"/>
            <a:ext cx="5736833" cy="21581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30B6D7-6476-8812-F0CD-6293B062DFC8}"/>
              </a:ext>
            </a:extLst>
          </p:cNvPr>
          <p:cNvCxnSpPr/>
          <p:nvPr/>
        </p:nvCxnSpPr>
        <p:spPr>
          <a:xfrm>
            <a:off x="2309695" y="3572552"/>
            <a:ext cx="0" cy="776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67FBB9-0974-0616-D404-31E72B8404C4}"/>
              </a:ext>
            </a:extLst>
          </p:cNvPr>
          <p:cNvCxnSpPr>
            <a:cxnSpLocks/>
          </p:cNvCxnSpPr>
          <p:nvPr/>
        </p:nvCxnSpPr>
        <p:spPr>
          <a:xfrm flipH="1" flipV="1">
            <a:off x="2339192" y="3572550"/>
            <a:ext cx="2576052" cy="147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1DCAEF-FD9D-94A4-47CE-0E69766C204D}"/>
              </a:ext>
            </a:extLst>
          </p:cNvPr>
          <p:cNvCxnSpPr/>
          <p:nvPr/>
        </p:nvCxnSpPr>
        <p:spPr>
          <a:xfrm>
            <a:off x="4915244" y="3587299"/>
            <a:ext cx="0" cy="776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0EB814-665B-BAD4-70B5-4E917CCE4BF8}"/>
              </a:ext>
            </a:extLst>
          </p:cNvPr>
          <p:cNvCxnSpPr>
            <a:cxnSpLocks/>
          </p:cNvCxnSpPr>
          <p:nvPr/>
        </p:nvCxnSpPr>
        <p:spPr>
          <a:xfrm flipH="1" flipV="1">
            <a:off x="2339192" y="4372831"/>
            <a:ext cx="245807" cy="59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40B2F5-73F9-C411-63C6-7240CCCB169F}"/>
              </a:ext>
            </a:extLst>
          </p:cNvPr>
          <p:cNvCxnSpPr>
            <a:cxnSpLocks/>
          </p:cNvCxnSpPr>
          <p:nvPr/>
        </p:nvCxnSpPr>
        <p:spPr>
          <a:xfrm flipH="1">
            <a:off x="4187657" y="4358082"/>
            <a:ext cx="7275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D6B49E-233B-DC15-72FA-F51A866E8370}"/>
              </a:ext>
            </a:extLst>
          </p:cNvPr>
          <p:cNvCxnSpPr/>
          <p:nvPr/>
        </p:nvCxnSpPr>
        <p:spPr>
          <a:xfrm flipV="1">
            <a:off x="1296973" y="4000254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EFB77-F8C3-74F2-1F22-62784926CC88}"/>
              </a:ext>
            </a:extLst>
          </p:cNvPr>
          <p:cNvCxnSpPr>
            <a:cxnSpLocks/>
          </p:cNvCxnSpPr>
          <p:nvPr/>
        </p:nvCxnSpPr>
        <p:spPr>
          <a:xfrm flipH="1" flipV="1">
            <a:off x="1291149" y="3759363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7C832B-9198-D88E-3E3E-98562017D719}"/>
              </a:ext>
            </a:extLst>
          </p:cNvPr>
          <p:cNvCxnSpPr>
            <a:cxnSpLocks/>
          </p:cNvCxnSpPr>
          <p:nvPr/>
        </p:nvCxnSpPr>
        <p:spPr>
          <a:xfrm>
            <a:off x="1301890" y="4373879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086FB7-9BBA-2941-4CC8-4F7AA031532F}"/>
              </a:ext>
            </a:extLst>
          </p:cNvPr>
          <p:cNvSpPr txBox="1"/>
          <p:nvPr/>
        </p:nvSpPr>
        <p:spPr>
          <a:xfrm>
            <a:off x="1155137" y="3433343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D43D8B-7584-C83D-2088-D7A02CDA95C5}"/>
              </a:ext>
            </a:extLst>
          </p:cNvPr>
          <p:cNvSpPr txBox="1"/>
          <p:nvPr/>
        </p:nvSpPr>
        <p:spPr>
          <a:xfrm>
            <a:off x="1649903" y="4346456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088CD-E5A6-3AEA-BE58-0F12D230B544}"/>
              </a:ext>
            </a:extLst>
          </p:cNvPr>
          <p:cNvSpPr txBox="1"/>
          <p:nvPr/>
        </p:nvSpPr>
        <p:spPr>
          <a:xfrm>
            <a:off x="1646959" y="3743456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9A3CA-FB0E-9CAD-DFB6-57C9FF76E218}"/>
                  </a:ext>
                </a:extLst>
              </p:cNvPr>
              <p:cNvSpPr txBox="1"/>
              <p:nvPr/>
            </p:nvSpPr>
            <p:spPr>
              <a:xfrm>
                <a:off x="1240241" y="2199944"/>
                <a:ext cx="6096000" cy="378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F9A3CA-FB0E-9CAD-DFB6-57C9FF76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41" y="2199944"/>
                <a:ext cx="6096000" cy="37856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47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A1A0-2BA9-9A84-AF24-D7657919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F0D-E4D8-D078-DC90-B239978F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73F42A-1B90-E971-5164-9455F936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35" y="3207525"/>
            <a:ext cx="5736833" cy="21581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D1A8A1-7D13-DE0D-884F-49826674B616}"/>
              </a:ext>
            </a:extLst>
          </p:cNvPr>
          <p:cNvCxnSpPr/>
          <p:nvPr/>
        </p:nvCxnSpPr>
        <p:spPr>
          <a:xfrm>
            <a:off x="2401529" y="3599984"/>
            <a:ext cx="0" cy="776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462B11-33ED-ECB6-7431-D1074387DAAC}"/>
              </a:ext>
            </a:extLst>
          </p:cNvPr>
          <p:cNvCxnSpPr>
            <a:cxnSpLocks/>
          </p:cNvCxnSpPr>
          <p:nvPr/>
        </p:nvCxnSpPr>
        <p:spPr>
          <a:xfrm flipH="1" flipV="1">
            <a:off x="2431026" y="3599982"/>
            <a:ext cx="2576052" cy="147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7297EA-1D66-6869-8D2F-013E6B250222}"/>
              </a:ext>
            </a:extLst>
          </p:cNvPr>
          <p:cNvCxnSpPr/>
          <p:nvPr/>
        </p:nvCxnSpPr>
        <p:spPr>
          <a:xfrm>
            <a:off x="5007078" y="3614731"/>
            <a:ext cx="0" cy="776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AE9AD7-59C2-BBE9-9ED2-5DBA801AFDDF}"/>
              </a:ext>
            </a:extLst>
          </p:cNvPr>
          <p:cNvCxnSpPr>
            <a:cxnSpLocks/>
          </p:cNvCxnSpPr>
          <p:nvPr/>
        </p:nvCxnSpPr>
        <p:spPr>
          <a:xfrm flipH="1" flipV="1">
            <a:off x="2431026" y="4400263"/>
            <a:ext cx="245807" cy="59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048687-C2DC-09FD-5A5B-D3E91D98FA51}"/>
              </a:ext>
            </a:extLst>
          </p:cNvPr>
          <p:cNvCxnSpPr>
            <a:cxnSpLocks/>
          </p:cNvCxnSpPr>
          <p:nvPr/>
        </p:nvCxnSpPr>
        <p:spPr>
          <a:xfrm flipH="1">
            <a:off x="4279491" y="4385514"/>
            <a:ext cx="7275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794FD6-A878-E5BA-BB29-B6199087750B}"/>
              </a:ext>
            </a:extLst>
          </p:cNvPr>
          <p:cNvCxnSpPr>
            <a:cxnSpLocks/>
          </p:cNvCxnSpPr>
          <p:nvPr/>
        </p:nvCxnSpPr>
        <p:spPr>
          <a:xfrm>
            <a:off x="5843410" y="4027686"/>
            <a:ext cx="18101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CE6FA1-B4F4-2688-44BB-D6BC5E2B52B9}"/>
              </a:ext>
            </a:extLst>
          </p:cNvPr>
          <p:cNvSpPr txBox="1"/>
          <p:nvPr/>
        </p:nvSpPr>
        <p:spPr>
          <a:xfrm>
            <a:off x="5424607" y="3512839"/>
            <a:ext cx="287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Waveguide cross-section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93E6EF-F245-63BB-6150-6B2C696BF925}"/>
              </a:ext>
            </a:extLst>
          </p:cNvPr>
          <p:cNvCxnSpPr/>
          <p:nvPr/>
        </p:nvCxnSpPr>
        <p:spPr>
          <a:xfrm flipV="1">
            <a:off x="1388807" y="4027686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4E995A-B9DB-4633-BF2C-5D35B015F15B}"/>
              </a:ext>
            </a:extLst>
          </p:cNvPr>
          <p:cNvCxnSpPr>
            <a:cxnSpLocks/>
          </p:cNvCxnSpPr>
          <p:nvPr/>
        </p:nvCxnSpPr>
        <p:spPr>
          <a:xfrm flipH="1" flipV="1">
            <a:off x="1382983" y="3786795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ACFFED-32E9-79F5-C3D2-ED4664055084}"/>
              </a:ext>
            </a:extLst>
          </p:cNvPr>
          <p:cNvCxnSpPr>
            <a:cxnSpLocks/>
          </p:cNvCxnSpPr>
          <p:nvPr/>
        </p:nvCxnSpPr>
        <p:spPr>
          <a:xfrm>
            <a:off x="1393724" y="4401311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66FE06-CD7D-80B1-FFB2-4EA4966040A4}"/>
              </a:ext>
            </a:extLst>
          </p:cNvPr>
          <p:cNvSpPr txBox="1"/>
          <p:nvPr/>
        </p:nvSpPr>
        <p:spPr>
          <a:xfrm>
            <a:off x="1246971" y="3460775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50F4C1-9DCD-E29D-8145-FF755291CFC3}"/>
              </a:ext>
            </a:extLst>
          </p:cNvPr>
          <p:cNvSpPr txBox="1"/>
          <p:nvPr/>
        </p:nvSpPr>
        <p:spPr>
          <a:xfrm>
            <a:off x="1741737" y="4373888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D82BED-97EA-36CC-8D4A-EF293F8CBDA3}"/>
              </a:ext>
            </a:extLst>
          </p:cNvPr>
          <p:cNvSpPr/>
          <p:nvPr/>
        </p:nvSpPr>
        <p:spPr>
          <a:xfrm>
            <a:off x="8635181" y="3296013"/>
            <a:ext cx="2718619" cy="13609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5121B1-46A1-48C4-7230-C32AF713D3C9}"/>
              </a:ext>
            </a:extLst>
          </p:cNvPr>
          <p:cNvSpPr/>
          <p:nvPr/>
        </p:nvSpPr>
        <p:spPr>
          <a:xfrm>
            <a:off x="9414232" y="3764507"/>
            <a:ext cx="1160516" cy="474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3EA9F-F23C-2176-1EBB-256F2EB745C9}"/>
              </a:ext>
            </a:extLst>
          </p:cNvPr>
          <p:cNvCxnSpPr>
            <a:cxnSpLocks/>
          </p:cNvCxnSpPr>
          <p:nvPr/>
        </p:nvCxnSpPr>
        <p:spPr>
          <a:xfrm flipV="1">
            <a:off x="8206686" y="4544344"/>
            <a:ext cx="0" cy="53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675023-8B87-CE07-03CA-B017C5B99B62}"/>
              </a:ext>
            </a:extLst>
          </p:cNvPr>
          <p:cNvCxnSpPr>
            <a:cxnSpLocks/>
          </p:cNvCxnSpPr>
          <p:nvPr/>
        </p:nvCxnSpPr>
        <p:spPr>
          <a:xfrm>
            <a:off x="8211604" y="5084056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FF407F0-02DD-EA03-DE73-7DD29BBC408C}"/>
              </a:ext>
            </a:extLst>
          </p:cNvPr>
          <p:cNvSpPr txBox="1"/>
          <p:nvPr/>
        </p:nvSpPr>
        <p:spPr>
          <a:xfrm>
            <a:off x="8064851" y="419268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896CBF-9AC0-3F28-82B4-F4C75826530C}"/>
              </a:ext>
            </a:extLst>
          </p:cNvPr>
          <p:cNvSpPr txBox="1"/>
          <p:nvPr/>
        </p:nvSpPr>
        <p:spPr>
          <a:xfrm>
            <a:off x="8559617" y="5056633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804B7-5171-443F-AB03-B30E09126EBA}"/>
                  </a:ext>
                </a:extLst>
              </p:cNvPr>
              <p:cNvSpPr txBox="1"/>
              <p:nvPr/>
            </p:nvSpPr>
            <p:spPr>
              <a:xfrm>
                <a:off x="9481906" y="4238613"/>
                <a:ext cx="102516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𝑐𝑙𝑎𝑑𝑑𝑖𝑛𝑔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3804B7-5171-443F-AB03-B30E0912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906" y="4238613"/>
                <a:ext cx="1025167" cy="39190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3F4876-A537-833D-526D-320AB6CD8D14}"/>
                  </a:ext>
                </a:extLst>
              </p:cNvPr>
              <p:cNvSpPr txBox="1"/>
              <p:nvPr/>
            </p:nvSpPr>
            <p:spPr>
              <a:xfrm>
                <a:off x="9484082" y="3750645"/>
                <a:ext cx="102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3F4876-A537-833D-526D-320AB6CD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082" y="3750645"/>
                <a:ext cx="10251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AAA3DF9-A610-D754-DF66-02ABBE75ABA6}"/>
              </a:ext>
            </a:extLst>
          </p:cNvPr>
          <p:cNvSpPr txBox="1"/>
          <p:nvPr/>
        </p:nvSpPr>
        <p:spPr>
          <a:xfrm>
            <a:off x="1738793" y="3770888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F958AC-E0B9-D080-E81C-5F81BF7F29E0}"/>
                  </a:ext>
                </a:extLst>
              </p:cNvPr>
              <p:cNvSpPr txBox="1"/>
              <p:nvPr/>
            </p:nvSpPr>
            <p:spPr>
              <a:xfrm>
                <a:off x="1240241" y="2199944"/>
                <a:ext cx="6096000" cy="378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2F958AC-E0B9-D080-E81C-5F81BF7F2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41" y="2199944"/>
                <a:ext cx="6096000" cy="378565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317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3AEA-7DF5-C2E9-DF73-53FB6789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D1B6-71C6-DFCD-88BE-4EAE7D57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Eigenmode Solvers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AD0D1B-063C-5F40-35A3-676886D5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5" y="2869197"/>
            <a:ext cx="5736833" cy="21581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4912CE-C040-A7BC-C0F0-AE2E0647340D}"/>
              </a:ext>
            </a:extLst>
          </p:cNvPr>
          <p:cNvCxnSpPr/>
          <p:nvPr/>
        </p:nvCxnSpPr>
        <p:spPr>
          <a:xfrm>
            <a:off x="2410279" y="3261656"/>
            <a:ext cx="0" cy="77674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4D9F61-14AE-3A90-27B6-CA92DFB477F6}"/>
              </a:ext>
            </a:extLst>
          </p:cNvPr>
          <p:cNvCxnSpPr>
            <a:cxnSpLocks/>
          </p:cNvCxnSpPr>
          <p:nvPr/>
        </p:nvCxnSpPr>
        <p:spPr>
          <a:xfrm flipH="1" flipV="1">
            <a:off x="2439776" y="3261654"/>
            <a:ext cx="2576052" cy="147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EB52C2-D429-FF7E-3976-9D45735EBB50}"/>
              </a:ext>
            </a:extLst>
          </p:cNvPr>
          <p:cNvCxnSpPr/>
          <p:nvPr/>
        </p:nvCxnSpPr>
        <p:spPr>
          <a:xfrm>
            <a:off x="5015828" y="3276403"/>
            <a:ext cx="0" cy="7767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D31CD0-3279-3429-5D9F-50C149C614F8}"/>
              </a:ext>
            </a:extLst>
          </p:cNvPr>
          <p:cNvCxnSpPr>
            <a:cxnSpLocks/>
          </p:cNvCxnSpPr>
          <p:nvPr/>
        </p:nvCxnSpPr>
        <p:spPr>
          <a:xfrm flipH="1" flipV="1">
            <a:off x="2439776" y="4061935"/>
            <a:ext cx="245807" cy="596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661856-0CDD-0AFE-1D90-5239868BF3AF}"/>
              </a:ext>
            </a:extLst>
          </p:cNvPr>
          <p:cNvCxnSpPr>
            <a:cxnSpLocks/>
          </p:cNvCxnSpPr>
          <p:nvPr/>
        </p:nvCxnSpPr>
        <p:spPr>
          <a:xfrm flipH="1">
            <a:off x="4288241" y="4047186"/>
            <a:ext cx="7275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6B6538-867F-B9C8-041D-208CA9C3A8B2}"/>
              </a:ext>
            </a:extLst>
          </p:cNvPr>
          <p:cNvCxnSpPr/>
          <p:nvPr/>
        </p:nvCxnSpPr>
        <p:spPr>
          <a:xfrm>
            <a:off x="6096000" y="3787483"/>
            <a:ext cx="1337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BC6530-A8AE-DB10-D467-F150331753F5}"/>
              </a:ext>
            </a:extLst>
          </p:cNvPr>
          <p:cNvCxnSpPr/>
          <p:nvPr/>
        </p:nvCxnSpPr>
        <p:spPr>
          <a:xfrm flipV="1">
            <a:off x="1397557" y="368935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C1D35-DA56-187B-D5B9-C057A080F2A5}"/>
              </a:ext>
            </a:extLst>
          </p:cNvPr>
          <p:cNvCxnSpPr>
            <a:cxnSpLocks/>
          </p:cNvCxnSpPr>
          <p:nvPr/>
        </p:nvCxnSpPr>
        <p:spPr>
          <a:xfrm flipH="1" flipV="1">
            <a:off x="1391733" y="344846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021E96-7AD0-F1A0-2D8B-C1A713C5103C}"/>
              </a:ext>
            </a:extLst>
          </p:cNvPr>
          <p:cNvCxnSpPr>
            <a:cxnSpLocks/>
          </p:cNvCxnSpPr>
          <p:nvPr/>
        </p:nvCxnSpPr>
        <p:spPr>
          <a:xfrm>
            <a:off x="1402474" y="406298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BA489D-6AF3-1D2D-6008-A91B68E448A9}"/>
              </a:ext>
            </a:extLst>
          </p:cNvPr>
          <p:cNvSpPr txBox="1"/>
          <p:nvPr/>
        </p:nvSpPr>
        <p:spPr>
          <a:xfrm>
            <a:off x="1255721" y="312244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0ACF16-9C92-3024-D9CE-4F697EB3EDE9}"/>
              </a:ext>
            </a:extLst>
          </p:cNvPr>
          <p:cNvSpPr txBox="1"/>
          <p:nvPr/>
        </p:nvSpPr>
        <p:spPr>
          <a:xfrm>
            <a:off x="1750487" y="403556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F5E191-21C8-4B28-89AF-EFC3EFD60F10}"/>
              </a:ext>
            </a:extLst>
          </p:cNvPr>
          <p:cNvSpPr/>
          <p:nvPr/>
        </p:nvSpPr>
        <p:spPr>
          <a:xfrm>
            <a:off x="8643931" y="2957685"/>
            <a:ext cx="2718619" cy="13609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D6777C-1242-35AA-1F9B-AFDB9C2DC83D}"/>
              </a:ext>
            </a:extLst>
          </p:cNvPr>
          <p:cNvSpPr/>
          <p:nvPr/>
        </p:nvSpPr>
        <p:spPr>
          <a:xfrm>
            <a:off x="9422982" y="3426179"/>
            <a:ext cx="1160516" cy="474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B226ED-46D1-263C-FBB6-C14F07DC7BED}"/>
              </a:ext>
            </a:extLst>
          </p:cNvPr>
          <p:cNvCxnSpPr>
            <a:cxnSpLocks/>
          </p:cNvCxnSpPr>
          <p:nvPr/>
        </p:nvCxnSpPr>
        <p:spPr>
          <a:xfrm flipV="1">
            <a:off x="8215436" y="4206016"/>
            <a:ext cx="0" cy="539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6CAAE7-4FF8-7381-1415-08B5BC679AD7}"/>
              </a:ext>
            </a:extLst>
          </p:cNvPr>
          <p:cNvCxnSpPr>
            <a:cxnSpLocks/>
          </p:cNvCxnSpPr>
          <p:nvPr/>
        </p:nvCxnSpPr>
        <p:spPr>
          <a:xfrm>
            <a:off x="8220354" y="4745728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869187F-B6EA-B19E-AAA9-522A165F1310}"/>
              </a:ext>
            </a:extLst>
          </p:cNvPr>
          <p:cNvSpPr txBox="1"/>
          <p:nvPr/>
        </p:nvSpPr>
        <p:spPr>
          <a:xfrm>
            <a:off x="8073601" y="3854352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012313-5F1B-58B5-55C5-EAEE8032A4F5}"/>
              </a:ext>
            </a:extLst>
          </p:cNvPr>
          <p:cNvSpPr txBox="1"/>
          <p:nvPr/>
        </p:nvSpPr>
        <p:spPr>
          <a:xfrm>
            <a:off x="8568367" y="4718305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8CD8DA-A920-020F-872C-AB56952B4E92}"/>
                  </a:ext>
                </a:extLst>
              </p:cNvPr>
              <p:cNvSpPr txBox="1"/>
              <p:nvPr/>
            </p:nvSpPr>
            <p:spPr>
              <a:xfrm>
                <a:off x="9490656" y="3900285"/>
                <a:ext cx="102516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𝑐𝑙𝑎𝑑𝑑𝑖𝑛𝑔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8CD8DA-A920-020F-872C-AB56952B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56" y="3900285"/>
                <a:ext cx="1025167" cy="391902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C57C5DF-F171-FCA1-2274-A02BC1FA5B22}"/>
                  </a:ext>
                </a:extLst>
              </p:cNvPr>
              <p:cNvSpPr txBox="1"/>
              <p:nvPr/>
            </p:nvSpPr>
            <p:spPr>
              <a:xfrm>
                <a:off x="9492832" y="3412317"/>
                <a:ext cx="102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C57C5DF-F171-FCA1-2274-A02BC1FA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832" y="3412317"/>
                <a:ext cx="10251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0CBC5EE-871E-281A-20A3-0052AFCC00AC}"/>
              </a:ext>
            </a:extLst>
          </p:cNvPr>
          <p:cNvSpPr txBox="1"/>
          <p:nvPr/>
        </p:nvSpPr>
        <p:spPr>
          <a:xfrm>
            <a:off x="1747543" y="343256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423E8-DC89-C3E5-4BC9-08E59D8AFCE2}"/>
                  </a:ext>
                </a:extLst>
              </p:cNvPr>
              <p:cNvSpPr txBox="1"/>
              <p:nvPr/>
            </p:nvSpPr>
            <p:spPr>
              <a:xfrm>
                <a:off x="2683606" y="5656771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423E8-DC89-C3E5-4BC9-08E59D8A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606" y="5656771"/>
                <a:ext cx="609600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BC9840-BD59-F80C-F093-E1CF92C45892}"/>
              </a:ext>
            </a:extLst>
          </p:cNvPr>
          <p:cNvCxnSpPr>
            <a:cxnSpLocks/>
          </p:cNvCxnSpPr>
          <p:nvPr/>
        </p:nvCxnSpPr>
        <p:spPr>
          <a:xfrm flipH="1">
            <a:off x="6428232" y="4864196"/>
            <a:ext cx="1289859" cy="658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F7DB93-6D1E-3E53-1668-CB636FF555CA}"/>
              </a:ext>
            </a:extLst>
          </p:cNvPr>
          <p:cNvSpPr txBox="1"/>
          <p:nvPr/>
        </p:nvSpPr>
        <p:spPr>
          <a:xfrm>
            <a:off x="6910555" y="5295630"/>
            <a:ext cx="528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Returns mode fields and wavenumber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B0A24-8AB6-6F3A-F979-78C47BC00D78}"/>
                  </a:ext>
                </a:extLst>
              </p:cNvPr>
              <p:cNvSpPr txBox="1"/>
              <p:nvPr/>
            </p:nvSpPr>
            <p:spPr>
              <a:xfrm>
                <a:off x="1154045" y="2199601"/>
                <a:ext cx="6096000" cy="378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CA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CB0A24-8AB6-6F3A-F979-78C47BC0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45" y="2199601"/>
                <a:ext cx="6096000" cy="378565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38E9B0C-C329-6CD1-BD03-071120944177}"/>
              </a:ext>
            </a:extLst>
          </p:cNvPr>
          <p:cNvSpPr txBox="1"/>
          <p:nvPr/>
        </p:nvSpPr>
        <p:spPr>
          <a:xfrm>
            <a:off x="5492547" y="3271641"/>
            <a:ext cx="287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Waveguide cross-section</a:t>
            </a:r>
          </a:p>
        </p:txBody>
      </p:sp>
    </p:spTree>
    <p:extLst>
      <p:ext uri="{BB962C8B-B14F-4D97-AF65-F5344CB8AC3E}">
        <p14:creationId xmlns:p14="http://schemas.microsoft.com/office/powerpoint/2010/main" val="415632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5F48-F933-AB96-DE09-BBECEA7C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FCDF-C2DD-9BA9-27F2-1C90A750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MPB to calculate and visualize the waveguide mode for a buried Silicon-on-insulator waveguide 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A699-0FE0-0D79-FCA8-708DF266CD8B}"/>
              </a:ext>
            </a:extLst>
          </p:cNvPr>
          <p:cNvSpPr/>
          <p:nvPr/>
        </p:nvSpPr>
        <p:spPr>
          <a:xfrm>
            <a:off x="4640825" y="4001294"/>
            <a:ext cx="2718619" cy="13609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1602C-7DDE-3A3C-BED6-2E3CCBBFFA3F}"/>
              </a:ext>
            </a:extLst>
          </p:cNvPr>
          <p:cNvSpPr/>
          <p:nvPr/>
        </p:nvSpPr>
        <p:spPr>
          <a:xfrm>
            <a:off x="5419876" y="4469788"/>
            <a:ext cx="1160516" cy="4741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A82B0-D67B-F978-0DE5-77981B021DD7}"/>
              </a:ext>
            </a:extLst>
          </p:cNvPr>
          <p:cNvSpPr txBox="1"/>
          <p:nvPr/>
        </p:nvSpPr>
        <p:spPr>
          <a:xfrm>
            <a:off x="5691571" y="4992897"/>
            <a:ext cx="10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AA0D6-96D2-8F04-D675-156A02CC4931}"/>
              </a:ext>
            </a:extLst>
          </p:cNvPr>
          <p:cNvSpPr txBox="1"/>
          <p:nvPr/>
        </p:nvSpPr>
        <p:spPr>
          <a:xfrm>
            <a:off x="5824022" y="4522175"/>
            <a:ext cx="10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3639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825C-ECD9-602C-24D7-9EA27135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4AE0-2751-4C87-F870-46B64E85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</p:txBody>
      </p:sp>
    </p:spTree>
    <p:extLst>
      <p:ext uri="{BB962C8B-B14F-4D97-AF65-F5344CB8AC3E}">
        <p14:creationId xmlns:p14="http://schemas.microsoft.com/office/powerpoint/2010/main" val="180686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E898-F2D7-85D2-1ABC-670F95E6B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8CA0-F432-5F11-2AF9-639F5AC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AC05B-CDCB-2979-BDF6-3A52FD3CE66F}"/>
              </a:ext>
            </a:extLst>
          </p:cNvPr>
          <p:cNvSpPr txBox="1"/>
          <p:nvPr/>
        </p:nvSpPr>
        <p:spPr>
          <a:xfrm>
            <a:off x="985520" y="1690688"/>
            <a:ext cx="10444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Eigenmode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source for waveguide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Eigenmode expansion 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/>
              <a:t>monitors for waveguide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16781-476D-13E3-EDA7-4751849F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976" y="3753047"/>
            <a:ext cx="5736833" cy="21581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B975B8-E283-B596-7A74-7537F01B8002}"/>
              </a:ext>
            </a:extLst>
          </p:cNvPr>
          <p:cNvCxnSpPr/>
          <p:nvPr/>
        </p:nvCxnSpPr>
        <p:spPr>
          <a:xfrm flipV="1">
            <a:off x="3519948" y="457320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03FFD4-6C7A-D92E-B5CA-552F209BCAF1}"/>
              </a:ext>
            </a:extLst>
          </p:cNvPr>
          <p:cNvCxnSpPr>
            <a:cxnSpLocks/>
          </p:cNvCxnSpPr>
          <p:nvPr/>
        </p:nvCxnSpPr>
        <p:spPr>
          <a:xfrm flipH="1" flipV="1">
            <a:off x="3514124" y="433231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EEC0C-4F6A-959D-61D7-4D186CCECF1A}"/>
              </a:ext>
            </a:extLst>
          </p:cNvPr>
          <p:cNvCxnSpPr>
            <a:cxnSpLocks/>
          </p:cNvCxnSpPr>
          <p:nvPr/>
        </p:nvCxnSpPr>
        <p:spPr>
          <a:xfrm>
            <a:off x="3524865" y="494683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4840DF-3AD4-D5C2-3FC2-AC9A20230B13}"/>
              </a:ext>
            </a:extLst>
          </p:cNvPr>
          <p:cNvSpPr txBox="1"/>
          <p:nvPr/>
        </p:nvSpPr>
        <p:spPr>
          <a:xfrm>
            <a:off x="3378112" y="400629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901F9-BDC8-2D20-8CE8-BA38AC23F9F2}"/>
              </a:ext>
            </a:extLst>
          </p:cNvPr>
          <p:cNvSpPr txBox="1"/>
          <p:nvPr/>
        </p:nvSpPr>
        <p:spPr>
          <a:xfrm>
            <a:off x="3872878" y="4919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752557-2DAD-2E66-A48C-DBF925576289}"/>
              </a:ext>
            </a:extLst>
          </p:cNvPr>
          <p:cNvSpPr txBox="1"/>
          <p:nvPr/>
        </p:nvSpPr>
        <p:spPr>
          <a:xfrm>
            <a:off x="3869934" y="4316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78447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B2E74-02D6-5E17-8235-D8DC6B97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C6B8-E998-1041-7EF4-ADE38D6B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333FB5-5822-AB81-0DDD-BA98BC22B9E4}"/>
                  </a:ext>
                </a:extLst>
              </p:cNvPr>
              <p:cNvSpPr txBox="1"/>
              <p:nvPr/>
            </p:nvSpPr>
            <p:spPr>
              <a:xfrm>
                <a:off x="985520" y="1690688"/>
                <a:ext cx="10444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source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Source for waveguide simulations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User choses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sz="2800" dirty="0"/>
                  <a:t> (mode index and frequency)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333FB5-5822-AB81-0DDD-BA98BC22B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690688"/>
                <a:ext cx="10444480" cy="1384995"/>
              </a:xfrm>
              <a:prstGeom prst="rect">
                <a:avLst/>
              </a:prstGeom>
              <a:blipFill>
                <a:blip r:embed="rId2"/>
                <a:stretch>
                  <a:fillRect l="-1051" t="-4386" b="-10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24542E-5412-50C2-A4C5-65B1E2A3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76" y="3753047"/>
            <a:ext cx="5736833" cy="21581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C66ACF-5E23-553B-8BF2-7F4F7D19EC10}"/>
              </a:ext>
            </a:extLst>
          </p:cNvPr>
          <p:cNvCxnSpPr/>
          <p:nvPr/>
        </p:nvCxnSpPr>
        <p:spPr>
          <a:xfrm flipV="1">
            <a:off x="3519948" y="457320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31430E-CE48-4623-3E65-39358810746A}"/>
              </a:ext>
            </a:extLst>
          </p:cNvPr>
          <p:cNvCxnSpPr>
            <a:cxnSpLocks/>
          </p:cNvCxnSpPr>
          <p:nvPr/>
        </p:nvCxnSpPr>
        <p:spPr>
          <a:xfrm flipH="1" flipV="1">
            <a:off x="3514124" y="433231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C0A779-66D4-AFFA-7906-5728771868E9}"/>
              </a:ext>
            </a:extLst>
          </p:cNvPr>
          <p:cNvCxnSpPr>
            <a:cxnSpLocks/>
          </p:cNvCxnSpPr>
          <p:nvPr/>
        </p:nvCxnSpPr>
        <p:spPr>
          <a:xfrm>
            <a:off x="3524865" y="494683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0E8EA-4F89-4967-F4FB-06279BE70BA5}"/>
              </a:ext>
            </a:extLst>
          </p:cNvPr>
          <p:cNvSpPr txBox="1"/>
          <p:nvPr/>
        </p:nvSpPr>
        <p:spPr>
          <a:xfrm>
            <a:off x="3378112" y="400629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8ABB6-6D65-82FE-20B1-6BDF293B2EF3}"/>
              </a:ext>
            </a:extLst>
          </p:cNvPr>
          <p:cNvSpPr txBox="1"/>
          <p:nvPr/>
        </p:nvSpPr>
        <p:spPr>
          <a:xfrm>
            <a:off x="3872878" y="4919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46D19-97D2-9471-C6E2-22E1AF350F6A}"/>
              </a:ext>
            </a:extLst>
          </p:cNvPr>
          <p:cNvSpPr txBox="1"/>
          <p:nvPr/>
        </p:nvSpPr>
        <p:spPr>
          <a:xfrm>
            <a:off x="3869934" y="4316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00595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66D77-EF01-C1DA-2FF1-70D48E862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D168-5526-D292-F9D2-E917FAAE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E6831-F05C-0BEC-1764-BB969618DD00}"/>
                  </a:ext>
                </a:extLst>
              </p:cNvPr>
              <p:cNvSpPr txBox="1"/>
              <p:nvPr/>
            </p:nvSpPr>
            <p:spPr>
              <a:xfrm>
                <a:off x="985520" y="1690688"/>
                <a:ext cx="104444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source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User choses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sz="2800" dirty="0"/>
                  <a:t> (mode index and frequency)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Chose source-plane location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 and direction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E6831-F05C-0BEC-1764-BB969618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690688"/>
                <a:ext cx="10444480" cy="1384995"/>
              </a:xfrm>
              <a:prstGeom prst="rect">
                <a:avLst/>
              </a:prstGeom>
              <a:blipFill>
                <a:blip r:embed="rId2"/>
                <a:stretch>
                  <a:fillRect l="-1051" t="-4386" b="-10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7B453A-FD0D-5500-52A9-49123650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76" y="3753047"/>
            <a:ext cx="5736833" cy="21581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8996E7-CAEA-293B-2255-DC79E62DE51A}"/>
              </a:ext>
            </a:extLst>
          </p:cNvPr>
          <p:cNvCxnSpPr/>
          <p:nvPr/>
        </p:nvCxnSpPr>
        <p:spPr>
          <a:xfrm>
            <a:off x="4532670" y="4145506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17C087-6585-F53F-3A48-3A928D04159A}"/>
              </a:ext>
            </a:extLst>
          </p:cNvPr>
          <p:cNvCxnSpPr>
            <a:cxnSpLocks/>
          </p:cNvCxnSpPr>
          <p:nvPr/>
        </p:nvCxnSpPr>
        <p:spPr>
          <a:xfrm flipH="1" flipV="1">
            <a:off x="4562167" y="4145504"/>
            <a:ext cx="2576052" cy="147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E399A-59E1-7FB9-DDDF-FE074562345C}"/>
              </a:ext>
            </a:extLst>
          </p:cNvPr>
          <p:cNvCxnSpPr/>
          <p:nvPr/>
        </p:nvCxnSpPr>
        <p:spPr>
          <a:xfrm>
            <a:off x="7138219" y="4160253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64A8C-961F-DFA0-F040-134C79CF8A28}"/>
              </a:ext>
            </a:extLst>
          </p:cNvPr>
          <p:cNvCxnSpPr>
            <a:cxnSpLocks/>
          </p:cNvCxnSpPr>
          <p:nvPr/>
        </p:nvCxnSpPr>
        <p:spPr>
          <a:xfrm flipH="1" flipV="1">
            <a:off x="4562167" y="4945785"/>
            <a:ext cx="245807" cy="5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F36F1-41A3-6985-DCAC-37187490FB44}"/>
              </a:ext>
            </a:extLst>
          </p:cNvPr>
          <p:cNvCxnSpPr>
            <a:cxnSpLocks/>
          </p:cNvCxnSpPr>
          <p:nvPr/>
        </p:nvCxnSpPr>
        <p:spPr>
          <a:xfrm flipH="1">
            <a:off x="6410632" y="4931036"/>
            <a:ext cx="72758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79F6D-B1E3-894B-2854-097D86F87021}"/>
              </a:ext>
            </a:extLst>
          </p:cNvPr>
          <p:cNvCxnSpPr/>
          <p:nvPr/>
        </p:nvCxnSpPr>
        <p:spPr>
          <a:xfrm flipV="1">
            <a:off x="3519948" y="457320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B359B8-5DEF-D48B-5F62-FA6FE1F50D34}"/>
              </a:ext>
            </a:extLst>
          </p:cNvPr>
          <p:cNvCxnSpPr>
            <a:cxnSpLocks/>
          </p:cNvCxnSpPr>
          <p:nvPr/>
        </p:nvCxnSpPr>
        <p:spPr>
          <a:xfrm flipH="1" flipV="1">
            <a:off x="3514124" y="433231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22041-89D1-5243-FAC3-DE3D207C75D7}"/>
              </a:ext>
            </a:extLst>
          </p:cNvPr>
          <p:cNvCxnSpPr>
            <a:cxnSpLocks/>
          </p:cNvCxnSpPr>
          <p:nvPr/>
        </p:nvCxnSpPr>
        <p:spPr>
          <a:xfrm>
            <a:off x="3524865" y="494683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91DF4E-61CF-1D31-3F46-CB70C7D22D06}"/>
              </a:ext>
            </a:extLst>
          </p:cNvPr>
          <p:cNvSpPr txBox="1"/>
          <p:nvPr/>
        </p:nvSpPr>
        <p:spPr>
          <a:xfrm>
            <a:off x="3378112" y="400629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0B3E5-267F-A8DE-9E4B-391D201F74A6}"/>
              </a:ext>
            </a:extLst>
          </p:cNvPr>
          <p:cNvSpPr txBox="1"/>
          <p:nvPr/>
        </p:nvSpPr>
        <p:spPr>
          <a:xfrm>
            <a:off x="3872878" y="4919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73994-FB3F-B104-6176-E4C5BD3A205E}"/>
              </a:ext>
            </a:extLst>
          </p:cNvPr>
          <p:cNvSpPr txBox="1"/>
          <p:nvPr/>
        </p:nvSpPr>
        <p:spPr>
          <a:xfrm>
            <a:off x="3869934" y="431641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9D78A2-D8DA-AE10-5710-BD85161C4F58}"/>
                  </a:ext>
                </a:extLst>
              </p:cNvPr>
              <p:cNvSpPr txBox="1"/>
              <p:nvPr/>
            </p:nvSpPr>
            <p:spPr>
              <a:xfrm>
                <a:off x="7131216" y="4316410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9D78A2-D8DA-AE10-5710-BD85161C4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216" y="4316410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Up 25">
            <a:extLst>
              <a:ext uri="{FF2B5EF4-FFF2-40B4-BE49-F238E27FC236}">
                <a16:creationId xmlns:a16="http://schemas.microsoft.com/office/drawing/2014/main" id="{8166412C-E95C-D724-49D4-EF7FC64A7DAA}"/>
              </a:ext>
            </a:extLst>
          </p:cNvPr>
          <p:cNvSpPr/>
          <p:nvPr/>
        </p:nvSpPr>
        <p:spPr>
          <a:xfrm rot="2632067">
            <a:off x="6229369" y="3583888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88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F3F3-35B0-E624-5192-DED6C23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0458-67BE-E9D1-791D-A95AEF37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318A6-839D-81E9-395B-284F5BCE9C87}"/>
                  </a:ext>
                </a:extLst>
              </p:cNvPr>
              <p:cNvSpPr txBox="1"/>
              <p:nvPr/>
            </p:nvSpPr>
            <p:spPr>
              <a:xfrm>
                <a:off x="985520" y="1690688"/>
                <a:ext cx="104444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source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User choses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sz="2800" dirty="0"/>
                  <a:t> (mode index and frequency)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Chose source-plane location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solver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CA" sz="2800" dirty="0"/>
              </a:p>
              <a:p>
                <a:pPr lvl="1"/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E318A6-839D-81E9-395B-284F5BCE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690688"/>
                <a:ext cx="10444480" cy="2677656"/>
              </a:xfrm>
              <a:prstGeom prst="rect">
                <a:avLst/>
              </a:prstGeom>
              <a:blipFill>
                <a:blip r:embed="rId2"/>
                <a:stretch>
                  <a:fillRect l="-1051" t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A3B67F-B20F-0757-70F0-C1726ED0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CE0FE9-F316-ED3A-1988-D7DE2897FA8E}"/>
              </a:ext>
            </a:extLst>
          </p:cNvPr>
          <p:cNvCxnSpPr/>
          <p:nvPr/>
        </p:nvCxnSpPr>
        <p:spPr>
          <a:xfrm>
            <a:off x="4857135" y="4971416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7FDE44-D5A7-4F68-6492-2491CF48552B}"/>
              </a:ext>
            </a:extLst>
          </p:cNvPr>
          <p:cNvCxnSpPr>
            <a:cxnSpLocks/>
          </p:cNvCxnSpPr>
          <p:nvPr/>
        </p:nvCxnSpPr>
        <p:spPr>
          <a:xfrm flipH="1" flipV="1">
            <a:off x="4886632" y="4971414"/>
            <a:ext cx="2576052" cy="147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D96052-7E55-0F4D-B388-F5C802971C30}"/>
              </a:ext>
            </a:extLst>
          </p:cNvPr>
          <p:cNvCxnSpPr/>
          <p:nvPr/>
        </p:nvCxnSpPr>
        <p:spPr>
          <a:xfrm>
            <a:off x="7462684" y="4986163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C5D7A0-8C11-1D3A-7372-A7921BCE4D57}"/>
              </a:ext>
            </a:extLst>
          </p:cNvPr>
          <p:cNvCxnSpPr>
            <a:cxnSpLocks/>
          </p:cNvCxnSpPr>
          <p:nvPr/>
        </p:nvCxnSpPr>
        <p:spPr>
          <a:xfrm flipH="1" flipV="1">
            <a:off x="4886632" y="5771695"/>
            <a:ext cx="245807" cy="5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15AB0E-C73B-2B3E-3487-6E8DE852AC15}"/>
              </a:ext>
            </a:extLst>
          </p:cNvPr>
          <p:cNvCxnSpPr>
            <a:cxnSpLocks/>
          </p:cNvCxnSpPr>
          <p:nvPr/>
        </p:nvCxnSpPr>
        <p:spPr>
          <a:xfrm flipH="1">
            <a:off x="6735097" y="5756946"/>
            <a:ext cx="72758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59A7E3-F3CF-DB00-5900-94FCF39F49ED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1326D5-D453-7E99-27DE-DE2C4894BBA0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2C76C6-5FAD-D48C-A24A-A2D3194B489C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503797-0D89-49D0-5CA6-487991C2D38C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951B11-B2C4-7618-0F50-1D3DAD8AA54B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393D1-8458-39A5-B182-7CC11B44321C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F434D5-95BB-7E05-A4FA-8CFCA6C2C986}"/>
                  </a:ext>
                </a:extLst>
              </p:cNvPr>
              <p:cNvSpPr txBox="1"/>
              <p:nvPr/>
            </p:nvSpPr>
            <p:spPr>
              <a:xfrm>
                <a:off x="7455681" y="5142320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9F434D5-95BB-7E05-A4FA-8CFCA6C2C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81" y="5142320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9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A82B6-2A5A-975C-D48E-7A559B62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3997-9463-0D90-F32F-340D25DE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1B7038-C4C1-8ECF-3A22-EEE76E650A73}"/>
                  </a:ext>
                </a:extLst>
              </p:cNvPr>
              <p:cNvSpPr txBox="1"/>
              <p:nvPr/>
            </p:nvSpPr>
            <p:spPr>
              <a:xfrm>
                <a:off x="985520" y="1690688"/>
                <a:ext cx="1044448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source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User choses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sz="2800" dirty="0"/>
                  <a:t> (mode index and frequency)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Chose source-plane location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800" dirty="0"/>
                  <a:t>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solver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Inject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800" b="1" dirty="0"/>
                  <a:t> </a:t>
                </a:r>
                <a:r>
                  <a:rPr lang="en-CA" sz="2800" dirty="0"/>
                  <a:t>using a pulse-source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sz="2800" b="1" dirty="0"/>
              </a:p>
              <a:p>
                <a:pPr lvl="1"/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1B7038-C4C1-8ECF-3A22-EEE76E65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690688"/>
                <a:ext cx="10444480" cy="3108543"/>
              </a:xfrm>
              <a:prstGeom prst="rect">
                <a:avLst/>
              </a:prstGeom>
              <a:blipFill>
                <a:blip r:embed="rId2"/>
                <a:stretch>
                  <a:fillRect l="-1051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48C2A2-A2F6-0BEC-5604-48ADFF310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717A6-239C-5425-74A3-9BD12626874F}"/>
              </a:ext>
            </a:extLst>
          </p:cNvPr>
          <p:cNvCxnSpPr/>
          <p:nvPr/>
        </p:nvCxnSpPr>
        <p:spPr>
          <a:xfrm>
            <a:off x="4857135" y="4971416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CE4758-57D8-AC83-94A4-85CE7838E7D2}"/>
              </a:ext>
            </a:extLst>
          </p:cNvPr>
          <p:cNvCxnSpPr>
            <a:cxnSpLocks/>
          </p:cNvCxnSpPr>
          <p:nvPr/>
        </p:nvCxnSpPr>
        <p:spPr>
          <a:xfrm flipH="1" flipV="1">
            <a:off x="4886632" y="4971414"/>
            <a:ext cx="2576052" cy="147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CA5AB-7904-2E9E-2770-D49243BF0B3B}"/>
              </a:ext>
            </a:extLst>
          </p:cNvPr>
          <p:cNvCxnSpPr/>
          <p:nvPr/>
        </p:nvCxnSpPr>
        <p:spPr>
          <a:xfrm>
            <a:off x="7462684" y="4986163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7EEFC-1FB4-3DAB-3E7D-B75CA4421E5B}"/>
              </a:ext>
            </a:extLst>
          </p:cNvPr>
          <p:cNvCxnSpPr>
            <a:cxnSpLocks/>
          </p:cNvCxnSpPr>
          <p:nvPr/>
        </p:nvCxnSpPr>
        <p:spPr>
          <a:xfrm flipH="1" flipV="1">
            <a:off x="4886632" y="5771695"/>
            <a:ext cx="245807" cy="59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3B36CA-16BA-CA5A-D5FE-CB068F53CCAA}"/>
              </a:ext>
            </a:extLst>
          </p:cNvPr>
          <p:cNvCxnSpPr>
            <a:cxnSpLocks/>
          </p:cNvCxnSpPr>
          <p:nvPr/>
        </p:nvCxnSpPr>
        <p:spPr>
          <a:xfrm flipH="1">
            <a:off x="6735097" y="5756946"/>
            <a:ext cx="72758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15088-216C-DD5A-0CBC-8E2A7919092C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00F97B-F424-4DBC-6C15-9549FA345355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1087E8-F784-88BE-5E3F-1696122E4048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A05462-D205-88D6-1678-00EBFA266B07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FE1D8C-A4E9-0D58-7DF7-6B9A18C3CFAE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C0050-F5F8-4CE6-FAB9-9FDAFBD598A0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66F67F-8846-675A-BD19-37ABA8CB64F8}"/>
                  </a:ext>
                </a:extLst>
              </p:cNvPr>
              <p:cNvSpPr txBox="1"/>
              <p:nvPr/>
            </p:nvSpPr>
            <p:spPr>
              <a:xfrm>
                <a:off x="7455681" y="5142320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66F67F-8846-675A-BD19-37ABA8CB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81" y="5142320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98A83-12B8-7DC3-1617-A22ECDE43583}"/>
                  </a:ext>
                </a:extLst>
              </p:cNvPr>
              <p:cNvSpPr txBox="1"/>
              <p:nvPr/>
            </p:nvSpPr>
            <p:spPr>
              <a:xfrm>
                <a:off x="7990014" y="4119009"/>
                <a:ext cx="40250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A98A83-12B8-7DC3-1617-A22ECDE43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014" y="4119009"/>
                <a:ext cx="4025002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95EA5-588D-48B4-E6E7-FAA818F1FDC7}"/>
                  </a:ext>
                </a:extLst>
              </p:cNvPr>
              <p:cNvSpPr txBox="1"/>
              <p:nvPr/>
            </p:nvSpPr>
            <p:spPr>
              <a:xfrm>
                <a:off x="8062455" y="4595934"/>
                <a:ext cx="3952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95EA5-588D-48B4-E6E7-FAA818F1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455" y="4595934"/>
                <a:ext cx="3952561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757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93A67-0791-58B7-E6DC-29130CEE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6379-0294-14D2-36CD-00E4EA0B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4DA7FC-64AA-E8B7-A920-B4DE9FE5F85F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Monitor for waveguide simulations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Calculates overlap integral of </a:t>
                </a:r>
                <a14:m>
                  <m:oMath xmlns:m="http://schemas.openxmlformats.org/officeDocument/2006/math">
                    <m:r>
                      <a:rPr lang="en-CA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CA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4DA7FC-64AA-E8B7-A920-B4DE9FE5F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1815882"/>
              </a:xfrm>
              <a:prstGeom prst="rect">
                <a:avLst/>
              </a:prstGeom>
              <a:blipFill>
                <a:blip r:embed="rId2"/>
                <a:stretch>
                  <a:fillRect l="-1050" b="-87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7FA995F-171C-6813-CA8E-E1017F54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33C293-1A1D-A507-ADE4-6DCBFD09405B}"/>
              </a:ext>
            </a:extLst>
          </p:cNvPr>
          <p:cNvCxnSpPr>
            <a:cxnSpLocks/>
          </p:cNvCxnSpPr>
          <p:nvPr/>
        </p:nvCxnSpPr>
        <p:spPr>
          <a:xfrm>
            <a:off x="5093110" y="4688737"/>
            <a:ext cx="0" cy="71038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DC52E7-5388-4926-3583-1079FDAFE027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4676446"/>
            <a:ext cx="2576052" cy="1474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98DC0-1905-B789-474B-F60FFDA68501}"/>
              </a:ext>
            </a:extLst>
          </p:cNvPr>
          <p:cNvCxnSpPr/>
          <p:nvPr/>
        </p:nvCxnSpPr>
        <p:spPr>
          <a:xfrm>
            <a:off x="7669162" y="4691195"/>
            <a:ext cx="0" cy="7767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8EEB88-EFC5-78E7-08C8-05B899F349EA}"/>
              </a:ext>
            </a:extLst>
          </p:cNvPr>
          <p:cNvCxnSpPr>
            <a:cxnSpLocks/>
          </p:cNvCxnSpPr>
          <p:nvPr/>
        </p:nvCxnSpPr>
        <p:spPr>
          <a:xfrm flipH="1" flipV="1">
            <a:off x="5110493" y="5418710"/>
            <a:ext cx="244054" cy="10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84364B-42AE-6370-B496-4F31484D4B3C}"/>
              </a:ext>
            </a:extLst>
          </p:cNvPr>
          <p:cNvCxnSpPr>
            <a:cxnSpLocks/>
          </p:cNvCxnSpPr>
          <p:nvPr/>
        </p:nvCxnSpPr>
        <p:spPr>
          <a:xfrm flipH="1">
            <a:off x="7148052" y="5433690"/>
            <a:ext cx="45228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1CA4AB-94D8-B77D-4044-C3FE353806BE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E0C2A-01CF-B6A9-F377-C2B8942ADC39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65F709-228F-7811-A1D1-5995B835CB9C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DAE93-E887-ECAC-1DFD-CCC699FDEF8E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AC06-F0DD-2C81-FEE5-DC29B2E46AD7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2946A-9066-6CBF-0B5E-E71193A5986D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FCD1E2-94B4-F703-82FA-E41E927AC873}"/>
                  </a:ext>
                </a:extLst>
              </p:cNvPr>
              <p:cNvSpPr txBox="1"/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FCD1E2-94B4-F703-82FA-E41E927A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Up 20">
            <a:extLst>
              <a:ext uri="{FF2B5EF4-FFF2-40B4-BE49-F238E27FC236}">
                <a16:creationId xmlns:a16="http://schemas.microsoft.com/office/drawing/2014/main" id="{6881EA00-B07B-34DC-6EB9-BC4C5464AC86}"/>
              </a:ext>
            </a:extLst>
          </p:cNvPr>
          <p:cNvSpPr/>
          <p:nvPr/>
        </p:nvSpPr>
        <p:spPr>
          <a:xfrm rot="2632067">
            <a:off x="6131355" y="4931562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93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4CC1-6A38-FE84-FDA4-9961EFF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EF06-3460-D856-567B-FB7FE79C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C9A5C-6FFF-0A31-EB24-E040EAD35391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𝑜𝑣𝑒𝑟𝑙𝑎𝑝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C9A5C-6FFF-0A31-EB24-E040EAD3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1815882"/>
              </a:xfrm>
              <a:prstGeom prst="rect">
                <a:avLst/>
              </a:prstGeom>
              <a:blipFill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7F92CCF-7762-213A-B1D1-2C0C90DF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3F7437-4621-4657-0378-CFF9A62C63F1}"/>
              </a:ext>
            </a:extLst>
          </p:cNvPr>
          <p:cNvCxnSpPr>
            <a:cxnSpLocks/>
          </p:cNvCxnSpPr>
          <p:nvPr/>
        </p:nvCxnSpPr>
        <p:spPr>
          <a:xfrm>
            <a:off x="5093110" y="4688737"/>
            <a:ext cx="0" cy="71038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26DD8C-885B-716D-9789-653C63748AE8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4676446"/>
            <a:ext cx="2576052" cy="1474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C7CEAA-6C50-D075-03DA-F6C68672EC5F}"/>
              </a:ext>
            </a:extLst>
          </p:cNvPr>
          <p:cNvCxnSpPr/>
          <p:nvPr/>
        </p:nvCxnSpPr>
        <p:spPr>
          <a:xfrm>
            <a:off x="7669162" y="4691195"/>
            <a:ext cx="0" cy="7767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9AFED8-445C-7444-6562-62ECDCB35675}"/>
              </a:ext>
            </a:extLst>
          </p:cNvPr>
          <p:cNvCxnSpPr>
            <a:cxnSpLocks/>
          </p:cNvCxnSpPr>
          <p:nvPr/>
        </p:nvCxnSpPr>
        <p:spPr>
          <a:xfrm flipH="1" flipV="1">
            <a:off x="5110493" y="5418710"/>
            <a:ext cx="244054" cy="10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2CD629-5070-2445-10CC-6E9B826E064C}"/>
              </a:ext>
            </a:extLst>
          </p:cNvPr>
          <p:cNvCxnSpPr>
            <a:cxnSpLocks/>
          </p:cNvCxnSpPr>
          <p:nvPr/>
        </p:nvCxnSpPr>
        <p:spPr>
          <a:xfrm flipH="1">
            <a:off x="7148052" y="5433690"/>
            <a:ext cx="45228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380E9-B6BB-6116-3CF9-B472A1B0DA05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BAED68-0A1F-03DC-9367-FB0906984513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E1E09-5BDF-F2D8-8C47-0F03AE0C6F0B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254528-D3F6-C3D2-73B8-5C54B3248116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B7198-CD01-B6C2-11EC-72C526045157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B001D-4D74-36EA-77EF-A369E98EA372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0A45E2-5DAE-9174-A021-EBAE62539B4C}"/>
                  </a:ext>
                </a:extLst>
              </p:cNvPr>
              <p:cNvSpPr txBox="1"/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0A45E2-5DAE-9174-A021-EBAE6253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Up 20">
            <a:extLst>
              <a:ext uri="{FF2B5EF4-FFF2-40B4-BE49-F238E27FC236}">
                <a16:creationId xmlns:a16="http://schemas.microsoft.com/office/drawing/2014/main" id="{BFCD28F9-2F5C-9A38-E4B3-172DA6E4679F}"/>
              </a:ext>
            </a:extLst>
          </p:cNvPr>
          <p:cNvSpPr/>
          <p:nvPr/>
        </p:nvSpPr>
        <p:spPr>
          <a:xfrm rot="2632067">
            <a:off x="6131355" y="4931562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8F1F4A-47FC-0DFA-25B7-062A6917287B}"/>
              </a:ext>
            </a:extLst>
          </p:cNvPr>
          <p:cNvSpPr txBox="1"/>
          <p:nvPr/>
        </p:nvSpPr>
        <p:spPr>
          <a:xfrm>
            <a:off x="8655638" y="2233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Mode overlap integral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EFFF8-0538-3121-4988-54A6E9B284E1}"/>
              </a:ext>
            </a:extLst>
          </p:cNvPr>
          <p:cNvSpPr txBox="1"/>
          <p:nvPr/>
        </p:nvSpPr>
        <p:spPr>
          <a:xfrm>
            <a:off x="1130710" y="30983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Mode amplitude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B8601-79CC-9459-20F1-0807637E0F7F}"/>
              </a:ext>
            </a:extLst>
          </p:cNvPr>
          <p:cNvCxnSpPr>
            <a:cxnSpLocks/>
          </p:cNvCxnSpPr>
          <p:nvPr/>
        </p:nvCxnSpPr>
        <p:spPr>
          <a:xfrm flipV="1">
            <a:off x="1976285" y="2691786"/>
            <a:ext cx="0" cy="49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7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63DE-4C4B-9304-35EB-DA33A5AD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15F8-40F0-264D-C89C-C9599135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D7D67-1146-0064-623D-6703618E725A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1849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𝑜𝑣𝑒𝑟𝑙𝑎</m:t>
                    </m:r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5D7D67-1146-0064-623D-6703618E7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1849994"/>
              </a:xfrm>
              <a:prstGeom prst="rect">
                <a:avLst/>
              </a:prstGeom>
              <a:blipFill>
                <a:blip r:embed="rId2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7994D2A-DE22-427F-78B1-C2038DF5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4F3471-9BF5-258D-59E0-DF4D21C75EF5}"/>
              </a:ext>
            </a:extLst>
          </p:cNvPr>
          <p:cNvCxnSpPr>
            <a:cxnSpLocks/>
          </p:cNvCxnSpPr>
          <p:nvPr/>
        </p:nvCxnSpPr>
        <p:spPr>
          <a:xfrm>
            <a:off x="5093110" y="4688737"/>
            <a:ext cx="0" cy="71038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65602D-4285-C324-929B-08D676E3E691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4676446"/>
            <a:ext cx="2576052" cy="1474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E9799C-06EE-E8C1-D8E4-EB21C0DEF941}"/>
              </a:ext>
            </a:extLst>
          </p:cNvPr>
          <p:cNvCxnSpPr/>
          <p:nvPr/>
        </p:nvCxnSpPr>
        <p:spPr>
          <a:xfrm>
            <a:off x="7669162" y="4691195"/>
            <a:ext cx="0" cy="7767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2A1D34-A7F7-A3B5-63B2-833F611A989B}"/>
              </a:ext>
            </a:extLst>
          </p:cNvPr>
          <p:cNvCxnSpPr>
            <a:cxnSpLocks/>
          </p:cNvCxnSpPr>
          <p:nvPr/>
        </p:nvCxnSpPr>
        <p:spPr>
          <a:xfrm flipH="1" flipV="1">
            <a:off x="5110493" y="5418710"/>
            <a:ext cx="244054" cy="10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99210-86BD-09A5-7792-5ED2B89E6CA6}"/>
              </a:ext>
            </a:extLst>
          </p:cNvPr>
          <p:cNvCxnSpPr>
            <a:cxnSpLocks/>
          </p:cNvCxnSpPr>
          <p:nvPr/>
        </p:nvCxnSpPr>
        <p:spPr>
          <a:xfrm flipH="1">
            <a:off x="7148052" y="5433690"/>
            <a:ext cx="45228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A1A842-DED2-8F7C-FEE5-B5A20606857D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358B19-51B5-599D-621B-96A3B4B14138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EDDDA-B031-8C9B-7544-016E51742475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C99EC2-B110-8251-D2D5-6308BAC6AA22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77C0-99EB-EE59-040B-82E1B11F6D86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9B96D-DCC0-8FC6-6CCA-3DFBAF3F2BBF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FFFDB1-C212-313E-0FD0-BF610C2F14AA}"/>
                  </a:ext>
                </a:extLst>
              </p:cNvPr>
              <p:cNvSpPr txBox="1"/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FFFDB1-C212-313E-0FD0-BF610C2F1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Up 20">
            <a:extLst>
              <a:ext uri="{FF2B5EF4-FFF2-40B4-BE49-F238E27FC236}">
                <a16:creationId xmlns:a16="http://schemas.microsoft.com/office/drawing/2014/main" id="{E58906BF-AC3E-AB5E-868F-AE2C590F91E6}"/>
              </a:ext>
            </a:extLst>
          </p:cNvPr>
          <p:cNvSpPr/>
          <p:nvPr/>
        </p:nvSpPr>
        <p:spPr>
          <a:xfrm rot="2632067">
            <a:off x="6131355" y="4931562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47DF9-B025-8E16-9AF3-866348C4888D}"/>
              </a:ext>
            </a:extLst>
          </p:cNvPr>
          <p:cNvSpPr txBox="1"/>
          <p:nvPr/>
        </p:nvSpPr>
        <p:spPr>
          <a:xfrm>
            <a:off x="9275070" y="2224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Mode overlap integral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14450-F6B3-661E-B906-2C30ADACEE82}"/>
              </a:ext>
            </a:extLst>
          </p:cNvPr>
          <p:cNvSpPr txBox="1"/>
          <p:nvPr/>
        </p:nvSpPr>
        <p:spPr>
          <a:xfrm>
            <a:off x="2190133" y="3016994"/>
            <a:ext cx="846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Mode amplitude is directional – can distinguish between backwards (-) and forward (+) travelling fields</a:t>
            </a:r>
          </a:p>
        </p:txBody>
      </p:sp>
    </p:spTree>
    <p:extLst>
      <p:ext uri="{BB962C8B-B14F-4D97-AF65-F5344CB8AC3E}">
        <p14:creationId xmlns:p14="http://schemas.microsoft.com/office/powerpoint/2010/main" val="2958131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C32E0-86E2-012E-6263-D41B75CD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73F-E6CE-77B4-4A7A-E4E4F1AF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A5FA65-AAAF-233D-B9B1-2E159FE8456F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228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𝑜𝑣𝑒𝑟𝑙𝑎</m:t>
                    </m:r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800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CA" sz="2800" dirty="0"/>
              </a:p>
              <a:p>
                <a:pPr lvl="1"/>
                <a:endParaRPr lang="en-CA" sz="2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b="0" dirty="0"/>
                  <a:t>Power carried by mode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800" dirty="0"/>
                  <a:t> in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800" dirty="0"/>
                  <a:t> direction: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A5FA65-AAAF-233D-B9B1-2E159FE8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2280881"/>
              </a:xfrm>
              <a:prstGeom prst="rect">
                <a:avLst/>
              </a:prstGeom>
              <a:blipFill>
                <a:blip r:embed="rId2"/>
                <a:stretch>
                  <a:fillRect l="-1050" b="-66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0BF7738-7F8F-C355-B7B3-E0D4ED1E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441" y="4578957"/>
            <a:ext cx="5736833" cy="2158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ED459-608C-8818-D3B6-E446E9B367DB}"/>
              </a:ext>
            </a:extLst>
          </p:cNvPr>
          <p:cNvCxnSpPr>
            <a:cxnSpLocks/>
          </p:cNvCxnSpPr>
          <p:nvPr/>
        </p:nvCxnSpPr>
        <p:spPr>
          <a:xfrm>
            <a:off x="5093110" y="4688737"/>
            <a:ext cx="0" cy="71038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26DA45-7EEF-C380-095D-FE81CB5D5A9D}"/>
              </a:ext>
            </a:extLst>
          </p:cNvPr>
          <p:cNvCxnSpPr>
            <a:cxnSpLocks/>
          </p:cNvCxnSpPr>
          <p:nvPr/>
        </p:nvCxnSpPr>
        <p:spPr>
          <a:xfrm flipH="1" flipV="1">
            <a:off x="5093110" y="4676446"/>
            <a:ext cx="2576052" cy="1474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A959A3-7607-43ED-DBF3-77DD200ED093}"/>
              </a:ext>
            </a:extLst>
          </p:cNvPr>
          <p:cNvCxnSpPr/>
          <p:nvPr/>
        </p:nvCxnSpPr>
        <p:spPr>
          <a:xfrm>
            <a:off x="7669162" y="4691195"/>
            <a:ext cx="0" cy="7767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753AEF-5043-5163-2B00-31B220C092F4}"/>
              </a:ext>
            </a:extLst>
          </p:cNvPr>
          <p:cNvCxnSpPr>
            <a:cxnSpLocks/>
          </p:cNvCxnSpPr>
          <p:nvPr/>
        </p:nvCxnSpPr>
        <p:spPr>
          <a:xfrm flipH="1" flipV="1">
            <a:off x="5110493" y="5418710"/>
            <a:ext cx="244054" cy="10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77DFE6-5BB4-B29B-452D-75198DF50CCE}"/>
              </a:ext>
            </a:extLst>
          </p:cNvPr>
          <p:cNvCxnSpPr>
            <a:cxnSpLocks/>
          </p:cNvCxnSpPr>
          <p:nvPr/>
        </p:nvCxnSpPr>
        <p:spPr>
          <a:xfrm flipH="1">
            <a:off x="7148052" y="5433690"/>
            <a:ext cx="45228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AD4EF-A0E8-6985-A777-89A36C055FDC}"/>
                  </a:ext>
                </a:extLst>
              </p:cNvPr>
              <p:cNvSpPr txBox="1"/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AD4EF-A0E8-6985-A777-89A36C05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35" y="4870286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Up 20">
            <a:extLst>
              <a:ext uri="{FF2B5EF4-FFF2-40B4-BE49-F238E27FC236}">
                <a16:creationId xmlns:a16="http://schemas.microsoft.com/office/drawing/2014/main" id="{7F2934DB-1D5B-4ADC-C7A9-DA1A6364D0CB}"/>
              </a:ext>
            </a:extLst>
          </p:cNvPr>
          <p:cNvSpPr/>
          <p:nvPr/>
        </p:nvSpPr>
        <p:spPr>
          <a:xfrm rot="2632067">
            <a:off x="6131355" y="4931562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2537D-2EBA-6191-0124-CFB23BE5B23E}"/>
              </a:ext>
            </a:extLst>
          </p:cNvPr>
          <p:cNvSpPr txBox="1"/>
          <p:nvPr/>
        </p:nvSpPr>
        <p:spPr>
          <a:xfrm>
            <a:off x="9144000" y="2233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/>
              <a:t>Mode overlap integral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39E17-95D6-1589-6D2C-D9F59896D2C1}"/>
              </a:ext>
            </a:extLst>
          </p:cNvPr>
          <p:cNvCxnSpPr/>
          <p:nvPr/>
        </p:nvCxnSpPr>
        <p:spPr>
          <a:xfrm flipV="1">
            <a:off x="3844413" y="5399118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F95B60-7AF1-80FE-7E55-656B460D872F}"/>
              </a:ext>
            </a:extLst>
          </p:cNvPr>
          <p:cNvCxnSpPr>
            <a:cxnSpLocks/>
          </p:cNvCxnSpPr>
          <p:nvPr/>
        </p:nvCxnSpPr>
        <p:spPr>
          <a:xfrm flipH="1" flipV="1">
            <a:off x="3838589" y="5158227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F626D4-C983-1688-F0C6-B988A230AC4D}"/>
              </a:ext>
            </a:extLst>
          </p:cNvPr>
          <p:cNvCxnSpPr>
            <a:cxnSpLocks/>
          </p:cNvCxnSpPr>
          <p:nvPr/>
        </p:nvCxnSpPr>
        <p:spPr>
          <a:xfrm>
            <a:off x="3849330" y="5772743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B36738-DE1C-AE5F-B0DF-EEC3D42055BB}"/>
              </a:ext>
            </a:extLst>
          </p:cNvPr>
          <p:cNvSpPr txBox="1"/>
          <p:nvPr/>
        </p:nvSpPr>
        <p:spPr>
          <a:xfrm>
            <a:off x="3702577" y="4832207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169D5-B4FC-5C85-79A5-CEA1D87B86B3}"/>
              </a:ext>
            </a:extLst>
          </p:cNvPr>
          <p:cNvSpPr txBox="1"/>
          <p:nvPr/>
        </p:nvSpPr>
        <p:spPr>
          <a:xfrm>
            <a:off x="4197343" y="5745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9C9E1C-5F4F-F6FF-B597-40A933DAFE2F}"/>
              </a:ext>
            </a:extLst>
          </p:cNvPr>
          <p:cNvSpPr txBox="1"/>
          <p:nvPr/>
        </p:nvSpPr>
        <p:spPr>
          <a:xfrm>
            <a:off x="4194399" y="514232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79689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84BAB-0DB2-4F4C-2C74-F911B73F2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2FA0-37BD-3235-5FD0-11782CFC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D38077-3B72-34AE-8DA5-5E0409C3A0F9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b="0" dirty="0"/>
                  <a:t>Power carried by mode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direction: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Transmittance/Reflectance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D38077-3B72-34AE-8DA5-5E0409C3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blipFill>
                <a:blip r:embed="rId3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61081E-5D25-AFB4-65C7-871D25BC007E}"/>
                  </a:ext>
                </a:extLst>
              </p:cNvPr>
              <p:cNvSpPr txBox="1"/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61081E-5D25-AFB4-65C7-871D25BC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B3129A-BB8C-D1C9-87C8-3C650D44BDE0}"/>
                  </a:ext>
                </a:extLst>
              </p:cNvPr>
              <p:cNvSpPr txBox="1"/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B3129A-BB8C-D1C9-87C8-3C650D44B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54E911-69E6-25FB-3545-4F157EA47956}"/>
              </a:ext>
            </a:extLst>
          </p:cNvPr>
          <p:cNvCxnSpPr>
            <a:cxnSpLocks/>
          </p:cNvCxnSpPr>
          <p:nvPr/>
        </p:nvCxnSpPr>
        <p:spPr>
          <a:xfrm flipH="1" flipV="1">
            <a:off x="3143699" y="5821161"/>
            <a:ext cx="619432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697695-31B9-2ED2-9191-DB6C12D13CEF}"/>
              </a:ext>
            </a:extLst>
          </p:cNvPr>
          <p:cNvCxnSpPr>
            <a:cxnSpLocks/>
          </p:cNvCxnSpPr>
          <p:nvPr/>
        </p:nvCxnSpPr>
        <p:spPr>
          <a:xfrm flipV="1">
            <a:off x="4508332" y="5848640"/>
            <a:ext cx="603537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EF4E2F-C04F-2946-84F7-CFBE85F2BAB8}"/>
                  </a:ext>
                </a:extLst>
              </p:cNvPr>
              <p:cNvSpPr txBox="1"/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Forward m</a:t>
                </a:r>
                <a:r>
                  <a:rPr lang="en-CA" sz="1800" dirty="0"/>
                  <a:t>ode amplitude in front of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EF4E2F-C04F-2946-84F7-CFBE85F2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l="-9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4F4FAC9E-DBCA-B0E9-A096-958734019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208" y="4710501"/>
            <a:ext cx="4725176" cy="17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5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1F83-D354-09F4-4126-ADE84466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9A1-75D0-A9E5-4FAD-90E0877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0FBE-1D3B-F659-4698-35E74C4E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pPr lvl="1"/>
            <a:r>
              <a:rPr lang="en-CA" dirty="0"/>
              <a:t>Allows electromagnetic waves to travel in a confined space over long distances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3" name="Waveguide_simulation">
            <a:hlinkClick r:id="" action="ppaction://media"/>
            <a:extLst>
              <a:ext uri="{FF2B5EF4-FFF2-40B4-BE49-F238E27FC236}">
                <a16:creationId xmlns:a16="http://schemas.microsoft.com/office/drawing/2014/main" id="{70AA9ED0-03C6-72D6-3495-0B9972F8C5F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4853"/>
                </p14:media>
              </p:ext>
            </p:extLst>
          </p:nvPr>
        </p:nvPicPr>
        <p:blipFill>
          <a:blip r:embed="rId4"/>
          <a:srcRect l="36367" r="41174"/>
          <a:stretch>
            <a:fillRect/>
          </a:stretch>
        </p:blipFill>
        <p:spPr>
          <a:xfrm rot="5400000">
            <a:off x="4567882" y="470510"/>
            <a:ext cx="3056234" cy="86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14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0061E-7A25-1E72-CED1-0A6DFFE2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3971-4F13-25A4-EFDE-CAEE2D5A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A215B-301C-508E-4210-818AD6758A06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b="0" dirty="0"/>
                  <a:t>Power carried by mode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direction: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Transmittance/Reflectance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6A215B-301C-508E-4210-818AD6758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blipFill>
                <a:blip r:embed="rId3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21C012-1103-6E4E-86D0-8AE099FFA1DC}"/>
                  </a:ext>
                </a:extLst>
              </p:cNvPr>
              <p:cNvSpPr txBox="1"/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21C012-1103-6E4E-86D0-8AE099FF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81E34-F892-43AD-0E5C-D26733515F0F}"/>
                  </a:ext>
                </a:extLst>
              </p:cNvPr>
              <p:cNvSpPr txBox="1"/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81E34-F892-43AD-0E5C-D26733515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AF7AD0-F605-862D-DA6F-5474F7EC31B6}"/>
              </a:ext>
            </a:extLst>
          </p:cNvPr>
          <p:cNvCxnSpPr>
            <a:cxnSpLocks/>
          </p:cNvCxnSpPr>
          <p:nvPr/>
        </p:nvCxnSpPr>
        <p:spPr>
          <a:xfrm flipH="1" flipV="1">
            <a:off x="3143699" y="5821161"/>
            <a:ext cx="619432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0942AC-98FD-FCCD-55D8-5046F8D9869B}"/>
              </a:ext>
            </a:extLst>
          </p:cNvPr>
          <p:cNvCxnSpPr>
            <a:cxnSpLocks/>
          </p:cNvCxnSpPr>
          <p:nvPr/>
        </p:nvCxnSpPr>
        <p:spPr>
          <a:xfrm flipV="1">
            <a:off x="4508332" y="5848640"/>
            <a:ext cx="603537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0CB236-3F26-E096-1BB1-FD1DC97F3C2A}"/>
                  </a:ext>
                </a:extLst>
              </p:cNvPr>
              <p:cNvSpPr txBox="1"/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Forward m</a:t>
                </a:r>
                <a:r>
                  <a:rPr lang="en-CA" sz="1800" dirty="0"/>
                  <a:t>ode amplitude in front of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0CB236-3F26-E096-1BB1-FD1DC97F3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l="-9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11ECDBB6-8135-4D7F-C250-2DFE561AD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208" y="4710501"/>
            <a:ext cx="4725176" cy="1777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346381-4EE7-BE65-D49D-29B6CE096BDA}"/>
                  </a:ext>
                </a:extLst>
              </p:cNvPr>
              <p:cNvSpPr txBox="1"/>
              <p:nvPr/>
            </p:nvSpPr>
            <p:spPr>
              <a:xfrm>
                <a:off x="506603" y="401345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Forward m</a:t>
                </a:r>
                <a:r>
                  <a:rPr lang="en-CA" sz="1800" dirty="0"/>
                  <a:t>ode amplitude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346381-4EE7-BE65-D49D-29B6CE09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" y="4013455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l="-8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D95070-3B8F-9F00-97FC-C6C60A0F1684}"/>
              </a:ext>
            </a:extLst>
          </p:cNvPr>
          <p:cNvCxnSpPr>
            <a:cxnSpLocks/>
          </p:cNvCxnSpPr>
          <p:nvPr/>
        </p:nvCxnSpPr>
        <p:spPr>
          <a:xfrm flipH="1">
            <a:off x="2025445" y="4473677"/>
            <a:ext cx="167149" cy="250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27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E0B8-914B-C27C-67FF-ECBA32AA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596B-9D59-4DCA-08D9-787DC11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Waveguide modes in FDTD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001D16-D5AF-017A-CB11-33959523951C}"/>
                  </a:ext>
                </a:extLst>
              </p:cNvPr>
              <p:cNvSpPr txBox="1"/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Eigenmode expansion monitor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b="0" dirty="0"/>
                  <a:t>Power carried by mode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2400" dirty="0"/>
                  <a:t> in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/>
                  <a:t>direction: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4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800" dirty="0"/>
                  <a:t>Transmittance/Reflectance spectra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CA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001D16-D5AF-017A-CB11-33959523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20" y="1277733"/>
                <a:ext cx="10444480" cy="2616101"/>
              </a:xfrm>
              <a:prstGeom prst="rect">
                <a:avLst/>
              </a:prstGeom>
              <a:blipFill>
                <a:blip r:embed="rId3"/>
                <a:stretch>
                  <a:fillRect l="-10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CF9F9C-0DD7-ED5A-3946-A6A00F12C1A5}"/>
                  </a:ext>
                </a:extLst>
              </p:cNvPr>
              <p:cNvSpPr txBox="1"/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CF9F9C-0DD7-ED5A-3946-A6A00F12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2329" y="4724028"/>
                <a:ext cx="7620000" cy="1034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FA8435-8F59-C2F4-C45A-80345DEE471B}"/>
                  </a:ext>
                </a:extLst>
              </p:cNvPr>
              <p:cNvSpPr txBox="1"/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CA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FA8435-8F59-C2F4-C45A-80345DEE4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29" y="4701348"/>
                <a:ext cx="7620000" cy="1034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B1663-0E7D-9E39-E24A-97B62397B45B}"/>
              </a:ext>
            </a:extLst>
          </p:cNvPr>
          <p:cNvCxnSpPr>
            <a:cxnSpLocks/>
          </p:cNvCxnSpPr>
          <p:nvPr/>
        </p:nvCxnSpPr>
        <p:spPr>
          <a:xfrm flipH="1" flipV="1">
            <a:off x="3143699" y="5821161"/>
            <a:ext cx="619432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48308C-C5CD-5CAF-3CA3-02EFB9CF5725}"/>
              </a:ext>
            </a:extLst>
          </p:cNvPr>
          <p:cNvCxnSpPr>
            <a:cxnSpLocks/>
          </p:cNvCxnSpPr>
          <p:nvPr/>
        </p:nvCxnSpPr>
        <p:spPr>
          <a:xfrm flipV="1">
            <a:off x="4508332" y="5848640"/>
            <a:ext cx="603537" cy="545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81313-68B3-4392-3EB5-957C9B3E4E76}"/>
                  </a:ext>
                </a:extLst>
              </p:cNvPr>
              <p:cNvSpPr txBox="1"/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Forward m</a:t>
                </a:r>
                <a:r>
                  <a:rPr lang="en-CA" sz="1800" dirty="0"/>
                  <a:t>ode amplitude in front of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81313-68B3-4392-3EB5-957C9B3E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729" y="637119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l="-9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13D4A1F9-3C32-411E-A172-ED61F6D88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9208" y="4710501"/>
            <a:ext cx="4725176" cy="17775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B3810D-9800-EAC0-5945-B9F4A2C72953}"/>
                  </a:ext>
                </a:extLst>
              </p:cNvPr>
              <p:cNvSpPr txBox="1"/>
              <p:nvPr/>
            </p:nvSpPr>
            <p:spPr>
              <a:xfrm>
                <a:off x="506603" y="401345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Forward m</a:t>
                </a:r>
                <a:r>
                  <a:rPr lang="en-CA" sz="1800" dirty="0"/>
                  <a:t>ode amplitude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B3810D-9800-EAC0-5945-B9F4A2C7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" y="4013455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l="-8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67075A-5CB8-CF9B-CED4-B5384A919631}"/>
              </a:ext>
            </a:extLst>
          </p:cNvPr>
          <p:cNvCxnSpPr>
            <a:cxnSpLocks/>
          </p:cNvCxnSpPr>
          <p:nvPr/>
        </p:nvCxnSpPr>
        <p:spPr>
          <a:xfrm flipH="1">
            <a:off x="2025445" y="4473677"/>
            <a:ext cx="167149" cy="250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B7919-3808-F8E6-FCC0-EDD740A4D1C8}"/>
                  </a:ext>
                </a:extLst>
              </p:cNvPr>
              <p:cNvSpPr txBox="1"/>
              <p:nvPr/>
            </p:nvSpPr>
            <p:spPr>
              <a:xfrm>
                <a:off x="5144729" y="399899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Backward m</a:t>
                </a:r>
                <a:r>
                  <a:rPr lang="en-CA" sz="1800" dirty="0"/>
                  <a:t>ode amplitude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CA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B7919-3808-F8E6-FCC0-EDD740A4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9" y="3998998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l="-900" t="-6557" b="-26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EA26E6-0786-F917-C4EF-95F4E0FFDCAF}"/>
              </a:ext>
            </a:extLst>
          </p:cNvPr>
          <p:cNvCxnSpPr>
            <a:cxnSpLocks/>
          </p:cNvCxnSpPr>
          <p:nvPr/>
        </p:nvCxnSpPr>
        <p:spPr>
          <a:xfrm flipH="1">
            <a:off x="5494936" y="4286089"/>
            <a:ext cx="452526" cy="429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66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7B94C-A78E-85DC-39EF-F994CAFF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AB7-1311-8123-1C35-5F5F1860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2413-E802-483A-CFFD-39451DC9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Meep to simulate light propagating through a buried waveguide</a:t>
            </a:r>
          </a:p>
          <a:p>
            <a:endParaRPr lang="en-CA" dirty="0"/>
          </a:p>
          <a:p>
            <a:r>
              <a:rPr lang="en-CA" dirty="0"/>
              <a:t>Plot reflectance and transmittance</a:t>
            </a:r>
          </a:p>
          <a:p>
            <a:endParaRPr lang="en-CA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3B7989-40E4-D3AE-08F3-53D14460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617" y="4415988"/>
            <a:ext cx="5520765" cy="20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1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FA1E78-2ADF-5929-7D35-0823AAFB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89" y="3429000"/>
            <a:ext cx="5736833" cy="215817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F0511-EA92-47FC-F48A-1D744EFAE106}"/>
              </a:ext>
            </a:extLst>
          </p:cNvPr>
          <p:cNvCxnSpPr>
            <a:cxnSpLocks/>
          </p:cNvCxnSpPr>
          <p:nvPr/>
        </p:nvCxnSpPr>
        <p:spPr>
          <a:xfrm>
            <a:off x="5248558" y="3538780"/>
            <a:ext cx="0" cy="71038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A3947E-0140-8C83-578E-D6BF7F9688DA}"/>
              </a:ext>
            </a:extLst>
          </p:cNvPr>
          <p:cNvCxnSpPr>
            <a:cxnSpLocks/>
          </p:cNvCxnSpPr>
          <p:nvPr/>
        </p:nvCxnSpPr>
        <p:spPr>
          <a:xfrm flipH="1" flipV="1">
            <a:off x="5248558" y="3526489"/>
            <a:ext cx="2576052" cy="1474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1753AF-DD44-ADD9-B04E-2C2AEB2A6DFD}"/>
              </a:ext>
            </a:extLst>
          </p:cNvPr>
          <p:cNvCxnSpPr/>
          <p:nvPr/>
        </p:nvCxnSpPr>
        <p:spPr>
          <a:xfrm>
            <a:off x="7824610" y="3541238"/>
            <a:ext cx="0" cy="7767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A6ED8-5119-B779-FF86-4C49A66177FF}"/>
              </a:ext>
            </a:extLst>
          </p:cNvPr>
          <p:cNvCxnSpPr>
            <a:cxnSpLocks/>
          </p:cNvCxnSpPr>
          <p:nvPr/>
        </p:nvCxnSpPr>
        <p:spPr>
          <a:xfrm flipH="1" flipV="1">
            <a:off x="5265941" y="4268753"/>
            <a:ext cx="244054" cy="104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9E36FD-ADB3-A03B-2438-EC8067F3001E}"/>
              </a:ext>
            </a:extLst>
          </p:cNvPr>
          <p:cNvCxnSpPr>
            <a:cxnSpLocks/>
          </p:cNvCxnSpPr>
          <p:nvPr/>
        </p:nvCxnSpPr>
        <p:spPr>
          <a:xfrm flipH="1">
            <a:off x="7303500" y="4283733"/>
            <a:ext cx="45228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0A8E39-B0FB-7E52-74F3-EC05BECD67E9}"/>
                  </a:ext>
                </a:extLst>
              </p:cNvPr>
              <p:cNvSpPr txBox="1"/>
              <p:nvPr/>
            </p:nvSpPr>
            <p:spPr>
              <a:xfrm>
                <a:off x="7755783" y="3720329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0A8E39-B0FB-7E52-74F3-EC05BECD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783" y="3720329"/>
                <a:ext cx="105530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Up 10">
            <a:extLst>
              <a:ext uri="{FF2B5EF4-FFF2-40B4-BE49-F238E27FC236}">
                <a16:creationId xmlns:a16="http://schemas.microsoft.com/office/drawing/2014/main" id="{C7BE8A41-1E52-5A22-1B04-39A4A095B816}"/>
              </a:ext>
            </a:extLst>
          </p:cNvPr>
          <p:cNvSpPr/>
          <p:nvPr/>
        </p:nvSpPr>
        <p:spPr>
          <a:xfrm rot="2632067">
            <a:off x="6286803" y="3781605"/>
            <a:ext cx="155738" cy="44762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FB146-6558-D2DE-2AB1-B366868BA323}"/>
              </a:ext>
            </a:extLst>
          </p:cNvPr>
          <p:cNvCxnSpPr/>
          <p:nvPr/>
        </p:nvCxnSpPr>
        <p:spPr>
          <a:xfrm flipV="1">
            <a:off x="3999861" y="4249161"/>
            <a:ext cx="334297" cy="373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7F7B1-6100-29D0-BA76-52591468E7A6}"/>
              </a:ext>
            </a:extLst>
          </p:cNvPr>
          <p:cNvCxnSpPr>
            <a:cxnSpLocks/>
          </p:cNvCxnSpPr>
          <p:nvPr/>
        </p:nvCxnSpPr>
        <p:spPr>
          <a:xfrm flipH="1" flipV="1">
            <a:off x="3994037" y="4008270"/>
            <a:ext cx="5823" cy="614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CB845A-AD32-DF13-E342-B598E89FA093}"/>
              </a:ext>
            </a:extLst>
          </p:cNvPr>
          <p:cNvCxnSpPr>
            <a:cxnSpLocks/>
          </p:cNvCxnSpPr>
          <p:nvPr/>
        </p:nvCxnSpPr>
        <p:spPr>
          <a:xfrm>
            <a:off x="4004778" y="4622786"/>
            <a:ext cx="433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031058-2FE1-D07B-D953-03ECBCB7E51D}"/>
              </a:ext>
            </a:extLst>
          </p:cNvPr>
          <p:cNvSpPr txBox="1"/>
          <p:nvPr/>
        </p:nvSpPr>
        <p:spPr>
          <a:xfrm>
            <a:off x="3858025" y="3682250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339E3-5E32-5A51-A2AC-08F6AA373E99}"/>
              </a:ext>
            </a:extLst>
          </p:cNvPr>
          <p:cNvSpPr txBox="1"/>
          <p:nvPr/>
        </p:nvSpPr>
        <p:spPr>
          <a:xfrm>
            <a:off x="4352791" y="4595363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5886D-9FB6-4764-9E45-5FFB7C26E145}"/>
              </a:ext>
            </a:extLst>
          </p:cNvPr>
          <p:cNvSpPr txBox="1"/>
          <p:nvPr/>
        </p:nvSpPr>
        <p:spPr>
          <a:xfrm>
            <a:off x="4349847" y="3992363"/>
            <a:ext cx="422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/>
              <a:t>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D3C52-2BE3-DD50-3BC9-11ACE4B77EE4}"/>
              </a:ext>
            </a:extLst>
          </p:cNvPr>
          <p:cNvCxnSpPr/>
          <p:nvPr/>
        </p:nvCxnSpPr>
        <p:spPr>
          <a:xfrm>
            <a:off x="4835910" y="4082288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52E091-D693-3FC1-53CE-3F255DFCC06D}"/>
              </a:ext>
            </a:extLst>
          </p:cNvPr>
          <p:cNvCxnSpPr>
            <a:cxnSpLocks/>
          </p:cNvCxnSpPr>
          <p:nvPr/>
        </p:nvCxnSpPr>
        <p:spPr>
          <a:xfrm flipH="1" flipV="1">
            <a:off x="4865407" y="4082286"/>
            <a:ext cx="2576052" cy="147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E7DFFF-5DFC-49F6-6937-F45E1A43C793}"/>
              </a:ext>
            </a:extLst>
          </p:cNvPr>
          <p:cNvCxnSpPr/>
          <p:nvPr/>
        </p:nvCxnSpPr>
        <p:spPr>
          <a:xfrm>
            <a:off x="7441459" y="4097035"/>
            <a:ext cx="0" cy="7767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D5AE41-C11F-1C5C-4BFA-C22337FCE15B}"/>
              </a:ext>
            </a:extLst>
          </p:cNvPr>
          <p:cNvCxnSpPr>
            <a:cxnSpLocks/>
          </p:cNvCxnSpPr>
          <p:nvPr/>
        </p:nvCxnSpPr>
        <p:spPr>
          <a:xfrm flipH="1">
            <a:off x="4874551" y="4859036"/>
            <a:ext cx="273328" cy="52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647EF-4334-A4BB-76BD-8110DA1B6E97}"/>
              </a:ext>
            </a:extLst>
          </p:cNvPr>
          <p:cNvCxnSpPr>
            <a:cxnSpLocks/>
          </p:cNvCxnSpPr>
          <p:nvPr/>
        </p:nvCxnSpPr>
        <p:spPr>
          <a:xfrm flipH="1">
            <a:off x="6713872" y="4867818"/>
            <a:ext cx="72758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C9A72-2DD8-C372-3F7A-0686E6721D07}"/>
                  </a:ext>
                </a:extLst>
              </p:cNvPr>
              <p:cNvSpPr txBox="1"/>
              <p:nvPr/>
            </p:nvSpPr>
            <p:spPr>
              <a:xfrm>
                <a:off x="7434456" y="4253192"/>
                <a:ext cx="1055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C9A72-2DD8-C372-3F7A-0686E672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456" y="4253192"/>
                <a:ext cx="105530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9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51EB-F2A8-A734-8468-E76D13CD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DF96-4483-D0E2-9BB4-35277D37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024E-F0AD-2C47-E707-5C3FA4FF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92AC9-A065-0F3C-82F3-DDCC47B6C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5" y="3922812"/>
            <a:ext cx="4618287" cy="2776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922B9-B851-1BF6-DB8C-E4F8AFE3F688}"/>
                  </a:ext>
                </a:extLst>
              </p:cNvPr>
              <p:cNvSpPr txBox="1"/>
              <p:nvPr/>
            </p:nvSpPr>
            <p:spPr>
              <a:xfrm>
                <a:off x="8108247" y="5179838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A922B9-B851-1BF6-DB8C-E4F8AFE3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47" y="5179838"/>
                <a:ext cx="11700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3601D3-67AA-86EA-FBFD-9A339E4EB67F}"/>
              </a:ext>
            </a:extLst>
          </p:cNvPr>
          <p:cNvSpPr txBox="1"/>
          <p:nvPr/>
        </p:nvSpPr>
        <p:spPr>
          <a:xfrm>
            <a:off x="3493008" y="4443984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2C84D-C92D-85CB-9AFF-15C2D999E855}"/>
              </a:ext>
            </a:extLst>
          </p:cNvPr>
          <p:cNvSpPr txBox="1"/>
          <p:nvPr/>
        </p:nvSpPr>
        <p:spPr>
          <a:xfrm>
            <a:off x="3493008" y="5721096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cladding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2016C-E0A7-2635-68CA-7D16E4C81065}"/>
              </a:ext>
            </a:extLst>
          </p:cNvPr>
          <p:cNvSpPr txBox="1"/>
          <p:nvPr/>
        </p:nvSpPr>
        <p:spPr>
          <a:xfrm>
            <a:off x="3493008" y="5149822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2954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24D78-E13F-4EB6-BA88-713423877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414F-2298-2CDE-7FEE-9E2C1CC4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5FEF-C466-3EF0-E807-1C432335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2843A-B5F0-1281-9F79-3B8D5EBE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75" y="3922812"/>
            <a:ext cx="4618287" cy="2776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42AD1A-F4B6-2DE8-96E3-C5044860D054}"/>
                  </a:ext>
                </a:extLst>
              </p:cNvPr>
              <p:cNvSpPr txBox="1"/>
              <p:nvPr/>
            </p:nvSpPr>
            <p:spPr>
              <a:xfrm>
                <a:off x="8163025" y="4715057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42AD1A-F4B6-2DE8-96E3-C5044860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25" y="4715057"/>
                <a:ext cx="11700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3E88E1-D7AE-5AE3-61C1-B44D60E92176}"/>
              </a:ext>
            </a:extLst>
          </p:cNvPr>
          <p:cNvCxnSpPr>
            <a:cxnSpLocks/>
          </p:cNvCxnSpPr>
          <p:nvPr/>
        </p:nvCxnSpPr>
        <p:spPr>
          <a:xfrm flipV="1">
            <a:off x="2671707" y="5218660"/>
            <a:ext cx="64934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DE3B1E-5C6E-CABF-6E08-72FB47DF3176}"/>
              </a:ext>
            </a:extLst>
          </p:cNvPr>
          <p:cNvCxnSpPr>
            <a:cxnSpLocks/>
          </p:cNvCxnSpPr>
          <p:nvPr/>
        </p:nvCxnSpPr>
        <p:spPr>
          <a:xfrm>
            <a:off x="3394794" y="5209256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9CCE7-1084-8334-32AB-A6B7A3F9E3B9}"/>
              </a:ext>
            </a:extLst>
          </p:cNvPr>
          <p:cNvCxnSpPr>
            <a:cxnSpLocks/>
          </p:cNvCxnSpPr>
          <p:nvPr/>
        </p:nvCxnSpPr>
        <p:spPr>
          <a:xfrm flipV="1">
            <a:off x="4137130" y="5209256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F97B57-183A-947A-5244-A903C34476B5}"/>
              </a:ext>
            </a:extLst>
          </p:cNvPr>
          <p:cNvCxnSpPr>
            <a:cxnSpLocks/>
          </p:cNvCxnSpPr>
          <p:nvPr/>
        </p:nvCxnSpPr>
        <p:spPr>
          <a:xfrm>
            <a:off x="4754313" y="5218660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4B0F89-4B09-2129-86D2-E773BFED7CDB}"/>
              </a:ext>
            </a:extLst>
          </p:cNvPr>
          <p:cNvCxnSpPr>
            <a:cxnSpLocks/>
          </p:cNvCxnSpPr>
          <p:nvPr/>
        </p:nvCxnSpPr>
        <p:spPr>
          <a:xfrm flipV="1">
            <a:off x="5496649" y="5218660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F41FA4-EBDB-41AD-66AE-D9340B89FBFA}"/>
              </a:ext>
            </a:extLst>
          </p:cNvPr>
          <p:cNvCxnSpPr>
            <a:cxnSpLocks/>
          </p:cNvCxnSpPr>
          <p:nvPr/>
        </p:nvCxnSpPr>
        <p:spPr>
          <a:xfrm>
            <a:off x="6123454" y="5232941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128DEC-F011-9858-04D3-6D3C55F12060}"/>
              </a:ext>
            </a:extLst>
          </p:cNvPr>
          <p:cNvCxnSpPr>
            <a:cxnSpLocks/>
          </p:cNvCxnSpPr>
          <p:nvPr/>
        </p:nvCxnSpPr>
        <p:spPr>
          <a:xfrm flipV="1">
            <a:off x="6865790" y="5232941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759108-A019-6401-B391-8A122A00616D}"/>
              </a:ext>
            </a:extLst>
          </p:cNvPr>
          <p:cNvCxnSpPr/>
          <p:nvPr/>
        </p:nvCxnSpPr>
        <p:spPr>
          <a:xfrm>
            <a:off x="4085718" y="4414684"/>
            <a:ext cx="0" cy="1762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B98968-C8C7-BF34-3B7B-0A787F753FA8}"/>
                  </a:ext>
                </a:extLst>
              </p:cNvPr>
              <p:cNvSpPr txBox="1"/>
              <p:nvPr/>
            </p:nvSpPr>
            <p:spPr>
              <a:xfrm>
                <a:off x="3665186" y="5084389"/>
                <a:ext cx="1044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B98968-C8C7-BF34-3B7B-0A787F753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86" y="5084389"/>
                <a:ext cx="10448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1D63F5-1606-B749-02EF-616465FBCAB6}"/>
                  </a:ext>
                </a:extLst>
              </p:cNvPr>
              <p:cNvSpPr txBox="1"/>
              <p:nvPr/>
            </p:nvSpPr>
            <p:spPr>
              <a:xfrm>
                <a:off x="8163025" y="5269055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1D63F5-1606-B749-02EF-616465FB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25" y="5269055"/>
                <a:ext cx="11700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F594D-604C-54F7-37AA-99F5216B25DF}"/>
                  </a:ext>
                </a:extLst>
              </p:cNvPr>
              <p:cNvSpPr txBox="1"/>
              <p:nvPr/>
            </p:nvSpPr>
            <p:spPr>
              <a:xfrm>
                <a:off x="9950038" y="5059062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F594D-604C-54F7-37AA-99F5216B2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38" y="5059062"/>
                <a:ext cx="11700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273A08-4190-C06D-11BE-C8B53955BB54}"/>
                  </a:ext>
                </a:extLst>
              </p:cNvPr>
              <p:cNvSpPr txBox="1"/>
              <p:nvPr/>
            </p:nvSpPr>
            <p:spPr>
              <a:xfrm>
                <a:off x="9043510" y="4878998"/>
                <a:ext cx="11700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273A08-4190-C06D-11BE-C8B53955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0" y="4878998"/>
                <a:ext cx="117003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4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C5A7-8027-366F-ECAB-B9B97506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5A89-5117-ED77-9856-F0FDEC1F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79C5-A4F2-5B6B-229A-8FCDF0BC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CCF48-1A33-7500-FE60-FBDDE8E6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75" y="3922812"/>
            <a:ext cx="4618287" cy="2776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81BDC6-FA12-7441-8A3E-0DBF8A10EFE7}"/>
                  </a:ext>
                </a:extLst>
              </p:cNvPr>
              <p:cNvSpPr txBox="1"/>
              <p:nvPr/>
            </p:nvSpPr>
            <p:spPr>
              <a:xfrm>
                <a:off x="8163025" y="4715057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81BDC6-FA12-7441-8A3E-0DBF8A10E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25" y="4715057"/>
                <a:ext cx="11700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8DC391-138B-F003-89C9-B3617FE2D08E}"/>
              </a:ext>
            </a:extLst>
          </p:cNvPr>
          <p:cNvCxnSpPr>
            <a:cxnSpLocks/>
          </p:cNvCxnSpPr>
          <p:nvPr/>
        </p:nvCxnSpPr>
        <p:spPr>
          <a:xfrm flipV="1">
            <a:off x="2671707" y="5218660"/>
            <a:ext cx="64934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13EC1-9AF9-59DA-0A0B-3C5C9B18DCC7}"/>
              </a:ext>
            </a:extLst>
          </p:cNvPr>
          <p:cNvCxnSpPr>
            <a:cxnSpLocks/>
          </p:cNvCxnSpPr>
          <p:nvPr/>
        </p:nvCxnSpPr>
        <p:spPr>
          <a:xfrm>
            <a:off x="3394794" y="5209256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F2E0F-A5A1-B2BB-E297-2E2ABBD06A21}"/>
              </a:ext>
            </a:extLst>
          </p:cNvPr>
          <p:cNvCxnSpPr>
            <a:cxnSpLocks/>
          </p:cNvCxnSpPr>
          <p:nvPr/>
        </p:nvCxnSpPr>
        <p:spPr>
          <a:xfrm flipV="1">
            <a:off x="4137130" y="5209256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7C9329-B565-ED78-838C-C71D608F9D1C}"/>
              </a:ext>
            </a:extLst>
          </p:cNvPr>
          <p:cNvCxnSpPr>
            <a:cxnSpLocks/>
          </p:cNvCxnSpPr>
          <p:nvPr/>
        </p:nvCxnSpPr>
        <p:spPr>
          <a:xfrm>
            <a:off x="4754313" y="5218660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0F552B-21EE-F79A-5BE5-1E25A1C9F199}"/>
              </a:ext>
            </a:extLst>
          </p:cNvPr>
          <p:cNvCxnSpPr>
            <a:cxnSpLocks/>
          </p:cNvCxnSpPr>
          <p:nvPr/>
        </p:nvCxnSpPr>
        <p:spPr>
          <a:xfrm flipV="1">
            <a:off x="5496649" y="5218660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93BE6-6C9B-AE38-578A-87AB484AD6EA}"/>
              </a:ext>
            </a:extLst>
          </p:cNvPr>
          <p:cNvCxnSpPr>
            <a:cxnSpLocks/>
          </p:cNvCxnSpPr>
          <p:nvPr/>
        </p:nvCxnSpPr>
        <p:spPr>
          <a:xfrm>
            <a:off x="6123454" y="5232941"/>
            <a:ext cx="683342" cy="22313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D6BF1-1D8D-3337-9E50-D681B8265C35}"/>
              </a:ext>
            </a:extLst>
          </p:cNvPr>
          <p:cNvCxnSpPr>
            <a:cxnSpLocks/>
          </p:cNvCxnSpPr>
          <p:nvPr/>
        </p:nvCxnSpPr>
        <p:spPr>
          <a:xfrm flipV="1">
            <a:off x="6865790" y="5232941"/>
            <a:ext cx="582561" cy="23188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3C6D2-275A-00D8-3BC7-3AF04119E2FB}"/>
              </a:ext>
            </a:extLst>
          </p:cNvPr>
          <p:cNvCxnSpPr/>
          <p:nvPr/>
        </p:nvCxnSpPr>
        <p:spPr>
          <a:xfrm>
            <a:off x="4085718" y="4414684"/>
            <a:ext cx="0" cy="17622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E49229-B362-F463-8F4B-33BFB714ABA6}"/>
                  </a:ext>
                </a:extLst>
              </p:cNvPr>
              <p:cNvSpPr txBox="1"/>
              <p:nvPr/>
            </p:nvSpPr>
            <p:spPr>
              <a:xfrm>
                <a:off x="3665186" y="5084389"/>
                <a:ext cx="10448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E49229-B362-F463-8F4B-33BFB714A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186" y="5084389"/>
                <a:ext cx="10448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A181B4-00B9-4943-23F4-5BAD11A278FB}"/>
                  </a:ext>
                </a:extLst>
              </p:cNvPr>
              <p:cNvSpPr txBox="1"/>
              <p:nvPr/>
            </p:nvSpPr>
            <p:spPr>
              <a:xfrm>
                <a:off x="8163025" y="5269055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A181B4-00B9-4943-23F4-5BAD11A27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25" y="5269055"/>
                <a:ext cx="11700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91BBDD-94F9-D226-03B5-0B7B33AF9279}"/>
                  </a:ext>
                </a:extLst>
              </p:cNvPr>
              <p:cNvSpPr txBox="1"/>
              <p:nvPr/>
            </p:nvSpPr>
            <p:spPr>
              <a:xfrm>
                <a:off x="9950038" y="5059062"/>
                <a:ext cx="1170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91BBDD-94F9-D226-03B5-0B7B33AF9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38" y="5059062"/>
                <a:ext cx="11700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11E75D-B29D-C206-5ACF-463FABA258F4}"/>
                  </a:ext>
                </a:extLst>
              </p:cNvPr>
              <p:cNvSpPr txBox="1"/>
              <p:nvPr/>
            </p:nvSpPr>
            <p:spPr>
              <a:xfrm>
                <a:off x="9016078" y="4879846"/>
                <a:ext cx="11700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11E75D-B29D-C206-5ACF-463FABA25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078" y="4879846"/>
                <a:ext cx="117003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A6AE89F-5DAE-8ABD-26C7-625D08FE1855}"/>
              </a:ext>
            </a:extLst>
          </p:cNvPr>
          <p:cNvSpPr txBox="1"/>
          <p:nvPr/>
        </p:nvSpPr>
        <p:spPr>
          <a:xfrm>
            <a:off x="8394494" y="5894514"/>
            <a:ext cx="34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Lossless propagation </a:t>
            </a:r>
          </a:p>
        </p:txBody>
      </p:sp>
    </p:spTree>
    <p:extLst>
      <p:ext uri="{BB962C8B-B14F-4D97-AF65-F5344CB8AC3E}">
        <p14:creationId xmlns:p14="http://schemas.microsoft.com/office/powerpoint/2010/main" val="156394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EE53-314A-0516-44A8-EF07C056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A5A-3171-614C-70E6-ED36F5B9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EB2A-6F88-DCE5-FB5B-2BF9011C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r>
              <a:rPr lang="en-CA" dirty="0"/>
              <a:t>Many different </a:t>
            </a:r>
            <a:r>
              <a:rPr lang="en-CA" i="1" dirty="0"/>
              <a:t>cross-sectional</a:t>
            </a:r>
            <a:r>
              <a:rPr lang="en-CA" dirty="0"/>
              <a:t> shapes, sizes, and materials</a:t>
            </a:r>
          </a:p>
          <a:p>
            <a:pPr lvl="1"/>
            <a:r>
              <a:rPr lang="en-CA" dirty="0"/>
              <a:t>Uniform along the propagation direction</a:t>
            </a:r>
          </a:p>
          <a:p>
            <a:pPr marL="457200" lvl="1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2" descr="Review on Optical Waveguides | IntechOpen">
            <a:extLst>
              <a:ext uri="{FF2B5EF4-FFF2-40B4-BE49-F238E27FC236}">
                <a16:creationId xmlns:a16="http://schemas.microsoft.com/office/drawing/2014/main" id="{9275DA3A-1F34-3283-D447-DB59325E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4081865"/>
            <a:ext cx="5856288" cy="25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B5536E-A404-A067-13BF-9419E8DB620D}"/>
              </a:ext>
            </a:extLst>
          </p:cNvPr>
          <p:cNvSpPr txBox="1"/>
          <p:nvPr/>
        </p:nvSpPr>
        <p:spPr>
          <a:xfrm>
            <a:off x="6360160" y="658735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https://www.intechopen.com/chapters/61838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8F11D-7BDB-E6DE-A953-25CDDA1FCB66}"/>
              </a:ext>
            </a:extLst>
          </p:cNvPr>
          <p:cNvCxnSpPr>
            <a:cxnSpLocks/>
          </p:cNvCxnSpPr>
          <p:nvPr/>
        </p:nvCxnSpPr>
        <p:spPr>
          <a:xfrm flipV="1">
            <a:off x="4882896" y="4215384"/>
            <a:ext cx="512064" cy="567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FD34DC-0605-62EE-B89E-4E44128B8E25}"/>
              </a:ext>
            </a:extLst>
          </p:cNvPr>
          <p:cNvSpPr txBox="1"/>
          <p:nvPr/>
        </p:nvSpPr>
        <p:spPr>
          <a:xfrm rot="18652090">
            <a:off x="4177737" y="4273765"/>
            <a:ext cx="1685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Propagation direction</a:t>
            </a:r>
          </a:p>
        </p:txBody>
      </p:sp>
    </p:spTree>
    <p:extLst>
      <p:ext uri="{BB962C8B-B14F-4D97-AF65-F5344CB8AC3E}">
        <p14:creationId xmlns:p14="http://schemas.microsoft.com/office/powerpoint/2010/main" val="34453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87D19-DF36-87FC-F54B-A15B98FBE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2DF-FAC4-EAFC-720F-745DD915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Optical Waveguide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DAF4-3663-7B9E-0624-B5141586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wire for light</a:t>
            </a:r>
          </a:p>
          <a:p>
            <a:r>
              <a:rPr lang="en-CA" dirty="0"/>
              <a:t>Based on total internal reflection</a:t>
            </a:r>
          </a:p>
          <a:p>
            <a:r>
              <a:rPr lang="en-CA" dirty="0"/>
              <a:t>Many different </a:t>
            </a:r>
            <a:r>
              <a:rPr lang="en-CA" i="1" dirty="0"/>
              <a:t>cross-sectional</a:t>
            </a:r>
            <a:r>
              <a:rPr lang="en-CA" dirty="0"/>
              <a:t> shapes, sizes, and materials</a:t>
            </a:r>
          </a:p>
          <a:p>
            <a:r>
              <a:rPr lang="en-CA" dirty="0"/>
              <a:t>Allows for photonic integrated circuits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32" name="Picture 8" descr="An integrated silicon photonic chip platform for continuous-variable  quantum key distribution | Nature Photonics">
            <a:extLst>
              <a:ext uri="{FF2B5EF4-FFF2-40B4-BE49-F238E27FC236}">
                <a16:creationId xmlns:a16="http://schemas.microsoft.com/office/drawing/2014/main" id="{AA3A73D4-4636-E9BB-6CD0-4DE0C06A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025" y="4078223"/>
            <a:ext cx="4659255" cy="24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0160B-DBD3-5C01-AEB1-75473FF790E6}"/>
              </a:ext>
            </a:extLst>
          </p:cNvPr>
          <p:cNvSpPr txBox="1"/>
          <p:nvPr/>
        </p:nvSpPr>
        <p:spPr>
          <a:xfrm>
            <a:off x="6096000" y="6468211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Zhang, G., Haw, J.Y., Cai, H. </a:t>
            </a:r>
            <a:r>
              <a:rPr lang="en-CA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 An integrated silicon photonic chip platform for continuous-variable quantum key distribution. </a:t>
            </a:r>
            <a:r>
              <a:rPr lang="en-CA" sz="1000" b="0" i="1" dirty="0">
                <a:solidFill>
                  <a:srgbClr val="222222"/>
                </a:solidFill>
                <a:effectLst/>
                <a:latin typeface="-apple-system"/>
              </a:rPr>
              <a:t>Nat. Photonics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CA" sz="1000" b="1" i="0" dirty="0">
                <a:solidFill>
                  <a:srgbClr val="222222"/>
                </a:solidFill>
                <a:effectLst/>
                <a:latin typeface="-apple-system"/>
              </a:rPr>
              <a:t>13</a:t>
            </a:r>
            <a:r>
              <a:rPr lang="en-CA" sz="1000" b="0" i="0" dirty="0">
                <a:solidFill>
                  <a:srgbClr val="222222"/>
                </a:solidFill>
                <a:effectLst/>
                <a:latin typeface="-apple-system"/>
              </a:rPr>
              <a:t>, 839–842 (2019). https://doi.org/10.1038/s41566-019-0504-5</a:t>
            </a:r>
          </a:p>
          <a:p>
            <a:br>
              <a:rPr lang="en-CA" sz="1000" dirty="0"/>
            </a:b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83263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1245</Words>
  <Application>Microsoft Office PowerPoint</Application>
  <PresentationFormat>Widescreen</PresentationFormat>
  <Paragraphs>345</Paragraphs>
  <Slides>43</Slides>
  <Notes>11</Notes>
  <HiddenSlides>1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-apple-system</vt:lpstr>
      <vt:lpstr>Aptos</vt:lpstr>
      <vt:lpstr>Aptos Display</vt:lpstr>
      <vt:lpstr>Arial</vt:lpstr>
      <vt:lpstr>Cambria Math</vt:lpstr>
      <vt:lpstr>Office Theme</vt:lpstr>
      <vt:lpstr>Meep and MPB for waveguide simulations</vt:lpstr>
      <vt:lpstr>In this video</vt:lpstr>
      <vt:lpstr>Optical Waveguide</vt:lpstr>
      <vt:lpstr>Optical Waveguide</vt:lpstr>
      <vt:lpstr>Optical Waveguide</vt:lpstr>
      <vt:lpstr>Optical Waveguide</vt:lpstr>
      <vt:lpstr>Optical Waveguide</vt:lpstr>
      <vt:lpstr>Optical Waveguide</vt:lpstr>
      <vt:lpstr>Optical Waveguide</vt:lpstr>
      <vt:lpstr>Optical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Electric Field in Waveguide</vt:lpstr>
      <vt:lpstr>Eigenmode Solvers</vt:lpstr>
      <vt:lpstr>Eigenmode Solvers</vt:lpstr>
      <vt:lpstr>Eigenmode Solvers</vt:lpstr>
      <vt:lpstr>Eigenmode Solvers</vt:lpstr>
      <vt:lpstr>Eigenmode Solvers</vt:lpstr>
      <vt:lpstr>Eigenmode Solvers</vt:lpstr>
      <vt:lpstr>Code break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Waveguide modes in FDTD</vt:lpstr>
      <vt:lpstr>Code break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Stuart Johannes Baxter</dc:creator>
  <cp:lastModifiedBy>Joshua Stuart Johannes Baxter</cp:lastModifiedBy>
  <cp:revision>74</cp:revision>
  <dcterms:created xsi:type="dcterms:W3CDTF">2024-12-27T16:43:32Z</dcterms:created>
  <dcterms:modified xsi:type="dcterms:W3CDTF">2024-12-28T20:22:53Z</dcterms:modified>
</cp:coreProperties>
</file>