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91" r:id="rId5"/>
    <p:sldId id="292" r:id="rId6"/>
    <p:sldId id="260" r:id="rId7"/>
    <p:sldId id="267" r:id="rId8"/>
    <p:sldId id="268" r:id="rId9"/>
    <p:sldId id="269" r:id="rId10"/>
    <p:sldId id="271" r:id="rId11"/>
    <p:sldId id="270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93" r:id="rId21"/>
    <p:sldId id="302" r:id="rId22"/>
    <p:sldId id="303" r:id="rId23"/>
    <p:sldId id="294" r:id="rId24"/>
    <p:sldId id="295" r:id="rId25"/>
    <p:sldId id="296" r:id="rId26"/>
    <p:sldId id="297" r:id="rId27"/>
    <p:sldId id="298" r:id="rId28"/>
    <p:sldId id="299" r:id="rId29"/>
    <p:sldId id="301" r:id="rId30"/>
    <p:sldId id="300" r:id="rId31"/>
    <p:sldId id="283" r:id="rId32"/>
    <p:sldId id="284" r:id="rId33"/>
    <p:sldId id="285" r:id="rId34"/>
    <p:sldId id="286" r:id="rId35"/>
    <p:sldId id="289" r:id="rId36"/>
    <p:sldId id="290" r:id="rId37"/>
    <p:sldId id="287" r:id="rId38"/>
    <p:sldId id="30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6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50004-2A64-410F-975B-47489CCCC5F7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1343-F9D0-4A9B-9106-8472AAAE5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81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E1343-F9D0-4A9B-9106-8472AAAE555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50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082F-4F71-61BD-CAB9-FCDE1179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EC89A-CF49-D11E-1B9E-85A4364A5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17E7-89DA-57C2-E9D4-84100C0F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C135-299E-4FA0-A954-20DA96E9639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089E3-1C73-6005-18D4-5A81B392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56795-4FFB-92E8-AA5F-0C57BF34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B81-C05B-4026-AA20-7B221820EC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4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728B-3BC7-EA60-DB4D-29C2CD20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E1E1D-71BA-CE46-B026-BF0C9FC4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794B-A9F6-91C2-CAA3-19E7D603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C135-299E-4FA0-A954-20DA96E9639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4B7E-FEA5-EC84-05D7-FE3AE6BF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B648-DCCA-8E2D-AE98-BDA86BE5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B81-C05B-4026-AA20-7B221820EC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5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43408-97A4-95CC-2FE8-397048B1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ACEBF-F0FB-32E9-8F4D-399012545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E9DB-2F2C-7B2B-F057-E787374A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C135-299E-4FA0-A954-20DA96E9639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7BED-ADA4-0536-C173-99BA9E37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D7CA-E86D-EF3B-9F1A-56819D70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B81-C05B-4026-AA20-7B221820EC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13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E87B-2026-8DFD-B80C-C0D2CA4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CB1B-F2AD-33A7-D126-CF5E0C6A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48488-A73C-024A-E949-6B153E84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C135-299E-4FA0-A954-20DA96E9639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7748D-DC1B-A5B2-446C-E6C3DEB5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752E-C1F2-490E-1969-268BA698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B81-C05B-4026-AA20-7B221820EC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7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959F-BF3A-91CF-9B8F-1633FE9A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A05B9-4A58-B3B2-5403-CD8BC256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419C-C91C-49AA-BB49-8A1D8EFE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C135-299E-4FA0-A954-20DA96E9639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F4CA-2628-ECD5-21D1-888AD3AC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B33D-6C09-608D-6014-31B5ECD6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B81-C05B-4026-AA20-7B221820EC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6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0A27-603D-E705-7DA0-DD1A16F2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7CC8-6900-C43F-05F8-14850112C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45AD0-BAF8-0CC1-3E4D-A43D00811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399F2-3B02-44B9-5127-3287EE4C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C135-299E-4FA0-A954-20DA96E9639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4C054-EC0D-55DC-FE7F-F34CF690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A4143-D15A-62D5-DD0A-C3CF99DF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B81-C05B-4026-AA20-7B221820EC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98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1079-073E-49DD-92A9-265BFC6E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1202-4593-DE2F-2D98-B14CCD01A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6C3A0-8B5D-8DEB-9D56-6C3DE8EA2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E68DF-8A0F-7EF8-A8DE-5E7180315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AFB79-1B51-F66A-A7C1-4BCBBAB14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2CF90-015C-9CAF-65BF-5559F424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C135-299E-4FA0-A954-20DA96E9639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EFAE6-EE64-BE1E-198F-87FBCD8A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0520F-B1C6-8BC6-8E27-56CD7ECA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B81-C05B-4026-AA20-7B221820EC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98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C90D-A0C7-8356-5B0F-2BC78FA5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65F82-B026-D1B1-1F2E-C52F5D5A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C135-299E-4FA0-A954-20DA96E9639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1EEA1-7F0F-9F18-60C8-1BE7687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6EEE-70F7-87F2-2D06-DA6346BC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B81-C05B-4026-AA20-7B221820EC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80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40FA5-E0E8-E4A6-CC4F-81CCF052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C135-299E-4FA0-A954-20DA96E9639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F18CD-1717-AD19-6BB5-0C27B850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BA93-6474-10D2-F25F-8944DBA5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B81-C05B-4026-AA20-7B221820EC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44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C0D2-D8A5-4671-D9CE-50B19F64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F6E8-3466-DA98-36D5-DF2E05081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A6F89-7340-D9CD-027F-409C2887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229FD-B583-6479-C390-CFE9C63D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C135-299E-4FA0-A954-20DA96E9639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5D99-08B5-9960-F853-B716D337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ED54-F7D6-B9F7-6CFE-AE83DE38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B81-C05B-4026-AA20-7B221820EC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16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4C5B-6029-7857-907A-2B76FAEE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4C7F9-0DE9-EBAE-D0B7-3E54C84C0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8E7AA-266B-A7D8-BCE2-7C0F87BB8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97A95-83C1-1664-8501-3C0A7690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C135-299E-4FA0-A954-20DA96E9639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C2918-8B61-795E-38D3-9EF35140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1AA76-C391-87AC-C6E9-B8396764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B81-C05B-4026-AA20-7B221820EC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90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5DEF7-B25B-076A-A46A-95B5C59A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1BAFF-EC22-05CC-C861-E2337EEDD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83E4-CA95-4468-FF7D-F79CD193B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6C135-299E-4FA0-A954-20DA96E9639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BC10-87B3-4E94-FDD2-67675D473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57CD-3A2A-CB18-A4C5-304F76CA1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B6B81-C05B-4026-AA20-7B221820EC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4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7412-3E18-4D2E-F59C-3BC8BFA67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FDTD Simulations with Meep </a:t>
            </a:r>
          </a:p>
        </p:txBody>
      </p:sp>
    </p:spTree>
    <p:extLst>
      <p:ext uri="{BB962C8B-B14F-4D97-AF65-F5344CB8AC3E}">
        <p14:creationId xmlns:p14="http://schemas.microsoft.com/office/powerpoint/2010/main" val="66653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1F9BB-020C-4803-1AEF-CC203B4CF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2A54-78E3-2B13-CD47-A73A0C64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FDTD simulation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142498D-688B-EFC9-DF41-FD530EEE365D}"/>
              </a:ext>
            </a:extLst>
          </p:cNvPr>
          <p:cNvSpPr/>
          <p:nvPr/>
        </p:nvSpPr>
        <p:spPr>
          <a:xfrm>
            <a:off x="5314041" y="3468525"/>
            <a:ext cx="1971899" cy="1434517"/>
          </a:xfrm>
          <a:custGeom>
            <a:avLst/>
            <a:gdLst>
              <a:gd name="connsiteX0" fmla="*/ 763884 w 1971899"/>
              <a:gd name="connsiteY0" fmla="*/ 1140902 h 1434517"/>
              <a:gd name="connsiteX1" fmla="*/ 763884 w 1971899"/>
              <a:gd name="connsiteY1" fmla="*/ 1140902 h 1434517"/>
              <a:gd name="connsiteX2" fmla="*/ 621271 w 1971899"/>
              <a:gd name="connsiteY2" fmla="*/ 1098957 h 1434517"/>
              <a:gd name="connsiteX3" fmla="*/ 537381 w 1971899"/>
              <a:gd name="connsiteY3" fmla="*/ 1048624 h 1434517"/>
              <a:gd name="connsiteX4" fmla="*/ 436714 w 1971899"/>
              <a:gd name="connsiteY4" fmla="*/ 998290 h 1434517"/>
              <a:gd name="connsiteX5" fmla="*/ 377991 w 1971899"/>
              <a:gd name="connsiteY5" fmla="*/ 973123 h 1434517"/>
              <a:gd name="connsiteX6" fmla="*/ 327657 w 1971899"/>
              <a:gd name="connsiteY6" fmla="*/ 956345 h 1434517"/>
              <a:gd name="connsiteX7" fmla="*/ 226989 w 1971899"/>
              <a:gd name="connsiteY7" fmla="*/ 889233 h 1434517"/>
              <a:gd name="connsiteX8" fmla="*/ 185044 w 1971899"/>
              <a:gd name="connsiteY8" fmla="*/ 864066 h 1434517"/>
              <a:gd name="connsiteX9" fmla="*/ 143099 w 1971899"/>
              <a:gd name="connsiteY9" fmla="*/ 822121 h 1434517"/>
              <a:gd name="connsiteX10" fmla="*/ 117932 w 1971899"/>
              <a:gd name="connsiteY10" fmla="*/ 788565 h 1434517"/>
              <a:gd name="connsiteX11" fmla="*/ 25653 w 1971899"/>
              <a:gd name="connsiteY11" fmla="*/ 687897 h 1434517"/>
              <a:gd name="connsiteX12" fmla="*/ 17264 w 1971899"/>
              <a:gd name="connsiteY12" fmla="*/ 629174 h 1434517"/>
              <a:gd name="connsiteX13" fmla="*/ 486 w 1971899"/>
              <a:gd name="connsiteY13" fmla="*/ 562062 h 1434517"/>
              <a:gd name="connsiteX14" fmla="*/ 8875 w 1971899"/>
              <a:gd name="connsiteY14" fmla="*/ 285225 h 1434517"/>
              <a:gd name="connsiteX15" fmla="*/ 17264 w 1971899"/>
              <a:gd name="connsiteY15" fmla="*/ 226502 h 1434517"/>
              <a:gd name="connsiteX16" fmla="*/ 42431 w 1971899"/>
              <a:gd name="connsiteY16" fmla="*/ 159391 h 1434517"/>
              <a:gd name="connsiteX17" fmla="*/ 92765 w 1971899"/>
              <a:gd name="connsiteY17" fmla="*/ 92279 h 1434517"/>
              <a:gd name="connsiteX18" fmla="*/ 109543 w 1971899"/>
              <a:gd name="connsiteY18" fmla="*/ 67112 h 1434517"/>
              <a:gd name="connsiteX19" fmla="*/ 168266 w 1971899"/>
              <a:gd name="connsiteY19" fmla="*/ 50334 h 1434517"/>
              <a:gd name="connsiteX20" fmla="*/ 218600 w 1971899"/>
              <a:gd name="connsiteY20" fmla="*/ 25167 h 1434517"/>
              <a:gd name="connsiteX21" fmla="*/ 285712 w 1971899"/>
              <a:gd name="connsiteY21" fmla="*/ 8389 h 1434517"/>
              <a:gd name="connsiteX22" fmla="*/ 310879 w 1971899"/>
              <a:gd name="connsiteY22" fmla="*/ 0 h 1434517"/>
              <a:gd name="connsiteX23" fmla="*/ 671605 w 1971899"/>
              <a:gd name="connsiteY23" fmla="*/ 8389 h 1434517"/>
              <a:gd name="connsiteX24" fmla="*/ 789051 w 1971899"/>
              <a:gd name="connsiteY24" fmla="*/ 41945 h 1434517"/>
              <a:gd name="connsiteX25" fmla="*/ 872941 w 1971899"/>
              <a:gd name="connsiteY25" fmla="*/ 75501 h 1434517"/>
              <a:gd name="connsiteX26" fmla="*/ 931664 w 1971899"/>
              <a:gd name="connsiteY26" fmla="*/ 117446 h 1434517"/>
              <a:gd name="connsiteX27" fmla="*/ 956831 w 1971899"/>
              <a:gd name="connsiteY27" fmla="*/ 125835 h 1434517"/>
              <a:gd name="connsiteX28" fmla="*/ 990387 w 1971899"/>
              <a:gd name="connsiteY28" fmla="*/ 151002 h 1434517"/>
              <a:gd name="connsiteX29" fmla="*/ 1057499 w 1971899"/>
              <a:gd name="connsiteY29" fmla="*/ 184557 h 1434517"/>
              <a:gd name="connsiteX30" fmla="*/ 1099444 w 1971899"/>
              <a:gd name="connsiteY30" fmla="*/ 234891 h 1434517"/>
              <a:gd name="connsiteX31" fmla="*/ 1133000 w 1971899"/>
              <a:gd name="connsiteY31" fmla="*/ 243280 h 1434517"/>
              <a:gd name="connsiteX32" fmla="*/ 1166556 w 1971899"/>
              <a:gd name="connsiteY32" fmla="*/ 260058 h 1434517"/>
              <a:gd name="connsiteX33" fmla="*/ 1191723 w 1971899"/>
              <a:gd name="connsiteY33" fmla="*/ 268447 h 1434517"/>
              <a:gd name="connsiteX34" fmla="*/ 1216890 w 1971899"/>
              <a:gd name="connsiteY34" fmla="*/ 285225 h 1434517"/>
              <a:gd name="connsiteX35" fmla="*/ 1309169 w 1971899"/>
              <a:gd name="connsiteY35" fmla="*/ 302003 h 1434517"/>
              <a:gd name="connsiteX36" fmla="*/ 1334336 w 1971899"/>
              <a:gd name="connsiteY36" fmla="*/ 318781 h 1434517"/>
              <a:gd name="connsiteX37" fmla="*/ 1376281 w 1971899"/>
              <a:gd name="connsiteY37" fmla="*/ 327170 h 1434517"/>
              <a:gd name="connsiteX38" fmla="*/ 1401447 w 1971899"/>
              <a:gd name="connsiteY38" fmla="*/ 335559 h 1434517"/>
              <a:gd name="connsiteX39" fmla="*/ 1661506 w 1971899"/>
              <a:gd name="connsiteY39" fmla="*/ 352337 h 1434517"/>
              <a:gd name="connsiteX40" fmla="*/ 1720229 w 1971899"/>
              <a:gd name="connsiteY40" fmla="*/ 369115 h 1434517"/>
              <a:gd name="connsiteX41" fmla="*/ 1753785 w 1971899"/>
              <a:gd name="connsiteY41" fmla="*/ 385893 h 1434517"/>
              <a:gd name="connsiteX42" fmla="*/ 1820897 w 1971899"/>
              <a:gd name="connsiteY42" fmla="*/ 419449 h 1434517"/>
              <a:gd name="connsiteX43" fmla="*/ 1854453 w 1971899"/>
              <a:gd name="connsiteY43" fmla="*/ 436227 h 1434517"/>
              <a:gd name="connsiteX44" fmla="*/ 1879620 w 1971899"/>
              <a:gd name="connsiteY44" fmla="*/ 461394 h 1434517"/>
              <a:gd name="connsiteX45" fmla="*/ 1888009 w 1971899"/>
              <a:gd name="connsiteY45" fmla="*/ 494950 h 1434517"/>
              <a:gd name="connsiteX46" fmla="*/ 1904787 w 1971899"/>
              <a:gd name="connsiteY46" fmla="*/ 520117 h 1434517"/>
              <a:gd name="connsiteX47" fmla="*/ 1913176 w 1971899"/>
              <a:gd name="connsiteY47" fmla="*/ 562062 h 1434517"/>
              <a:gd name="connsiteX48" fmla="*/ 1929954 w 1971899"/>
              <a:gd name="connsiteY48" fmla="*/ 629174 h 1434517"/>
              <a:gd name="connsiteX49" fmla="*/ 1938343 w 1971899"/>
              <a:gd name="connsiteY49" fmla="*/ 679508 h 1434517"/>
              <a:gd name="connsiteX50" fmla="*/ 1955121 w 1971899"/>
              <a:gd name="connsiteY50" fmla="*/ 729842 h 1434517"/>
              <a:gd name="connsiteX51" fmla="*/ 1963510 w 1971899"/>
              <a:gd name="connsiteY51" fmla="*/ 788565 h 1434517"/>
              <a:gd name="connsiteX52" fmla="*/ 1971899 w 1971899"/>
              <a:gd name="connsiteY52" fmla="*/ 838899 h 1434517"/>
              <a:gd name="connsiteX53" fmla="*/ 1963510 w 1971899"/>
              <a:gd name="connsiteY53" fmla="*/ 998290 h 1434517"/>
              <a:gd name="connsiteX54" fmla="*/ 1938343 w 1971899"/>
              <a:gd name="connsiteY54" fmla="*/ 1057013 h 1434517"/>
              <a:gd name="connsiteX55" fmla="*/ 1929954 w 1971899"/>
              <a:gd name="connsiteY55" fmla="*/ 1082180 h 1434517"/>
              <a:gd name="connsiteX56" fmla="*/ 1896398 w 1971899"/>
              <a:gd name="connsiteY56" fmla="*/ 1107346 h 1434517"/>
              <a:gd name="connsiteX57" fmla="*/ 1888009 w 1971899"/>
              <a:gd name="connsiteY57" fmla="*/ 1132513 h 1434517"/>
              <a:gd name="connsiteX58" fmla="*/ 1812508 w 1971899"/>
              <a:gd name="connsiteY58" fmla="*/ 1191236 h 1434517"/>
              <a:gd name="connsiteX59" fmla="*/ 1787341 w 1971899"/>
              <a:gd name="connsiteY59" fmla="*/ 1199625 h 1434517"/>
              <a:gd name="connsiteX60" fmla="*/ 1737007 w 1971899"/>
              <a:gd name="connsiteY60" fmla="*/ 1224792 h 1434517"/>
              <a:gd name="connsiteX61" fmla="*/ 1678284 w 1971899"/>
              <a:gd name="connsiteY61" fmla="*/ 1275126 h 1434517"/>
              <a:gd name="connsiteX62" fmla="*/ 1594394 w 1971899"/>
              <a:gd name="connsiteY62" fmla="*/ 1375794 h 1434517"/>
              <a:gd name="connsiteX63" fmla="*/ 1560838 w 1971899"/>
              <a:gd name="connsiteY63" fmla="*/ 1400961 h 1434517"/>
              <a:gd name="connsiteX64" fmla="*/ 1535671 w 1971899"/>
              <a:gd name="connsiteY64" fmla="*/ 1417739 h 1434517"/>
              <a:gd name="connsiteX65" fmla="*/ 1443392 w 1971899"/>
              <a:gd name="connsiteY65" fmla="*/ 1434517 h 1434517"/>
              <a:gd name="connsiteX66" fmla="*/ 1275613 w 1971899"/>
              <a:gd name="connsiteY66" fmla="*/ 1426128 h 1434517"/>
              <a:gd name="connsiteX67" fmla="*/ 1174945 w 1971899"/>
              <a:gd name="connsiteY67" fmla="*/ 1400961 h 1434517"/>
              <a:gd name="connsiteX68" fmla="*/ 1049110 w 1971899"/>
              <a:gd name="connsiteY68" fmla="*/ 1359016 h 1434517"/>
              <a:gd name="connsiteX69" fmla="*/ 973609 w 1971899"/>
              <a:gd name="connsiteY69" fmla="*/ 1308682 h 1434517"/>
              <a:gd name="connsiteX70" fmla="*/ 948442 w 1971899"/>
              <a:gd name="connsiteY70" fmla="*/ 1291904 h 1434517"/>
              <a:gd name="connsiteX71" fmla="*/ 923275 w 1971899"/>
              <a:gd name="connsiteY71" fmla="*/ 1275126 h 1434517"/>
              <a:gd name="connsiteX72" fmla="*/ 906497 w 1971899"/>
              <a:gd name="connsiteY72" fmla="*/ 1224792 h 1434517"/>
              <a:gd name="connsiteX73" fmla="*/ 889719 w 1971899"/>
              <a:gd name="connsiteY73" fmla="*/ 1199625 h 1434517"/>
              <a:gd name="connsiteX74" fmla="*/ 856163 w 1971899"/>
              <a:gd name="connsiteY74" fmla="*/ 1174458 h 1434517"/>
              <a:gd name="connsiteX75" fmla="*/ 830996 w 1971899"/>
              <a:gd name="connsiteY75" fmla="*/ 1157680 h 1434517"/>
              <a:gd name="connsiteX76" fmla="*/ 805829 w 1971899"/>
              <a:gd name="connsiteY76" fmla="*/ 1149291 h 1434517"/>
              <a:gd name="connsiteX77" fmla="*/ 763884 w 1971899"/>
              <a:gd name="connsiteY77" fmla="*/ 11409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71899" h="1434517">
                <a:moveTo>
                  <a:pt x="763884" y="1140902"/>
                </a:moveTo>
                <a:lnTo>
                  <a:pt x="763884" y="1140902"/>
                </a:lnTo>
                <a:cubicBezTo>
                  <a:pt x="687480" y="1121801"/>
                  <a:pt x="678407" y="1124350"/>
                  <a:pt x="621271" y="1098957"/>
                </a:cubicBezTo>
                <a:cubicBezTo>
                  <a:pt x="557802" y="1070749"/>
                  <a:pt x="617271" y="1093008"/>
                  <a:pt x="537381" y="1048624"/>
                </a:cubicBezTo>
                <a:cubicBezTo>
                  <a:pt x="504586" y="1030404"/>
                  <a:pt x="471197" y="1013068"/>
                  <a:pt x="436714" y="998290"/>
                </a:cubicBezTo>
                <a:cubicBezTo>
                  <a:pt x="417140" y="989901"/>
                  <a:pt x="397868" y="980768"/>
                  <a:pt x="377991" y="973123"/>
                </a:cubicBezTo>
                <a:cubicBezTo>
                  <a:pt x="361484" y="966774"/>
                  <a:pt x="343117" y="964934"/>
                  <a:pt x="327657" y="956345"/>
                </a:cubicBezTo>
                <a:cubicBezTo>
                  <a:pt x="292403" y="936759"/>
                  <a:pt x="260848" y="911142"/>
                  <a:pt x="226989" y="889233"/>
                </a:cubicBezTo>
                <a:cubicBezTo>
                  <a:pt x="213300" y="880375"/>
                  <a:pt x="196574" y="875596"/>
                  <a:pt x="185044" y="864066"/>
                </a:cubicBezTo>
                <a:cubicBezTo>
                  <a:pt x="171062" y="850084"/>
                  <a:pt x="156236" y="836900"/>
                  <a:pt x="143099" y="822121"/>
                </a:cubicBezTo>
                <a:cubicBezTo>
                  <a:pt x="133810" y="811671"/>
                  <a:pt x="127415" y="798839"/>
                  <a:pt x="117932" y="788565"/>
                </a:cubicBezTo>
                <a:cubicBezTo>
                  <a:pt x="18776" y="681146"/>
                  <a:pt x="66855" y="749700"/>
                  <a:pt x="25653" y="687897"/>
                </a:cubicBezTo>
                <a:cubicBezTo>
                  <a:pt x="22857" y="668323"/>
                  <a:pt x="21142" y="648563"/>
                  <a:pt x="17264" y="629174"/>
                </a:cubicBezTo>
                <a:cubicBezTo>
                  <a:pt x="12742" y="606563"/>
                  <a:pt x="1048" y="585114"/>
                  <a:pt x="486" y="562062"/>
                </a:cubicBezTo>
                <a:cubicBezTo>
                  <a:pt x="-1765" y="469768"/>
                  <a:pt x="4265" y="377431"/>
                  <a:pt x="8875" y="285225"/>
                </a:cubicBezTo>
                <a:cubicBezTo>
                  <a:pt x="9862" y="265477"/>
                  <a:pt x="13727" y="245956"/>
                  <a:pt x="17264" y="226502"/>
                </a:cubicBezTo>
                <a:cubicBezTo>
                  <a:pt x="21875" y="201141"/>
                  <a:pt x="27884" y="181211"/>
                  <a:pt x="42431" y="159391"/>
                </a:cubicBezTo>
                <a:cubicBezTo>
                  <a:pt x="57942" y="136124"/>
                  <a:pt x="77254" y="115546"/>
                  <a:pt x="92765" y="92279"/>
                </a:cubicBezTo>
                <a:cubicBezTo>
                  <a:pt x="98358" y="83890"/>
                  <a:pt x="101670" y="73410"/>
                  <a:pt x="109543" y="67112"/>
                </a:cubicBezTo>
                <a:cubicBezTo>
                  <a:pt x="115644" y="62231"/>
                  <a:pt x="165252" y="51540"/>
                  <a:pt x="168266" y="50334"/>
                </a:cubicBezTo>
                <a:cubicBezTo>
                  <a:pt x="185683" y="43367"/>
                  <a:pt x="200934" y="31476"/>
                  <a:pt x="218600" y="25167"/>
                </a:cubicBezTo>
                <a:cubicBezTo>
                  <a:pt x="240316" y="17411"/>
                  <a:pt x="263465" y="14456"/>
                  <a:pt x="285712" y="8389"/>
                </a:cubicBezTo>
                <a:cubicBezTo>
                  <a:pt x="294243" y="6062"/>
                  <a:pt x="302490" y="2796"/>
                  <a:pt x="310879" y="0"/>
                </a:cubicBezTo>
                <a:cubicBezTo>
                  <a:pt x="431121" y="2796"/>
                  <a:pt x="551538" y="1326"/>
                  <a:pt x="671605" y="8389"/>
                </a:cubicBezTo>
                <a:cubicBezTo>
                  <a:pt x="690257" y="9486"/>
                  <a:pt x="767167" y="33191"/>
                  <a:pt x="789051" y="41945"/>
                </a:cubicBezTo>
                <a:cubicBezTo>
                  <a:pt x="817014" y="53130"/>
                  <a:pt x="848847" y="57431"/>
                  <a:pt x="872941" y="75501"/>
                </a:cubicBezTo>
                <a:cubicBezTo>
                  <a:pt x="880541" y="81201"/>
                  <a:pt x="919397" y="111313"/>
                  <a:pt x="931664" y="117446"/>
                </a:cubicBezTo>
                <a:cubicBezTo>
                  <a:pt x="939573" y="121401"/>
                  <a:pt x="948442" y="123039"/>
                  <a:pt x="956831" y="125835"/>
                </a:cubicBezTo>
                <a:cubicBezTo>
                  <a:pt x="968016" y="134224"/>
                  <a:pt x="978310" y="143957"/>
                  <a:pt x="990387" y="151002"/>
                </a:cubicBezTo>
                <a:cubicBezTo>
                  <a:pt x="1011991" y="163604"/>
                  <a:pt x="1057499" y="184557"/>
                  <a:pt x="1057499" y="184557"/>
                </a:cubicBezTo>
                <a:cubicBezTo>
                  <a:pt x="1068190" y="200594"/>
                  <a:pt x="1082054" y="224954"/>
                  <a:pt x="1099444" y="234891"/>
                </a:cubicBezTo>
                <a:cubicBezTo>
                  <a:pt x="1109454" y="240611"/>
                  <a:pt x="1122205" y="239232"/>
                  <a:pt x="1133000" y="243280"/>
                </a:cubicBezTo>
                <a:cubicBezTo>
                  <a:pt x="1144709" y="247671"/>
                  <a:pt x="1155062" y="255132"/>
                  <a:pt x="1166556" y="260058"/>
                </a:cubicBezTo>
                <a:cubicBezTo>
                  <a:pt x="1174684" y="263541"/>
                  <a:pt x="1183814" y="264492"/>
                  <a:pt x="1191723" y="268447"/>
                </a:cubicBezTo>
                <a:cubicBezTo>
                  <a:pt x="1200741" y="272956"/>
                  <a:pt x="1207623" y="281253"/>
                  <a:pt x="1216890" y="285225"/>
                </a:cubicBezTo>
                <a:cubicBezTo>
                  <a:pt x="1236667" y="293701"/>
                  <a:pt x="1295561" y="300059"/>
                  <a:pt x="1309169" y="302003"/>
                </a:cubicBezTo>
                <a:cubicBezTo>
                  <a:pt x="1317558" y="307596"/>
                  <a:pt x="1324896" y="315241"/>
                  <a:pt x="1334336" y="318781"/>
                </a:cubicBezTo>
                <a:cubicBezTo>
                  <a:pt x="1347687" y="323788"/>
                  <a:pt x="1362448" y="323712"/>
                  <a:pt x="1376281" y="327170"/>
                </a:cubicBezTo>
                <a:cubicBezTo>
                  <a:pt x="1384859" y="329315"/>
                  <a:pt x="1392639" y="334782"/>
                  <a:pt x="1401447" y="335559"/>
                </a:cubicBezTo>
                <a:cubicBezTo>
                  <a:pt x="1487977" y="343194"/>
                  <a:pt x="1574820" y="346744"/>
                  <a:pt x="1661506" y="352337"/>
                </a:cubicBezTo>
                <a:cubicBezTo>
                  <a:pt x="1678534" y="356594"/>
                  <a:pt x="1703380" y="361894"/>
                  <a:pt x="1720229" y="369115"/>
                </a:cubicBezTo>
                <a:cubicBezTo>
                  <a:pt x="1731723" y="374041"/>
                  <a:pt x="1742291" y="380967"/>
                  <a:pt x="1753785" y="385893"/>
                </a:cubicBezTo>
                <a:cubicBezTo>
                  <a:pt x="1834298" y="420399"/>
                  <a:pt x="1697839" y="351083"/>
                  <a:pt x="1820897" y="419449"/>
                </a:cubicBezTo>
                <a:cubicBezTo>
                  <a:pt x="1831829" y="425522"/>
                  <a:pt x="1844277" y="428958"/>
                  <a:pt x="1854453" y="436227"/>
                </a:cubicBezTo>
                <a:cubicBezTo>
                  <a:pt x="1864107" y="443123"/>
                  <a:pt x="1871231" y="453005"/>
                  <a:pt x="1879620" y="461394"/>
                </a:cubicBezTo>
                <a:cubicBezTo>
                  <a:pt x="1882416" y="472579"/>
                  <a:pt x="1883467" y="484353"/>
                  <a:pt x="1888009" y="494950"/>
                </a:cubicBezTo>
                <a:cubicBezTo>
                  <a:pt x="1891981" y="504217"/>
                  <a:pt x="1901247" y="510677"/>
                  <a:pt x="1904787" y="520117"/>
                </a:cubicBezTo>
                <a:cubicBezTo>
                  <a:pt x="1909794" y="533468"/>
                  <a:pt x="1909718" y="548229"/>
                  <a:pt x="1913176" y="562062"/>
                </a:cubicBezTo>
                <a:cubicBezTo>
                  <a:pt x="1932580" y="639677"/>
                  <a:pt x="1909340" y="515799"/>
                  <a:pt x="1929954" y="629174"/>
                </a:cubicBezTo>
                <a:cubicBezTo>
                  <a:pt x="1932997" y="645909"/>
                  <a:pt x="1934218" y="663006"/>
                  <a:pt x="1938343" y="679508"/>
                </a:cubicBezTo>
                <a:cubicBezTo>
                  <a:pt x="1942632" y="696666"/>
                  <a:pt x="1955121" y="729842"/>
                  <a:pt x="1955121" y="729842"/>
                </a:cubicBezTo>
                <a:cubicBezTo>
                  <a:pt x="1957917" y="749416"/>
                  <a:pt x="1960503" y="769022"/>
                  <a:pt x="1963510" y="788565"/>
                </a:cubicBezTo>
                <a:cubicBezTo>
                  <a:pt x="1966096" y="805377"/>
                  <a:pt x="1971899" y="821890"/>
                  <a:pt x="1971899" y="838899"/>
                </a:cubicBezTo>
                <a:cubicBezTo>
                  <a:pt x="1971899" y="892103"/>
                  <a:pt x="1968327" y="945305"/>
                  <a:pt x="1963510" y="998290"/>
                </a:cubicBezTo>
                <a:cubicBezTo>
                  <a:pt x="1961997" y="1014937"/>
                  <a:pt x="1943759" y="1044375"/>
                  <a:pt x="1938343" y="1057013"/>
                </a:cubicBezTo>
                <a:cubicBezTo>
                  <a:pt x="1934860" y="1065141"/>
                  <a:pt x="1935615" y="1075387"/>
                  <a:pt x="1929954" y="1082180"/>
                </a:cubicBezTo>
                <a:cubicBezTo>
                  <a:pt x="1921003" y="1092921"/>
                  <a:pt x="1907583" y="1098957"/>
                  <a:pt x="1896398" y="1107346"/>
                </a:cubicBezTo>
                <a:cubicBezTo>
                  <a:pt x="1893602" y="1115735"/>
                  <a:pt x="1892914" y="1125155"/>
                  <a:pt x="1888009" y="1132513"/>
                </a:cubicBezTo>
                <a:cubicBezTo>
                  <a:pt x="1875601" y="1151126"/>
                  <a:pt x="1826793" y="1186474"/>
                  <a:pt x="1812508" y="1191236"/>
                </a:cubicBezTo>
                <a:cubicBezTo>
                  <a:pt x="1804119" y="1194032"/>
                  <a:pt x="1795250" y="1195670"/>
                  <a:pt x="1787341" y="1199625"/>
                </a:cubicBezTo>
                <a:cubicBezTo>
                  <a:pt x="1722292" y="1232150"/>
                  <a:pt x="1800265" y="1203706"/>
                  <a:pt x="1737007" y="1224792"/>
                </a:cubicBezTo>
                <a:cubicBezTo>
                  <a:pt x="1715992" y="1240553"/>
                  <a:pt x="1694642" y="1254094"/>
                  <a:pt x="1678284" y="1275126"/>
                </a:cubicBezTo>
                <a:cubicBezTo>
                  <a:pt x="1638496" y="1326282"/>
                  <a:pt x="1650832" y="1333465"/>
                  <a:pt x="1594394" y="1375794"/>
                </a:cubicBezTo>
                <a:cubicBezTo>
                  <a:pt x="1583209" y="1384183"/>
                  <a:pt x="1572215" y="1392834"/>
                  <a:pt x="1560838" y="1400961"/>
                </a:cubicBezTo>
                <a:cubicBezTo>
                  <a:pt x="1552634" y="1406821"/>
                  <a:pt x="1545365" y="1414969"/>
                  <a:pt x="1535671" y="1417739"/>
                </a:cubicBezTo>
                <a:cubicBezTo>
                  <a:pt x="1505610" y="1426328"/>
                  <a:pt x="1474152" y="1428924"/>
                  <a:pt x="1443392" y="1434517"/>
                </a:cubicBezTo>
                <a:cubicBezTo>
                  <a:pt x="1387466" y="1431721"/>
                  <a:pt x="1331312" y="1431890"/>
                  <a:pt x="1275613" y="1426128"/>
                </a:cubicBezTo>
                <a:cubicBezTo>
                  <a:pt x="1177397" y="1415968"/>
                  <a:pt x="1229400" y="1414575"/>
                  <a:pt x="1174945" y="1400961"/>
                </a:cubicBezTo>
                <a:cubicBezTo>
                  <a:pt x="1124320" y="1388305"/>
                  <a:pt x="1102194" y="1394405"/>
                  <a:pt x="1049110" y="1359016"/>
                </a:cubicBezTo>
                <a:lnTo>
                  <a:pt x="973609" y="1308682"/>
                </a:lnTo>
                <a:lnTo>
                  <a:pt x="948442" y="1291904"/>
                </a:lnTo>
                <a:lnTo>
                  <a:pt x="923275" y="1275126"/>
                </a:lnTo>
                <a:cubicBezTo>
                  <a:pt x="917682" y="1258348"/>
                  <a:pt x="916307" y="1239507"/>
                  <a:pt x="906497" y="1224792"/>
                </a:cubicBezTo>
                <a:cubicBezTo>
                  <a:pt x="900904" y="1216403"/>
                  <a:pt x="896848" y="1206754"/>
                  <a:pt x="889719" y="1199625"/>
                </a:cubicBezTo>
                <a:cubicBezTo>
                  <a:pt x="879832" y="1189738"/>
                  <a:pt x="867540" y="1182585"/>
                  <a:pt x="856163" y="1174458"/>
                </a:cubicBezTo>
                <a:cubicBezTo>
                  <a:pt x="847959" y="1168598"/>
                  <a:pt x="840014" y="1162189"/>
                  <a:pt x="830996" y="1157680"/>
                </a:cubicBezTo>
                <a:cubicBezTo>
                  <a:pt x="823087" y="1153725"/>
                  <a:pt x="814332" y="1151720"/>
                  <a:pt x="805829" y="1149291"/>
                </a:cubicBezTo>
                <a:cubicBezTo>
                  <a:pt x="774094" y="1140224"/>
                  <a:pt x="770875" y="1142300"/>
                  <a:pt x="763884" y="114090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CA550-4777-EE41-2BD2-E4ADF3E1270C}"/>
              </a:ext>
            </a:extLst>
          </p:cNvPr>
          <p:cNvSpPr txBox="1"/>
          <p:nvPr/>
        </p:nvSpPr>
        <p:spPr>
          <a:xfrm>
            <a:off x="5705037" y="4017554"/>
            <a:ext cx="161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nanoparticle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875A3-DDA3-5CDD-09C1-9EDFB9186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74" b="50000"/>
          <a:stretch/>
        </p:blipFill>
        <p:spPr bwMode="auto">
          <a:xfrm>
            <a:off x="3308815" y="1946939"/>
            <a:ext cx="1556812" cy="406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91D8AA-8604-CA15-7335-AB3998B8C147}"/>
              </a:ext>
            </a:extLst>
          </p:cNvPr>
          <p:cNvSpPr txBox="1"/>
          <p:nvPr/>
        </p:nvSpPr>
        <p:spPr>
          <a:xfrm>
            <a:off x="3291546" y="2141399"/>
            <a:ext cx="2889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Total-field scattered-field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DA7A8-2818-4404-FDA6-AE5EBDAA63E4}"/>
              </a:ext>
            </a:extLst>
          </p:cNvPr>
          <p:cNvSpPr/>
          <p:nvPr/>
        </p:nvSpPr>
        <p:spPr>
          <a:xfrm>
            <a:off x="3383280" y="2450591"/>
            <a:ext cx="4745736" cy="340156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0AD9270-34CD-568D-9852-B5FF3400B689}"/>
              </a:ext>
            </a:extLst>
          </p:cNvPr>
          <p:cNvSpPr/>
          <p:nvPr/>
        </p:nvSpPr>
        <p:spPr>
          <a:xfrm rot="19885369">
            <a:off x="5224428" y="2861224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C4CA544-33C2-03DD-2F0A-E1FE1A72AE9F}"/>
              </a:ext>
            </a:extLst>
          </p:cNvPr>
          <p:cNvSpPr/>
          <p:nvPr/>
        </p:nvSpPr>
        <p:spPr>
          <a:xfrm>
            <a:off x="6142285" y="2789181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583C632-0740-80B6-5389-F0D4E9740B7A}"/>
              </a:ext>
            </a:extLst>
          </p:cNvPr>
          <p:cNvSpPr/>
          <p:nvPr/>
        </p:nvSpPr>
        <p:spPr>
          <a:xfrm rot="3042708">
            <a:off x="6974729" y="3078038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DF0E2D6-E91B-6CCF-0037-1EBE01529B1A}"/>
              </a:ext>
            </a:extLst>
          </p:cNvPr>
          <p:cNvSpPr/>
          <p:nvPr/>
        </p:nvSpPr>
        <p:spPr>
          <a:xfrm rot="5400000">
            <a:off x="7607645" y="4025184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165977D-4F69-5837-97BA-ED35EB38FB67}"/>
              </a:ext>
            </a:extLst>
          </p:cNvPr>
          <p:cNvSpPr/>
          <p:nvPr/>
        </p:nvSpPr>
        <p:spPr>
          <a:xfrm rot="7351050">
            <a:off x="7298742" y="4807832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53936595-C1BA-6E5B-1458-B8B55483CD23}"/>
              </a:ext>
            </a:extLst>
          </p:cNvPr>
          <p:cNvSpPr/>
          <p:nvPr/>
        </p:nvSpPr>
        <p:spPr>
          <a:xfrm rot="11713838">
            <a:off x="6091730" y="4916042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23302FE0-5580-8158-F305-84257405A39F}"/>
              </a:ext>
            </a:extLst>
          </p:cNvPr>
          <p:cNvSpPr/>
          <p:nvPr/>
        </p:nvSpPr>
        <p:spPr>
          <a:xfrm rot="13286399">
            <a:off x="5349596" y="4508826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2F2BC2-3439-4FDB-4410-654CDCE39C60}"/>
              </a:ext>
            </a:extLst>
          </p:cNvPr>
          <p:cNvSpPr/>
          <p:nvPr/>
        </p:nvSpPr>
        <p:spPr>
          <a:xfrm>
            <a:off x="3046558" y="1971567"/>
            <a:ext cx="5502360" cy="428853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9A377-CB00-F123-1B62-340E6CBA9869}"/>
              </a:ext>
            </a:extLst>
          </p:cNvPr>
          <p:cNvSpPr txBox="1"/>
          <p:nvPr/>
        </p:nvSpPr>
        <p:spPr>
          <a:xfrm>
            <a:off x="7000951" y="1946939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Scattering monitor</a:t>
            </a:r>
          </a:p>
        </p:txBody>
      </p:sp>
    </p:spTree>
    <p:extLst>
      <p:ext uri="{BB962C8B-B14F-4D97-AF65-F5344CB8AC3E}">
        <p14:creationId xmlns:p14="http://schemas.microsoft.com/office/powerpoint/2010/main" val="360426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0652A-33BE-2FA8-3346-C9FF48484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E0D7-4BAA-7C56-CE7B-11E329A1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FDTD simulation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4526BD-114E-2F0D-E63B-DF9779D255E8}"/>
              </a:ext>
            </a:extLst>
          </p:cNvPr>
          <p:cNvSpPr/>
          <p:nvPr/>
        </p:nvSpPr>
        <p:spPr>
          <a:xfrm>
            <a:off x="5314041" y="3468525"/>
            <a:ext cx="1971899" cy="1434517"/>
          </a:xfrm>
          <a:custGeom>
            <a:avLst/>
            <a:gdLst>
              <a:gd name="connsiteX0" fmla="*/ 763884 w 1971899"/>
              <a:gd name="connsiteY0" fmla="*/ 1140902 h 1434517"/>
              <a:gd name="connsiteX1" fmla="*/ 763884 w 1971899"/>
              <a:gd name="connsiteY1" fmla="*/ 1140902 h 1434517"/>
              <a:gd name="connsiteX2" fmla="*/ 621271 w 1971899"/>
              <a:gd name="connsiteY2" fmla="*/ 1098957 h 1434517"/>
              <a:gd name="connsiteX3" fmla="*/ 537381 w 1971899"/>
              <a:gd name="connsiteY3" fmla="*/ 1048624 h 1434517"/>
              <a:gd name="connsiteX4" fmla="*/ 436714 w 1971899"/>
              <a:gd name="connsiteY4" fmla="*/ 998290 h 1434517"/>
              <a:gd name="connsiteX5" fmla="*/ 377991 w 1971899"/>
              <a:gd name="connsiteY5" fmla="*/ 973123 h 1434517"/>
              <a:gd name="connsiteX6" fmla="*/ 327657 w 1971899"/>
              <a:gd name="connsiteY6" fmla="*/ 956345 h 1434517"/>
              <a:gd name="connsiteX7" fmla="*/ 226989 w 1971899"/>
              <a:gd name="connsiteY7" fmla="*/ 889233 h 1434517"/>
              <a:gd name="connsiteX8" fmla="*/ 185044 w 1971899"/>
              <a:gd name="connsiteY8" fmla="*/ 864066 h 1434517"/>
              <a:gd name="connsiteX9" fmla="*/ 143099 w 1971899"/>
              <a:gd name="connsiteY9" fmla="*/ 822121 h 1434517"/>
              <a:gd name="connsiteX10" fmla="*/ 117932 w 1971899"/>
              <a:gd name="connsiteY10" fmla="*/ 788565 h 1434517"/>
              <a:gd name="connsiteX11" fmla="*/ 25653 w 1971899"/>
              <a:gd name="connsiteY11" fmla="*/ 687897 h 1434517"/>
              <a:gd name="connsiteX12" fmla="*/ 17264 w 1971899"/>
              <a:gd name="connsiteY12" fmla="*/ 629174 h 1434517"/>
              <a:gd name="connsiteX13" fmla="*/ 486 w 1971899"/>
              <a:gd name="connsiteY13" fmla="*/ 562062 h 1434517"/>
              <a:gd name="connsiteX14" fmla="*/ 8875 w 1971899"/>
              <a:gd name="connsiteY14" fmla="*/ 285225 h 1434517"/>
              <a:gd name="connsiteX15" fmla="*/ 17264 w 1971899"/>
              <a:gd name="connsiteY15" fmla="*/ 226502 h 1434517"/>
              <a:gd name="connsiteX16" fmla="*/ 42431 w 1971899"/>
              <a:gd name="connsiteY16" fmla="*/ 159391 h 1434517"/>
              <a:gd name="connsiteX17" fmla="*/ 92765 w 1971899"/>
              <a:gd name="connsiteY17" fmla="*/ 92279 h 1434517"/>
              <a:gd name="connsiteX18" fmla="*/ 109543 w 1971899"/>
              <a:gd name="connsiteY18" fmla="*/ 67112 h 1434517"/>
              <a:gd name="connsiteX19" fmla="*/ 168266 w 1971899"/>
              <a:gd name="connsiteY19" fmla="*/ 50334 h 1434517"/>
              <a:gd name="connsiteX20" fmla="*/ 218600 w 1971899"/>
              <a:gd name="connsiteY20" fmla="*/ 25167 h 1434517"/>
              <a:gd name="connsiteX21" fmla="*/ 285712 w 1971899"/>
              <a:gd name="connsiteY21" fmla="*/ 8389 h 1434517"/>
              <a:gd name="connsiteX22" fmla="*/ 310879 w 1971899"/>
              <a:gd name="connsiteY22" fmla="*/ 0 h 1434517"/>
              <a:gd name="connsiteX23" fmla="*/ 671605 w 1971899"/>
              <a:gd name="connsiteY23" fmla="*/ 8389 h 1434517"/>
              <a:gd name="connsiteX24" fmla="*/ 789051 w 1971899"/>
              <a:gd name="connsiteY24" fmla="*/ 41945 h 1434517"/>
              <a:gd name="connsiteX25" fmla="*/ 872941 w 1971899"/>
              <a:gd name="connsiteY25" fmla="*/ 75501 h 1434517"/>
              <a:gd name="connsiteX26" fmla="*/ 931664 w 1971899"/>
              <a:gd name="connsiteY26" fmla="*/ 117446 h 1434517"/>
              <a:gd name="connsiteX27" fmla="*/ 956831 w 1971899"/>
              <a:gd name="connsiteY27" fmla="*/ 125835 h 1434517"/>
              <a:gd name="connsiteX28" fmla="*/ 990387 w 1971899"/>
              <a:gd name="connsiteY28" fmla="*/ 151002 h 1434517"/>
              <a:gd name="connsiteX29" fmla="*/ 1057499 w 1971899"/>
              <a:gd name="connsiteY29" fmla="*/ 184557 h 1434517"/>
              <a:gd name="connsiteX30" fmla="*/ 1099444 w 1971899"/>
              <a:gd name="connsiteY30" fmla="*/ 234891 h 1434517"/>
              <a:gd name="connsiteX31" fmla="*/ 1133000 w 1971899"/>
              <a:gd name="connsiteY31" fmla="*/ 243280 h 1434517"/>
              <a:gd name="connsiteX32" fmla="*/ 1166556 w 1971899"/>
              <a:gd name="connsiteY32" fmla="*/ 260058 h 1434517"/>
              <a:gd name="connsiteX33" fmla="*/ 1191723 w 1971899"/>
              <a:gd name="connsiteY33" fmla="*/ 268447 h 1434517"/>
              <a:gd name="connsiteX34" fmla="*/ 1216890 w 1971899"/>
              <a:gd name="connsiteY34" fmla="*/ 285225 h 1434517"/>
              <a:gd name="connsiteX35" fmla="*/ 1309169 w 1971899"/>
              <a:gd name="connsiteY35" fmla="*/ 302003 h 1434517"/>
              <a:gd name="connsiteX36" fmla="*/ 1334336 w 1971899"/>
              <a:gd name="connsiteY36" fmla="*/ 318781 h 1434517"/>
              <a:gd name="connsiteX37" fmla="*/ 1376281 w 1971899"/>
              <a:gd name="connsiteY37" fmla="*/ 327170 h 1434517"/>
              <a:gd name="connsiteX38" fmla="*/ 1401447 w 1971899"/>
              <a:gd name="connsiteY38" fmla="*/ 335559 h 1434517"/>
              <a:gd name="connsiteX39" fmla="*/ 1661506 w 1971899"/>
              <a:gd name="connsiteY39" fmla="*/ 352337 h 1434517"/>
              <a:gd name="connsiteX40" fmla="*/ 1720229 w 1971899"/>
              <a:gd name="connsiteY40" fmla="*/ 369115 h 1434517"/>
              <a:gd name="connsiteX41" fmla="*/ 1753785 w 1971899"/>
              <a:gd name="connsiteY41" fmla="*/ 385893 h 1434517"/>
              <a:gd name="connsiteX42" fmla="*/ 1820897 w 1971899"/>
              <a:gd name="connsiteY42" fmla="*/ 419449 h 1434517"/>
              <a:gd name="connsiteX43" fmla="*/ 1854453 w 1971899"/>
              <a:gd name="connsiteY43" fmla="*/ 436227 h 1434517"/>
              <a:gd name="connsiteX44" fmla="*/ 1879620 w 1971899"/>
              <a:gd name="connsiteY44" fmla="*/ 461394 h 1434517"/>
              <a:gd name="connsiteX45" fmla="*/ 1888009 w 1971899"/>
              <a:gd name="connsiteY45" fmla="*/ 494950 h 1434517"/>
              <a:gd name="connsiteX46" fmla="*/ 1904787 w 1971899"/>
              <a:gd name="connsiteY46" fmla="*/ 520117 h 1434517"/>
              <a:gd name="connsiteX47" fmla="*/ 1913176 w 1971899"/>
              <a:gd name="connsiteY47" fmla="*/ 562062 h 1434517"/>
              <a:gd name="connsiteX48" fmla="*/ 1929954 w 1971899"/>
              <a:gd name="connsiteY48" fmla="*/ 629174 h 1434517"/>
              <a:gd name="connsiteX49" fmla="*/ 1938343 w 1971899"/>
              <a:gd name="connsiteY49" fmla="*/ 679508 h 1434517"/>
              <a:gd name="connsiteX50" fmla="*/ 1955121 w 1971899"/>
              <a:gd name="connsiteY50" fmla="*/ 729842 h 1434517"/>
              <a:gd name="connsiteX51" fmla="*/ 1963510 w 1971899"/>
              <a:gd name="connsiteY51" fmla="*/ 788565 h 1434517"/>
              <a:gd name="connsiteX52" fmla="*/ 1971899 w 1971899"/>
              <a:gd name="connsiteY52" fmla="*/ 838899 h 1434517"/>
              <a:gd name="connsiteX53" fmla="*/ 1963510 w 1971899"/>
              <a:gd name="connsiteY53" fmla="*/ 998290 h 1434517"/>
              <a:gd name="connsiteX54" fmla="*/ 1938343 w 1971899"/>
              <a:gd name="connsiteY54" fmla="*/ 1057013 h 1434517"/>
              <a:gd name="connsiteX55" fmla="*/ 1929954 w 1971899"/>
              <a:gd name="connsiteY55" fmla="*/ 1082180 h 1434517"/>
              <a:gd name="connsiteX56" fmla="*/ 1896398 w 1971899"/>
              <a:gd name="connsiteY56" fmla="*/ 1107346 h 1434517"/>
              <a:gd name="connsiteX57" fmla="*/ 1888009 w 1971899"/>
              <a:gd name="connsiteY57" fmla="*/ 1132513 h 1434517"/>
              <a:gd name="connsiteX58" fmla="*/ 1812508 w 1971899"/>
              <a:gd name="connsiteY58" fmla="*/ 1191236 h 1434517"/>
              <a:gd name="connsiteX59" fmla="*/ 1787341 w 1971899"/>
              <a:gd name="connsiteY59" fmla="*/ 1199625 h 1434517"/>
              <a:gd name="connsiteX60" fmla="*/ 1737007 w 1971899"/>
              <a:gd name="connsiteY60" fmla="*/ 1224792 h 1434517"/>
              <a:gd name="connsiteX61" fmla="*/ 1678284 w 1971899"/>
              <a:gd name="connsiteY61" fmla="*/ 1275126 h 1434517"/>
              <a:gd name="connsiteX62" fmla="*/ 1594394 w 1971899"/>
              <a:gd name="connsiteY62" fmla="*/ 1375794 h 1434517"/>
              <a:gd name="connsiteX63" fmla="*/ 1560838 w 1971899"/>
              <a:gd name="connsiteY63" fmla="*/ 1400961 h 1434517"/>
              <a:gd name="connsiteX64" fmla="*/ 1535671 w 1971899"/>
              <a:gd name="connsiteY64" fmla="*/ 1417739 h 1434517"/>
              <a:gd name="connsiteX65" fmla="*/ 1443392 w 1971899"/>
              <a:gd name="connsiteY65" fmla="*/ 1434517 h 1434517"/>
              <a:gd name="connsiteX66" fmla="*/ 1275613 w 1971899"/>
              <a:gd name="connsiteY66" fmla="*/ 1426128 h 1434517"/>
              <a:gd name="connsiteX67" fmla="*/ 1174945 w 1971899"/>
              <a:gd name="connsiteY67" fmla="*/ 1400961 h 1434517"/>
              <a:gd name="connsiteX68" fmla="*/ 1049110 w 1971899"/>
              <a:gd name="connsiteY68" fmla="*/ 1359016 h 1434517"/>
              <a:gd name="connsiteX69" fmla="*/ 973609 w 1971899"/>
              <a:gd name="connsiteY69" fmla="*/ 1308682 h 1434517"/>
              <a:gd name="connsiteX70" fmla="*/ 948442 w 1971899"/>
              <a:gd name="connsiteY70" fmla="*/ 1291904 h 1434517"/>
              <a:gd name="connsiteX71" fmla="*/ 923275 w 1971899"/>
              <a:gd name="connsiteY71" fmla="*/ 1275126 h 1434517"/>
              <a:gd name="connsiteX72" fmla="*/ 906497 w 1971899"/>
              <a:gd name="connsiteY72" fmla="*/ 1224792 h 1434517"/>
              <a:gd name="connsiteX73" fmla="*/ 889719 w 1971899"/>
              <a:gd name="connsiteY73" fmla="*/ 1199625 h 1434517"/>
              <a:gd name="connsiteX74" fmla="*/ 856163 w 1971899"/>
              <a:gd name="connsiteY74" fmla="*/ 1174458 h 1434517"/>
              <a:gd name="connsiteX75" fmla="*/ 830996 w 1971899"/>
              <a:gd name="connsiteY75" fmla="*/ 1157680 h 1434517"/>
              <a:gd name="connsiteX76" fmla="*/ 805829 w 1971899"/>
              <a:gd name="connsiteY76" fmla="*/ 1149291 h 1434517"/>
              <a:gd name="connsiteX77" fmla="*/ 763884 w 1971899"/>
              <a:gd name="connsiteY77" fmla="*/ 11409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71899" h="1434517">
                <a:moveTo>
                  <a:pt x="763884" y="1140902"/>
                </a:moveTo>
                <a:lnTo>
                  <a:pt x="763884" y="1140902"/>
                </a:lnTo>
                <a:cubicBezTo>
                  <a:pt x="687480" y="1121801"/>
                  <a:pt x="678407" y="1124350"/>
                  <a:pt x="621271" y="1098957"/>
                </a:cubicBezTo>
                <a:cubicBezTo>
                  <a:pt x="557802" y="1070749"/>
                  <a:pt x="617271" y="1093008"/>
                  <a:pt x="537381" y="1048624"/>
                </a:cubicBezTo>
                <a:cubicBezTo>
                  <a:pt x="504586" y="1030404"/>
                  <a:pt x="471197" y="1013068"/>
                  <a:pt x="436714" y="998290"/>
                </a:cubicBezTo>
                <a:cubicBezTo>
                  <a:pt x="417140" y="989901"/>
                  <a:pt x="397868" y="980768"/>
                  <a:pt x="377991" y="973123"/>
                </a:cubicBezTo>
                <a:cubicBezTo>
                  <a:pt x="361484" y="966774"/>
                  <a:pt x="343117" y="964934"/>
                  <a:pt x="327657" y="956345"/>
                </a:cubicBezTo>
                <a:cubicBezTo>
                  <a:pt x="292403" y="936759"/>
                  <a:pt x="260848" y="911142"/>
                  <a:pt x="226989" y="889233"/>
                </a:cubicBezTo>
                <a:cubicBezTo>
                  <a:pt x="213300" y="880375"/>
                  <a:pt x="196574" y="875596"/>
                  <a:pt x="185044" y="864066"/>
                </a:cubicBezTo>
                <a:cubicBezTo>
                  <a:pt x="171062" y="850084"/>
                  <a:pt x="156236" y="836900"/>
                  <a:pt x="143099" y="822121"/>
                </a:cubicBezTo>
                <a:cubicBezTo>
                  <a:pt x="133810" y="811671"/>
                  <a:pt x="127415" y="798839"/>
                  <a:pt x="117932" y="788565"/>
                </a:cubicBezTo>
                <a:cubicBezTo>
                  <a:pt x="18776" y="681146"/>
                  <a:pt x="66855" y="749700"/>
                  <a:pt x="25653" y="687897"/>
                </a:cubicBezTo>
                <a:cubicBezTo>
                  <a:pt x="22857" y="668323"/>
                  <a:pt x="21142" y="648563"/>
                  <a:pt x="17264" y="629174"/>
                </a:cubicBezTo>
                <a:cubicBezTo>
                  <a:pt x="12742" y="606563"/>
                  <a:pt x="1048" y="585114"/>
                  <a:pt x="486" y="562062"/>
                </a:cubicBezTo>
                <a:cubicBezTo>
                  <a:pt x="-1765" y="469768"/>
                  <a:pt x="4265" y="377431"/>
                  <a:pt x="8875" y="285225"/>
                </a:cubicBezTo>
                <a:cubicBezTo>
                  <a:pt x="9862" y="265477"/>
                  <a:pt x="13727" y="245956"/>
                  <a:pt x="17264" y="226502"/>
                </a:cubicBezTo>
                <a:cubicBezTo>
                  <a:pt x="21875" y="201141"/>
                  <a:pt x="27884" y="181211"/>
                  <a:pt x="42431" y="159391"/>
                </a:cubicBezTo>
                <a:cubicBezTo>
                  <a:pt x="57942" y="136124"/>
                  <a:pt x="77254" y="115546"/>
                  <a:pt x="92765" y="92279"/>
                </a:cubicBezTo>
                <a:cubicBezTo>
                  <a:pt x="98358" y="83890"/>
                  <a:pt x="101670" y="73410"/>
                  <a:pt x="109543" y="67112"/>
                </a:cubicBezTo>
                <a:cubicBezTo>
                  <a:pt x="115644" y="62231"/>
                  <a:pt x="165252" y="51540"/>
                  <a:pt x="168266" y="50334"/>
                </a:cubicBezTo>
                <a:cubicBezTo>
                  <a:pt x="185683" y="43367"/>
                  <a:pt x="200934" y="31476"/>
                  <a:pt x="218600" y="25167"/>
                </a:cubicBezTo>
                <a:cubicBezTo>
                  <a:pt x="240316" y="17411"/>
                  <a:pt x="263465" y="14456"/>
                  <a:pt x="285712" y="8389"/>
                </a:cubicBezTo>
                <a:cubicBezTo>
                  <a:pt x="294243" y="6062"/>
                  <a:pt x="302490" y="2796"/>
                  <a:pt x="310879" y="0"/>
                </a:cubicBezTo>
                <a:cubicBezTo>
                  <a:pt x="431121" y="2796"/>
                  <a:pt x="551538" y="1326"/>
                  <a:pt x="671605" y="8389"/>
                </a:cubicBezTo>
                <a:cubicBezTo>
                  <a:pt x="690257" y="9486"/>
                  <a:pt x="767167" y="33191"/>
                  <a:pt x="789051" y="41945"/>
                </a:cubicBezTo>
                <a:cubicBezTo>
                  <a:pt x="817014" y="53130"/>
                  <a:pt x="848847" y="57431"/>
                  <a:pt x="872941" y="75501"/>
                </a:cubicBezTo>
                <a:cubicBezTo>
                  <a:pt x="880541" y="81201"/>
                  <a:pt x="919397" y="111313"/>
                  <a:pt x="931664" y="117446"/>
                </a:cubicBezTo>
                <a:cubicBezTo>
                  <a:pt x="939573" y="121401"/>
                  <a:pt x="948442" y="123039"/>
                  <a:pt x="956831" y="125835"/>
                </a:cubicBezTo>
                <a:cubicBezTo>
                  <a:pt x="968016" y="134224"/>
                  <a:pt x="978310" y="143957"/>
                  <a:pt x="990387" y="151002"/>
                </a:cubicBezTo>
                <a:cubicBezTo>
                  <a:pt x="1011991" y="163604"/>
                  <a:pt x="1057499" y="184557"/>
                  <a:pt x="1057499" y="184557"/>
                </a:cubicBezTo>
                <a:cubicBezTo>
                  <a:pt x="1068190" y="200594"/>
                  <a:pt x="1082054" y="224954"/>
                  <a:pt x="1099444" y="234891"/>
                </a:cubicBezTo>
                <a:cubicBezTo>
                  <a:pt x="1109454" y="240611"/>
                  <a:pt x="1122205" y="239232"/>
                  <a:pt x="1133000" y="243280"/>
                </a:cubicBezTo>
                <a:cubicBezTo>
                  <a:pt x="1144709" y="247671"/>
                  <a:pt x="1155062" y="255132"/>
                  <a:pt x="1166556" y="260058"/>
                </a:cubicBezTo>
                <a:cubicBezTo>
                  <a:pt x="1174684" y="263541"/>
                  <a:pt x="1183814" y="264492"/>
                  <a:pt x="1191723" y="268447"/>
                </a:cubicBezTo>
                <a:cubicBezTo>
                  <a:pt x="1200741" y="272956"/>
                  <a:pt x="1207623" y="281253"/>
                  <a:pt x="1216890" y="285225"/>
                </a:cubicBezTo>
                <a:cubicBezTo>
                  <a:pt x="1236667" y="293701"/>
                  <a:pt x="1295561" y="300059"/>
                  <a:pt x="1309169" y="302003"/>
                </a:cubicBezTo>
                <a:cubicBezTo>
                  <a:pt x="1317558" y="307596"/>
                  <a:pt x="1324896" y="315241"/>
                  <a:pt x="1334336" y="318781"/>
                </a:cubicBezTo>
                <a:cubicBezTo>
                  <a:pt x="1347687" y="323788"/>
                  <a:pt x="1362448" y="323712"/>
                  <a:pt x="1376281" y="327170"/>
                </a:cubicBezTo>
                <a:cubicBezTo>
                  <a:pt x="1384859" y="329315"/>
                  <a:pt x="1392639" y="334782"/>
                  <a:pt x="1401447" y="335559"/>
                </a:cubicBezTo>
                <a:cubicBezTo>
                  <a:pt x="1487977" y="343194"/>
                  <a:pt x="1574820" y="346744"/>
                  <a:pt x="1661506" y="352337"/>
                </a:cubicBezTo>
                <a:cubicBezTo>
                  <a:pt x="1678534" y="356594"/>
                  <a:pt x="1703380" y="361894"/>
                  <a:pt x="1720229" y="369115"/>
                </a:cubicBezTo>
                <a:cubicBezTo>
                  <a:pt x="1731723" y="374041"/>
                  <a:pt x="1742291" y="380967"/>
                  <a:pt x="1753785" y="385893"/>
                </a:cubicBezTo>
                <a:cubicBezTo>
                  <a:pt x="1834298" y="420399"/>
                  <a:pt x="1697839" y="351083"/>
                  <a:pt x="1820897" y="419449"/>
                </a:cubicBezTo>
                <a:cubicBezTo>
                  <a:pt x="1831829" y="425522"/>
                  <a:pt x="1844277" y="428958"/>
                  <a:pt x="1854453" y="436227"/>
                </a:cubicBezTo>
                <a:cubicBezTo>
                  <a:pt x="1864107" y="443123"/>
                  <a:pt x="1871231" y="453005"/>
                  <a:pt x="1879620" y="461394"/>
                </a:cubicBezTo>
                <a:cubicBezTo>
                  <a:pt x="1882416" y="472579"/>
                  <a:pt x="1883467" y="484353"/>
                  <a:pt x="1888009" y="494950"/>
                </a:cubicBezTo>
                <a:cubicBezTo>
                  <a:pt x="1891981" y="504217"/>
                  <a:pt x="1901247" y="510677"/>
                  <a:pt x="1904787" y="520117"/>
                </a:cubicBezTo>
                <a:cubicBezTo>
                  <a:pt x="1909794" y="533468"/>
                  <a:pt x="1909718" y="548229"/>
                  <a:pt x="1913176" y="562062"/>
                </a:cubicBezTo>
                <a:cubicBezTo>
                  <a:pt x="1932580" y="639677"/>
                  <a:pt x="1909340" y="515799"/>
                  <a:pt x="1929954" y="629174"/>
                </a:cubicBezTo>
                <a:cubicBezTo>
                  <a:pt x="1932997" y="645909"/>
                  <a:pt x="1934218" y="663006"/>
                  <a:pt x="1938343" y="679508"/>
                </a:cubicBezTo>
                <a:cubicBezTo>
                  <a:pt x="1942632" y="696666"/>
                  <a:pt x="1955121" y="729842"/>
                  <a:pt x="1955121" y="729842"/>
                </a:cubicBezTo>
                <a:cubicBezTo>
                  <a:pt x="1957917" y="749416"/>
                  <a:pt x="1960503" y="769022"/>
                  <a:pt x="1963510" y="788565"/>
                </a:cubicBezTo>
                <a:cubicBezTo>
                  <a:pt x="1966096" y="805377"/>
                  <a:pt x="1971899" y="821890"/>
                  <a:pt x="1971899" y="838899"/>
                </a:cubicBezTo>
                <a:cubicBezTo>
                  <a:pt x="1971899" y="892103"/>
                  <a:pt x="1968327" y="945305"/>
                  <a:pt x="1963510" y="998290"/>
                </a:cubicBezTo>
                <a:cubicBezTo>
                  <a:pt x="1961997" y="1014937"/>
                  <a:pt x="1943759" y="1044375"/>
                  <a:pt x="1938343" y="1057013"/>
                </a:cubicBezTo>
                <a:cubicBezTo>
                  <a:pt x="1934860" y="1065141"/>
                  <a:pt x="1935615" y="1075387"/>
                  <a:pt x="1929954" y="1082180"/>
                </a:cubicBezTo>
                <a:cubicBezTo>
                  <a:pt x="1921003" y="1092921"/>
                  <a:pt x="1907583" y="1098957"/>
                  <a:pt x="1896398" y="1107346"/>
                </a:cubicBezTo>
                <a:cubicBezTo>
                  <a:pt x="1893602" y="1115735"/>
                  <a:pt x="1892914" y="1125155"/>
                  <a:pt x="1888009" y="1132513"/>
                </a:cubicBezTo>
                <a:cubicBezTo>
                  <a:pt x="1875601" y="1151126"/>
                  <a:pt x="1826793" y="1186474"/>
                  <a:pt x="1812508" y="1191236"/>
                </a:cubicBezTo>
                <a:cubicBezTo>
                  <a:pt x="1804119" y="1194032"/>
                  <a:pt x="1795250" y="1195670"/>
                  <a:pt x="1787341" y="1199625"/>
                </a:cubicBezTo>
                <a:cubicBezTo>
                  <a:pt x="1722292" y="1232150"/>
                  <a:pt x="1800265" y="1203706"/>
                  <a:pt x="1737007" y="1224792"/>
                </a:cubicBezTo>
                <a:cubicBezTo>
                  <a:pt x="1715992" y="1240553"/>
                  <a:pt x="1694642" y="1254094"/>
                  <a:pt x="1678284" y="1275126"/>
                </a:cubicBezTo>
                <a:cubicBezTo>
                  <a:pt x="1638496" y="1326282"/>
                  <a:pt x="1650832" y="1333465"/>
                  <a:pt x="1594394" y="1375794"/>
                </a:cubicBezTo>
                <a:cubicBezTo>
                  <a:pt x="1583209" y="1384183"/>
                  <a:pt x="1572215" y="1392834"/>
                  <a:pt x="1560838" y="1400961"/>
                </a:cubicBezTo>
                <a:cubicBezTo>
                  <a:pt x="1552634" y="1406821"/>
                  <a:pt x="1545365" y="1414969"/>
                  <a:pt x="1535671" y="1417739"/>
                </a:cubicBezTo>
                <a:cubicBezTo>
                  <a:pt x="1505610" y="1426328"/>
                  <a:pt x="1474152" y="1428924"/>
                  <a:pt x="1443392" y="1434517"/>
                </a:cubicBezTo>
                <a:cubicBezTo>
                  <a:pt x="1387466" y="1431721"/>
                  <a:pt x="1331312" y="1431890"/>
                  <a:pt x="1275613" y="1426128"/>
                </a:cubicBezTo>
                <a:cubicBezTo>
                  <a:pt x="1177397" y="1415968"/>
                  <a:pt x="1229400" y="1414575"/>
                  <a:pt x="1174945" y="1400961"/>
                </a:cubicBezTo>
                <a:cubicBezTo>
                  <a:pt x="1124320" y="1388305"/>
                  <a:pt x="1102194" y="1394405"/>
                  <a:pt x="1049110" y="1359016"/>
                </a:cubicBezTo>
                <a:lnTo>
                  <a:pt x="973609" y="1308682"/>
                </a:lnTo>
                <a:lnTo>
                  <a:pt x="948442" y="1291904"/>
                </a:lnTo>
                <a:lnTo>
                  <a:pt x="923275" y="1275126"/>
                </a:lnTo>
                <a:cubicBezTo>
                  <a:pt x="917682" y="1258348"/>
                  <a:pt x="916307" y="1239507"/>
                  <a:pt x="906497" y="1224792"/>
                </a:cubicBezTo>
                <a:cubicBezTo>
                  <a:pt x="900904" y="1216403"/>
                  <a:pt x="896848" y="1206754"/>
                  <a:pt x="889719" y="1199625"/>
                </a:cubicBezTo>
                <a:cubicBezTo>
                  <a:pt x="879832" y="1189738"/>
                  <a:pt x="867540" y="1182585"/>
                  <a:pt x="856163" y="1174458"/>
                </a:cubicBezTo>
                <a:cubicBezTo>
                  <a:pt x="847959" y="1168598"/>
                  <a:pt x="840014" y="1162189"/>
                  <a:pt x="830996" y="1157680"/>
                </a:cubicBezTo>
                <a:cubicBezTo>
                  <a:pt x="823087" y="1153725"/>
                  <a:pt x="814332" y="1151720"/>
                  <a:pt x="805829" y="1149291"/>
                </a:cubicBezTo>
                <a:cubicBezTo>
                  <a:pt x="774094" y="1140224"/>
                  <a:pt x="770875" y="1142300"/>
                  <a:pt x="763884" y="114090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F0790-E030-D9A8-1739-C10899552683}"/>
              </a:ext>
            </a:extLst>
          </p:cNvPr>
          <p:cNvSpPr txBox="1"/>
          <p:nvPr/>
        </p:nvSpPr>
        <p:spPr>
          <a:xfrm>
            <a:off x="5705037" y="4017554"/>
            <a:ext cx="161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nanoparticle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8C42C-1BFF-0C0F-5331-89D3CD128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74" b="50000"/>
          <a:stretch/>
        </p:blipFill>
        <p:spPr bwMode="auto">
          <a:xfrm>
            <a:off x="3308815" y="1946939"/>
            <a:ext cx="1556812" cy="406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05233B-3DBA-269F-7C67-502BC1A191A7}"/>
              </a:ext>
            </a:extLst>
          </p:cNvPr>
          <p:cNvSpPr txBox="1"/>
          <p:nvPr/>
        </p:nvSpPr>
        <p:spPr>
          <a:xfrm>
            <a:off x="3291546" y="2141399"/>
            <a:ext cx="2889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Total-field scattered-field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FC6AE-0233-08D1-B08B-E58FD9B86D78}"/>
              </a:ext>
            </a:extLst>
          </p:cNvPr>
          <p:cNvSpPr/>
          <p:nvPr/>
        </p:nvSpPr>
        <p:spPr>
          <a:xfrm>
            <a:off x="3383280" y="2450591"/>
            <a:ext cx="4745736" cy="340156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045115B1-A2E2-1312-7C18-9A531355646F}"/>
              </a:ext>
            </a:extLst>
          </p:cNvPr>
          <p:cNvSpPr/>
          <p:nvPr/>
        </p:nvSpPr>
        <p:spPr>
          <a:xfrm rot="19885369">
            <a:off x="5224428" y="2861224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31950FD-BC18-E14B-4DE5-78F9CB55791C}"/>
              </a:ext>
            </a:extLst>
          </p:cNvPr>
          <p:cNvSpPr/>
          <p:nvPr/>
        </p:nvSpPr>
        <p:spPr>
          <a:xfrm>
            <a:off x="6142285" y="2789181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E6C0583C-DA69-8BFF-E081-092C263764D5}"/>
              </a:ext>
            </a:extLst>
          </p:cNvPr>
          <p:cNvSpPr/>
          <p:nvPr/>
        </p:nvSpPr>
        <p:spPr>
          <a:xfrm rot="3042708">
            <a:off x="6974729" y="3078038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140B40A-DB02-844D-13FC-3BA1AFC8F6DF}"/>
              </a:ext>
            </a:extLst>
          </p:cNvPr>
          <p:cNvSpPr/>
          <p:nvPr/>
        </p:nvSpPr>
        <p:spPr>
          <a:xfrm rot="5400000">
            <a:off x="7607645" y="4025184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8FD38C74-C1CD-6F67-CAAC-645AAEED3614}"/>
              </a:ext>
            </a:extLst>
          </p:cNvPr>
          <p:cNvSpPr/>
          <p:nvPr/>
        </p:nvSpPr>
        <p:spPr>
          <a:xfrm rot="7351050">
            <a:off x="7298742" y="4807832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40B42881-1B88-F0C9-95A0-411F4039B3DC}"/>
              </a:ext>
            </a:extLst>
          </p:cNvPr>
          <p:cNvSpPr/>
          <p:nvPr/>
        </p:nvSpPr>
        <p:spPr>
          <a:xfrm rot="11713838">
            <a:off x="6091730" y="4916042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6438039-AFDD-4D22-E812-B472747C1136}"/>
              </a:ext>
            </a:extLst>
          </p:cNvPr>
          <p:cNvSpPr/>
          <p:nvPr/>
        </p:nvSpPr>
        <p:spPr>
          <a:xfrm rot="13286399">
            <a:off x="5349596" y="4508826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CC171-F9B8-7907-F1EF-9B2D89BC7EA3}"/>
              </a:ext>
            </a:extLst>
          </p:cNvPr>
          <p:cNvSpPr/>
          <p:nvPr/>
        </p:nvSpPr>
        <p:spPr>
          <a:xfrm>
            <a:off x="3046558" y="1971567"/>
            <a:ext cx="5502360" cy="428853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CB40A-273F-5718-8CBC-3521E83D2185}"/>
              </a:ext>
            </a:extLst>
          </p:cNvPr>
          <p:cNvSpPr txBox="1"/>
          <p:nvPr/>
        </p:nvSpPr>
        <p:spPr>
          <a:xfrm>
            <a:off x="7000951" y="1946939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Scattering monitor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993215-6A1F-28E7-AB76-3AAC8D2F97C1}"/>
              </a:ext>
            </a:extLst>
          </p:cNvPr>
          <p:cNvSpPr txBox="1"/>
          <p:nvPr/>
        </p:nvSpPr>
        <p:spPr>
          <a:xfrm>
            <a:off x="4610256" y="6550223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Absorbing Boundary Conditions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F8998-7138-9672-4B3F-8085EB51EB5F}"/>
              </a:ext>
            </a:extLst>
          </p:cNvPr>
          <p:cNvSpPr txBox="1"/>
          <p:nvPr/>
        </p:nvSpPr>
        <p:spPr>
          <a:xfrm>
            <a:off x="4591457" y="1403236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Absorbing Boundary Conditions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24FDD5-46C5-8E9C-9C26-05DF7E8A0320}"/>
              </a:ext>
            </a:extLst>
          </p:cNvPr>
          <p:cNvSpPr txBox="1"/>
          <p:nvPr/>
        </p:nvSpPr>
        <p:spPr>
          <a:xfrm>
            <a:off x="9078113" y="3930984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Absorbing Boundary Conditions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FFEE5-4A27-DC29-AC92-09CE6CBD8700}"/>
              </a:ext>
            </a:extLst>
          </p:cNvPr>
          <p:cNvSpPr txBox="1"/>
          <p:nvPr/>
        </p:nvSpPr>
        <p:spPr>
          <a:xfrm>
            <a:off x="49244" y="3990341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Absorbing Boundary Conditions</a:t>
            </a:r>
          </a:p>
        </p:txBody>
      </p:sp>
    </p:spTree>
    <p:extLst>
      <p:ext uri="{BB962C8B-B14F-4D97-AF65-F5344CB8AC3E}">
        <p14:creationId xmlns:p14="http://schemas.microsoft.com/office/powerpoint/2010/main" val="243217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48B4D-BE7D-A0FF-64CE-918374FC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8C65-FBEE-19B4-E948-2E9B8297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FDTD simulation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56FBA5-10FE-8A82-C9B3-E0472130662C}"/>
              </a:ext>
            </a:extLst>
          </p:cNvPr>
          <p:cNvSpPr/>
          <p:nvPr/>
        </p:nvSpPr>
        <p:spPr>
          <a:xfrm>
            <a:off x="5314041" y="3468525"/>
            <a:ext cx="1971899" cy="1434517"/>
          </a:xfrm>
          <a:custGeom>
            <a:avLst/>
            <a:gdLst>
              <a:gd name="connsiteX0" fmla="*/ 763884 w 1971899"/>
              <a:gd name="connsiteY0" fmla="*/ 1140902 h 1434517"/>
              <a:gd name="connsiteX1" fmla="*/ 763884 w 1971899"/>
              <a:gd name="connsiteY1" fmla="*/ 1140902 h 1434517"/>
              <a:gd name="connsiteX2" fmla="*/ 621271 w 1971899"/>
              <a:gd name="connsiteY2" fmla="*/ 1098957 h 1434517"/>
              <a:gd name="connsiteX3" fmla="*/ 537381 w 1971899"/>
              <a:gd name="connsiteY3" fmla="*/ 1048624 h 1434517"/>
              <a:gd name="connsiteX4" fmla="*/ 436714 w 1971899"/>
              <a:gd name="connsiteY4" fmla="*/ 998290 h 1434517"/>
              <a:gd name="connsiteX5" fmla="*/ 377991 w 1971899"/>
              <a:gd name="connsiteY5" fmla="*/ 973123 h 1434517"/>
              <a:gd name="connsiteX6" fmla="*/ 327657 w 1971899"/>
              <a:gd name="connsiteY6" fmla="*/ 956345 h 1434517"/>
              <a:gd name="connsiteX7" fmla="*/ 226989 w 1971899"/>
              <a:gd name="connsiteY7" fmla="*/ 889233 h 1434517"/>
              <a:gd name="connsiteX8" fmla="*/ 185044 w 1971899"/>
              <a:gd name="connsiteY8" fmla="*/ 864066 h 1434517"/>
              <a:gd name="connsiteX9" fmla="*/ 143099 w 1971899"/>
              <a:gd name="connsiteY9" fmla="*/ 822121 h 1434517"/>
              <a:gd name="connsiteX10" fmla="*/ 117932 w 1971899"/>
              <a:gd name="connsiteY10" fmla="*/ 788565 h 1434517"/>
              <a:gd name="connsiteX11" fmla="*/ 25653 w 1971899"/>
              <a:gd name="connsiteY11" fmla="*/ 687897 h 1434517"/>
              <a:gd name="connsiteX12" fmla="*/ 17264 w 1971899"/>
              <a:gd name="connsiteY12" fmla="*/ 629174 h 1434517"/>
              <a:gd name="connsiteX13" fmla="*/ 486 w 1971899"/>
              <a:gd name="connsiteY13" fmla="*/ 562062 h 1434517"/>
              <a:gd name="connsiteX14" fmla="*/ 8875 w 1971899"/>
              <a:gd name="connsiteY14" fmla="*/ 285225 h 1434517"/>
              <a:gd name="connsiteX15" fmla="*/ 17264 w 1971899"/>
              <a:gd name="connsiteY15" fmla="*/ 226502 h 1434517"/>
              <a:gd name="connsiteX16" fmla="*/ 42431 w 1971899"/>
              <a:gd name="connsiteY16" fmla="*/ 159391 h 1434517"/>
              <a:gd name="connsiteX17" fmla="*/ 92765 w 1971899"/>
              <a:gd name="connsiteY17" fmla="*/ 92279 h 1434517"/>
              <a:gd name="connsiteX18" fmla="*/ 109543 w 1971899"/>
              <a:gd name="connsiteY18" fmla="*/ 67112 h 1434517"/>
              <a:gd name="connsiteX19" fmla="*/ 168266 w 1971899"/>
              <a:gd name="connsiteY19" fmla="*/ 50334 h 1434517"/>
              <a:gd name="connsiteX20" fmla="*/ 218600 w 1971899"/>
              <a:gd name="connsiteY20" fmla="*/ 25167 h 1434517"/>
              <a:gd name="connsiteX21" fmla="*/ 285712 w 1971899"/>
              <a:gd name="connsiteY21" fmla="*/ 8389 h 1434517"/>
              <a:gd name="connsiteX22" fmla="*/ 310879 w 1971899"/>
              <a:gd name="connsiteY22" fmla="*/ 0 h 1434517"/>
              <a:gd name="connsiteX23" fmla="*/ 671605 w 1971899"/>
              <a:gd name="connsiteY23" fmla="*/ 8389 h 1434517"/>
              <a:gd name="connsiteX24" fmla="*/ 789051 w 1971899"/>
              <a:gd name="connsiteY24" fmla="*/ 41945 h 1434517"/>
              <a:gd name="connsiteX25" fmla="*/ 872941 w 1971899"/>
              <a:gd name="connsiteY25" fmla="*/ 75501 h 1434517"/>
              <a:gd name="connsiteX26" fmla="*/ 931664 w 1971899"/>
              <a:gd name="connsiteY26" fmla="*/ 117446 h 1434517"/>
              <a:gd name="connsiteX27" fmla="*/ 956831 w 1971899"/>
              <a:gd name="connsiteY27" fmla="*/ 125835 h 1434517"/>
              <a:gd name="connsiteX28" fmla="*/ 990387 w 1971899"/>
              <a:gd name="connsiteY28" fmla="*/ 151002 h 1434517"/>
              <a:gd name="connsiteX29" fmla="*/ 1057499 w 1971899"/>
              <a:gd name="connsiteY29" fmla="*/ 184557 h 1434517"/>
              <a:gd name="connsiteX30" fmla="*/ 1099444 w 1971899"/>
              <a:gd name="connsiteY30" fmla="*/ 234891 h 1434517"/>
              <a:gd name="connsiteX31" fmla="*/ 1133000 w 1971899"/>
              <a:gd name="connsiteY31" fmla="*/ 243280 h 1434517"/>
              <a:gd name="connsiteX32" fmla="*/ 1166556 w 1971899"/>
              <a:gd name="connsiteY32" fmla="*/ 260058 h 1434517"/>
              <a:gd name="connsiteX33" fmla="*/ 1191723 w 1971899"/>
              <a:gd name="connsiteY33" fmla="*/ 268447 h 1434517"/>
              <a:gd name="connsiteX34" fmla="*/ 1216890 w 1971899"/>
              <a:gd name="connsiteY34" fmla="*/ 285225 h 1434517"/>
              <a:gd name="connsiteX35" fmla="*/ 1309169 w 1971899"/>
              <a:gd name="connsiteY35" fmla="*/ 302003 h 1434517"/>
              <a:gd name="connsiteX36" fmla="*/ 1334336 w 1971899"/>
              <a:gd name="connsiteY36" fmla="*/ 318781 h 1434517"/>
              <a:gd name="connsiteX37" fmla="*/ 1376281 w 1971899"/>
              <a:gd name="connsiteY37" fmla="*/ 327170 h 1434517"/>
              <a:gd name="connsiteX38" fmla="*/ 1401447 w 1971899"/>
              <a:gd name="connsiteY38" fmla="*/ 335559 h 1434517"/>
              <a:gd name="connsiteX39" fmla="*/ 1661506 w 1971899"/>
              <a:gd name="connsiteY39" fmla="*/ 352337 h 1434517"/>
              <a:gd name="connsiteX40" fmla="*/ 1720229 w 1971899"/>
              <a:gd name="connsiteY40" fmla="*/ 369115 h 1434517"/>
              <a:gd name="connsiteX41" fmla="*/ 1753785 w 1971899"/>
              <a:gd name="connsiteY41" fmla="*/ 385893 h 1434517"/>
              <a:gd name="connsiteX42" fmla="*/ 1820897 w 1971899"/>
              <a:gd name="connsiteY42" fmla="*/ 419449 h 1434517"/>
              <a:gd name="connsiteX43" fmla="*/ 1854453 w 1971899"/>
              <a:gd name="connsiteY43" fmla="*/ 436227 h 1434517"/>
              <a:gd name="connsiteX44" fmla="*/ 1879620 w 1971899"/>
              <a:gd name="connsiteY44" fmla="*/ 461394 h 1434517"/>
              <a:gd name="connsiteX45" fmla="*/ 1888009 w 1971899"/>
              <a:gd name="connsiteY45" fmla="*/ 494950 h 1434517"/>
              <a:gd name="connsiteX46" fmla="*/ 1904787 w 1971899"/>
              <a:gd name="connsiteY46" fmla="*/ 520117 h 1434517"/>
              <a:gd name="connsiteX47" fmla="*/ 1913176 w 1971899"/>
              <a:gd name="connsiteY47" fmla="*/ 562062 h 1434517"/>
              <a:gd name="connsiteX48" fmla="*/ 1929954 w 1971899"/>
              <a:gd name="connsiteY48" fmla="*/ 629174 h 1434517"/>
              <a:gd name="connsiteX49" fmla="*/ 1938343 w 1971899"/>
              <a:gd name="connsiteY49" fmla="*/ 679508 h 1434517"/>
              <a:gd name="connsiteX50" fmla="*/ 1955121 w 1971899"/>
              <a:gd name="connsiteY50" fmla="*/ 729842 h 1434517"/>
              <a:gd name="connsiteX51" fmla="*/ 1963510 w 1971899"/>
              <a:gd name="connsiteY51" fmla="*/ 788565 h 1434517"/>
              <a:gd name="connsiteX52" fmla="*/ 1971899 w 1971899"/>
              <a:gd name="connsiteY52" fmla="*/ 838899 h 1434517"/>
              <a:gd name="connsiteX53" fmla="*/ 1963510 w 1971899"/>
              <a:gd name="connsiteY53" fmla="*/ 998290 h 1434517"/>
              <a:gd name="connsiteX54" fmla="*/ 1938343 w 1971899"/>
              <a:gd name="connsiteY54" fmla="*/ 1057013 h 1434517"/>
              <a:gd name="connsiteX55" fmla="*/ 1929954 w 1971899"/>
              <a:gd name="connsiteY55" fmla="*/ 1082180 h 1434517"/>
              <a:gd name="connsiteX56" fmla="*/ 1896398 w 1971899"/>
              <a:gd name="connsiteY56" fmla="*/ 1107346 h 1434517"/>
              <a:gd name="connsiteX57" fmla="*/ 1888009 w 1971899"/>
              <a:gd name="connsiteY57" fmla="*/ 1132513 h 1434517"/>
              <a:gd name="connsiteX58" fmla="*/ 1812508 w 1971899"/>
              <a:gd name="connsiteY58" fmla="*/ 1191236 h 1434517"/>
              <a:gd name="connsiteX59" fmla="*/ 1787341 w 1971899"/>
              <a:gd name="connsiteY59" fmla="*/ 1199625 h 1434517"/>
              <a:gd name="connsiteX60" fmla="*/ 1737007 w 1971899"/>
              <a:gd name="connsiteY60" fmla="*/ 1224792 h 1434517"/>
              <a:gd name="connsiteX61" fmla="*/ 1678284 w 1971899"/>
              <a:gd name="connsiteY61" fmla="*/ 1275126 h 1434517"/>
              <a:gd name="connsiteX62" fmla="*/ 1594394 w 1971899"/>
              <a:gd name="connsiteY62" fmla="*/ 1375794 h 1434517"/>
              <a:gd name="connsiteX63" fmla="*/ 1560838 w 1971899"/>
              <a:gd name="connsiteY63" fmla="*/ 1400961 h 1434517"/>
              <a:gd name="connsiteX64" fmla="*/ 1535671 w 1971899"/>
              <a:gd name="connsiteY64" fmla="*/ 1417739 h 1434517"/>
              <a:gd name="connsiteX65" fmla="*/ 1443392 w 1971899"/>
              <a:gd name="connsiteY65" fmla="*/ 1434517 h 1434517"/>
              <a:gd name="connsiteX66" fmla="*/ 1275613 w 1971899"/>
              <a:gd name="connsiteY66" fmla="*/ 1426128 h 1434517"/>
              <a:gd name="connsiteX67" fmla="*/ 1174945 w 1971899"/>
              <a:gd name="connsiteY67" fmla="*/ 1400961 h 1434517"/>
              <a:gd name="connsiteX68" fmla="*/ 1049110 w 1971899"/>
              <a:gd name="connsiteY68" fmla="*/ 1359016 h 1434517"/>
              <a:gd name="connsiteX69" fmla="*/ 973609 w 1971899"/>
              <a:gd name="connsiteY69" fmla="*/ 1308682 h 1434517"/>
              <a:gd name="connsiteX70" fmla="*/ 948442 w 1971899"/>
              <a:gd name="connsiteY70" fmla="*/ 1291904 h 1434517"/>
              <a:gd name="connsiteX71" fmla="*/ 923275 w 1971899"/>
              <a:gd name="connsiteY71" fmla="*/ 1275126 h 1434517"/>
              <a:gd name="connsiteX72" fmla="*/ 906497 w 1971899"/>
              <a:gd name="connsiteY72" fmla="*/ 1224792 h 1434517"/>
              <a:gd name="connsiteX73" fmla="*/ 889719 w 1971899"/>
              <a:gd name="connsiteY73" fmla="*/ 1199625 h 1434517"/>
              <a:gd name="connsiteX74" fmla="*/ 856163 w 1971899"/>
              <a:gd name="connsiteY74" fmla="*/ 1174458 h 1434517"/>
              <a:gd name="connsiteX75" fmla="*/ 830996 w 1971899"/>
              <a:gd name="connsiteY75" fmla="*/ 1157680 h 1434517"/>
              <a:gd name="connsiteX76" fmla="*/ 805829 w 1971899"/>
              <a:gd name="connsiteY76" fmla="*/ 1149291 h 1434517"/>
              <a:gd name="connsiteX77" fmla="*/ 763884 w 1971899"/>
              <a:gd name="connsiteY77" fmla="*/ 11409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71899" h="1434517">
                <a:moveTo>
                  <a:pt x="763884" y="1140902"/>
                </a:moveTo>
                <a:lnTo>
                  <a:pt x="763884" y="1140902"/>
                </a:lnTo>
                <a:cubicBezTo>
                  <a:pt x="687480" y="1121801"/>
                  <a:pt x="678407" y="1124350"/>
                  <a:pt x="621271" y="1098957"/>
                </a:cubicBezTo>
                <a:cubicBezTo>
                  <a:pt x="557802" y="1070749"/>
                  <a:pt x="617271" y="1093008"/>
                  <a:pt x="537381" y="1048624"/>
                </a:cubicBezTo>
                <a:cubicBezTo>
                  <a:pt x="504586" y="1030404"/>
                  <a:pt x="471197" y="1013068"/>
                  <a:pt x="436714" y="998290"/>
                </a:cubicBezTo>
                <a:cubicBezTo>
                  <a:pt x="417140" y="989901"/>
                  <a:pt x="397868" y="980768"/>
                  <a:pt x="377991" y="973123"/>
                </a:cubicBezTo>
                <a:cubicBezTo>
                  <a:pt x="361484" y="966774"/>
                  <a:pt x="343117" y="964934"/>
                  <a:pt x="327657" y="956345"/>
                </a:cubicBezTo>
                <a:cubicBezTo>
                  <a:pt x="292403" y="936759"/>
                  <a:pt x="260848" y="911142"/>
                  <a:pt x="226989" y="889233"/>
                </a:cubicBezTo>
                <a:cubicBezTo>
                  <a:pt x="213300" y="880375"/>
                  <a:pt x="196574" y="875596"/>
                  <a:pt x="185044" y="864066"/>
                </a:cubicBezTo>
                <a:cubicBezTo>
                  <a:pt x="171062" y="850084"/>
                  <a:pt x="156236" y="836900"/>
                  <a:pt x="143099" y="822121"/>
                </a:cubicBezTo>
                <a:cubicBezTo>
                  <a:pt x="133810" y="811671"/>
                  <a:pt x="127415" y="798839"/>
                  <a:pt x="117932" y="788565"/>
                </a:cubicBezTo>
                <a:cubicBezTo>
                  <a:pt x="18776" y="681146"/>
                  <a:pt x="66855" y="749700"/>
                  <a:pt x="25653" y="687897"/>
                </a:cubicBezTo>
                <a:cubicBezTo>
                  <a:pt x="22857" y="668323"/>
                  <a:pt x="21142" y="648563"/>
                  <a:pt x="17264" y="629174"/>
                </a:cubicBezTo>
                <a:cubicBezTo>
                  <a:pt x="12742" y="606563"/>
                  <a:pt x="1048" y="585114"/>
                  <a:pt x="486" y="562062"/>
                </a:cubicBezTo>
                <a:cubicBezTo>
                  <a:pt x="-1765" y="469768"/>
                  <a:pt x="4265" y="377431"/>
                  <a:pt x="8875" y="285225"/>
                </a:cubicBezTo>
                <a:cubicBezTo>
                  <a:pt x="9862" y="265477"/>
                  <a:pt x="13727" y="245956"/>
                  <a:pt x="17264" y="226502"/>
                </a:cubicBezTo>
                <a:cubicBezTo>
                  <a:pt x="21875" y="201141"/>
                  <a:pt x="27884" y="181211"/>
                  <a:pt x="42431" y="159391"/>
                </a:cubicBezTo>
                <a:cubicBezTo>
                  <a:pt x="57942" y="136124"/>
                  <a:pt x="77254" y="115546"/>
                  <a:pt x="92765" y="92279"/>
                </a:cubicBezTo>
                <a:cubicBezTo>
                  <a:pt x="98358" y="83890"/>
                  <a:pt x="101670" y="73410"/>
                  <a:pt x="109543" y="67112"/>
                </a:cubicBezTo>
                <a:cubicBezTo>
                  <a:pt x="115644" y="62231"/>
                  <a:pt x="165252" y="51540"/>
                  <a:pt x="168266" y="50334"/>
                </a:cubicBezTo>
                <a:cubicBezTo>
                  <a:pt x="185683" y="43367"/>
                  <a:pt x="200934" y="31476"/>
                  <a:pt x="218600" y="25167"/>
                </a:cubicBezTo>
                <a:cubicBezTo>
                  <a:pt x="240316" y="17411"/>
                  <a:pt x="263465" y="14456"/>
                  <a:pt x="285712" y="8389"/>
                </a:cubicBezTo>
                <a:cubicBezTo>
                  <a:pt x="294243" y="6062"/>
                  <a:pt x="302490" y="2796"/>
                  <a:pt x="310879" y="0"/>
                </a:cubicBezTo>
                <a:cubicBezTo>
                  <a:pt x="431121" y="2796"/>
                  <a:pt x="551538" y="1326"/>
                  <a:pt x="671605" y="8389"/>
                </a:cubicBezTo>
                <a:cubicBezTo>
                  <a:pt x="690257" y="9486"/>
                  <a:pt x="767167" y="33191"/>
                  <a:pt x="789051" y="41945"/>
                </a:cubicBezTo>
                <a:cubicBezTo>
                  <a:pt x="817014" y="53130"/>
                  <a:pt x="848847" y="57431"/>
                  <a:pt x="872941" y="75501"/>
                </a:cubicBezTo>
                <a:cubicBezTo>
                  <a:pt x="880541" y="81201"/>
                  <a:pt x="919397" y="111313"/>
                  <a:pt x="931664" y="117446"/>
                </a:cubicBezTo>
                <a:cubicBezTo>
                  <a:pt x="939573" y="121401"/>
                  <a:pt x="948442" y="123039"/>
                  <a:pt x="956831" y="125835"/>
                </a:cubicBezTo>
                <a:cubicBezTo>
                  <a:pt x="968016" y="134224"/>
                  <a:pt x="978310" y="143957"/>
                  <a:pt x="990387" y="151002"/>
                </a:cubicBezTo>
                <a:cubicBezTo>
                  <a:pt x="1011991" y="163604"/>
                  <a:pt x="1057499" y="184557"/>
                  <a:pt x="1057499" y="184557"/>
                </a:cubicBezTo>
                <a:cubicBezTo>
                  <a:pt x="1068190" y="200594"/>
                  <a:pt x="1082054" y="224954"/>
                  <a:pt x="1099444" y="234891"/>
                </a:cubicBezTo>
                <a:cubicBezTo>
                  <a:pt x="1109454" y="240611"/>
                  <a:pt x="1122205" y="239232"/>
                  <a:pt x="1133000" y="243280"/>
                </a:cubicBezTo>
                <a:cubicBezTo>
                  <a:pt x="1144709" y="247671"/>
                  <a:pt x="1155062" y="255132"/>
                  <a:pt x="1166556" y="260058"/>
                </a:cubicBezTo>
                <a:cubicBezTo>
                  <a:pt x="1174684" y="263541"/>
                  <a:pt x="1183814" y="264492"/>
                  <a:pt x="1191723" y="268447"/>
                </a:cubicBezTo>
                <a:cubicBezTo>
                  <a:pt x="1200741" y="272956"/>
                  <a:pt x="1207623" y="281253"/>
                  <a:pt x="1216890" y="285225"/>
                </a:cubicBezTo>
                <a:cubicBezTo>
                  <a:pt x="1236667" y="293701"/>
                  <a:pt x="1295561" y="300059"/>
                  <a:pt x="1309169" y="302003"/>
                </a:cubicBezTo>
                <a:cubicBezTo>
                  <a:pt x="1317558" y="307596"/>
                  <a:pt x="1324896" y="315241"/>
                  <a:pt x="1334336" y="318781"/>
                </a:cubicBezTo>
                <a:cubicBezTo>
                  <a:pt x="1347687" y="323788"/>
                  <a:pt x="1362448" y="323712"/>
                  <a:pt x="1376281" y="327170"/>
                </a:cubicBezTo>
                <a:cubicBezTo>
                  <a:pt x="1384859" y="329315"/>
                  <a:pt x="1392639" y="334782"/>
                  <a:pt x="1401447" y="335559"/>
                </a:cubicBezTo>
                <a:cubicBezTo>
                  <a:pt x="1487977" y="343194"/>
                  <a:pt x="1574820" y="346744"/>
                  <a:pt x="1661506" y="352337"/>
                </a:cubicBezTo>
                <a:cubicBezTo>
                  <a:pt x="1678534" y="356594"/>
                  <a:pt x="1703380" y="361894"/>
                  <a:pt x="1720229" y="369115"/>
                </a:cubicBezTo>
                <a:cubicBezTo>
                  <a:pt x="1731723" y="374041"/>
                  <a:pt x="1742291" y="380967"/>
                  <a:pt x="1753785" y="385893"/>
                </a:cubicBezTo>
                <a:cubicBezTo>
                  <a:pt x="1834298" y="420399"/>
                  <a:pt x="1697839" y="351083"/>
                  <a:pt x="1820897" y="419449"/>
                </a:cubicBezTo>
                <a:cubicBezTo>
                  <a:pt x="1831829" y="425522"/>
                  <a:pt x="1844277" y="428958"/>
                  <a:pt x="1854453" y="436227"/>
                </a:cubicBezTo>
                <a:cubicBezTo>
                  <a:pt x="1864107" y="443123"/>
                  <a:pt x="1871231" y="453005"/>
                  <a:pt x="1879620" y="461394"/>
                </a:cubicBezTo>
                <a:cubicBezTo>
                  <a:pt x="1882416" y="472579"/>
                  <a:pt x="1883467" y="484353"/>
                  <a:pt x="1888009" y="494950"/>
                </a:cubicBezTo>
                <a:cubicBezTo>
                  <a:pt x="1891981" y="504217"/>
                  <a:pt x="1901247" y="510677"/>
                  <a:pt x="1904787" y="520117"/>
                </a:cubicBezTo>
                <a:cubicBezTo>
                  <a:pt x="1909794" y="533468"/>
                  <a:pt x="1909718" y="548229"/>
                  <a:pt x="1913176" y="562062"/>
                </a:cubicBezTo>
                <a:cubicBezTo>
                  <a:pt x="1932580" y="639677"/>
                  <a:pt x="1909340" y="515799"/>
                  <a:pt x="1929954" y="629174"/>
                </a:cubicBezTo>
                <a:cubicBezTo>
                  <a:pt x="1932997" y="645909"/>
                  <a:pt x="1934218" y="663006"/>
                  <a:pt x="1938343" y="679508"/>
                </a:cubicBezTo>
                <a:cubicBezTo>
                  <a:pt x="1942632" y="696666"/>
                  <a:pt x="1955121" y="729842"/>
                  <a:pt x="1955121" y="729842"/>
                </a:cubicBezTo>
                <a:cubicBezTo>
                  <a:pt x="1957917" y="749416"/>
                  <a:pt x="1960503" y="769022"/>
                  <a:pt x="1963510" y="788565"/>
                </a:cubicBezTo>
                <a:cubicBezTo>
                  <a:pt x="1966096" y="805377"/>
                  <a:pt x="1971899" y="821890"/>
                  <a:pt x="1971899" y="838899"/>
                </a:cubicBezTo>
                <a:cubicBezTo>
                  <a:pt x="1971899" y="892103"/>
                  <a:pt x="1968327" y="945305"/>
                  <a:pt x="1963510" y="998290"/>
                </a:cubicBezTo>
                <a:cubicBezTo>
                  <a:pt x="1961997" y="1014937"/>
                  <a:pt x="1943759" y="1044375"/>
                  <a:pt x="1938343" y="1057013"/>
                </a:cubicBezTo>
                <a:cubicBezTo>
                  <a:pt x="1934860" y="1065141"/>
                  <a:pt x="1935615" y="1075387"/>
                  <a:pt x="1929954" y="1082180"/>
                </a:cubicBezTo>
                <a:cubicBezTo>
                  <a:pt x="1921003" y="1092921"/>
                  <a:pt x="1907583" y="1098957"/>
                  <a:pt x="1896398" y="1107346"/>
                </a:cubicBezTo>
                <a:cubicBezTo>
                  <a:pt x="1893602" y="1115735"/>
                  <a:pt x="1892914" y="1125155"/>
                  <a:pt x="1888009" y="1132513"/>
                </a:cubicBezTo>
                <a:cubicBezTo>
                  <a:pt x="1875601" y="1151126"/>
                  <a:pt x="1826793" y="1186474"/>
                  <a:pt x="1812508" y="1191236"/>
                </a:cubicBezTo>
                <a:cubicBezTo>
                  <a:pt x="1804119" y="1194032"/>
                  <a:pt x="1795250" y="1195670"/>
                  <a:pt x="1787341" y="1199625"/>
                </a:cubicBezTo>
                <a:cubicBezTo>
                  <a:pt x="1722292" y="1232150"/>
                  <a:pt x="1800265" y="1203706"/>
                  <a:pt x="1737007" y="1224792"/>
                </a:cubicBezTo>
                <a:cubicBezTo>
                  <a:pt x="1715992" y="1240553"/>
                  <a:pt x="1694642" y="1254094"/>
                  <a:pt x="1678284" y="1275126"/>
                </a:cubicBezTo>
                <a:cubicBezTo>
                  <a:pt x="1638496" y="1326282"/>
                  <a:pt x="1650832" y="1333465"/>
                  <a:pt x="1594394" y="1375794"/>
                </a:cubicBezTo>
                <a:cubicBezTo>
                  <a:pt x="1583209" y="1384183"/>
                  <a:pt x="1572215" y="1392834"/>
                  <a:pt x="1560838" y="1400961"/>
                </a:cubicBezTo>
                <a:cubicBezTo>
                  <a:pt x="1552634" y="1406821"/>
                  <a:pt x="1545365" y="1414969"/>
                  <a:pt x="1535671" y="1417739"/>
                </a:cubicBezTo>
                <a:cubicBezTo>
                  <a:pt x="1505610" y="1426328"/>
                  <a:pt x="1474152" y="1428924"/>
                  <a:pt x="1443392" y="1434517"/>
                </a:cubicBezTo>
                <a:cubicBezTo>
                  <a:pt x="1387466" y="1431721"/>
                  <a:pt x="1331312" y="1431890"/>
                  <a:pt x="1275613" y="1426128"/>
                </a:cubicBezTo>
                <a:cubicBezTo>
                  <a:pt x="1177397" y="1415968"/>
                  <a:pt x="1229400" y="1414575"/>
                  <a:pt x="1174945" y="1400961"/>
                </a:cubicBezTo>
                <a:cubicBezTo>
                  <a:pt x="1124320" y="1388305"/>
                  <a:pt x="1102194" y="1394405"/>
                  <a:pt x="1049110" y="1359016"/>
                </a:cubicBezTo>
                <a:lnTo>
                  <a:pt x="973609" y="1308682"/>
                </a:lnTo>
                <a:lnTo>
                  <a:pt x="948442" y="1291904"/>
                </a:lnTo>
                <a:lnTo>
                  <a:pt x="923275" y="1275126"/>
                </a:lnTo>
                <a:cubicBezTo>
                  <a:pt x="917682" y="1258348"/>
                  <a:pt x="916307" y="1239507"/>
                  <a:pt x="906497" y="1224792"/>
                </a:cubicBezTo>
                <a:cubicBezTo>
                  <a:pt x="900904" y="1216403"/>
                  <a:pt x="896848" y="1206754"/>
                  <a:pt x="889719" y="1199625"/>
                </a:cubicBezTo>
                <a:cubicBezTo>
                  <a:pt x="879832" y="1189738"/>
                  <a:pt x="867540" y="1182585"/>
                  <a:pt x="856163" y="1174458"/>
                </a:cubicBezTo>
                <a:cubicBezTo>
                  <a:pt x="847959" y="1168598"/>
                  <a:pt x="840014" y="1162189"/>
                  <a:pt x="830996" y="1157680"/>
                </a:cubicBezTo>
                <a:cubicBezTo>
                  <a:pt x="823087" y="1153725"/>
                  <a:pt x="814332" y="1151720"/>
                  <a:pt x="805829" y="1149291"/>
                </a:cubicBezTo>
                <a:cubicBezTo>
                  <a:pt x="774094" y="1140224"/>
                  <a:pt x="770875" y="1142300"/>
                  <a:pt x="763884" y="114090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79F2B-989F-CBD6-F6E3-B3BF7D83ED96}"/>
              </a:ext>
            </a:extLst>
          </p:cNvPr>
          <p:cNvSpPr txBox="1"/>
          <p:nvPr/>
        </p:nvSpPr>
        <p:spPr>
          <a:xfrm>
            <a:off x="5705037" y="4017554"/>
            <a:ext cx="161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nanoparticle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F3EBC-469A-0B8B-D498-69B99E3CB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74" b="50000"/>
          <a:stretch/>
        </p:blipFill>
        <p:spPr bwMode="auto">
          <a:xfrm>
            <a:off x="3308815" y="1946939"/>
            <a:ext cx="1556812" cy="406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23E3D-87D5-778E-A075-7C01EC7F68DE}"/>
              </a:ext>
            </a:extLst>
          </p:cNvPr>
          <p:cNvSpPr txBox="1"/>
          <p:nvPr/>
        </p:nvSpPr>
        <p:spPr>
          <a:xfrm>
            <a:off x="3291546" y="2141399"/>
            <a:ext cx="2889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Total-field scattered-field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A7BEC-F8CE-079C-06B6-6BBF5991409D}"/>
              </a:ext>
            </a:extLst>
          </p:cNvPr>
          <p:cNvSpPr/>
          <p:nvPr/>
        </p:nvSpPr>
        <p:spPr>
          <a:xfrm>
            <a:off x="3383280" y="2450591"/>
            <a:ext cx="4745736" cy="340156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4CA8F91-CD7D-13B6-9393-591154487D7E}"/>
              </a:ext>
            </a:extLst>
          </p:cNvPr>
          <p:cNvSpPr/>
          <p:nvPr/>
        </p:nvSpPr>
        <p:spPr>
          <a:xfrm rot="19885369">
            <a:off x="5224428" y="2861224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501E057D-B446-4457-6C9C-ACB79037C2CD}"/>
              </a:ext>
            </a:extLst>
          </p:cNvPr>
          <p:cNvSpPr/>
          <p:nvPr/>
        </p:nvSpPr>
        <p:spPr>
          <a:xfrm>
            <a:off x="6142285" y="2789181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84247AD8-5EFB-AE65-D6D3-F1673863EB0D}"/>
              </a:ext>
            </a:extLst>
          </p:cNvPr>
          <p:cNvSpPr/>
          <p:nvPr/>
        </p:nvSpPr>
        <p:spPr>
          <a:xfrm rot="3042708">
            <a:off x="6974729" y="3078038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6E9D60A5-095C-CB1E-8D71-4FC15544D763}"/>
              </a:ext>
            </a:extLst>
          </p:cNvPr>
          <p:cNvSpPr/>
          <p:nvPr/>
        </p:nvSpPr>
        <p:spPr>
          <a:xfrm rot="5400000">
            <a:off x="7607645" y="4025184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DC0B1825-3A14-F71C-B82D-470CFA75BE93}"/>
              </a:ext>
            </a:extLst>
          </p:cNvPr>
          <p:cNvSpPr/>
          <p:nvPr/>
        </p:nvSpPr>
        <p:spPr>
          <a:xfrm rot="7351050">
            <a:off x="7298742" y="4807832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9CE7F66-04BF-ED17-105C-21ED7AA4D9CC}"/>
              </a:ext>
            </a:extLst>
          </p:cNvPr>
          <p:cNvSpPr/>
          <p:nvPr/>
        </p:nvSpPr>
        <p:spPr>
          <a:xfrm rot="11713838">
            <a:off x="6091730" y="4916042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A69941B-8DF2-3227-4DC7-4D53DAE70E43}"/>
              </a:ext>
            </a:extLst>
          </p:cNvPr>
          <p:cNvSpPr/>
          <p:nvPr/>
        </p:nvSpPr>
        <p:spPr>
          <a:xfrm rot="13286399">
            <a:off x="5349596" y="4508826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FCAF7-413E-8DCE-FE71-A9CFDAFCC53D}"/>
              </a:ext>
            </a:extLst>
          </p:cNvPr>
          <p:cNvSpPr/>
          <p:nvPr/>
        </p:nvSpPr>
        <p:spPr>
          <a:xfrm>
            <a:off x="3046558" y="1971567"/>
            <a:ext cx="5502360" cy="428853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5BF7E-257F-67D7-1CA3-06A5C85DA78D}"/>
              </a:ext>
            </a:extLst>
          </p:cNvPr>
          <p:cNvSpPr txBox="1"/>
          <p:nvPr/>
        </p:nvSpPr>
        <p:spPr>
          <a:xfrm>
            <a:off x="7000951" y="1946939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Scattering monitor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DCB54-A436-A156-94FC-0D47A1FF28DA}"/>
              </a:ext>
            </a:extLst>
          </p:cNvPr>
          <p:cNvSpPr txBox="1"/>
          <p:nvPr/>
        </p:nvSpPr>
        <p:spPr>
          <a:xfrm>
            <a:off x="4610256" y="6550223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Absorbing Boundary Conditions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43ECA-3757-8722-0B01-25D2490B9E60}"/>
              </a:ext>
            </a:extLst>
          </p:cNvPr>
          <p:cNvSpPr txBox="1"/>
          <p:nvPr/>
        </p:nvSpPr>
        <p:spPr>
          <a:xfrm>
            <a:off x="4591457" y="1403236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Absorbing Boundary Conditions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44B44-D596-4F35-129E-0464852A9D8F}"/>
              </a:ext>
            </a:extLst>
          </p:cNvPr>
          <p:cNvSpPr txBox="1"/>
          <p:nvPr/>
        </p:nvSpPr>
        <p:spPr>
          <a:xfrm>
            <a:off x="9078113" y="3930984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Absorbing Boundary Conditions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BAAB49-6EC2-9688-D4B6-047754ADAC75}"/>
              </a:ext>
            </a:extLst>
          </p:cNvPr>
          <p:cNvSpPr txBox="1"/>
          <p:nvPr/>
        </p:nvSpPr>
        <p:spPr>
          <a:xfrm>
            <a:off x="49244" y="3990341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Absorbing Boundary Conditions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E7DDB1-FBA7-28FD-8D25-1285BD2E3054}"/>
              </a:ext>
            </a:extLst>
          </p:cNvPr>
          <p:cNvSpPr/>
          <p:nvPr/>
        </p:nvSpPr>
        <p:spPr>
          <a:xfrm>
            <a:off x="5102134" y="3289020"/>
            <a:ext cx="2314266" cy="183923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E5BC46-60E5-155A-B498-F01F0306D4ED}"/>
              </a:ext>
            </a:extLst>
          </p:cNvPr>
          <p:cNvSpPr txBox="1"/>
          <p:nvPr/>
        </p:nvSpPr>
        <p:spPr>
          <a:xfrm>
            <a:off x="5807840" y="3217065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Absorption monitor</a:t>
            </a:r>
          </a:p>
        </p:txBody>
      </p:sp>
    </p:spTree>
    <p:extLst>
      <p:ext uri="{BB962C8B-B14F-4D97-AF65-F5344CB8AC3E}">
        <p14:creationId xmlns:p14="http://schemas.microsoft.com/office/powerpoint/2010/main" val="371146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B7194-32AC-D5AA-99C7-17936ACFB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0228-5284-6EBC-27C8-7078F074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Meep FDTD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0DED3-30DD-D88C-42A1-9D5D64CC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Scattering geometry (nanoparticle)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Total-Field Scattered-Field (TFSF) source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Scattered box monitor (scattered field)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Absorption box monitor (total field)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Perfectly matched layer (PML) absorbing boundary conditions</a:t>
            </a:r>
          </a:p>
          <a:p>
            <a:pPr>
              <a:buFont typeface="Wingdings" panose="05000000000000000000" pitchFamily="2" charset="2"/>
              <a:buChar char="ü"/>
            </a:pPr>
            <a:endParaRPr lang="en-CA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8918F18B-950F-5C18-1355-F0565AF828B9}"/>
              </a:ext>
            </a:extLst>
          </p:cNvPr>
          <p:cNvSpPr/>
          <p:nvPr/>
        </p:nvSpPr>
        <p:spPr>
          <a:xfrm>
            <a:off x="728472" y="2267711"/>
            <a:ext cx="548640" cy="5394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Memes Para Stickers Png , Png Download - Surprised Pikachu Meme Png,  Transparent Png(1024x830) - PngFind">
            <a:extLst>
              <a:ext uri="{FF2B5EF4-FFF2-40B4-BE49-F238E27FC236}">
                <a16:creationId xmlns:a16="http://schemas.microsoft.com/office/drawing/2014/main" id="{8B819E26-290B-4CB3-8FEC-4214549B6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500" y="1197863"/>
            <a:ext cx="2967038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CBE0B396-BC02-2113-FAE4-AD7AA58B3C72}"/>
              </a:ext>
            </a:extLst>
          </p:cNvPr>
          <p:cNvSpPr/>
          <p:nvPr/>
        </p:nvSpPr>
        <p:spPr>
          <a:xfrm>
            <a:off x="728472" y="2807208"/>
            <a:ext cx="548640" cy="5394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88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600B0-FB94-8B43-5748-887690E47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2E653F2-CFFC-463B-8635-9E7CAFD5D1FA}"/>
              </a:ext>
            </a:extLst>
          </p:cNvPr>
          <p:cNvSpPr/>
          <p:nvPr/>
        </p:nvSpPr>
        <p:spPr>
          <a:xfrm>
            <a:off x="2317226" y="1750966"/>
            <a:ext cx="6775621" cy="5021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A0E431-2F4C-BF8B-E200-74D3FBBE3182}"/>
              </a:ext>
            </a:extLst>
          </p:cNvPr>
          <p:cNvSpPr/>
          <p:nvPr/>
        </p:nvSpPr>
        <p:spPr>
          <a:xfrm>
            <a:off x="2559319" y="2011473"/>
            <a:ext cx="6255497" cy="4602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3623C-9694-9AF7-9F76-F8F1EF85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Meep FDTD simulation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74A1B97-AFE3-FCD7-FEC6-70CDA3BD0AE4}"/>
              </a:ext>
            </a:extLst>
          </p:cNvPr>
          <p:cNvSpPr/>
          <p:nvPr/>
        </p:nvSpPr>
        <p:spPr>
          <a:xfrm>
            <a:off x="5416017" y="3689851"/>
            <a:ext cx="1971899" cy="1434517"/>
          </a:xfrm>
          <a:custGeom>
            <a:avLst/>
            <a:gdLst>
              <a:gd name="connsiteX0" fmla="*/ 763884 w 1971899"/>
              <a:gd name="connsiteY0" fmla="*/ 1140902 h 1434517"/>
              <a:gd name="connsiteX1" fmla="*/ 763884 w 1971899"/>
              <a:gd name="connsiteY1" fmla="*/ 1140902 h 1434517"/>
              <a:gd name="connsiteX2" fmla="*/ 621271 w 1971899"/>
              <a:gd name="connsiteY2" fmla="*/ 1098957 h 1434517"/>
              <a:gd name="connsiteX3" fmla="*/ 537381 w 1971899"/>
              <a:gd name="connsiteY3" fmla="*/ 1048624 h 1434517"/>
              <a:gd name="connsiteX4" fmla="*/ 436714 w 1971899"/>
              <a:gd name="connsiteY4" fmla="*/ 998290 h 1434517"/>
              <a:gd name="connsiteX5" fmla="*/ 377991 w 1971899"/>
              <a:gd name="connsiteY5" fmla="*/ 973123 h 1434517"/>
              <a:gd name="connsiteX6" fmla="*/ 327657 w 1971899"/>
              <a:gd name="connsiteY6" fmla="*/ 956345 h 1434517"/>
              <a:gd name="connsiteX7" fmla="*/ 226989 w 1971899"/>
              <a:gd name="connsiteY7" fmla="*/ 889233 h 1434517"/>
              <a:gd name="connsiteX8" fmla="*/ 185044 w 1971899"/>
              <a:gd name="connsiteY8" fmla="*/ 864066 h 1434517"/>
              <a:gd name="connsiteX9" fmla="*/ 143099 w 1971899"/>
              <a:gd name="connsiteY9" fmla="*/ 822121 h 1434517"/>
              <a:gd name="connsiteX10" fmla="*/ 117932 w 1971899"/>
              <a:gd name="connsiteY10" fmla="*/ 788565 h 1434517"/>
              <a:gd name="connsiteX11" fmla="*/ 25653 w 1971899"/>
              <a:gd name="connsiteY11" fmla="*/ 687897 h 1434517"/>
              <a:gd name="connsiteX12" fmla="*/ 17264 w 1971899"/>
              <a:gd name="connsiteY12" fmla="*/ 629174 h 1434517"/>
              <a:gd name="connsiteX13" fmla="*/ 486 w 1971899"/>
              <a:gd name="connsiteY13" fmla="*/ 562062 h 1434517"/>
              <a:gd name="connsiteX14" fmla="*/ 8875 w 1971899"/>
              <a:gd name="connsiteY14" fmla="*/ 285225 h 1434517"/>
              <a:gd name="connsiteX15" fmla="*/ 17264 w 1971899"/>
              <a:gd name="connsiteY15" fmla="*/ 226502 h 1434517"/>
              <a:gd name="connsiteX16" fmla="*/ 42431 w 1971899"/>
              <a:gd name="connsiteY16" fmla="*/ 159391 h 1434517"/>
              <a:gd name="connsiteX17" fmla="*/ 92765 w 1971899"/>
              <a:gd name="connsiteY17" fmla="*/ 92279 h 1434517"/>
              <a:gd name="connsiteX18" fmla="*/ 109543 w 1971899"/>
              <a:gd name="connsiteY18" fmla="*/ 67112 h 1434517"/>
              <a:gd name="connsiteX19" fmla="*/ 168266 w 1971899"/>
              <a:gd name="connsiteY19" fmla="*/ 50334 h 1434517"/>
              <a:gd name="connsiteX20" fmla="*/ 218600 w 1971899"/>
              <a:gd name="connsiteY20" fmla="*/ 25167 h 1434517"/>
              <a:gd name="connsiteX21" fmla="*/ 285712 w 1971899"/>
              <a:gd name="connsiteY21" fmla="*/ 8389 h 1434517"/>
              <a:gd name="connsiteX22" fmla="*/ 310879 w 1971899"/>
              <a:gd name="connsiteY22" fmla="*/ 0 h 1434517"/>
              <a:gd name="connsiteX23" fmla="*/ 671605 w 1971899"/>
              <a:gd name="connsiteY23" fmla="*/ 8389 h 1434517"/>
              <a:gd name="connsiteX24" fmla="*/ 789051 w 1971899"/>
              <a:gd name="connsiteY24" fmla="*/ 41945 h 1434517"/>
              <a:gd name="connsiteX25" fmla="*/ 872941 w 1971899"/>
              <a:gd name="connsiteY25" fmla="*/ 75501 h 1434517"/>
              <a:gd name="connsiteX26" fmla="*/ 931664 w 1971899"/>
              <a:gd name="connsiteY26" fmla="*/ 117446 h 1434517"/>
              <a:gd name="connsiteX27" fmla="*/ 956831 w 1971899"/>
              <a:gd name="connsiteY27" fmla="*/ 125835 h 1434517"/>
              <a:gd name="connsiteX28" fmla="*/ 990387 w 1971899"/>
              <a:gd name="connsiteY28" fmla="*/ 151002 h 1434517"/>
              <a:gd name="connsiteX29" fmla="*/ 1057499 w 1971899"/>
              <a:gd name="connsiteY29" fmla="*/ 184557 h 1434517"/>
              <a:gd name="connsiteX30" fmla="*/ 1099444 w 1971899"/>
              <a:gd name="connsiteY30" fmla="*/ 234891 h 1434517"/>
              <a:gd name="connsiteX31" fmla="*/ 1133000 w 1971899"/>
              <a:gd name="connsiteY31" fmla="*/ 243280 h 1434517"/>
              <a:gd name="connsiteX32" fmla="*/ 1166556 w 1971899"/>
              <a:gd name="connsiteY32" fmla="*/ 260058 h 1434517"/>
              <a:gd name="connsiteX33" fmla="*/ 1191723 w 1971899"/>
              <a:gd name="connsiteY33" fmla="*/ 268447 h 1434517"/>
              <a:gd name="connsiteX34" fmla="*/ 1216890 w 1971899"/>
              <a:gd name="connsiteY34" fmla="*/ 285225 h 1434517"/>
              <a:gd name="connsiteX35" fmla="*/ 1309169 w 1971899"/>
              <a:gd name="connsiteY35" fmla="*/ 302003 h 1434517"/>
              <a:gd name="connsiteX36" fmla="*/ 1334336 w 1971899"/>
              <a:gd name="connsiteY36" fmla="*/ 318781 h 1434517"/>
              <a:gd name="connsiteX37" fmla="*/ 1376281 w 1971899"/>
              <a:gd name="connsiteY37" fmla="*/ 327170 h 1434517"/>
              <a:gd name="connsiteX38" fmla="*/ 1401447 w 1971899"/>
              <a:gd name="connsiteY38" fmla="*/ 335559 h 1434517"/>
              <a:gd name="connsiteX39" fmla="*/ 1661506 w 1971899"/>
              <a:gd name="connsiteY39" fmla="*/ 352337 h 1434517"/>
              <a:gd name="connsiteX40" fmla="*/ 1720229 w 1971899"/>
              <a:gd name="connsiteY40" fmla="*/ 369115 h 1434517"/>
              <a:gd name="connsiteX41" fmla="*/ 1753785 w 1971899"/>
              <a:gd name="connsiteY41" fmla="*/ 385893 h 1434517"/>
              <a:gd name="connsiteX42" fmla="*/ 1820897 w 1971899"/>
              <a:gd name="connsiteY42" fmla="*/ 419449 h 1434517"/>
              <a:gd name="connsiteX43" fmla="*/ 1854453 w 1971899"/>
              <a:gd name="connsiteY43" fmla="*/ 436227 h 1434517"/>
              <a:gd name="connsiteX44" fmla="*/ 1879620 w 1971899"/>
              <a:gd name="connsiteY44" fmla="*/ 461394 h 1434517"/>
              <a:gd name="connsiteX45" fmla="*/ 1888009 w 1971899"/>
              <a:gd name="connsiteY45" fmla="*/ 494950 h 1434517"/>
              <a:gd name="connsiteX46" fmla="*/ 1904787 w 1971899"/>
              <a:gd name="connsiteY46" fmla="*/ 520117 h 1434517"/>
              <a:gd name="connsiteX47" fmla="*/ 1913176 w 1971899"/>
              <a:gd name="connsiteY47" fmla="*/ 562062 h 1434517"/>
              <a:gd name="connsiteX48" fmla="*/ 1929954 w 1971899"/>
              <a:gd name="connsiteY48" fmla="*/ 629174 h 1434517"/>
              <a:gd name="connsiteX49" fmla="*/ 1938343 w 1971899"/>
              <a:gd name="connsiteY49" fmla="*/ 679508 h 1434517"/>
              <a:gd name="connsiteX50" fmla="*/ 1955121 w 1971899"/>
              <a:gd name="connsiteY50" fmla="*/ 729842 h 1434517"/>
              <a:gd name="connsiteX51" fmla="*/ 1963510 w 1971899"/>
              <a:gd name="connsiteY51" fmla="*/ 788565 h 1434517"/>
              <a:gd name="connsiteX52" fmla="*/ 1971899 w 1971899"/>
              <a:gd name="connsiteY52" fmla="*/ 838899 h 1434517"/>
              <a:gd name="connsiteX53" fmla="*/ 1963510 w 1971899"/>
              <a:gd name="connsiteY53" fmla="*/ 998290 h 1434517"/>
              <a:gd name="connsiteX54" fmla="*/ 1938343 w 1971899"/>
              <a:gd name="connsiteY54" fmla="*/ 1057013 h 1434517"/>
              <a:gd name="connsiteX55" fmla="*/ 1929954 w 1971899"/>
              <a:gd name="connsiteY55" fmla="*/ 1082180 h 1434517"/>
              <a:gd name="connsiteX56" fmla="*/ 1896398 w 1971899"/>
              <a:gd name="connsiteY56" fmla="*/ 1107346 h 1434517"/>
              <a:gd name="connsiteX57" fmla="*/ 1888009 w 1971899"/>
              <a:gd name="connsiteY57" fmla="*/ 1132513 h 1434517"/>
              <a:gd name="connsiteX58" fmla="*/ 1812508 w 1971899"/>
              <a:gd name="connsiteY58" fmla="*/ 1191236 h 1434517"/>
              <a:gd name="connsiteX59" fmla="*/ 1787341 w 1971899"/>
              <a:gd name="connsiteY59" fmla="*/ 1199625 h 1434517"/>
              <a:gd name="connsiteX60" fmla="*/ 1737007 w 1971899"/>
              <a:gd name="connsiteY60" fmla="*/ 1224792 h 1434517"/>
              <a:gd name="connsiteX61" fmla="*/ 1678284 w 1971899"/>
              <a:gd name="connsiteY61" fmla="*/ 1275126 h 1434517"/>
              <a:gd name="connsiteX62" fmla="*/ 1594394 w 1971899"/>
              <a:gd name="connsiteY62" fmla="*/ 1375794 h 1434517"/>
              <a:gd name="connsiteX63" fmla="*/ 1560838 w 1971899"/>
              <a:gd name="connsiteY63" fmla="*/ 1400961 h 1434517"/>
              <a:gd name="connsiteX64" fmla="*/ 1535671 w 1971899"/>
              <a:gd name="connsiteY64" fmla="*/ 1417739 h 1434517"/>
              <a:gd name="connsiteX65" fmla="*/ 1443392 w 1971899"/>
              <a:gd name="connsiteY65" fmla="*/ 1434517 h 1434517"/>
              <a:gd name="connsiteX66" fmla="*/ 1275613 w 1971899"/>
              <a:gd name="connsiteY66" fmla="*/ 1426128 h 1434517"/>
              <a:gd name="connsiteX67" fmla="*/ 1174945 w 1971899"/>
              <a:gd name="connsiteY67" fmla="*/ 1400961 h 1434517"/>
              <a:gd name="connsiteX68" fmla="*/ 1049110 w 1971899"/>
              <a:gd name="connsiteY68" fmla="*/ 1359016 h 1434517"/>
              <a:gd name="connsiteX69" fmla="*/ 973609 w 1971899"/>
              <a:gd name="connsiteY69" fmla="*/ 1308682 h 1434517"/>
              <a:gd name="connsiteX70" fmla="*/ 948442 w 1971899"/>
              <a:gd name="connsiteY70" fmla="*/ 1291904 h 1434517"/>
              <a:gd name="connsiteX71" fmla="*/ 923275 w 1971899"/>
              <a:gd name="connsiteY71" fmla="*/ 1275126 h 1434517"/>
              <a:gd name="connsiteX72" fmla="*/ 906497 w 1971899"/>
              <a:gd name="connsiteY72" fmla="*/ 1224792 h 1434517"/>
              <a:gd name="connsiteX73" fmla="*/ 889719 w 1971899"/>
              <a:gd name="connsiteY73" fmla="*/ 1199625 h 1434517"/>
              <a:gd name="connsiteX74" fmla="*/ 856163 w 1971899"/>
              <a:gd name="connsiteY74" fmla="*/ 1174458 h 1434517"/>
              <a:gd name="connsiteX75" fmla="*/ 830996 w 1971899"/>
              <a:gd name="connsiteY75" fmla="*/ 1157680 h 1434517"/>
              <a:gd name="connsiteX76" fmla="*/ 805829 w 1971899"/>
              <a:gd name="connsiteY76" fmla="*/ 1149291 h 1434517"/>
              <a:gd name="connsiteX77" fmla="*/ 763884 w 1971899"/>
              <a:gd name="connsiteY77" fmla="*/ 11409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71899" h="1434517">
                <a:moveTo>
                  <a:pt x="763884" y="1140902"/>
                </a:moveTo>
                <a:lnTo>
                  <a:pt x="763884" y="1140902"/>
                </a:lnTo>
                <a:cubicBezTo>
                  <a:pt x="687480" y="1121801"/>
                  <a:pt x="678407" y="1124350"/>
                  <a:pt x="621271" y="1098957"/>
                </a:cubicBezTo>
                <a:cubicBezTo>
                  <a:pt x="557802" y="1070749"/>
                  <a:pt x="617271" y="1093008"/>
                  <a:pt x="537381" y="1048624"/>
                </a:cubicBezTo>
                <a:cubicBezTo>
                  <a:pt x="504586" y="1030404"/>
                  <a:pt x="471197" y="1013068"/>
                  <a:pt x="436714" y="998290"/>
                </a:cubicBezTo>
                <a:cubicBezTo>
                  <a:pt x="417140" y="989901"/>
                  <a:pt x="397868" y="980768"/>
                  <a:pt x="377991" y="973123"/>
                </a:cubicBezTo>
                <a:cubicBezTo>
                  <a:pt x="361484" y="966774"/>
                  <a:pt x="343117" y="964934"/>
                  <a:pt x="327657" y="956345"/>
                </a:cubicBezTo>
                <a:cubicBezTo>
                  <a:pt x="292403" y="936759"/>
                  <a:pt x="260848" y="911142"/>
                  <a:pt x="226989" y="889233"/>
                </a:cubicBezTo>
                <a:cubicBezTo>
                  <a:pt x="213300" y="880375"/>
                  <a:pt x="196574" y="875596"/>
                  <a:pt x="185044" y="864066"/>
                </a:cubicBezTo>
                <a:cubicBezTo>
                  <a:pt x="171062" y="850084"/>
                  <a:pt x="156236" y="836900"/>
                  <a:pt x="143099" y="822121"/>
                </a:cubicBezTo>
                <a:cubicBezTo>
                  <a:pt x="133810" y="811671"/>
                  <a:pt x="127415" y="798839"/>
                  <a:pt x="117932" y="788565"/>
                </a:cubicBezTo>
                <a:cubicBezTo>
                  <a:pt x="18776" y="681146"/>
                  <a:pt x="66855" y="749700"/>
                  <a:pt x="25653" y="687897"/>
                </a:cubicBezTo>
                <a:cubicBezTo>
                  <a:pt x="22857" y="668323"/>
                  <a:pt x="21142" y="648563"/>
                  <a:pt x="17264" y="629174"/>
                </a:cubicBezTo>
                <a:cubicBezTo>
                  <a:pt x="12742" y="606563"/>
                  <a:pt x="1048" y="585114"/>
                  <a:pt x="486" y="562062"/>
                </a:cubicBezTo>
                <a:cubicBezTo>
                  <a:pt x="-1765" y="469768"/>
                  <a:pt x="4265" y="377431"/>
                  <a:pt x="8875" y="285225"/>
                </a:cubicBezTo>
                <a:cubicBezTo>
                  <a:pt x="9862" y="265477"/>
                  <a:pt x="13727" y="245956"/>
                  <a:pt x="17264" y="226502"/>
                </a:cubicBezTo>
                <a:cubicBezTo>
                  <a:pt x="21875" y="201141"/>
                  <a:pt x="27884" y="181211"/>
                  <a:pt x="42431" y="159391"/>
                </a:cubicBezTo>
                <a:cubicBezTo>
                  <a:pt x="57942" y="136124"/>
                  <a:pt x="77254" y="115546"/>
                  <a:pt x="92765" y="92279"/>
                </a:cubicBezTo>
                <a:cubicBezTo>
                  <a:pt x="98358" y="83890"/>
                  <a:pt x="101670" y="73410"/>
                  <a:pt x="109543" y="67112"/>
                </a:cubicBezTo>
                <a:cubicBezTo>
                  <a:pt x="115644" y="62231"/>
                  <a:pt x="165252" y="51540"/>
                  <a:pt x="168266" y="50334"/>
                </a:cubicBezTo>
                <a:cubicBezTo>
                  <a:pt x="185683" y="43367"/>
                  <a:pt x="200934" y="31476"/>
                  <a:pt x="218600" y="25167"/>
                </a:cubicBezTo>
                <a:cubicBezTo>
                  <a:pt x="240316" y="17411"/>
                  <a:pt x="263465" y="14456"/>
                  <a:pt x="285712" y="8389"/>
                </a:cubicBezTo>
                <a:cubicBezTo>
                  <a:pt x="294243" y="6062"/>
                  <a:pt x="302490" y="2796"/>
                  <a:pt x="310879" y="0"/>
                </a:cubicBezTo>
                <a:cubicBezTo>
                  <a:pt x="431121" y="2796"/>
                  <a:pt x="551538" y="1326"/>
                  <a:pt x="671605" y="8389"/>
                </a:cubicBezTo>
                <a:cubicBezTo>
                  <a:pt x="690257" y="9486"/>
                  <a:pt x="767167" y="33191"/>
                  <a:pt x="789051" y="41945"/>
                </a:cubicBezTo>
                <a:cubicBezTo>
                  <a:pt x="817014" y="53130"/>
                  <a:pt x="848847" y="57431"/>
                  <a:pt x="872941" y="75501"/>
                </a:cubicBezTo>
                <a:cubicBezTo>
                  <a:pt x="880541" y="81201"/>
                  <a:pt x="919397" y="111313"/>
                  <a:pt x="931664" y="117446"/>
                </a:cubicBezTo>
                <a:cubicBezTo>
                  <a:pt x="939573" y="121401"/>
                  <a:pt x="948442" y="123039"/>
                  <a:pt x="956831" y="125835"/>
                </a:cubicBezTo>
                <a:cubicBezTo>
                  <a:pt x="968016" y="134224"/>
                  <a:pt x="978310" y="143957"/>
                  <a:pt x="990387" y="151002"/>
                </a:cubicBezTo>
                <a:cubicBezTo>
                  <a:pt x="1011991" y="163604"/>
                  <a:pt x="1057499" y="184557"/>
                  <a:pt x="1057499" y="184557"/>
                </a:cubicBezTo>
                <a:cubicBezTo>
                  <a:pt x="1068190" y="200594"/>
                  <a:pt x="1082054" y="224954"/>
                  <a:pt x="1099444" y="234891"/>
                </a:cubicBezTo>
                <a:cubicBezTo>
                  <a:pt x="1109454" y="240611"/>
                  <a:pt x="1122205" y="239232"/>
                  <a:pt x="1133000" y="243280"/>
                </a:cubicBezTo>
                <a:cubicBezTo>
                  <a:pt x="1144709" y="247671"/>
                  <a:pt x="1155062" y="255132"/>
                  <a:pt x="1166556" y="260058"/>
                </a:cubicBezTo>
                <a:cubicBezTo>
                  <a:pt x="1174684" y="263541"/>
                  <a:pt x="1183814" y="264492"/>
                  <a:pt x="1191723" y="268447"/>
                </a:cubicBezTo>
                <a:cubicBezTo>
                  <a:pt x="1200741" y="272956"/>
                  <a:pt x="1207623" y="281253"/>
                  <a:pt x="1216890" y="285225"/>
                </a:cubicBezTo>
                <a:cubicBezTo>
                  <a:pt x="1236667" y="293701"/>
                  <a:pt x="1295561" y="300059"/>
                  <a:pt x="1309169" y="302003"/>
                </a:cubicBezTo>
                <a:cubicBezTo>
                  <a:pt x="1317558" y="307596"/>
                  <a:pt x="1324896" y="315241"/>
                  <a:pt x="1334336" y="318781"/>
                </a:cubicBezTo>
                <a:cubicBezTo>
                  <a:pt x="1347687" y="323788"/>
                  <a:pt x="1362448" y="323712"/>
                  <a:pt x="1376281" y="327170"/>
                </a:cubicBezTo>
                <a:cubicBezTo>
                  <a:pt x="1384859" y="329315"/>
                  <a:pt x="1392639" y="334782"/>
                  <a:pt x="1401447" y="335559"/>
                </a:cubicBezTo>
                <a:cubicBezTo>
                  <a:pt x="1487977" y="343194"/>
                  <a:pt x="1574820" y="346744"/>
                  <a:pt x="1661506" y="352337"/>
                </a:cubicBezTo>
                <a:cubicBezTo>
                  <a:pt x="1678534" y="356594"/>
                  <a:pt x="1703380" y="361894"/>
                  <a:pt x="1720229" y="369115"/>
                </a:cubicBezTo>
                <a:cubicBezTo>
                  <a:pt x="1731723" y="374041"/>
                  <a:pt x="1742291" y="380967"/>
                  <a:pt x="1753785" y="385893"/>
                </a:cubicBezTo>
                <a:cubicBezTo>
                  <a:pt x="1834298" y="420399"/>
                  <a:pt x="1697839" y="351083"/>
                  <a:pt x="1820897" y="419449"/>
                </a:cubicBezTo>
                <a:cubicBezTo>
                  <a:pt x="1831829" y="425522"/>
                  <a:pt x="1844277" y="428958"/>
                  <a:pt x="1854453" y="436227"/>
                </a:cubicBezTo>
                <a:cubicBezTo>
                  <a:pt x="1864107" y="443123"/>
                  <a:pt x="1871231" y="453005"/>
                  <a:pt x="1879620" y="461394"/>
                </a:cubicBezTo>
                <a:cubicBezTo>
                  <a:pt x="1882416" y="472579"/>
                  <a:pt x="1883467" y="484353"/>
                  <a:pt x="1888009" y="494950"/>
                </a:cubicBezTo>
                <a:cubicBezTo>
                  <a:pt x="1891981" y="504217"/>
                  <a:pt x="1901247" y="510677"/>
                  <a:pt x="1904787" y="520117"/>
                </a:cubicBezTo>
                <a:cubicBezTo>
                  <a:pt x="1909794" y="533468"/>
                  <a:pt x="1909718" y="548229"/>
                  <a:pt x="1913176" y="562062"/>
                </a:cubicBezTo>
                <a:cubicBezTo>
                  <a:pt x="1932580" y="639677"/>
                  <a:pt x="1909340" y="515799"/>
                  <a:pt x="1929954" y="629174"/>
                </a:cubicBezTo>
                <a:cubicBezTo>
                  <a:pt x="1932997" y="645909"/>
                  <a:pt x="1934218" y="663006"/>
                  <a:pt x="1938343" y="679508"/>
                </a:cubicBezTo>
                <a:cubicBezTo>
                  <a:pt x="1942632" y="696666"/>
                  <a:pt x="1955121" y="729842"/>
                  <a:pt x="1955121" y="729842"/>
                </a:cubicBezTo>
                <a:cubicBezTo>
                  <a:pt x="1957917" y="749416"/>
                  <a:pt x="1960503" y="769022"/>
                  <a:pt x="1963510" y="788565"/>
                </a:cubicBezTo>
                <a:cubicBezTo>
                  <a:pt x="1966096" y="805377"/>
                  <a:pt x="1971899" y="821890"/>
                  <a:pt x="1971899" y="838899"/>
                </a:cubicBezTo>
                <a:cubicBezTo>
                  <a:pt x="1971899" y="892103"/>
                  <a:pt x="1968327" y="945305"/>
                  <a:pt x="1963510" y="998290"/>
                </a:cubicBezTo>
                <a:cubicBezTo>
                  <a:pt x="1961997" y="1014937"/>
                  <a:pt x="1943759" y="1044375"/>
                  <a:pt x="1938343" y="1057013"/>
                </a:cubicBezTo>
                <a:cubicBezTo>
                  <a:pt x="1934860" y="1065141"/>
                  <a:pt x="1935615" y="1075387"/>
                  <a:pt x="1929954" y="1082180"/>
                </a:cubicBezTo>
                <a:cubicBezTo>
                  <a:pt x="1921003" y="1092921"/>
                  <a:pt x="1907583" y="1098957"/>
                  <a:pt x="1896398" y="1107346"/>
                </a:cubicBezTo>
                <a:cubicBezTo>
                  <a:pt x="1893602" y="1115735"/>
                  <a:pt x="1892914" y="1125155"/>
                  <a:pt x="1888009" y="1132513"/>
                </a:cubicBezTo>
                <a:cubicBezTo>
                  <a:pt x="1875601" y="1151126"/>
                  <a:pt x="1826793" y="1186474"/>
                  <a:pt x="1812508" y="1191236"/>
                </a:cubicBezTo>
                <a:cubicBezTo>
                  <a:pt x="1804119" y="1194032"/>
                  <a:pt x="1795250" y="1195670"/>
                  <a:pt x="1787341" y="1199625"/>
                </a:cubicBezTo>
                <a:cubicBezTo>
                  <a:pt x="1722292" y="1232150"/>
                  <a:pt x="1800265" y="1203706"/>
                  <a:pt x="1737007" y="1224792"/>
                </a:cubicBezTo>
                <a:cubicBezTo>
                  <a:pt x="1715992" y="1240553"/>
                  <a:pt x="1694642" y="1254094"/>
                  <a:pt x="1678284" y="1275126"/>
                </a:cubicBezTo>
                <a:cubicBezTo>
                  <a:pt x="1638496" y="1326282"/>
                  <a:pt x="1650832" y="1333465"/>
                  <a:pt x="1594394" y="1375794"/>
                </a:cubicBezTo>
                <a:cubicBezTo>
                  <a:pt x="1583209" y="1384183"/>
                  <a:pt x="1572215" y="1392834"/>
                  <a:pt x="1560838" y="1400961"/>
                </a:cubicBezTo>
                <a:cubicBezTo>
                  <a:pt x="1552634" y="1406821"/>
                  <a:pt x="1545365" y="1414969"/>
                  <a:pt x="1535671" y="1417739"/>
                </a:cubicBezTo>
                <a:cubicBezTo>
                  <a:pt x="1505610" y="1426328"/>
                  <a:pt x="1474152" y="1428924"/>
                  <a:pt x="1443392" y="1434517"/>
                </a:cubicBezTo>
                <a:cubicBezTo>
                  <a:pt x="1387466" y="1431721"/>
                  <a:pt x="1331312" y="1431890"/>
                  <a:pt x="1275613" y="1426128"/>
                </a:cubicBezTo>
                <a:cubicBezTo>
                  <a:pt x="1177397" y="1415968"/>
                  <a:pt x="1229400" y="1414575"/>
                  <a:pt x="1174945" y="1400961"/>
                </a:cubicBezTo>
                <a:cubicBezTo>
                  <a:pt x="1124320" y="1388305"/>
                  <a:pt x="1102194" y="1394405"/>
                  <a:pt x="1049110" y="1359016"/>
                </a:cubicBezTo>
                <a:lnTo>
                  <a:pt x="973609" y="1308682"/>
                </a:lnTo>
                <a:lnTo>
                  <a:pt x="948442" y="1291904"/>
                </a:lnTo>
                <a:lnTo>
                  <a:pt x="923275" y="1275126"/>
                </a:lnTo>
                <a:cubicBezTo>
                  <a:pt x="917682" y="1258348"/>
                  <a:pt x="916307" y="1239507"/>
                  <a:pt x="906497" y="1224792"/>
                </a:cubicBezTo>
                <a:cubicBezTo>
                  <a:pt x="900904" y="1216403"/>
                  <a:pt x="896848" y="1206754"/>
                  <a:pt x="889719" y="1199625"/>
                </a:cubicBezTo>
                <a:cubicBezTo>
                  <a:pt x="879832" y="1189738"/>
                  <a:pt x="867540" y="1182585"/>
                  <a:pt x="856163" y="1174458"/>
                </a:cubicBezTo>
                <a:cubicBezTo>
                  <a:pt x="847959" y="1168598"/>
                  <a:pt x="840014" y="1162189"/>
                  <a:pt x="830996" y="1157680"/>
                </a:cubicBezTo>
                <a:cubicBezTo>
                  <a:pt x="823087" y="1153725"/>
                  <a:pt x="814332" y="1151720"/>
                  <a:pt x="805829" y="1149291"/>
                </a:cubicBezTo>
                <a:cubicBezTo>
                  <a:pt x="774094" y="1140224"/>
                  <a:pt x="770875" y="1142300"/>
                  <a:pt x="763884" y="114090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CA2D4-3871-D53A-E9C4-56BAFBD176F7}"/>
              </a:ext>
            </a:extLst>
          </p:cNvPr>
          <p:cNvSpPr txBox="1"/>
          <p:nvPr/>
        </p:nvSpPr>
        <p:spPr>
          <a:xfrm>
            <a:off x="5767049" y="4175019"/>
            <a:ext cx="161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nanoparticle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C7B7E-1C28-3FBB-4F47-3107F6922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8" r="61074" b="52238"/>
          <a:stretch/>
        </p:blipFill>
        <p:spPr bwMode="auto">
          <a:xfrm>
            <a:off x="2559319" y="2025742"/>
            <a:ext cx="1556812" cy="457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9A31468E-9835-EE49-3A2E-BA14E33C30DD}"/>
              </a:ext>
            </a:extLst>
          </p:cNvPr>
          <p:cNvSpPr/>
          <p:nvPr/>
        </p:nvSpPr>
        <p:spPr>
          <a:xfrm rot="19885369">
            <a:off x="5326404" y="3082550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4E6AE07E-6706-2586-0950-B23767AD56AE}"/>
              </a:ext>
            </a:extLst>
          </p:cNvPr>
          <p:cNvSpPr/>
          <p:nvPr/>
        </p:nvSpPr>
        <p:spPr>
          <a:xfrm>
            <a:off x="6244261" y="3010507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B92B69AE-CBC8-0A73-17B5-BC43368DBF94}"/>
              </a:ext>
            </a:extLst>
          </p:cNvPr>
          <p:cNvSpPr/>
          <p:nvPr/>
        </p:nvSpPr>
        <p:spPr>
          <a:xfrm rot="3042708">
            <a:off x="7076705" y="3299364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779811BA-F542-E196-465F-344B09D673F7}"/>
              </a:ext>
            </a:extLst>
          </p:cNvPr>
          <p:cNvSpPr/>
          <p:nvPr/>
        </p:nvSpPr>
        <p:spPr>
          <a:xfrm rot="5400000">
            <a:off x="7709621" y="4246510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3B69BBC-95A3-7266-5B51-D43157CB240A}"/>
              </a:ext>
            </a:extLst>
          </p:cNvPr>
          <p:cNvSpPr/>
          <p:nvPr/>
        </p:nvSpPr>
        <p:spPr>
          <a:xfrm rot="7351050">
            <a:off x="7400718" y="5029158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A4616A6-C86A-CB82-F247-4FD000AA2673}"/>
              </a:ext>
            </a:extLst>
          </p:cNvPr>
          <p:cNvSpPr/>
          <p:nvPr/>
        </p:nvSpPr>
        <p:spPr>
          <a:xfrm rot="11713838">
            <a:off x="6193706" y="5137368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8E50950F-97BA-66C9-2971-44DE46E038AF}"/>
              </a:ext>
            </a:extLst>
          </p:cNvPr>
          <p:cNvSpPr/>
          <p:nvPr/>
        </p:nvSpPr>
        <p:spPr>
          <a:xfrm rot="13286399">
            <a:off x="5188549" y="4694450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4BC85B-A7FB-C30C-B454-F4173245D3DA}"/>
              </a:ext>
            </a:extLst>
          </p:cNvPr>
          <p:cNvSpPr/>
          <p:nvPr/>
        </p:nvSpPr>
        <p:spPr>
          <a:xfrm>
            <a:off x="4136807" y="2569535"/>
            <a:ext cx="4122338" cy="355776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3F44C-E613-ED74-AD8B-B6029129687B}"/>
              </a:ext>
            </a:extLst>
          </p:cNvPr>
          <p:cNvSpPr txBox="1"/>
          <p:nvPr/>
        </p:nvSpPr>
        <p:spPr>
          <a:xfrm>
            <a:off x="6401966" y="2568223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Total-field box monitor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0E014-BEC2-4ED5-F615-4C469D4A9E30}"/>
              </a:ext>
            </a:extLst>
          </p:cNvPr>
          <p:cNvSpPr txBox="1"/>
          <p:nvPr/>
        </p:nvSpPr>
        <p:spPr>
          <a:xfrm>
            <a:off x="5229374" y="1717966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PMLs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6A7E8-587E-229B-85F3-D8DCD6145DB4}"/>
              </a:ext>
            </a:extLst>
          </p:cNvPr>
          <p:cNvSpPr txBox="1"/>
          <p:nvPr/>
        </p:nvSpPr>
        <p:spPr>
          <a:xfrm>
            <a:off x="3913799" y="2107214"/>
            <a:ext cx="1971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Plane-wave source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A85A3-C26F-7EB2-1895-79A46A602A72}"/>
              </a:ext>
            </a:extLst>
          </p:cNvPr>
          <p:cNvSpPr txBox="1"/>
          <p:nvPr/>
        </p:nvSpPr>
        <p:spPr>
          <a:xfrm>
            <a:off x="5229374" y="6524475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PMLs</a:t>
            </a:r>
          </a:p>
        </p:txBody>
      </p:sp>
    </p:spTree>
    <p:extLst>
      <p:ext uri="{BB962C8B-B14F-4D97-AF65-F5344CB8AC3E}">
        <p14:creationId xmlns:p14="http://schemas.microsoft.com/office/powerpoint/2010/main" val="375621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B8554-D89D-0388-C973-A3C4C75B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33C7A-1A02-5370-5DDD-D31D494055E2}"/>
              </a:ext>
            </a:extLst>
          </p:cNvPr>
          <p:cNvSpPr/>
          <p:nvPr/>
        </p:nvSpPr>
        <p:spPr>
          <a:xfrm>
            <a:off x="2317226" y="1750966"/>
            <a:ext cx="6775621" cy="5021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842AA2-BA6E-A7AC-5FB1-7BF4369D28EB}"/>
              </a:ext>
            </a:extLst>
          </p:cNvPr>
          <p:cNvSpPr/>
          <p:nvPr/>
        </p:nvSpPr>
        <p:spPr>
          <a:xfrm>
            <a:off x="2559319" y="2011473"/>
            <a:ext cx="6255497" cy="4602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9F01F-E8EC-ED45-06DB-DE711E9E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Meep FDTD simulation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34D6DC1-5584-38E7-77EB-489A7735DFBE}"/>
              </a:ext>
            </a:extLst>
          </p:cNvPr>
          <p:cNvSpPr/>
          <p:nvPr/>
        </p:nvSpPr>
        <p:spPr>
          <a:xfrm>
            <a:off x="5416017" y="3689851"/>
            <a:ext cx="1971899" cy="1434517"/>
          </a:xfrm>
          <a:custGeom>
            <a:avLst/>
            <a:gdLst>
              <a:gd name="connsiteX0" fmla="*/ 763884 w 1971899"/>
              <a:gd name="connsiteY0" fmla="*/ 1140902 h 1434517"/>
              <a:gd name="connsiteX1" fmla="*/ 763884 w 1971899"/>
              <a:gd name="connsiteY1" fmla="*/ 1140902 h 1434517"/>
              <a:gd name="connsiteX2" fmla="*/ 621271 w 1971899"/>
              <a:gd name="connsiteY2" fmla="*/ 1098957 h 1434517"/>
              <a:gd name="connsiteX3" fmla="*/ 537381 w 1971899"/>
              <a:gd name="connsiteY3" fmla="*/ 1048624 h 1434517"/>
              <a:gd name="connsiteX4" fmla="*/ 436714 w 1971899"/>
              <a:gd name="connsiteY4" fmla="*/ 998290 h 1434517"/>
              <a:gd name="connsiteX5" fmla="*/ 377991 w 1971899"/>
              <a:gd name="connsiteY5" fmla="*/ 973123 h 1434517"/>
              <a:gd name="connsiteX6" fmla="*/ 327657 w 1971899"/>
              <a:gd name="connsiteY6" fmla="*/ 956345 h 1434517"/>
              <a:gd name="connsiteX7" fmla="*/ 226989 w 1971899"/>
              <a:gd name="connsiteY7" fmla="*/ 889233 h 1434517"/>
              <a:gd name="connsiteX8" fmla="*/ 185044 w 1971899"/>
              <a:gd name="connsiteY8" fmla="*/ 864066 h 1434517"/>
              <a:gd name="connsiteX9" fmla="*/ 143099 w 1971899"/>
              <a:gd name="connsiteY9" fmla="*/ 822121 h 1434517"/>
              <a:gd name="connsiteX10" fmla="*/ 117932 w 1971899"/>
              <a:gd name="connsiteY10" fmla="*/ 788565 h 1434517"/>
              <a:gd name="connsiteX11" fmla="*/ 25653 w 1971899"/>
              <a:gd name="connsiteY11" fmla="*/ 687897 h 1434517"/>
              <a:gd name="connsiteX12" fmla="*/ 17264 w 1971899"/>
              <a:gd name="connsiteY12" fmla="*/ 629174 h 1434517"/>
              <a:gd name="connsiteX13" fmla="*/ 486 w 1971899"/>
              <a:gd name="connsiteY13" fmla="*/ 562062 h 1434517"/>
              <a:gd name="connsiteX14" fmla="*/ 8875 w 1971899"/>
              <a:gd name="connsiteY14" fmla="*/ 285225 h 1434517"/>
              <a:gd name="connsiteX15" fmla="*/ 17264 w 1971899"/>
              <a:gd name="connsiteY15" fmla="*/ 226502 h 1434517"/>
              <a:gd name="connsiteX16" fmla="*/ 42431 w 1971899"/>
              <a:gd name="connsiteY16" fmla="*/ 159391 h 1434517"/>
              <a:gd name="connsiteX17" fmla="*/ 92765 w 1971899"/>
              <a:gd name="connsiteY17" fmla="*/ 92279 h 1434517"/>
              <a:gd name="connsiteX18" fmla="*/ 109543 w 1971899"/>
              <a:gd name="connsiteY18" fmla="*/ 67112 h 1434517"/>
              <a:gd name="connsiteX19" fmla="*/ 168266 w 1971899"/>
              <a:gd name="connsiteY19" fmla="*/ 50334 h 1434517"/>
              <a:gd name="connsiteX20" fmla="*/ 218600 w 1971899"/>
              <a:gd name="connsiteY20" fmla="*/ 25167 h 1434517"/>
              <a:gd name="connsiteX21" fmla="*/ 285712 w 1971899"/>
              <a:gd name="connsiteY21" fmla="*/ 8389 h 1434517"/>
              <a:gd name="connsiteX22" fmla="*/ 310879 w 1971899"/>
              <a:gd name="connsiteY22" fmla="*/ 0 h 1434517"/>
              <a:gd name="connsiteX23" fmla="*/ 671605 w 1971899"/>
              <a:gd name="connsiteY23" fmla="*/ 8389 h 1434517"/>
              <a:gd name="connsiteX24" fmla="*/ 789051 w 1971899"/>
              <a:gd name="connsiteY24" fmla="*/ 41945 h 1434517"/>
              <a:gd name="connsiteX25" fmla="*/ 872941 w 1971899"/>
              <a:gd name="connsiteY25" fmla="*/ 75501 h 1434517"/>
              <a:gd name="connsiteX26" fmla="*/ 931664 w 1971899"/>
              <a:gd name="connsiteY26" fmla="*/ 117446 h 1434517"/>
              <a:gd name="connsiteX27" fmla="*/ 956831 w 1971899"/>
              <a:gd name="connsiteY27" fmla="*/ 125835 h 1434517"/>
              <a:gd name="connsiteX28" fmla="*/ 990387 w 1971899"/>
              <a:gd name="connsiteY28" fmla="*/ 151002 h 1434517"/>
              <a:gd name="connsiteX29" fmla="*/ 1057499 w 1971899"/>
              <a:gd name="connsiteY29" fmla="*/ 184557 h 1434517"/>
              <a:gd name="connsiteX30" fmla="*/ 1099444 w 1971899"/>
              <a:gd name="connsiteY30" fmla="*/ 234891 h 1434517"/>
              <a:gd name="connsiteX31" fmla="*/ 1133000 w 1971899"/>
              <a:gd name="connsiteY31" fmla="*/ 243280 h 1434517"/>
              <a:gd name="connsiteX32" fmla="*/ 1166556 w 1971899"/>
              <a:gd name="connsiteY32" fmla="*/ 260058 h 1434517"/>
              <a:gd name="connsiteX33" fmla="*/ 1191723 w 1971899"/>
              <a:gd name="connsiteY33" fmla="*/ 268447 h 1434517"/>
              <a:gd name="connsiteX34" fmla="*/ 1216890 w 1971899"/>
              <a:gd name="connsiteY34" fmla="*/ 285225 h 1434517"/>
              <a:gd name="connsiteX35" fmla="*/ 1309169 w 1971899"/>
              <a:gd name="connsiteY35" fmla="*/ 302003 h 1434517"/>
              <a:gd name="connsiteX36" fmla="*/ 1334336 w 1971899"/>
              <a:gd name="connsiteY36" fmla="*/ 318781 h 1434517"/>
              <a:gd name="connsiteX37" fmla="*/ 1376281 w 1971899"/>
              <a:gd name="connsiteY37" fmla="*/ 327170 h 1434517"/>
              <a:gd name="connsiteX38" fmla="*/ 1401447 w 1971899"/>
              <a:gd name="connsiteY38" fmla="*/ 335559 h 1434517"/>
              <a:gd name="connsiteX39" fmla="*/ 1661506 w 1971899"/>
              <a:gd name="connsiteY39" fmla="*/ 352337 h 1434517"/>
              <a:gd name="connsiteX40" fmla="*/ 1720229 w 1971899"/>
              <a:gd name="connsiteY40" fmla="*/ 369115 h 1434517"/>
              <a:gd name="connsiteX41" fmla="*/ 1753785 w 1971899"/>
              <a:gd name="connsiteY41" fmla="*/ 385893 h 1434517"/>
              <a:gd name="connsiteX42" fmla="*/ 1820897 w 1971899"/>
              <a:gd name="connsiteY42" fmla="*/ 419449 h 1434517"/>
              <a:gd name="connsiteX43" fmla="*/ 1854453 w 1971899"/>
              <a:gd name="connsiteY43" fmla="*/ 436227 h 1434517"/>
              <a:gd name="connsiteX44" fmla="*/ 1879620 w 1971899"/>
              <a:gd name="connsiteY44" fmla="*/ 461394 h 1434517"/>
              <a:gd name="connsiteX45" fmla="*/ 1888009 w 1971899"/>
              <a:gd name="connsiteY45" fmla="*/ 494950 h 1434517"/>
              <a:gd name="connsiteX46" fmla="*/ 1904787 w 1971899"/>
              <a:gd name="connsiteY46" fmla="*/ 520117 h 1434517"/>
              <a:gd name="connsiteX47" fmla="*/ 1913176 w 1971899"/>
              <a:gd name="connsiteY47" fmla="*/ 562062 h 1434517"/>
              <a:gd name="connsiteX48" fmla="*/ 1929954 w 1971899"/>
              <a:gd name="connsiteY48" fmla="*/ 629174 h 1434517"/>
              <a:gd name="connsiteX49" fmla="*/ 1938343 w 1971899"/>
              <a:gd name="connsiteY49" fmla="*/ 679508 h 1434517"/>
              <a:gd name="connsiteX50" fmla="*/ 1955121 w 1971899"/>
              <a:gd name="connsiteY50" fmla="*/ 729842 h 1434517"/>
              <a:gd name="connsiteX51" fmla="*/ 1963510 w 1971899"/>
              <a:gd name="connsiteY51" fmla="*/ 788565 h 1434517"/>
              <a:gd name="connsiteX52" fmla="*/ 1971899 w 1971899"/>
              <a:gd name="connsiteY52" fmla="*/ 838899 h 1434517"/>
              <a:gd name="connsiteX53" fmla="*/ 1963510 w 1971899"/>
              <a:gd name="connsiteY53" fmla="*/ 998290 h 1434517"/>
              <a:gd name="connsiteX54" fmla="*/ 1938343 w 1971899"/>
              <a:gd name="connsiteY54" fmla="*/ 1057013 h 1434517"/>
              <a:gd name="connsiteX55" fmla="*/ 1929954 w 1971899"/>
              <a:gd name="connsiteY55" fmla="*/ 1082180 h 1434517"/>
              <a:gd name="connsiteX56" fmla="*/ 1896398 w 1971899"/>
              <a:gd name="connsiteY56" fmla="*/ 1107346 h 1434517"/>
              <a:gd name="connsiteX57" fmla="*/ 1888009 w 1971899"/>
              <a:gd name="connsiteY57" fmla="*/ 1132513 h 1434517"/>
              <a:gd name="connsiteX58" fmla="*/ 1812508 w 1971899"/>
              <a:gd name="connsiteY58" fmla="*/ 1191236 h 1434517"/>
              <a:gd name="connsiteX59" fmla="*/ 1787341 w 1971899"/>
              <a:gd name="connsiteY59" fmla="*/ 1199625 h 1434517"/>
              <a:gd name="connsiteX60" fmla="*/ 1737007 w 1971899"/>
              <a:gd name="connsiteY60" fmla="*/ 1224792 h 1434517"/>
              <a:gd name="connsiteX61" fmla="*/ 1678284 w 1971899"/>
              <a:gd name="connsiteY61" fmla="*/ 1275126 h 1434517"/>
              <a:gd name="connsiteX62" fmla="*/ 1594394 w 1971899"/>
              <a:gd name="connsiteY62" fmla="*/ 1375794 h 1434517"/>
              <a:gd name="connsiteX63" fmla="*/ 1560838 w 1971899"/>
              <a:gd name="connsiteY63" fmla="*/ 1400961 h 1434517"/>
              <a:gd name="connsiteX64" fmla="*/ 1535671 w 1971899"/>
              <a:gd name="connsiteY64" fmla="*/ 1417739 h 1434517"/>
              <a:gd name="connsiteX65" fmla="*/ 1443392 w 1971899"/>
              <a:gd name="connsiteY65" fmla="*/ 1434517 h 1434517"/>
              <a:gd name="connsiteX66" fmla="*/ 1275613 w 1971899"/>
              <a:gd name="connsiteY66" fmla="*/ 1426128 h 1434517"/>
              <a:gd name="connsiteX67" fmla="*/ 1174945 w 1971899"/>
              <a:gd name="connsiteY67" fmla="*/ 1400961 h 1434517"/>
              <a:gd name="connsiteX68" fmla="*/ 1049110 w 1971899"/>
              <a:gd name="connsiteY68" fmla="*/ 1359016 h 1434517"/>
              <a:gd name="connsiteX69" fmla="*/ 973609 w 1971899"/>
              <a:gd name="connsiteY69" fmla="*/ 1308682 h 1434517"/>
              <a:gd name="connsiteX70" fmla="*/ 948442 w 1971899"/>
              <a:gd name="connsiteY70" fmla="*/ 1291904 h 1434517"/>
              <a:gd name="connsiteX71" fmla="*/ 923275 w 1971899"/>
              <a:gd name="connsiteY71" fmla="*/ 1275126 h 1434517"/>
              <a:gd name="connsiteX72" fmla="*/ 906497 w 1971899"/>
              <a:gd name="connsiteY72" fmla="*/ 1224792 h 1434517"/>
              <a:gd name="connsiteX73" fmla="*/ 889719 w 1971899"/>
              <a:gd name="connsiteY73" fmla="*/ 1199625 h 1434517"/>
              <a:gd name="connsiteX74" fmla="*/ 856163 w 1971899"/>
              <a:gd name="connsiteY74" fmla="*/ 1174458 h 1434517"/>
              <a:gd name="connsiteX75" fmla="*/ 830996 w 1971899"/>
              <a:gd name="connsiteY75" fmla="*/ 1157680 h 1434517"/>
              <a:gd name="connsiteX76" fmla="*/ 805829 w 1971899"/>
              <a:gd name="connsiteY76" fmla="*/ 1149291 h 1434517"/>
              <a:gd name="connsiteX77" fmla="*/ 763884 w 1971899"/>
              <a:gd name="connsiteY77" fmla="*/ 11409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71899" h="1434517">
                <a:moveTo>
                  <a:pt x="763884" y="1140902"/>
                </a:moveTo>
                <a:lnTo>
                  <a:pt x="763884" y="1140902"/>
                </a:lnTo>
                <a:cubicBezTo>
                  <a:pt x="687480" y="1121801"/>
                  <a:pt x="678407" y="1124350"/>
                  <a:pt x="621271" y="1098957"/>
                </a:cubicBezTo>
                <a:cubicBezTo>
                  <a:pt x="557802" y="1070749"/>
                  <a:pt x="617271" y="1093008"/>
                  <a:pt x="537381" y="1048624"/>
                </a:cubicBezTo>
                <a:cubicBezTo>
                  <a:pt x="504586" y="1030404"/>
                  <a:pt x="471197" y="1013068"/>
                  <a:pt x="436714" y="998290"/>
                </a:cubicBezTo>
                <a:cubicBezTo>
                  <a:pt x="417140" y="989901"/>
                  <a:pt x="397868" y="980768"/>
                  <a:pt x="377991" y="973123"/>
                </a:cubicBezTo>
                <a:cubicBezTo>
                  <a:pt x="361484" y="966774"/>
                  <a:pt x="343117" y="964934"/>
                  <a:pt x="327657" y="956345"/>
                </a:cubicBezTo>
                <a:cubicBezTo>
                  <a:pt x="292403" y="936759"/>
                  <a:pt x="260848" y="911142"/>
                  <a:pt x="226989" y="889233"/>
                </a:cubicBezTo>
                <a:cubicBezTo>
                  <a:pt x="213300" y="880375"/>
                  <a:pt x="196574" y="875596"/>
                  <a:pt x="185044" y="864066"/>
                </a:cubicBezTo>
                <a:cubicBezTo>
                  <a:pt x="171062" y="850084"/>
                  <a:pt x="156236" y="836900"/>
                  <a:pt x="143099" y="822121"/>
                </a:cubicBezTo>
                <a:cubicBezTo>
                  <a:pt x="133810" y="811671"/>
                  <a:pt x="127415" y="798839"/>
                  <a:pt x="117932" y="788565"/>
                </a:cubicBezTo>
                <a:cubicBezTo>
                  <a:pt x="18776" y="681146"/>
                  <a:pt x="66855" y="749700"/>
                  <a:pt x="25653" y="687897"/>
                </a:cubicBezTo>
                <a:cubicBezTo>
                  <a:pt x="22857" y="668323"/>
                  <a:pt x="21142" y="648563"/>
                  <a:pt x="17264" y="629174"/>
                </a:cubicBezTo>
                <a:cubicBezTo>
                  <a:pt x="12742" y="606563"/>
                  <a:pt x="1048" y="585114"/>
                  <a:pt x="486" y="562062"/>
                </a:cubicBezTo>
                <a:cubicBezTo>
                  <a:pt x="-1765" y="469768"/>
                  <a:pt x="4265" y="377431"/>
                  <a:pt x="8875" y="285225"/>
                </a:cubicBezTo>
                <a:cubicBezTo>
                  <a:pt x="9862" y="265477"/>
                  <a:pt x="13727" y="245956"/>
                  <a:pt x="17264" y="226502"/>
                </a:cubicBezTo>
                <a:cubicBezTo>
                  <a:pt x="21875" y="201141"/>
                  <a:pt x="27884" y="181211"/>
                  <a:pt x="42431" y="159391"/>
                </a:cubicBezTo>
                <a:cubicBezTo>
                  <a:pt x="57942" y="136124"/>
                  <a:pt x="77254" y="115546"/>
                  <a:pt x="92765" y="92279"/>
                </a:cubicBezTo>
                <a:cubicBezTo>
                  <a:pt x="98358" y="83890"/>
                  <a:pt x="101670" y="73410"/>
                  <a:pt x="109543" y="67112"/>
                </a:cubicBezTo>
                <a:cubicBezTo>
                  <a:pt x="115644" y="62231"/>
                  <a:pt x="165252" y="51540"/>
                  <a:pt x="168266" y="50334"/>
                </a:cubicBezTo>
                <a:cubicBezTo>
                  <a:pt x="185683" y="43367"/>
                  <a:pt x="200934" y="31476"/>
                  <a:pt x="218600" y="25167"/>
                </a:cubicBezTo>
                <a:cubicBezTo>
                  <a:pt x="240316" y="17411"/>
                  <a:pt x="263465" y="14456"/>
                  <a:pt x="285712" y="8389"/>
                </a:cubicBezTo>
                <a:cubicBezTo>
                  <a:pt x="294243" y="6062"/>
                  <a:pt x="302490" y="2796"/>
                  <a:pt x="310879" y="0"/>
                </a:cubicBezTo>
                <a:cubicBezTo>
                  <a:pt x="431121" y="2796"/>
                  <a:pt x="551538" y="1326"/>
                  <a:pt x="671605" y="8389"/>
                </a:cubicBezTo>
                <a:cubicBezTo>
                  <a:pt x="690257" y="9486"/>
                  <a:pt x="767167" y="33191"/>
                  <a:pt x="789051" y="41945"/>
                </a:cubicBezTo>
                <a:cubicBezTo>
                  <a:pt x="817014" y="53130"/>
                  <a:pt x="848847" y="57431"/>
                  <a:pt x="872941" y="75501"/>
                </a:cubicBezTo>
                <a:cubicBezTo>
                  <a:pt x="880541" y="81201"/>
                  <a:pt x="919397" y="111313"/>
                  <a:pt x="931664" y="117446"/>
                </a:cubicBezTo>
                <a:cubicBezTo>
                  <a:pt x="939573" y="121401"/>
                  <a:pt x="948442" y="123039"/>
                  <a:pt x="956831" y="125835"/>
                </a:cubicBezTo>
                <a:cubicBezTo>
                  <a:pt x="968016" y="134224"/>
                  <a:pt x="978310" y="143957"/>
                  <a:pt x="990387" y="151002"/>
                </a:cubicBezTo>
                <a:cubicBezTo>
                  <a:pt x="1011991" y="163604"/>
                  <a:pt x="1057499" y="184557"/>
                  <a:pt x="1057499" y="184557"/>
                </a:cubicBezTo>
                <a:cubicBezTo>
                  <a:pt x="1068190" y="200594"/>
                  <a:pt x="1082054" y="224954"/>
                  <a:pt x="1099444" y="234891"/>
                </a:cubicBezTo>
                <a:cubicBezTo>
                  <a:pt x="1109454" y="240611"/>
                  <a:pt x="1122205" y="239232"/>
                  <a:pt x="1133000" y="243280"/>
                </a:cubicBezTo>
                <a:cubicBezTo>
                  <a:pt x="1144709" y="247671"/>
                  <a:pt x="1155062" y="255132"/>
                  <a:pt x="1166556" y="260058"/>
                </a:cubicBezTo>
                <a:cubicBezTo>
                  <a:pt x="1174684" y="263541"/>
                  <a:pt x="1183814" y="264492"/>
                  <a:pt x="1191723" y="268447"/>
                </a:cubicBezTo>
                <a:cubicBezTo>
                  <a:pt x="1200741" y="272956"/>
                  <a:pt x="1207623" y="281253"/>
                  <a:pt x="1216890" y="285225"/>
                </a:cubicBezTo>
                <a:cubicBezTo>
                  <a:pt x="1236667" y="293701"/>
                  <a:pt x="1295561" y="300059"/>
                  <a:pt x="1309169" y="302003"/>
                </a:cubicBezTo>
                <a:cubicBezTo>
                  <a:pt x="1317558" y="307596"/>
                  <a:pt x="1324896" y="315241"/>
                  <a:pt x="1334336" y="318781"/>
                </a:cubicBezTo>
                <a:cubicBezTo>
                  <a:pt x="1347687" y="323788"/>
                  <a:pt x="1362448" y="323712"/>
                  <a:pt x="1376281" y="327170"/>
                </a:cubicBezTo>
                <a:cubicBezTo>
                  <a:pt x="1384859" y="329315"/>
                  <a:pt x="1392639" y="334782"/>
                  <a:pt x="1401447" y="335559"/>
                </a:cubicBezTo>
                <a:cubicBezTo>
                  <a:pt x="1487977" y="343194"/>
                  <a:pt x="1574820" y="346744"/>
                  <a:pt x="1661506" y="352337"/>
                </a:cubicBezTo>
                <a:cubicBezTo>
                  <a:pt x="1678534" y="356594"/>
                  <a:pt x="1703380" y="361894"/>
                  <a:pt x="1720229" y="369115"/>
                </a:cubicBezTo>
                <a:cubicBezTo>
                  <a:pt x="1731723" y="374041"/>
                  <a:pt x="1742291" y="380967"/>
                  <a:pt x="1753785" y="385893"/>
                </a:cubicBezTo>
                <a:cubicBezTo>
                  <a:pt x="1834298" y="420399"/>
                  <a:pt x="1697839" y="351083"/>
                  <a:pt x="1820897" y="419449"/>
                </a:cubicBezTo>
                <a:cubicBezTo>
                  <a:pt x="1831829" y="425522"/>
                  <a:pt x="1844277" y="428958"/>
                  <a:pt x="1854453" y="436227"/>
                </a:cubicBezTo>
                <a:cubicBezTo>
                  <a:pt x="1864107" y="443123"/>
                  <a:pt x="1871231" y="453005"/>
                  <a:pt x="1879620" y="461394"/>
                </a:cubicBezTo>
                <a:cubicBezTo>
                  <a:pt x="1882416" y="472579"/>
                  <a:pt x="1883467" y="484353"/>
                  <a:pt x="1888009" y="494950"/>
                </a:cubicBezTo>
                <a:cubicBezTo>
                  <a:pt x="1891981" y="504217"/>
                  <a:pt x="1901247" y="510677"/>
                  <a:pt x="1904787" y="520117"/>
                </a:cubicBezTo>
                <a:cubicBezTo>
                  <a:pt x="1909794" y="533468"/>
                  <a:pt x="1909718" y="548229"/>
                  <a:pt x="1913176" y="562062"/>
                </a:cubicBezTo>
                <a:cubicBezTo>
                  <a:pt x="1932580" y="639677"/>
                  <a:pt x="1909340" y="515799"/>
                  <a:pt x="1929954" y="629174"/>
                </a:cubicBezTo>
                <a:cubicBezTo>
                  <a:pt x="1932997" y="645909"/>
                  <a:pt x="1934218" y="663006"/>
                  <a:pt x="1938343" y="679508"/>
                </a:cubicBezTo>
                <a:cubicBezTo>
                  <a:pt x="1942632" y="696666"/>
                  <a:pt x="1955121" y="729842"/>
                  <a:pt x="1955121" y="729842"/>
                </a:cubicBezTo>
                <a:cubicBezTo>
                  <a:pt x="1957917" y="749416"/>
                  <a:pt x="1960503" y="769022"/>
                  <a:pt x="1963510" y="788565"/>
                </a:cubicBezTo>
                <a:cubicBezTo>
                  <a:pt x="1966096" y="805377"/>
                  <a:pt x="1971899" y="821890"/>
                  <a:pt x="1971899" y="838899"/>
                </a:cubicBezTo>
                <a:cubicBezTo>
                  <a:pt x="1971899" y="892103"/>
                  <a:pt x="1968327" y="945305"/>
                  <a:pt x="1963510" y="998290"/>
                </a:cubicBezTo>
                <a:cubicBezTo>
                  <a:pt x="1961997" y="1014937"/>
                  <a:pt x="1943759" y="1044375"/>
                  <a:pt x="1938343" y="1057013"/>
                </a:cubicBezTo>
                <a:cubicBezTo>
                  <a:pt x="1934860" y="1065141"/>
                  <a:pt x="1935615" y="1075387"/>
                  <a:pt x="1929954" y="1082180"/>
                </a:cubicBezTo>
                <a:cubicBezTo>
                  <a:pt x="1921003" y="1092921"/>
                  <a:pt x="1907583" y="1098957"/>
                  <a:pt x="1896398" y="1107346"/>
                </a:cubicBezTo>
                <a:cubicBezTo>
                  <a:pt x="1893602" y="1115735"/>
                  <a:pt x="1892914" y="1125155"/>
                  <a:pt x="1888009" y="1132513"/>
                </a:cubicBezTo>
                <a:cubicBezTo>
                  <a:pt x="1875601" y="1151126"/>
                  <a:pt x="1826793" y="1186474"/>
                  <a:pt x="1812508" y="1191236"/>
                </a:cubicBezTo>
                <a:cubicBezTo>
                  <a:pt x="1804119" y="1194032"/>
                  <a:pt x="1795250" y="1195670"/>
                  <a:pt x="1787341" y="1199625"/>
                </a:cubicBezTo>
                <a:cubicBezTo>
                  <a:pt x="1722292" y="1232150"/>
                  <a:pt x="1800265" y="1203706"/>
                  <a:pt x="1737007" y="1224792"/>
                </a:cubicBezTo>
                <a:cubicBezTo>
                  <a:pt x="1715992" y="1240553"/>
                  <a:pt x="1694642" y="1254094"/>
                  <a:pt x="1678284" y="1275126"/>
                </a:cubicBezTo>
                <a:cubicBezTo>
                  <a:pt x="1638496" y="1326282"/>
                  <a:pt x="1650832" y="1333465"/>
                  <a:pt x="1594394" y="1375794"/>
                </a:cubicBezTo>
                <a:cubicBezTo>
                  <a:pt x="1583209" y="1384183"/>
                  <a:pt x="1572215" y="1392834"/>
                  <a:pt x="1560838" y="1400961"/>
                </a:cubicBezTo>
                <a:cubicBezTo>
                  <a:pt x="1552634" y="1406821"/>
                  <a:pt x="1545365" y="1414969"/>
                  <a:pt x="1535671" y="1417739"/>
                </a:cubicBezTo>
                <a:cubicBezTo>
                  <a:pt x="1505610" y="1426328"/>
                  <a:pt x="1474152" y="1428924"/>
                  <a:pt x="1443392" y="1434517"/>
                </a:cubicBezTo>
                <a:cubicBezTo>
                  <a:pt x="1387466" y="1431721"/>
                  <a:pt x="1331312" y="1431890"/>
                  <a:pt x="1275613" y="1426128"/>
                </a:cubicBezTo>
                <a:cubicBezTo>
                  <a:pt x="1177397" y="1415968"/>
                  <a:pt x="1229400" y="1414575"/>
                  <a:pt x="1174945" y="1400961"/>
                </a:cubicBezTo>
                <a:cubicBezTo>
                  <a:pt x="1124320" y="1388305"/>
                  <a:pt x="1102194" y="1394405"/>
                  <a:pt x="1049110" y="1359016"/>
                </a:cubicBezTo>
                <a:lnTo>
                  <a:pt x="973609" y="1308682"/>
                </a:lnTo>
                <a:lnTo>
                  <a:pt x="948442" y="1291904"/>
                </a:lnTo>
                <a:lnTo>
                  <a:pt x="923275" y="1275126"/>
                </a:lnTo>
                <a:cubicBezTo>
                  <a:pt x="917682" y="1258348"/>
                  <a:pt x="916307" y="1239507"/>
                  <a:pt x="906497" y="1224792"/>
                </a:cubicBezTo>
                <a:cubicBezTo>
                  <a:pt x="900904" y="1216403"/>
                  <a:pt x="896848" y="1206754"/>
                  <a:pt x="889719" y="1199625"/>
                </a:cubicBezTo>
                <a:cubicBezTo>
                  <a:pt x="879832" y="1189738"/>
                  <a:pt x="867540" y="1182585"/>
                  <a:pt x="856163" y="1174458"/>
                </a:cubicBezTo>
                <a:cubicBezTo>
                  <a:pt x="847959" y="1168598"/>
                  <a:pt x="840014" y="1162189"/>
                  <a:pt x="830996" y="1157680"/>
                </a:cubicBezTo>
                <a:cubicBezTo>
                  <a:pt x="823087" y="1153725"/>
                  <a:pt x="814332" y="1151720"/>
                  <a:pt x="805829" y="1149291"/>
                </a:cubicBezTo>
                <a:cubicBezTo>
                  <a:pt x="774094" y="1140224"/>
                  <a:pt x="770875" y="1142300"/>
                  <a:pt x="763884" y="114090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15653-64C6-2F35-E65B-103A36A068F0}"/>
              </a:ext>
            </a:extLst>
          </p:cNvPr>
          <p:cNvSpPr txBox="1"/>
          <p:nvPr/>
        </p:nvSpPr>
        <p:spPr>
          <a:xfrm>
            <a:off x="5767049" y="4175019"/>
            <a:ext cx="161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nanoparticle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1B9583-E007-BCA9-FD3E-683DF4227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8" r="61074" b="52238"/>
          <a:stretch/>
        </p:blipFill>
        <p:spPr bwMode="auto">
          <a:xfrm>
            <a:off x="2559319" y="2025742"/>
            <a:ext cx="1556812" cy="457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12CB54C3-7F04-4EC8-3081-12245F5C83C8}"/>
              </a:ext>
            </a:extLst>
          </p:cNvPr>
          <p:cNvSpPr/>
          <p:nvPr/>
        </p:nvSpPr>
        <p:spPr>
          <a:xfrm rot="19885369">
            <a:off x="5326404" y="3082550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DD86A05-137B-6340-BA61-211828B5F984}"/>
              </a:ext>
            </a:extLst>
          </p:cNvPr>
          <p:cNvSpPr/>
          <p:nvPr/>
        </p:nvSpPr>
        <p:spPr>
          <a:xfrm>
            <a:off x="6244261" y="3010507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C49F93D-6770-460E-175E-F2FDAEC26FC5}"/>
              </a:ext>
            </a:extLst>
          </p:cNvPr>
          <p:cNvSpPr/>
          <p:nvPr/>
        </p:nvSpPr>
        <p:spPr>
          <a:xfrm rot="3042708">
            <a:off x="7076705" y="3299364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F848043-C839-BA05-AEAB-FE741826CB51}"/>
              </a:ext>
            </a:extLst>
          </p:cNvPr>
          <p:cNvSpPr/>
          <p:nvPr/>
        </p:nvSpPr>
        <p:spPr>
          <a:xfrm rot="5400000">
            <a:off x="7709621" y="4246510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CEEAF09-04D8-A612-5753-58C3B9294510}"/>
              </a:ext>
            </a:extLst>
          </p:cNvPr>
          <p:cNvSpPr/>
          <p:nvPr/>
        </p:nvSpPr>
        <p:spPr>
          <a:xfrm rot="7351050">
            <a:off x="7400718" y="5029158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DE2D3EB-1E77-5977-441A-1600157EF9F8}"/>
              </a:ext>
            </a:extLst>
          </p:cNvPr>
          <p:cNvSpPr/>
          <p:nvPr/>
        </p:nvSpPr>
        <p:spPr>
          <a:xfrm rot="11713838">
            <a:off x="6193706" y="5137368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9EECA03-B37D-07E4-5ECF-3C337336106C}"/>
              </a:ext>
            </a:extLst>
          </p:cNvPr>
          <p:cNvSpPr/>
          <p:nvPr/>
        </p:nvSpPr>
        <p:spPr>
          <a:xfrm rot="13286399">
            <a:off x="5188549" y="4694450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6D8BDA-0C85-FD5E-F2FB-F45757EF3C0D}"/>
              </a:ext>
            </a:extLst>
          </p:cNvPr>
          <p:cNvSpPr/>
          <p:nvPr/>
        </p:nvSpPr>
        <p:spPr>
          <a:xfrm>
            <a:off x="4136807" y="2569535"/>
            <a:ext cx="4122338" cy="355776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071A13-F88E-ED9F-6DC7-3C61D8FAE1AD}"/>
              </a:ext>
            </a:extLst>
          </p:cNvPr>
          <p:cNvSpPr txBox="1"/>
          <p:nvPr/>
        </p:nvSpPr>
        <p:spPr>
          <a:xfrm>
            <a:off x="6401966" y="2568223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Total-field box monitor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32CD70-F6A3-658E-9523-7C8259197188}"/>
              </a:ext>
            </a:extLst>
          </p:cNvPr>
          <p:cNvSpPr txBox="1"/>
          <p:nvPr/>
        </p:nvSpPr>
        <p:spPr>
          <a:xfrm>
            <a:off x="5229374" y="1717966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PMLs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03BE-71FE-9FBE-C0F6-3A2337A7704D}"/>
              </a:ext>
            </a:extLst>
          </p:cNvPr>
          <p:cNvSpPr txBox="1"/>
          <p:nvPr/>
        </p:nvSpPr>
        <p:spPr>
          <a:xfrm>
            <a:off x="3913799" y="2107214"/>
            <a:ext cx="1971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Plane-wave source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25930E-BBF6-03F4-45CF-EB558FCB0CDA}"/>
              </a:ext>
            </a:extLst>
          </p:cNvPr>
          <p:cNvSpPr txBox="1"/>
          <p:nvPr/>
        </p:nvSpPr>
        <p:spPr>
          <a:xfrm>
            <a:off x="5229374" y="6524475"/>
            <a:ext cx="34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PMLs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448D0-5181-686C-53F8-8B2E2DECB1F4}"/>
              </a:ext>
            </a:extLst>
          </p:cNvPr>
          <p:cNvSpPr txBox="1"/>
          <p:nvPr/>
        </p:nvSpPr>
        <p:spPr>
          <a:xfrm>
            <a:off x="9253979" y="2286212"/>
            <a:ext cx="209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How do we isolate scattered light?</a:t>
            </a:r>
          </a:p>
        </p:txBody>
      </p:sp>
    </p:spTree>
    <p:extLst>
      <p:ext uri="{BB962C8B-B14F-4D97-AF65-F5344CB8AC3E}">
        <p14:creationId xmlns:p14="http://schemas.microsoft.com/office/powerpoint/2010/main" val="64549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14484-C411-3678-1F54-1BC2365A9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F136-35F3-BAC1-2150-18E5DE7D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Meep FDTD simulation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F2029-6C6C-BDC0-01F6-D5EB51F9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54" y="2241501"/>
            <a:ext cx="3463422" cy="2374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FA3DE2-F53A-2DA3-E43C-A60F0D9D8884}"/>
                  </a:ext>
                </a:extLst>
              </p:cNvPr>
              <p:cNvSpPr txBox="1"/>
              <p:nvPr/>
            </p:nvSpPr>
            <p:spPr>
              <a:xfrm>
                <a:off x="1673603" y="3198167"/>
                <a:ext cx="6519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d>
                        <m:dPr>
                          <m:ctrlP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CA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d>
                        <m:dPr>
                          <m:ctrlP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CA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𝑠𝑐𝑎𝑡𝑡𝑒𝑟𝑒𝑑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FA3DE2-F53A-2DA3-E43C-A60F0D9D8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03" y="3198167"/>
                <a:ext cx="651942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01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4FE2F-48D4-EC25-DC1B-B39BD61D8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61CA-B8C5-EC7F-5E98-74F15ED8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Meep FDTD simulation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A7DD1-98D7-711B-5E4D-A93DC78B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54" y="2241501"/>
            <a:ext cx="3463422" cy="2374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9A38AC-6792-30A1-93FF-8D142AB5996F}"/>
                  </a:ext>
                </a:extLst>
              </p:cNvPr>
              <p:cNvSpPr txBox="1"/>
              <p:nvPr/>
            </p:nvSpPr>
            <p:spPr>
              <a:xfrm>
                <a:off x="1673603" y="3198167"/>
                <a:ext cx="6519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𝑠𝑐𝑎𝑡𝑡𝑒𝑟𝑒𝑑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d>
                        <m:dPr>
                          <m:ctrlP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CA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d>
                        <m:dPr>
                          <m:ctrlP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9A38AC-6792-30A1-93FF-8D142AB5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03" y="3198167"/>
                <a:ext cx="6519421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DA737D-D71B-FA3D-9E3C-031F6BEB2899}"/>
              </a:ext>
            </a:extLst>
          </p:cNvPr>
          <p:cNvCxnSpPr>
            <a:cxnSpLocks/>
          </p:cNvCxnSpPr>
          <p:nvPr/>
        </p:nvCxnSpPr>
        <p:spPr>
          <a:xfrm flipV="1">
            <a:off x="4695569" y="3692955"/>
            <a:ext cx="237744" cy="92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E50197-86AD-62C6-E1AA-4C35AB406D10}"/>
              </a:ext>
            </a:extLst>
          </p:cNvPr>
          <p:cNvCxnSpPr>
            <a:cxnSpLocks/>
          </p:cNvCxnSpPr>
          <p:nvPr/>
        </p:nvCxnSpPr>
        <p:spPr>
          <a:xfrm flipH="1" flipV="1">
            <a:off x="6537962" y="3692955"/>
            <a:ext cx="448054" cy="92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8807E8-8E7A-7D40-2D83-456065F090FF}"/>
              </a:ext>
            </a:extLst>
          </p:cNvPr>
          <p:cNvSpPr txBox="1"/>
          <p:nvPr/>
        </p:nvSpPr>
        <p:spPr>
          <a:xfrm>
            <a:off x="3954478" y="4649622"/>
            <a:ext cx="171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know this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CA93E-A294-2D04-72F3-EDD1EE8DE408}"/>
              </a:ext>
            </a:extLst>
          </p:cNvPr>
          <p:cNvSpPr txBox="1"/>
          <p:nvPr/>
        </p:nvSpPr>
        <p:spPr>
          <a:xfrm>
            <a:off x="6549064" y="4649622"/>
            <a:ext cx="223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can find this</a:t>
            </a:r>
          </a:p>
        </p:txBody>
      </p:sp>
    </p:spTree>
    <p:extLst>
      <p:ext uri="{BB962C8B-B14F-4D97-AF65-F5344CB8AC3E}">
        <p14:creationId xmlns:p14="http://schemas.microsoft.com/office/powerpoint/2010/main" val="233572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9FCBD-C6E9-D900-5EDA-AC7E5407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06A5-B3D4-9F85-A17C-B4B32246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Meep FDTD simulation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C8C94-1DD7-F617-CDBE-4D83FD88D7D4}"/>
              </a:ext>
            </a:extLst>
          </p:cNvPr>
          <p:cNvSpPr txBox="1"/>
          <p:nvPr/>
        </p:nvSpPr>
        <p:spPr>
          <a:xfrm>
            <a:off x="838200" y="1783080"/>
            <a:ext cx="825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Run 2 simulations!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B67F884-7656-881D-17DC-F6A78E0A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33" y="3073332"/>
            <a:ext cx="3685852" cy="2813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3C9717-BEF0-8F70-FE60-98C978695F41}"/>
                  </a:ext>
                </a:extLst>
              </p:cNvPr>
              <p:cNvSpPr txBox="1"/>
              <p:nvPr/>
            </p:nvSpPr>
            <p:spPr>
              <a:xfrm>
                <a:off x="1903856" y="2677516"/>
                <a:ext cx="3902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Empty simulation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CA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3C9717-BEF0-8F70-FE60-98C978695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856" y="2677516"/>
                <a:ext cx="3902583" cy="369332"/>
              </a:xfrm>
              <a:prstGeom prst="rect">
                <a:avLst/>
              </a:prstGeom>
              <a:blipFill>
                <a:blip r:embed="rId3"/>
                <a:stretch>
                  <a:fillRect l="-1250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D20A7D9A-D9C3-B494-BFB3-0111BD5DB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85289" y="3075772"/>
            <a:ext cx="3685852" cy="2808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646B29-F60C-D3D1-441B-EEA3181EB70F}"/>
                  </a:ext>
                </a:extLst>
              </p:cNvPr>
              <p:cNvSpPr txBox="1"/>
              <p:nvPr/>
            </p:nvSpPr>
            <p:spPr>
              <a:xfrm>
                <a:off x="7137844" y="2677516"/>
                <a:ext cx="3902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Normal simulation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CA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646B29-F60C-D3D1-441B-EEA3181EB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844" y="2677516"/>
                <a:ext cx="3902583" cy="369332"/>
              </a:xfrm>
              <a:prstGeom prst="rect">
                <a:avLst/>
              </a:prstGeom>
              <a:blipFill>
                <a:blip r:embed="rId6"/>
                <a:stretch>
                  <a:fillRect l="-1406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38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79C74-1CCE-9FFE-FB51-1A1B6F2D5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B500-1B0D-F56F-9C7E-29049BDD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Meep FDTD simulation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0323A-4883-CF63-A49E-1107AAD6E0C1}"/>
              </a:ext>
            </a:extLst>
          </p:cNvPr>
          <p:cNvSpPr txBox="1"/>
          <p:nvPr/>
        </p:nvSpPr>
        <p:spPr>
          <a:xfrm>
            <a:off x="838200" y="1783080"/>
            <a:ext cx="825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- We will be using flux monitors for scattering/absorption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43050DFE-9A8B-1A9A-3173-4F8BD4F2E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58644" y="2436701"/>
            <a:ext cx="5802956" cy="44212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8A1CED-CCA9-8D03-1691-6C74F0FBE6DE}"/>
              </a:ext>
            </a:extLst>
          </p:cNvPr>
          <p:cNvCxnSpPr>
            <a:cxnSpLocks/>
          </p:cNvCxnSpPr>
          <p:nvPr/>
        </p:nvCxnSpPr>
        <p:spPr>
          <a:xfrm>
            <a:off x="2730500" y="3472730"/>
            <a:ext cx="3263900" cy="570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4BD7B4-0989-36C3-6822-8E81233F26F9}"/>
              </a:ext>
            </a:extLst>
          </p:cNvPr>
          <p:cNvCxnSpPr>
            <a:cxnSpLocks/>
          </p:cNvCxnSpPr>
          <p:nvPr/>
        </p:nvCxnSpPr>
        <p:spPr>
          <a:xfrm flipV="1">
            <a:off x="2730500" y="3191883"/>
            <a:ext cx="4762500" cy="194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89C863-CC75-C925-C4FE-3247C38A4986}"/>
              </a:ext>
            </a:extLst>
          </p:cNvPr>
          <p:cNvCxnSpPr>
            <a:cxnSpLocks/>
          </p:cNvCxnSpPr>
          <p:nvPr/>
        </p:nvCxnSpPr>
        <p:spPr>
          <a:xfrm>
            <a:off x="2730500" y="3534783"/>
            <a:ext cx="3769868" cy="2669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9100FF-4994-6491-1C5A-2FD495E75049}"/>
              </a:ext>
            </a:extLst>
          </p:cNvPr>
          <p:cNvSpPr txBox="1"/>
          <p:nvPr/>
        </p:nvSpPr>
        <p:spPr>
          <a:xfrm>
            <a:off x="1264122" y="3271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flux monitors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725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D447-6103-5E47-81FB-47C45891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Meep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4F95ED4-6FE0-4797-19C3-2640FD4B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FDTD simulation software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Free and open-source</a:t>
            </a:r>
          </a:p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4" pitchFamily="34" charset="0"/>
              </a:rPr>
              <a:t>Distributed memory parallelism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Pre-compiled binary packages via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conda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Inverse design tools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Python interface</a:t>
            </a:r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4437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7877D-16B5-8184-F169-32D4733E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DD88-F5E4-BB1F-75C4-CC5E3D3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Meep FDTD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85014A-1C61-A445-ECEA-09161D18A73C}"/>
                  </a:ext>
                </a:extLst>
              </p:cNvPr>
              <p:cNvSpPr txBox="1"/>
              <p:nvPr/>
            </p:nvSpPr>
            <p:spPr>
              <a:xfrm>
                <a:off x="838200" y="1783080"/>
                <a:ext cx="82509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CA" sz="2400" dirty="0"/>
                  <a:t>We will be using flux monitors for scattering/absorption</a:t>
                </a:r>
              </a:p>
              <a:p>
                <a:pPr marL="342900" indent="-342900">
                  <a:buFontTx/>
                  <a:buChar char="-"/>
                </a:pPr>
                <a:endParaRPr lang="en-CA" sz="2400" dirty="0"/>
              </a:p>
              <a:p>
                <a:pPr marL="342900" indent="-342900">
                  <a:buFontTx/>
                  <a:buChar char="-"/>
                </a:pPr>
                <a:r>
                  <a:rPr lang="en-CA" sz="2400" dirty="0"/>
                  <a:t>Monitors calculate the electromagnetic </a:t>
                </a:r>
                <a:r>
                  <a:rPr lang="en-CA" sz="2400" b="1" dirty="0"/>
                  <a:t>power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sz="2400" dirty="0"/>
                  <a:t> that travels through the monitor plane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85014A-1C61-A445-ECEA-09161D18A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3080"/>
                <a:ext cx="8250936" cy="1569660"/>
              </a:xfrm>
              <a:prstGeom prst="rect">
                <a:avLst/>
              </a:prstGeom>
              <a:blipFill>
                <a:blip r:embed="rId2"/>
                <a:stretch>
                  <a:fillRect l="-1183" t="-3891" b="-77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9977A9F-AF19-D253-CF40-47C23EAC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992" t="25374" r="7906" b="11103"/>
          <a:stretch/>
        </p:blipFill>
        <p:spPr>
          <a:xfrm>
            <a:off x="4203700" y="3721177"/>
            <a:ext cx="3176452" cy="2590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86FAF7-A3CD-029A-41AA-5AD4717A5524}"/>
                  </a:ext>
                </a:extLst>
              </p:cNvPr>
              <p:cNvSpPr txBox="1"/>
              <p:nvPr/>
            </p:nvSpPr>
            <p:spPr>
              <a:xfrm>
                <a:off x="3485903" y="4371014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86FAF7-A3CD-029A-41AA-5AD4717A5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903" y="4371014"/>
                <a:ext cx="101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848757-3A7D-156D-DF79-C2B6E5E3A22A}"/>
                  </a:ext>
                </a:extLst>
              </p:cNvPr>
              <p:cNvSpPr txBox="1"/>
              <p:nvPr/>
            </p:nvSpPr>
            <p:spPr>
              <a:xfrm>
                <a:off x="7081949" y="4372925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848757-3A7D-156D-DF79-C2B6E5E3A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49" y="4372925"/>
                <a:ext cx="101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7C98AF-2BDE-7C2E-4EDA-32D40D121262}"/>
                  </a:ext>
                </a:extLst>
              </p:cNvPr>
              <p:cNvSpPr txBox="1"/>
              <p:nvPr/>
            </p:nvSpPr>
            <p:spPr>
              <a:xfrm>
                <a:off x="5388824" y="3416965"/>
                <a:ext cx="101600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7C98AF-2BDE-7C2E-4EDA-32D40D121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824" y="3416965"/>
                <a:ext cx="1016000" cy="391261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60800D-1A91-3965-8569-52EF471558D6}"/>
                  </a:ext>
                </a:extLst>
              </p:cNvPr>
              <p:cNvSpPr txBox="1"/>
              <p:nvPr/>
            </p:nvSpPr>
            <p:spPr>
              <a:xfrm>
                <a:off x="5436326" y="6420481"/>
                <a:ext cx="101600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60800D-1A91-3965-8569-52EF4715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326" y="6420481"/>
                <a:ext cx="1016000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Up 17">
            <a:extLst>
              <a:ext uri="{FF2B5EF4-FFF2-40B4-BE49-F238E27FC236}">
                <a16:creationId xmlns:a16="http://schemas.microsoft.com/office/drawing/2014/main" id="{93B69AF2-73B2-842A-2984-ED2CF33EEE60}"/>
              </a:ext>
            </a:extLst>
          </p:cNvPr>
          <p:cNvSpPr/>
          <p:nvPr/>
        </p:nvSpPr>
        <p:spPr>
          <a:xfrm>
            <a:off x="6225597" y="3461348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7AEBDC42-913A-44F8-FB48-A0F6B404E951}"/>
              </a:ext>
            </a:extLst>
          </p:cNvPr>
          <p:cNvSpPr/>
          <p:nvPr/>
        </p:nvSpPr>
        <p:spPr>
          <a:xfrm rot="5400000">
            <a:off x="7200188" y="4531724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7B84B8D6-00EB-D452-80FB-BB7DA9108E20}"/>
              </a:ext>
            </a:extLst>
          </p:cNvPr>
          <p:cNvSpPr/>
          <p:nvPr/>
        </p:nvSpPr>
        <p:spPr>
          <a:xfrm rot="16200000">
            <a:off x="4036632" y="4532832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6E6D1FA5-0CD6-4815-E933-F1F3C8E3DCC6}"/>
              </a:ext>
            </a:extLst>
          </p:cNvPr>
          <p:cNvSpPr/>
          <p:nvPr/>
        </p:nvSpPr>
        <p:spPr>
          <a:xfrm rot="10800000">
            <a:off x="6252436" y="6066044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24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122F5-048F-6236-8CC9-54B7D676A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FBEC-3998-DAD3-0574-90019746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Meep FDTD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95011D-7BF3-6B89-1706-73DB96578C7E}"/>
                  </a:ext>
                </a:extLst>
              </p:cNvPr>
              <p:cNvSpPr txBox="1"/>
              <p:nvPr/>
            </p:nvSpPr>
            <p:spPr>
              <a:xfrm>
                <a:off x="838200" y="1783080"/>
                <a:ext cx="82509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CA" sz="2400" dirty="0"/>
                  <a:t>We will be using flux monitors for scattering/absorption</a:t>
                </a:r>
              </a:p>
              <a:p>
                <a:pPr marL="342900" indent="-342900">
                  <a:buFontTx/>
                  <a:buChar char="-"/>
                </a:pPr>
                <a:endParaRPr lang="en-CA" sz="2400" dirty="0"/>
              </a:p>
              <a:p>
                <a:pPr marL="342900" indent="-342900">
                  <a:buFontTx/>
                  <a:buChar char="-"/>
                </a:pPr>
                <a:r>
                  <a:rPr lang="en-CA" sz="2400" dirty="0"/>
                  <a:t>Monitors calculate the electromagnetic </a:t>
                </a:r>
                <a:r>
                  <a:rPr lang="en-CA" sz="2400" b="1" dirty="0"/>
                  <a:t>power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sz="2400" dirty="0"/>
                  <a:t> that travels through the monitor plane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95011D-7BF3-6B89-1706-73DB96578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3080"/>
                <a:ext cx="8250936" cy="1569660"/>
              </a:xfrm>
              <a:prstGeom prst="rect">
                <a:avLst/>
              </a:prstGeom>
              <a:blipFill>
                <a:blip r:embed="rId2"/>
                <a:stretch>
                  <a:fillRect l="-1183" t="-3891" b="-77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521240-5B52-8774-31BD-E6FCFEF36D56}"/>
                  </a:ext>
                </a:extLst>
              </p:cNvPr>
              <p:cNvSpPr txBox="1"/>
              <p:nvPr/>
            </p:nvSpPr>
            <p:spPr>
              <a:xfrm>
                <a:off x="1612900" y="4086488"/>
                <a:ext cx="8250936" cy="10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521240-5B52-8774-31BD-E6FCFEF36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4086488"/>
                <a:ext cx="8250936" cy="1061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D0F4A1-EC9E-8657-B123-3DEE83F41425}"/>
              </a:ext>
            </a:extLst>
          </p:cNvPr>
          <p:cNvSpPr txBox="1"/>
          <p:nvPr/>
        </p:nvSpPr>
        <p:spPr>
          <a:xfrm>
            <a:off x="945134" y="514754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Power travelling through y-z Flux monitor </a:t>
            </a:r>
          </a:p>
          <a:p>
            <a:r>
              <a:rPr lang="en-CA" dirty="0"/>
              <a:t>(in the x-direction)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97129-467F-C6FA-1217-E16BC443AF41}"/>
              </a:ext>
            </a:extLst>
          </p:cNvPr>
          <p:cNvSpPr txBox="1"/>
          <p:nvPr/>
        </p:nvSpPr>
        <p:spPr>
          <a:xfrm>
            <a:off x="5373372" y="5147547"/>
            <a:ext cx="453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Integral of x-component of Poynting vector integrated over the </a:t>
            </a:r>
            <a:r>
              <a:rPr lang="en-CA" dirty="0" err="1"/>
              <a:t>montor</a:t>
            </a:r>
            <a:r>
              <a:rPr lang="en-CA" dirty="0"/>
              <a:t> surface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438E5-EE13-B878-E667-BE440B2D9DF2}"/>
              </a:ext>
            </a:extLst>
          </p:cNvPr>
          <p:cNvSpPr txBox="1"/>
          <p:nvPr/>
        </p:nvSpPr>
        <p:spPr>
          <a:xfrm>
            <a:off x="5182235" y="4870548"/>
            <a:ext cx="11122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Flux monitor</a:t>
            </a:r>
          </a:p>
        </p:txBody>
      </p:sp>
    </p:spTree>
    <p:extLst>
      <p:ext uri="{BB962C8B-B14F-4D97-AF65-F5344CB8AC3E}">
        <p14:creationId xmlns:p14="http://schemas.microsoft.com/office/powerpoint/2010/main" val="304020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950C5-2FAB-FA92-4682-558ED0C81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4D73-F4B8-30B1-73ED-88AA8894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Meep FDTD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8E245E-9107-4C53-C205-5EB7392A75C3}"/>
                  </a:ext>
                </a:extLst>
              </p:cNvPr>
              <p:cNvSpPr txBox="1"/>
              <p:nvPr/>
            </p:nvSpPr>
            <p:spPr>
              <a:xfrm>
                <a:off x="838200" y="1783080"/>
                <a:ext cx="82509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CA" sz="2400" dirty="0"/>
                  <a:t>We will be using flux monitors for scattering/absorption</a:t>
                </a:r>
              </a:p>
              <a:p>
                <a:pPr marL="342900" indent="-342900">
                  <a:buFontTx/>
                  <a:buChar char="-"/>
                </a:pPr>
                <a:endParaRPr lang="en-CA" sz="2400" dirty="0"/>
              </a:p>
              <a:p>
                <a:pPr marL="342900" indent="-342900">
                  <a:buFontTx/>
                  <a:buChar char="-"/>
                </a:pPr>
                <a:r>
                  <a:rPr lang="en-CA" sz="2400" dirty="0"/>
                  <a:t>Monitors calculate the electromagnetic </a:t>
                </a:r>
                <a:r>
                  <a:rPr lang="en-CA" sz="2400" b="1" dirty="0"/>
                  <a:t>power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sz="2400" dirty="0"/>
                  <a:t> that travels through the monitor plane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8E245E-9107-4C53-C205-5EB7392A7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3080"/>
                <a:ext cx="8250936" cy="1569660"/>
              </a:xfrm>
              <a:prstGeom prst="rect">
                <a:avLst/>
              </a:prstGeom>
              <a:blipFill>
                <a:blip r:embed="rId2"/>
                <a:stretch>
                  <a:fillRect l="-1183" t="-3891" b="-77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31999-3A2D-E21C-C289-9F1DF3C9555A}"/>
                  </a:ext>
                </a:extLst>
              </p:cNvPr>
              <p:cNvSpPr txBox="1"/>
              <p:nvPr/>
            </p:nvSpPr>
            <p:spPr>
              <a:xfrm>
                <a:off x="1612900" y="4086488"/>
                <a:ext cx="8250936" cy="10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31999-3A2D-E21C-C289-9F1DF3C95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4086488"/>
                <a:ext cx="8250936" cy="1061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985AAC-0F05-0BA5-5080-48A7C588CDAE}"/>
              </a:ext>
            </a:extLst>
          </p:cNvPr>
          <p:cNvSpPr txBox="1"/>
          <p:nvPr/>
        </p:nvSpPr>
        <p:spPr>
          <a:xfrm>
            <a:off x="945134" y="514754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Power travelling through y-z Flux monitor </a:t>
            </a:r>
          </a:p>
          <a:p>
            <a:r>
              <a:rPr lang="en-CA" dirty="0"/>
              <a:t>(in the minus x-direction)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DCA1F-DD12-864D-6AD8-A36FA131D13B}"/>
              </a:ext>
            </a:extLst>
          </p:cNvPr>
          <p:cNvSpPr txBox="1"/>
          <p:nvPr/>
        </p:nvSpPr>
        <p:spPr>
          <a:xfrm>
            <a:off x="5373372" y="5147547"/>
            <a:ext cx="453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Integral of x-component of Poynting vector integrated over the </a:t>
            </a:r>
            <a:r>
              <a:rPr lang="en-CA" dirty="0" err="1"/>
              <a:t>montor</a:t>
            </a:r>
            <a:r>
              <a:rPr lang="en-CA" dirty="0"/>
              <a:t> surface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5A0BC-8DF2-7F25-CE38-EACDF7AF3EAF}"/>
              </a:ext>
            </a:extLst>
          </p:cNvPr>
          <p:cNvSpPr txBox="1"/>
          <p:nvPr/>
        </p:nvSpPr>
        <p:spPr>
          <a:xfrm>
            <a:off x="5182235" y="4870548"/>
            <a:ext cx="11122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Flux monitor</a:t>
            </a:r>
          </a:p>
        </p:txBody>
      </p:sp>
    </p:spTree>
    <p:extLst>
      <p:ext uri="{BB962C8B-B14F-4D97-AF65-F5344CB8AC3E}">
        <p14:creationId xmlns:p14="http://schemas.microsoft.com/office/powerpoint/2010/main" val="3718840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42C38-67AC-9612-9DC5-323A485FF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60F7-AD5C-0BF1-557E-4636C197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Meep FDTD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B8DCDB-9460-1B16-9E5B-9A2454593510}"/>
                  </a:ext>
                </a:extLst>
              </p:cNvPr>
              <p:cNvSpPr txBox="1"/>
              <p:nvPr/>
            </p:nvSpPr>
            <p:spPr>
              <a:xfrm>
                <a:off x="838200" y="1783080"/>
                <a:ext cx="82509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CA" sz="2400" dirty="0"/>
                  <a:t>We will be using flux monitors for scattering/absorption</a:t>
                </a:r>
              </a:p>
              <a:p>
                <a:pPr marL="342900" indent="-342900">
                  <a:buFontTx/>
                  <a:buChar char="-"/>
                </a:pPr>
                <a:endParaRPr lang="en-CA" sz="2400" dirty="0"/>
              </a:p>
              <a:p>
                <a:pPr marL="342900" indent="-342900">
                  <a:buFontTx/>
                  <a:buChar char="-"/>
                </a:pPr>
                <a:r>
                  <a:rPr lang="en-CA" sz="2400" dirty="0"/>
                  <a:t>Monitors calculate the electromagnetic </a:t>
                </a:r>
                <a:r>
                  <a:rPr lang="en-CA" sz="2400" b="1" dirty="0"/>
                  <a:t>power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sz="2400" dirty="0"/>
                  <a:t> that travels through the monitor plane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B8DCDB-9460-1B16-9E5B-9A2454593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3080"/>
                <a:ext cx="8250936" cy="1569660"/>
              </a:xfrm>
              <a:prstGeom prst="rect">
                <a:avLst/>
              </a:prstGeom>
              <a:blipFill>
                <a:blip r:embed="rId2"/>
                <a:stretch>
                  <a:fillRect l="-1183" t="-3891" b="-77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DF165-BF05-5D25-0540-7696EE7D593B}"/>
                  </a:ext>
                </a:extLst>
              </p:cNvPr>
              <p:cNvSpPr txBox="1"/>
              <p:nvPr/>
            </p:nvSpPr>
            <p:spPr>
              <a:xfrm>
                <a:off x="2807587" y="4651770"/>
                <a:ext cx="60944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𝑠𝑐𝑎𝑡𝑡𝑒𝑟𝑒𝑑</m:t>
                          </m:r>
                        </m:sub>
                      </m:sSub>
                      <m:r>
                        <a:rPr lang="en-CA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C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DF165-BF05-5D25-0540-7696EE7D5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87" y="4651770"/>
                <a:ext cx="6094476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271C75-F2EC-8792-5199-0E97006E64BF}"/>
                  </a:ext>
                </a:extLst>
              </p:cNvPr>
              <p:cNvSpPr txBox="1"/>
              <p:nvPr/>
            </p:nvSpPr>
            <p:spPr>
              <a:xfrm>
                <a:off x="2569715" y="3953179"/>
                <a:ext cx="6519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𝑠𝑐𝑎𝑡𝑡𝑒𝑟𝑒𝑑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d>
                        <m:dPr>
                          <m:ctrlP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CA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d>
                        <m:dPr>
                          <m:ctrlP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271C75-F2EC-8792-5199-0E97006E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715" y="3953179"/>
                <a:ext cx="6519421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916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BF3CF-364C-EDBD-B4C3-6FF6C7FD0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F3C5-2A34-BF55-3519-98A86DB4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Meep FDTD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B1C24-86BD-D02F-00E4-14604DD328A2}"/>
                  </a:ext>
                </a:extLst>
              </p:cNvPr>
              <p:cNvSpPr txBox="1"/>
              <p:nvPr/>
            </p:nvSpPr>
            <p:spPr>
              <a:xfrm>
                <a:off x="838200" y="1783080"/>
                <a:ext cx="825093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CA" sz="2400" dirty="0"/>
                  <a:t>We will be using flux monitors for scattering/absorption</a:t>
                </a:r>
              </a:p>
              <a:p>
                <a:pPr marL="342900" indent="-342900">
                  <a:buFontTx/>
                  <a:buChar char="-"/>
                </a:pPr>
                <a:endParaRPr lang="en-CA" sz="2400" dirty="0"/>
              </a:p>
              <a:p>
                <a:pPr marL="342900" indent="-342900">
                  <a:buFontTx/>
                  <a:buChar char="-"/>
                </a:pPr>
                <a:r>
                  <a:rPr lang="en-CA" sz="2400" dirty="0"/>
                  <a:t>Monitors calculate the electromagnetic </a:t>
                </a:r>
                <a:r>
                  <a:rPr lang="en-CA" sz="2400" b="1" dirty="0"/>
                  <a:t>power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sz="2400" dirty="0"/>
                  <a:t> that travels through the monitor plane</a:t>
                </a:r>
              </a:p>
              <a:p>
                <a:pPr marL="342900" indent="-342900">
                  <a:buFontTx/>
                  <a:buChar char="-"/>
                </a:pPr>
                <a:endParaRPr lang="en-CA" sz="2400" dirty="0"/>
              </a:p>
              <a:p>
                <a:pPr marL="342900" indent="-342900">
                  <a:buFontTx/>
                  <a:buChar char="-"/>
                </a:pPr>
                <a:r>
                  <a:rPr lang="en-CA" sz="2400" dirty="0"/>
                  <a:t>Meep has functions for this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CA" sz="2400" dirty="0"/>
                  <a:t>When preparing the second simulation (with scatterer), provide the flux monitor with the fields from the first (empty-domain) simulation</a:t>
                </a:r>
              </a:p>
              <a:p>
                <a:pPr marL="800100" lvl="1" indent="-342900">
                  <a:buFontTx/>
                  <a:buChar char="-"/>
                </a:pPr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EB1C24-86BD-D02F-00E4-14604DD32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3080"/>
                <a:ext cx="8250936" cy="3785652"/>
              </a:xfrm>
              <a:prstGeom prst="rect">
                <a:avLst/>
              </a:prstGeom>
              <a:blipFill>
                <a:blip r:embed="rId2"/>
                <a:stretch>
                  <a:fillRect l="-1183" t="-1610" r="-10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1A2A82E-6BB0-4928-5F2A-D7B52167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04" y="6121566"/>
            <a:ext cx="8342991" cy="50783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38BC85-15B4-8937-9FB6-415A21F87ECD}"/>
              </a:ext>
            </a:extLst>
          </p:cNvPr>
          <p:cNvCxnSpPr>
            <a:cxnSpLocks/>
          </p:cNvCxnSpPr>
          <p:nvPr/>
        </p:nvCxnSpPr>
        <p:spPr>
          <a:xfrm flipH="1">
            <a:off x="8788400" y="5524500"/>
            <a:ext cx="685800" cy="517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33CABC-0CAB-A64E-F409-FD89A40A3DB1}"/>
              </a:ext>
            </a:extLst>
          </p:cNvPr>
          <p:cNvSpPr txBox="1"/>
          <p:nvPr/>
        </p:nvSpPr>
        <p:spPr>
          <a:xfrm>
            <a:off x="8102600" y="5088188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from empty simulation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F9921-096C-141A-A478-C2258F7776E0}"/>
              </a:ext>
            </a:extLst>
          </p:cNvPr>
          <p:cNvSpPr txBox="1"/>
          <p:nvPr/>
        </p:nvSpPr>
        <p:spPr>
          <a:xfrm>
            <a:off x="4470399" y="5235545"/>
            <a:ext cx="325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monitor for scattering simulation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441308-2965-21C9-43F2-5971FF287C5F}"/>
              </a:ext>
            </a:extLst>
          </p:cNvPr>
          <p:cNvCxnSpPr>
            <a:cxnSpLocks/>
          </p:cNvCxnSpPr>
          <p:nvPr/>
        </p:nvCxnSpPr>
        <p:spPr>
          <a:xfrm>
            <a:off x="5829299" y="5620616"/>
            <a:ext cx="482601" cy="391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55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E3153-E10B-CE0D-947F-C74C3FEEE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4F64-4E18-CA91-FDC6-98E38D68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Meep FDTD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9DA5B8-7E1C-42EB-029B-5150B5F6E9BE}"/>
                  </a:ext>
                </a:extLst>
              </p:cNvPr>
              <p:cNvSpPr txBox="1"/>
              <p:nvPr/>
            </p:nvSpPr>
            <p:spPr>
              <a:xfrm>
                <a:off x="838200" y="1783080"/>
                <a:ext cx="825093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CA" sz="2400" dirty="0"/>
                  <a:t>We will be using flux monitors for scattering/absorption</a:t>
                </a:r>
              </a:p>
              <a:p>
                <a:pPr marL="342900" indent="-342900">
                  <a:buFontTx/>
                  <a:buChar char="-"/>
                </a:pPr>
                <a:endParaRPr lang="en-CA" sz="2400" dirty="0"/>
              </a:p>
              <a:p>
                <a:pPr marL="342900" indent="-342900">
                  <a:buFontTx/>
                  <a:buChar char="-"/>
                </a:pPr>
                <a:r>
                  <a:rPr lang="en-CA" sz="2400" dirty="0"/>
                  <a:t>Monitors calculate the electromagnetic </a:t>
                </a:r>
                <a:r>
                  <a:rPr lang="en-CA" sz="2400" b="1" dirty="0"/>
                  <a:t>power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sz="2400" dirty="0"/>
                  <a:t> that travels through the monitor plane</a:t>
                </a:r>
              </a:p>
              <a:p>
                <a:pPr marL="342900" indent="-342900">
                  <a:buFontTx/>
                  <a:buChar char="-"/>
                </a:pPr>
                <a:endParaRPr lang="en-CA" sz="2400" dirty="0"/>
              </a:p>
              <a:p>
                <a:pPr marL="342900" indent="-342900">
                  <a:buFontTx/>
                  <a:buChar char="-"/>
                </a:pPr>
                <a:r>
                  <a:rPr lang="en-CA" sz="2400" dirty="0"/>
                  <a:t>Meep has functions for this</a:t>
                </a:r>
              </a:p>
              <a:p>
                <a:endParaRPr lang="en-CA" sz="2400" dirty="0"/>
              </a:p>
              <a:p>
                <a:pPr marL="342900" indent="-342900">
                  <a:buFontTx/>
                  <a:buChar char="-"/>
                </a:pPr>
                <a:r>
                  <a:rPr lang="en-CA" sz="2400" dirty="0"/>
                  <a:t>Meep does this calculation in the backend</a:t>
                </a:r>
              </a:p>
              <a:p>
                <a:pPr marL="342900" indent="-342900">
                  <a:buFontTx/>
                  <a:buChar char="-"/>
                </a:pPr>
                <a:endParaRPr lang="en-CA" sz="2400" dirty="0"/>
              </a:p>
              <a:p>
                <a:pPr marL="342900" indent="-342900">
                  <a:buFontTx/>
                  <a:buChar char="-"/>
                </a:pPr>
                <a:endParaRPr lang="en-CA" sz="2400" dirty="0"/>
              </a:p>
              <a:p>
                <a:pPr marL="342900" indent="-342900">
                  <a:buFontTx/>
                  <a:buChar char="-"/>
                </a:pPr>
                <a:endParaRPr lang="en-CA" sz="2400" dirty="0"/>
              </a:p>
              <a:p>
                <a:pPr marL="342900" indent="-342900">
                  <a:buFontTx/>
                  <a:buChar char="-"/>
                </a:pPr>
                <a:r>
                  <a:rPr lang="en-CA" sz="2400" dirty="0"/>
                  <a:t>And returns </a:t>
                </a:r>
                <a:r>
                  <a:rPr lang="en-CA" sz="2400" b="1" dirty="0"/>
                  <a:t>only</a:t>
                </a:r>
                <a:r>
                  <a:rPr lang="en-CA" sz="2400" dirty="0"/>
                  <a:t> the </a:t>
                </a:r>
                <a:r>
                  <a:rPr lang="en-CA" sz="2400" i="1" dirty="0"/>
                  <a:t>scattered </a:t>
                </a:r>
                <a:r>
                  <a:rPr lang="en-CA" sz="2400" dirty="0"/>
                  <a:t>power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9DA5B8-7E1C-42EB-029B-5150B5F6E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3080"/>
                <a:ext cx="8250936" cy="4524315"/>
              </a:xfrm>
              <a:prstGeom prst="rect">
                <a:avLst/>
              </a:prstGeom>
              <a:blipFill>
                <a:blip r:embed="rId2"/>
                <a:stretch>
                  <a:fillRect l="-1183" t="-1348" b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F49F8A-B4E7-09EA-013F-38BB0746388E}"/>
                  </a:ext>
                </a:extLst>
              </p:cNvPr>
              <p:cNvSpPr txBox="1"/>
              <p:nvPr/>
            </p:nvSpPr>
            <p:spPr>
              <a:xfrm>
                <a:off x="2474085" y="5069465"/>
                <a:ext cx="6519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𝑠𝑐𝑎𝑡𝑡𝑒𝑟𝑒𝑑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d>
                        <m:dPr>
                          <m:ctrlP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CA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d>
                        <m:dPr>
                          <m:ctrlP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F49F8A-B4E7-09EA-013F-38BB07463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85" y="5069465"/>
                <a:ext cx="6519421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72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5759-217A-FC34-AFE6-8112D40D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6674D-0D40-A4ED-47DF-A465F9777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Run 2 simulations: 1) just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</m:oMath>
                </a14:m>
                <a:r>
                  <a:rPr lang="en-CA" dirty="0"/>
                  <a:t> and 2)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CA" b="0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6674D-0D40-A4ED-47DF-A465F9777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617CFE4-4646-8672-8C5B-9EB2786C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74" y="2608743"/>
            <a:ext cx="6607451" cy="22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2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15138-1BE4-E37C-5DFE-928625C4A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9B3A-5463-969C-282A-E1AD8DCF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6D638-4013-471C-BF49-293AE8CA6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Run 2 simulations: 1) just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</m:oMath>
                </a14:m>
                <a:r>
                  <a:rPr lang="en-CA" dirty="0"/>
                  <a:t> and 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CA" b="0" dirty="0"/>
              </a:p>
              <a:p>
                <a:endParaRPr lang="en-CA" dirty="0"/>
              </a:p>
              <a:p>
                <a:r>
                  <a:rPr lang="en-CA" dirty="0"/>
                  <a:t>Use Meep tools to get scattered power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dirty="0"/>
                  <a:t> for each Flux monitor 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6D638-4013-471C-BF49-293AE8CA6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3B76C9-DD81-B291-198E-4566B308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992" t="25374" r="7906" b="11103"/>
          <a:stretch/>
        </p:blipFill>
        <p:spPr>
          <a:xfrm>
            <a:off x="4178300" y="3767435"/>
            <a:ext cx="3176452" cy="2590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BB22DE-E522-9CCE-459F-568B7C94D450}"/>
                  </a:ext>
                </a:extLst>
              </p:cNvPr>
              <p:cNvSpPr txBox="1"/>
              <p:nvPr/>
            </p:nvSpPr>
            <p:spPr>
              <a:xfrm>
                <a:off x="3460503" y="4417272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BB22DE-E522-9CCE-459F-568B7C94D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503" y="4417272"/>
                <a:ext cx="101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36EC91-C4A9-711B-909C-73868D80DC5F}"/>
                  </a:ext>
                </a:extLst>
              </p:cNvPr>
              <p:cNvSpPr txBox="1"/>
              <p:nvPr/>
            </p:nvSpPr>
            <p:spPr>
              <a:xfrm>
                <a:off x="7056549" y="4419183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36EC91-C4A9-711B-909C-73868D80D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549" y="4419183"/>
                <a:ext cx="101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0A5692-5C41-A945-25F4-FC1C5A2DACC6}"/>
                  </a:ext>
                </a:extLst>
              </p:cNvPr>
              <p:cNvSpPr txBox="1"/>
              <p:nvPr/>
            </p:nvSpPr>
            <p:spPr>
              <a:xfrm>
                <a:off x="5363424" y="3463223"/>
                <a:ext cx="101600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0A5692-5C41-A945-25F4-FC1C5A2D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424" y="3463223"/>
                <a:ext cx="1016000" cy="391261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3ACDC5-8FA9-93C8-47D3-2B6A28CA4D4A}"/>
                  </a:ext>
                </a:extLst>
              </p:cNvPr>
              <p:cNvSpPr txBox="1"/>
              <p:nvPr/>
            </p:nvSpPr>
            <p:spPr>
              <a:xfrm>
                <a:off x="5410926" y="6466739"/>
                <a:ext cx="101600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3ACDC5-8FA9-93C8-47D3-2B6A28CA4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926" y="6466739"/>
                <a:ext cx="1016000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Up 11">
            <a:extLst>
              <a:ext uri="{FF2B5EF4-FFF2-40B4-BE49-F238E27FC236}">
                <a16:creationId xmlns:a16="http://schemas.microsoft.com/office/drawing/2014/main" id="{7B2C036B-EC44-1730-E18A-3FE65656C1B1}"/>
              </a:ext>
            </a:extLst>
          </p:cNvPr>
          <p:cNvSpPr/>
          <p:nvPr/>
        </p:nvSpPr>
        <p:spPr>
          <a:xfrm>
            <a:off x="6200197" y="3507606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4E30A872-6858-AEE4-1305-3236ED1B0B9D}"/>
              </a:ext>
            </a:extLst>
          </p:cNvPr>
          <p:cNvSpPr/>
          <p:nvPr/>
        </p:nvSpPr>
        <p:spPr>
          <a:xfrm rot="5400000">
            <a:off x="7174788" y="4577982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2F821105-1673-19E7-6151-F8A6DF066A35}"/>
              </a:ext>
            </a:extLst>
          </p:cNvPr>
          <p:cNvSpPr/>
          <p:nvPr/>
        </p:nvSpPr>
        <p:spPr>
          <a:xfrm rot="16200000">
            <a:off x="4011232" y="4579090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0A85BF4D-6957-10B7-BB27-B2BE331D7359}"/>
              </a:ext>
            </a:extLst>
          </p:cNvPr>
          <p:cNvSpPr/>
          <p:nvPr/>
        </p:nvSpPr>
        <p:spPr>
          <a:xfrm rot="10800000">
            <a:off x="6227036" y="6112302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829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72B89-858D-5D8A-4CAB-A5F153883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04F7-4BD6-5D69-3DC0-AD7036CF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BC916-807F-9E98-2376-CFEE6EF05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Run 2 simulations: 1) just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</m:oMath>
                </a14:m>
                <a:r>
                  <a:rPr lang="en-CA" dirty="0"/>
                  <a:t> and 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CA" b="0" dirty="0"/>
              </a:p>
              <a:p>
                <a:endParaRPr lang="en-CA" dirty="0"/>
              </a:p>
              <a:p>
                <a:r>
                  <a:rPr lang="en-CA" dirty="0"/>
                  <a:t>Use Meep tools to get scattered power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dirty="0"/>
                  <a:t> for each Flux monitor </a:t>
                </a:r>
              </a:p>
              <a:p>
                <a:endParaRPr lang="en-CA" dirty="0"/>
              </a:p>
              <a:p>
                <a:r>
                  <a:rPr lang="en-CA" dirty="0"/>
                  <a:t>Calculate the scattered Power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𝑠𝑐𝑎𝑡𝑡𝑒𝑟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BC916-807F-9E98-2376-CFEE6EF05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48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770D2-3A7E-782C-6E24-58A30B30A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B90A-DAFB-2862-0A66-FD2871D9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7A4619-A1D2-8C65-618E-A2C42C9E5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Run 2 simulations: 1) just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</m:oMath>
                </a14:m>
                <a:r>
                  <a:rPr lang="en-CA" dirty="0"/>
                  <a:t> and 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CA" b="0" dirty="0"/>
              </a:p>
              <a:p>
                <a:endParaRPr lang="en-CA" dirty="0"/>
              </a:p>
              <a:p>
                <a:r>
                  <a:rPr lang="en-CA" dirty="0"/>
                  <a:t>Use Meep tools to calculate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CA" dirty="0"/>
                  <a:t> for each Flux monitor</a:t>
                </a:r>
              </a:p>
              <a:p>
                <a:endParaRPr lang="en-CA" dirty="0"/>
              </a:p>
              <a:p>
                <a:r>
                  <a:rPr lang="en-CA" dirty="0"/>
                  <a:t>Calculate the scattered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𝑠𝑐𝑎𝑡𝑡𝑒𝑟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Normalize by source intensity to get scattering cross section</a:t>
                </a:r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𝑠𝑐𝑎𝑡𝑡𝑒𝑟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𝑠𝑐𝑎𝑡𝑡𝑒𝑟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𝑠𝑜𝑢𝑟𝑐𝑒</m:t>
                              </m:r>
                            </m:sub>
                          </m:sSub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  [</m:t>
                          </m:r>
                          <m:f>
                            <m:fPr>
                              <m:type m:val="skw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7A4619-A1D2-8C65-618E-A2C42C9E5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22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4080-D78B-1601-1833-7FEDE0BF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 out the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88C15-8EEE-7143-1AD6-D1FECA95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29" y="1542378"/>
            <a:ext cx="7693083" cy="3773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34995-33FB-92E4-E590-5F631E94BB5C}"/>
              </a:ext>
            </a:extLst>
          </p:cNvPr>
          <p:cNvSpPr txBox="1"/>
          <p:nvPr/>
        </p:nvSpPr>
        <p:spPr>
          <a:xfrm>
            <a:off x="578592" y="1542378"/>
            <a:ext cx="3746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Documentation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Detailed explanations</a:t>
            </a:r>
          </a:p>
          <a:p>
            <a:pPr marL="285750" indent="-285750">
              <a:buFontTx/>
              <a:buChar char="-"/>
            </a:pPr>
            <a:r>
              <a:rPr lang="en-CA" dirty="0"/>
              <a:t>Lots of tutorials</a:t>
            </a:r>
          </a:p>
        </p:txBody>
      </p:sp>
    </p:spTree>
    <p:extLst>
      <p:ext uri="{BB962C8B-B14F-4D97-AF65-F5344CB8AC3E}">
        <p14:creationId xmlns:p14="http://schemas.microsoft.com/office/powerpoint/2010/main" val="3737120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CADFF-FBAF-93CB-792A-1E4C9052D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73C2-6F4E-4338-76F8-FF3DFD28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Absorption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1220-9A1F-98ED-D91E-02DAA2A0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Same thing, but using only the total-field fluxes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214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67F3-8F3E-485F-CE1E-2B9E19C9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CA" dirty="0"/>
              <a:t>Practical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2C05F0-075F-8624-A5F1-1CAAA48C0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Meep uses special units</a:t>
                </a:r>
              </a:p>
              <a:p>
                <a:pPr lvl="1"/>
                <a:r>
                  <a:rPr lang="en-CA" dirty="0"/>
                  <a:t>Speed of light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2C05F0-075F-8624-A5F1-1CAAA48C0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243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70FF1-F631-F81B-5633-77D60C3AE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A400-751C-D176-F0D9-0B687302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CA" dirty="0"/>
              <a:t>Practical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19B48-5943-5BBA-EE3D-49A9DA79A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Meep uses special units</a:t>
                </a:r>
              </a:p>
              <a:p>
                <a:pPr lvl="1"/>
                <a:r>
                  <a:rPr lang="en-CA" dirty="0"/>
                  <a:t>Speed of light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Length-distances are in </a:t>
                </a:r>
                <a:r>
                  <a:rPr lang="en-CA" i="1" dirty="0"/>
                  <a:t>microns</a:t>
                </a:r>
              </a:p>
              <a:p>
                <a:r>
                  <a:rPr lang="en-CA" dirty="0"/>
                  <a:t>Frequencies are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𝑤𝑎𝑣𝑒𝑙𝑒𝑛𝑔𝑡h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Wavelength in microns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19B48-5943-5BBA-EE3D-49A9DA79A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836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198F8-B8CA-3055-82BB-D10879FB5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F3BC-85E8-B33B-12A3-0F4CD6BC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CA" dirty="0"/>
              <a:t>Practical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A9ADD-BB9B-7B17-9369-3BB363139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3503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Meep uses special units</a:t>
                </a:r>
              </a:p>
              <a:p>
                <a:pPr lvl="1"/>
                <a:r>
                  <a:rPr lang="en-CA" dirty="0"/>
                  <a:t>Speed of light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Length-distances are in </a:t>
                </a:r>
                <a:r>
                  <a:rPr lang="en-CA" i="1" dirty="0"/>
                  <a:t>microns</a:t>
                </a:r>
              </a:p>
              <a:p>
                <a:r>
                  <a:rPr lang="en-CA" dirty="0"/>
                  <a:t>Frequencies are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𝑤𝑎𝑣𝑒𝑙𝑒𝑛𝑔𝑡h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Wavelength in microns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A9ADD-BB9B-7B17-9369-3BB363139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3503"/>
              </a:xfrm>
              <a:blipFill>
                <a:blip r:embed="rId2"/>
                <a:stretch>
                  <a:fillRect l="-1043" t="-21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17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BF6636-BD91-CCD2-641C-F9E5354F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698" y="117160"/>
            <a:ext cx="5259201" cy="66236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7A62A9-D756-658F-1E1D-165931ACAC06}"/>
              </a:ext>
            </a:extLst>
          </p:cNvPr>
          <p:cNvSpPr/>
          <p:nvPr/>
        </p:nvSpPr>
        <p:spPr>
          <a:xfrm>
            <a:off x="4292600" y="3238500"/>
            <a:ext cx="2209800" cy="63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5802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619ED-8305-8B75-840D-D4AC6EFF5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BD7B-831B-5C4E-5E55-8815127C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CA" dirty="0"/>
              <a:t>Practical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94C39-7171-ED94-BE85-2EB297CB8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3503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Meep uses special units</a:t>
                </a:r>
              </a:p>
              <a:p>
                <a:r>
                  <a:rPr lang="en-CA" dirty="0"/>
                  <a:t>The simulation domain is centered at 0</a:t>
                </a:r>
              </a:p>
              <a:p>
                <a:pPr lvl="1"/>
                <a:r>
                  <a:rPr lang="en-CA" dirty="0"/>
                  <a:t>If the simulation domain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94C39-7171-ED94-BE85-2EB297CB8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3503"/>
              </a:xfrm>
              <a:blipFill>
                <a:blip r:embed="rId2"/>
                <a:stretch>
                  <a:fillRect l="-1043" t="-21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387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B847F8-BD1E-0276-DFAD-FA2A64F5D330}"/>
              </a:ext>
            </a:extLst>
          </p:cNvPr>
          <p:cNvSpPr/>
          <p:nvPr/>
        </p:nvSpPr>
        <p:spPr>
          <a:xfrm>
            <a:off x="1847850" y="644525"/>
            <a:ext cx="8267700" cy="5568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AC915-B81C-6610-A153-9483D9C373A7}"/>
              </a:ext>
            </a:extLst>
          </p:cNvPr>
          <p:cNvSpPr/>
          <p:nvPr/>
        </p:nvSpPr>
        <p:spPr>
          <a:xfrm>
            <a:off x="2349501" y="984250"/>
            <a:ext cx="7467600" cy="488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45A209-0F3B-EE03-0BFE-6550C5F195F0}"/>
              </a:ext>
            </a:extLst>
          </p:cNvPr>
          <p:cNvCxnSpPr>
            <a:cxnSpLocks/>
          </p:cNvCxnSpPr>
          <p:nvPr/>
        </p:nvCxnSpPr>
        <p:spPr>
          <a:xfrm flipH="1" flipV="1">
            <a:off x="1847850" y="403225"/>
            <a:ext cx="8172450" cy="25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8B384E-B7BB-7C19-496B-02EB4F74C619}"/>
              </a:ext>
            </a:extLst>
          </p:cNvPr>
          <p:cNvSpPr txBox="1"/>
          <p:nvPr/>
        </p:nvSpPr>
        <p:spPr>
          <a:xfrm>
            <a:off x="5692778" y="33893"/>
            <a:ext cx="10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Size_x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5E94A3-6AF4-EAEF-FFC6-FC83E45E3823}"/>
                  </a:ext>
                </a:extLst>
              </p:cNvPr>
              <p:cNvSpPr txBox="1"/>
              <p:nvPr/>
            </p:nvSpPr>
            <p:spPr>
              <a:xfrm>
                <a:off x="615953" y="3244333"/>
                <a:ext cx="102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5E94A3-6AF4-EAEF-FFC6-FC83E45E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3" y="3244333"/>
                <a:ext cx="102869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E47FF8-4CFC-623F-1E7F-1F313CDE1478}"/>
              </a:ext>
            </a:extLst>
          </p:cNvPr>
          <p:cNvCxnSpPr>
            <a:cxnSpLocks/>
          </p:cNvCxnSpPr>
          <p:nvPr/>
        </p:nvCxnSpPr>
        <p:spPr>
          <a:xfrm>
            <a:off x="1968500" y="5384800"/>
            <a:ext cx="8051800" cy="0"/>
          </a:xfrm>
          <a:prstGeom prst="line">
            <a:avLst/>
          </a:prstGeom>
          <a:ln w="571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row: Up 19">
            <a:extLst>
              <a:ext uri="{FF2B5EF4-FFF2-40B4-BE49-F238E27FC236}">
                <a16:creationId xmlns:a16="http://schemas.microsoft.com/office/drawing/2014/main" id="{F78463B2-537A-B641-047C-6A082EF313B6}"/>
              </a:ext>
            </a:extLst>
          </p:cNvPr>
          <p:cNvSpPr/>
          <p:nvPr/>
        </p:nvSpPr>
        <p:spPr>
          <a:xfrm>
            <a:off x="5822952" y="4556898"/>
            <a:ext cx="403222" cy="80910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574BF-6C11-D578-244E-F5376AD1D611}"/>
              </a:ext>
            </a:extLst>
          </p:cNvPr>
          <p:cNvSpPr txBox="1"/>
          <p:nvPr/>
        </p:nvSpPr>
        <p:spPr>
          <a:xfrm>
            <a:off x="6356348" y="4907518"/>
            <a:ext cx="233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Plane wave source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BEDF66-D11A-6FA5-888F-F7C56868CC4C}"/>
              </a:ext>
            </a:extLst>
          </p:cNvPr>
          <p:cNvSpPr/>
          <p:nvPr/>
        </p:nvSpPr>
        <p:spPr>
          <a:xfrm>
            <a:off x="5141912" y="2609463"/>
            <a:ext cx="1679576" cy="16390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3BF04A-C0CE-EFB1-81C5-0041234B04FC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1587500" y="3428999"/>
            <a:ext cx="8528050" cy="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830E11-F53D-C7D6-5246-78FBDA04350D}"/>
              </a:ext>
            </a:extLst>
          </p:cNvPr>
          <p:cNvCxnSpPr>
            <a:cxnSpLocks/>
          </p:cNvCxnSpPr>
          <p:nvPr/>
        </p:nvCxnSpPr>
        <p:spPr>
          <a:xfrm flipV="1">
            <a:off x="10255250" y="644525"/>
            <a:ext cx="0" cy="5568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98DB9E-DCF5-E8CD-6B9C-E9155E9D0231}"/>
              </a:ext>
            </a:extLst>
          </p:cNvPr>
          <p:cNvSpPr txBox="1"/>
          <p:nvPr/>
        </p:nvSpPr>
        <p:spPr>
          <a:xfrm>
            <a:off x="10286209" y="2898297"/>
            <a:ext cx="10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Size_y</a:t>
            </a:r>
            <a:endParaRPr lang="en-CA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525638-1118-A75F-E03C-34840728F813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981700" y="640962"/>
            <a:ext cx="0" cy="5572513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4160721-F3B9-7323-0325-BEA2B60757E5}"/>
                  </a:ext>
                </a:extLst>
              </p:cNvPr>
              <p:cNvSpPr txBox="1"/>
              <p:nvPr/>
            </p:nvSpPr>
            <p:spPr>
              <a:xfrm>
                <a:off x="5510214" y="6228448"/>
                <a:ext cx="1028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4160721-F3B9-7323-0325-BEA2B6075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214" y="6228448"/>
                <a:ext cx="10286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F3DEF1F-6289-7265-7DDE-D53CEE593BCF}"/>
              </a:ext>
            </a:extLst>
          </p:cNvPr>
          <p:cNvSpPr txBox="1"/>
          <p:nvPr/>
        </p:nvSpPr>
        <p:spPr>
          <a:xfrm>
            <a:off x="3651252" y="629552"/>
            <a:ext cx="10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PML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D83DCD-951E-0DD4-802E-094F4661CAF2}"/>
              </a:ext>
            </a:extLst>
          </p:cNvPr>
          <p:cNvSpPr txBox="1"/>
          <p:nvPr/>
        </p:nvSpPr>
        <p:spPr>
          <a:xfrm>
            <a:off x="3604424" y="5873750"/>
            <a:ext cx="10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PML</a:t>
            </a:r>
          </a:p>
        </p:txBody>
      </p:sp>
    </p:spTree>
    <p:extLst>
      <p:ext uri="{BB962C8B-B14F-4D97-AF65-F5344CB8AC3E}">
        <p14:creationId xmlns:p14="http://schemas.microsoft.com/office/powerpoint/2010/main" val="1677633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59F5-ECE8-389B-A5F3-BCBAFDDF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break!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6096-525F-FBE7-4CDD-C4F81AD2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089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2415C3-7123-9340-6960-C9021870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333"/>
          <a:stretch/>
        </p:blipFill>
        <p:spPr>
          <a:xfrm>
            <a:off x="2422017" y="2168271"/>
            <a:ext cx="7219950" cy="17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6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DB80-F514-AF9A-42DA-64B8005A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this video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C67B1-D845-809A-C629-84B2C8072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7963"/>
                <a:ext cx="10515600" cy="5014912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Show how to setup a scattering simulation in Meep </a:t>
                </a:r>
              </a:p>
              <a:p>
                <a:pPr lvl="1"/>
                <a:r>
                  <a:rPr lang="en-CA" dirty="0"/>
                  <a:t>scattering geometry</a:t>
                </a:r>
              </a:p>
              <a:p>
                <a:pPr lvl="1"/>
                <a:r>
                  <a:rPr lang="en-CA" dirty="0"/>
                  <a:t>plane wave source</a:t>
                </a:r>
              </a:p>
              <a:p>
                <a:pPr lvl="1"/>
                <a:r>
                  <a:rPr lang="en-CA" dirty="0"/>
                  <a:t>scattering &amp; absorption spectrum </a:t>
                </a:r>
              </a:p>
              <a:p>
                <a:pPr lvl="1"/>
                <a:r>
                  <a:rPr lang="en-CA" dirty="0"/>
                  <a:t>Fourier Transform monitors</a:t>
                </a:r>
              </a:p>
              <a:p>
                <a:pPr lvl="1"/>
                <a:r>
                  <a:rPr lang="en-CA" dirty="0"/>
                  <a:t>Flux monitors</a:t>
                </a:r>
              </a:p>
              <a:p>
                <a:pPr lvl="1"/>
                <a:r>
                  <a:rPr lang="en-CA" dirty="0"/>
                  <a:t>Movie monitors</a:t>
                </a:r>
              </a:p>
              <a:p>
                <a:pPr lvl="1"/>
                <a:r>
                  <a:rPr lang="en-CA" dirty="0"/>
                  <a:t>Materials with dispersion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CA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C67B1-D845-809A-C629-84B2C8072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7963"/>
                <a:ext cx="10515600" cy="5014912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7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6CCB7-6C45-4C9F-31E5-F879AFDBD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56EE-F3AA-5E41-67BB-AF32E4EF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45D8-24F9-5757-D4D4-4FBBAFCB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63"/>
            <a:ext cx="10515600" cy="5014912"/>
          </a:xfrm>
        </p:spPr>
        <p:txBody>
          <a:bodyPr>
            <a:normAutofit/>
          </a:bodyPr>
          <a:lstStyle/>
          <a:p>
            <a:r>
              <a:rPr lang="en-CA" dirty="0"/>
              <a:t>How to setup a waveguide simulation in Meep</a:t>
            </a:r>
          </a:p>
          <a:p>
            <a:pPr lvl="1"/>
            <a:r>
              <a:rPr lang="en-CA" dirty="0"/>
              <a:t>Waveguide geometry </a:t>
            </a:r>
          </a:p>
          <a:p>
            <a:pPr lvl="1"/>
            <a:r>
              <a:rPr lang="en-CA" dirty="0"/>
              <a:t>Mode source</a:t>
            </a:r>
          </a:p>
          <a:p>
            <a:pPr lvl="1"/>
            <a:r>
              <a:rPr lang="en-CA" dirty="0"/>
              <a:t>Eigenmode expansion monitor</a:t>
            </a:r>
          </a:p>
          <a:p>
            <a:endParaRPr lang="en-CA" dirty="0"/>
          </a:p>
          <a:p>
            <a:r>
              <a:rPr lang="en-CA" dirty="0"/>
              <a:t>Inverse design with Meep</a:t>
            </a:r>
          </a:p>
          <a:p>
            <a:endParaRPr lang="en-CA" dirty="0"/>
          </a:p>
          <a:p>
            <a:r>
              <a:rPr lang="en-CA" dirty="0"/>
              <a:t>etc.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257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5B7D-ECE1-480E-A3CE-DE1DE037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19B6-9BC7-4F20-8A60-9FBA779E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65" y="1861136"/>
            <a:ext cx="10515600" cy="4351338"/>
          </a:xfrm>
        </p:spPr>
        <p:txBody>
          <a:bodyPr/>
          <a:lstStyle/>
          <a:p>
            <a:r>
              <a:rPr lang="en-CA" dirty="0"/>
              <a:t>Plane wave incident on scatterer</a:t>
            </a:r>
          </a:p>
          <a:p>
            <a:r>
              <a:rPr lang="en-CA" dirty="0"/>
              <a:t>Want to know:</a:t>
            </a:r>
          </a:p>
          <a:p>
            <a:pPr lvl="1"/>
            <a:r>
              <a:rPr lang="en-CA" dirty="0"/>
              <a:t>How much light is scattered</a:t>
            </a:r>
          </a:p>
          <a:p>
            <a:pPr lvl="1"/>
            <a:r>
              <a:rPr lang="en-CA" dirty="0"/>
              <a:t>How much light is absorbed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9B79DF-76DD-44A8-BAD2-18E9947EB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174" y="1587748"/>
            <a:ext cx="4633126" cy="38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72DAB-5190-4CF2-8F73-12D9AE729C6E}"/>
              </a:ext>
            </a:extLst>
          </p:cNvPr>
          <p:cNvSpPr txBox="1"/>
          <p:nvPr/>
        </p:nvSpPr>
        <p:spPr>
          <a:xfrm>
            <a:off x="5740153" y="5508089"/>
            <a:ext cx="64518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/>
              <a:t>Erik </a:t>
            </a:r>
            <a:r>
              <a:rPr lang="en-CA" sz="1000" dirty="0" err="1"/>
              <a:t>Abenius</a:t>
            </a:r>
            <a:r>
              <a:rPr lang="en-CA" sz="1000" dirty="0"/>
              <a:t>, </a:t>
            </a:r>
            <a:r>
              <a:rPr lang="en-US" sz="1000" dirty="0"/>
              <a:t>Time-Domain Inverse Electromagnetic Scattering using FDTD and Gradient-based Minimization</a:t>
            </a:r>
            <a:r>
              <a:rPr lang="en-CA" sz="1000" dirty="0"/>
              <a:t> (2004) </a:t>
            </a:r>
          </a:p>
        </p:txBody>
      </p:sp>
    </p:spTree>
    <p:extLst>
      <p:ext uri="{BB962C8B-B14F-4D97-AF65-F5344CB8AC3E}">
        <p14:creationId xmlns:p14="http://schemas.microsoft.com/office/powerpoint/2010/main" val="75528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CFBD-7B0F-DADE-E5C6-10A3D54F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7B5D-35AB-F640-0AB5-004C5A2C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FDTD simulation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50147C2-8120-7F0C-B4FF-7A195D985C12}"/>
              </a:ext>
            </a:extLst>
          </p:cNvPr>
          <p:cNvSpPr/>
          <p:nvPr/>
        </p:nvSpPr>
        <p:spPr>
          <a:xfrm>
            <a:off x="5314041" y="3468525"/>
            <a:ext cx="1971899" cy="1434517"/>
          </a:xfrm>
          <a:custGeom>
            <a:avLst/>
            <a:gdLst>
              <a:gd name="connsiteX0" fmla="*/ 763884 w 1971899"/>
              <a:gd name="connsiteY0" fmla="*/ 1140902 h 1434517"/>
              <a:gd name="connsiteX1" fmla="*/ 763884 w 1971899"/>
              <a:gd name="connsiteY1" fmla="*/ 1140902 h 1434517"/>
              <a:gd name="connsiteX2" fmla="*/ 621271 w 1971899"/>
              <a:gd name="connsiteY2" fmla="*/ 1098957 h 1434517"/>
              <a:gd name="connsiteX3" fmla="*/ 537381 w 1971899"/>
              <a:gd name="connsiteY3" fmla="*/ 1048624 h 1434517"/>
              <a:gd name="connsiteX4" fmla="*/ 436714 w 1971899"/>
              <a:gd name="connsiteY4" fmla="*/ 998290 h 1434517"/>
              <a:gd name="connsiteX5" fmla="*/ 377991 w 1971899"/>
              <a:gd name="connsiteY5" fmla="*/ 973123 h 1434517"/>
              <a:gd name="connsiteX6" fmla="*/ 327657 w 1971899"/>
              <a:gd name="connsiteY6" fmla="*/ 956345 h 1434517"/>
              <a:gd name="connsiteX7" fmla="*/ 226989 w 1971899"/>
              <a:gd name="connsiteY7" fmla="*/ 889233 h 1434517"/>
              <a:gd name="connsiteX8" fmla="*/ 185044 w 1971899"/>
              <a:gd name="connsiteY8" fmla="*/ 864066 h 1434517"/>
              <a:gd name="connsiteX9" fmla="*/ 143099 w 1971899"/>
              <a:gd name="connsiteY9" fmla="*/ 822121 h 1434517"/>
              <a:gd name="connsiteX10" fmla="*/ 117932 w 1971899"/>
              <a:gd name="connsiteY10" fmla="*/ 788565 h 1434517"/>
              <a:gd name="connsiteX11" fmla="*/ 25653 w 1971899"/>
              <a:gd name="connsiteY11" fmla="*/ 687897 h 1434517"/>
              <a:gd name="connsiteX12" fmla="*/ 17264 w 1971899"/>
              <a:gd name="connsiteY12" fmla="*/ 629174 h 1434517"/>
              <a:gd name="connsiteX13" fmla="*/ 486 w 1971899"/>
              <a:gd name="connsiteY13" fmla="*/ 562062 h 1434517"/>
              <a:gd name="connsiteX14" fmla="*/ 8875 w 1971899"/>
              <a:gd name="connsiteY14" fmla="*/ 285225 h 1434517"/>
              <a:gd name="connsiteX15" fmla="*/ 17264 w 1971899"/>
              <a:gd name="connsiteY15" fmla="*/ 226502 h 1434517"/>
              <a:gd name="connsiteX16" fmla="*/ 42431 w 1971899"/>
              <a:gd name="connsiteY16" fmla="*/ 159391 h 1434517"/>
              <a:gd name="connsiteX17" fmla="*/ 92765 w 1971899"/>
              <a:gd name="connsiteY17" fmla="*/ 92279 h 1434517"/>
              <a:gd name="connsiteX18" fmla="*/ 109543 w 1971899"/>
              <a:gd name="connsiteY18" fmla="*/ 67112 h 1434517"/>
              <a:gd name="connsiteX19" fmla="*/ 168266 w 1971899"/>
              <a:gd name="connsiteY19" fmla="*/ 50334 h 1434517"/>
              <a:gd name="connsiteX20" fmla="*/ 218600 w 1971899"/>
              <a:gd name="connsiteY20" fmla="*/ 25167 h 1434517"/>
              <a:gd name="connsiteX21" fmla="*/ 285712 w 1971899"/>
              <a:gd name="connsiteY21" fmla="*/ 8389 h 1434517"/>
              <a:gd name="connsiteX22" fmla="*/ 310879 w 1971899"/>
              <a:gd name="connsiteY22" fmla="*/ 0 h 1434517"/>
              <a:gd name="connsiteX23" fmla="*/ 671605 w 1971899"/>
              <a:gd name="connsiteY23" fmla="*/ 8389 h 1434517"/>
              <a:gd name="connsiteX24" fmla="*/ 789051 w 1971899"/>
              <a:gd name="connsiteY24" fmla="*/ 41945 h 1434517"/>
              <a:gd name="connsiteX25" fmla="*/ 872941 w 1971899"/>
              <a:gd name="connsiteY25" fmla="*/ 75501 h 1434517"/>
              <a:gd name="connsiteX26" fmla="*/ 931664 w 1971899"/>
              <a:gd name="connsiteY26" fmla="*/ 117446 h 1434517"/>
              <a:gd name="connsiteX27" fmla="*/ 956831 w 1971899"/>
              <a:gd name="connsiteY27" fmla="*/ 125835 h 1434517"/>
              <a:gd name="connsiteX28" fmla="*/ 990387 w 1971899"/>
              <a:gd name="connsiteY28" fmla="*/ 151002 h 1434517"/>
              <a:gd name="connsiteX29" fmla="*/ 1057499 w 1971899"/>
              <a:gd name="connsiteY29" fmla="*/ 184557 h 1434517"/>
              <a:gd name="connsiteX30" fmla="*/ 1099444 w 1971899"/>
              <a:gd name="connsiteY30" fmla="*/ 234891 h 1434517"/>
              <a:gd name="connsiteX31" fmla="*/ 1133000 w 1971899"/>
              <a:gd name="connsiteY31" fmla="*/ 243280 h 1434517"/>
              <a:gd name="connsiteX32" fmla="*/ 1166556 w 1971899"/>
              <a:gd name="connsiteY32" fmla="*/ 260058 h 1434517"/>
              <a:gd name="connsiteX33" fmla="*/ 1191723 w 1971899"/>
              <a:gd name="connsiteY33" fmla="*/ 268447 h 1434517"/>
              <a:gd name="connsiteX34" fmla="*/ 1216890 w 1971899"/>
              <a:gd name="connsiteY34" fmla="*/ 285225 h 1434517"/>
              <a:gd name="connsiteX35" fmla="*/ 1309169 w 1971899"/>
              <a:gd name="connsiteY35" fmla="*/ 302003 h 1434517"/>
              <a:gd name="connsiteX36" fmla="*/ 1334336 w 1971899"/>
              <a:gd name="connsiteY36" fmla="*/ 318781 h 1434517"/>
              <a:gd name="connsiteX37" fmla="*/ 1376281 w 1971899"/>
              <a:gd name="connsiteY37" fmla="*/ 327170 h 1434517"/>
              <a:gd name="connsiteX38" fmla="*/ 1401447 w 1971899"/>
              <a:gd name="connsiteY38" fmla="*/ 335559 h 1434517"/>
              <a:gd name="connsiteX39" fmla="*/ 1661506 w 1971899"/>
              <a:gd name="connsiteY39" fmla="*/ 352337 h 1434517"/>
              <a:gd name="connsiteX40" fmla="*/ 1720229 w 1971899"/>
              <a:gd name="connsiteY40" fmla="*/ 369115 h 1434517"/>
              <a:gd name="connsiteX41" fmla="*/ 1753785 w 1971899"/>
              <a:gd name="connsiteY41" fmla="*/ 385893 h 1434517"/>
              <a:gd name="connsiteX42" fmla="*/ 1820897 w 1971899"/>
              <a:gd name="connsiteY42" fmla="*/ 419449 h 1434517"/>
              <a:gd name="connsiteX43" fmla="*/ 1854453 w 1971899"/>
              <a:gd name="connsiteY43" fmla="*/ 436227 h 1434517"/>
              <a:gd name="connsiteX44" fmla="*/ 1879620 w 1971899"/>
              <a:gd name="connsiteY44" fmla="*/ 461394 h 1434517"/>
              <a:gd name="connsiteX45" fmla="*/ 1888009 w 1971899"/>
              <a:gd name="connsiteY45" fmla="*/ 494950 h 1434517"/>
              <a:gd name="connsiteX46" fmla="*/ 1904787 w 1971899"/>
              <a:gd name="connsiteY46" fmla="*/ 520117 h 1434517"/>
              <a:gd name="connsiteX47" fmla="*/ 1913176 w 1971899"/>
              <a:gd name="connsiteY47" fmla="*/ 562062 h 1434517"/>
              <a:gd name="connsiteX48" fmla="*/ 1929954 w 1971899"/>
              <a:gd name="connsiteY48" fmla="*/ 629174 h 1434517"/>
              <a:gd name="connsiteX49" fmla="*/ 1938343 w 1971899"/>
              <a:gd name="connsiteY49" fmla="*/ 679508 h 1434517"/>
              <a:gd name="connsiteX50" fmla="*/ 1955121 w 1971899"/>
              <a:gd name="connsiteY50" fmla="*/ 729842 h 1434517"/>
              <a:gd name="connsiteX51" fmla="*/ 1963510 w 1971899"/>
              <a:gd name="connsiteY51" fmla="*/ 788565 h 1434517"/>
              <a:gd name="connsiteX52" fmla="*/ 1971899 w 1971899"/>
              <a:gd name="connsiteY52" fmla="*/ 838899 h 1434517"/>
              <a:gd name="connsiteX53" fmla="*/ 1963510 w 1971899"/>
              <a:gd name="connsiteY53" fmla="*/ 998290 h 1434517"/>
              <a:gd name="connsiteX54" fmla="*/ 1938343 w 1971899"/>
              <a:gd name="connsiteY54" fmla="*/ 1057013 h 1434517"/>
              <a:gd name="connsiteX55" fmla="*/ 1929954 w 1971899"/>
              <a:gd name="connsiteY55" fmla="*/ 1082180 h 1434517"/>
              <a:gd name="connsiteX56" fmla="*/ 1896398 w 1971899"/>
              <a:gd name="connsiteY56" fmla="*/ 1107346 h 1434517"/>
              <a:gd name="connsiteX57" fmla="*/ 1888009 w 1971899"/>
              <a:gd name="connsiteY57" fmla="*/ 1132513 h 1434517"/>
              <a:gd name="connsiteX58" fmla="*/ 1812508 w 1971899"/>
              <a:gd name="connsiteY58" fmla="*/ 1191236 h 1434517"/>
              <a:gd name="connsiteX59" fmla="*/ 1787341 w 1971899"/>
              <a:gd name="connsiteY59" fmla="*/ 1199625 h 1434517"/>
              <a:gd name="connsiteX60" fmla="*/ 1737007 w 1971899"/>
              <a:gd name="connsiteY60" fmla="*/ 1224792 h 1434517"/>
              <a:gd name="connsiteX61" fmla="*/ 1678284 w 1971899"/>
              <a:gd name="connsiteY61" fmla="*/ 1275126 h 1434517"/>
              <a:gd name="connsiteX62" fmla="*/ 1594394 w 1971899"/>
              <a:gd name="connsiteY62" fmla="*/ 1375794 h 1434517"/>
              <a:gd name="connsiteX63" fmla="*/ 1560838 w 1971899"/>
              <a:gd name="connsiteY63" fmla="*/ 1400961 h 1434517"/>
              <a:gd name="connsiteX64" fmla="*/ 1535671 w 1971899"/>
              <a:gd name="connsiteY64" fmla="*/ 1417739 h 1434517"/>
              <a:gd name="connsiteX65" fmla="*/ 1443392 w 1971899"/>
              <a:gd name="connsiteY65" fmla="*/ 1434517 h 1434517"/>
              <a:gd name="connsiteX66" fmla="*/ 1275613 w 1971899"/>
              <a:gd name="connsiteY66" fmla="*/ 1426128 h 1434517"/>
              <a:gd name="connsiteX67" fmla="*/ 1174945 w 1971899"/>
              <a:gd name="connsiteY67" fmla="*/ 1400961 h 1434517"/>
              <a:gd name="connsiteX68" fmla="*/ 1049110 w 1971899"/>
              <a:gd name="connsiteY68" fmla="*/ 1359016 h 1434517"/>
              <a:gd name="connsiteX69" fmla="*/ 973609 w 1971899"/>
              <a:gd name="connsiteY69" fmla="*/ 1308682 h 1434517"/>
              <a:gd name="connsiteX70" fmla="*/ 948442 w 1971899"/>
              <a:gd name="connsiteY70" fmla="*/ 1291904 h 1434517"/>
              <a:gd name="connsiteX71" fmla="*/ 923275 w 1971899"/>
              <a:gd name="connsiteY71" fmla="*/ 1275126 h 1434517"/>
              <a:gd name="connsiteX72" fmla="*/ 906497 w 1971899"/>
              <a:gd name="connsiteY72" fmla="*/ 1224792 h 1434517"/>
              <a:gd name="connsiteX73" fmla="*/ 889719 w 1971899"/>
              <a:gd name="connsiteY73" fmla="*/ 1199625 h 1434517"/>
              <a:gd name="connsiteX74" fmla="*/ 856163 w 1971899"/>
              <a:gd name="connsiteY74" fmla="*/ 1174458 h 1434517"/>
              <a:gd name="connsiteX75" fmla="*/ 830996 w 1971899"/>
              <a:gd name="connsiteY75" fmla="*/ 1157680 h 1434517"/>
              <a:gd name="connsiteX76" fmla="*/ 805829 w 1971899"/>
              <a:gd name="connsiteY76" fmla="*/ 1149291 h 1434517"/>
              <a:gd name="connsiteX77" fmla="*/ 763884 w 1971899"/>
              <a:gd name="connsiteY77" fmla="*/ 11409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71899" h="1434517">
                <a:moveTo>
                  <a:pt x="763884" y="1140902"/>
                </a:moveTo>
                <a:lnTo>
                  <a:pt x="763884" y="1140902"/>
                </a:lnTo>
                <a:cubicBezTo>
                  <a:pt x="687480" y="1121801"/>
                  <a:pt x="678407" y="1124350"/>
                  <a:pt x="621271" y="1098957"/>
                </a:cubicBezTo>
                <a:cubicBezTo>
                  <a:pt x="557802" y="1070749"/>
                  <a:pt x="617271" y="1093008"/>
                  <a:pt x="537381" y="1048624"/>
                </a:cubicBezTo>
                <a:cubicBezTo>
                  <a:pt x="504586" y="1030404"/>
                  <a:pt x="471197" y="1013068"/>
                  <a:pt x="436714" y="998290"/>
                </a:cubicBezTo>
                <a:cubicBezTo>
                  <a:pt x="417140" y="989901"/>
                  <a:pt x="397868" y="980768"/>
                  <a:pt x="377991" y="973123"/>
                </a:cubicBezTo>
                <a:cubicBezTo>
                  <a:pt x="361484" y="966774"/>
                  <a:pt x="343117" y="964934"/>
                  <a:pt x="327657" y="956345"/>
                </a:cubicBezTo>
                <a:cubicBezTo>
                  <a:pt x="292403" y="936759"/>
                  <a:pt x="260848" y="911142"/>
                  <a:pt x="226989" y="889233"/>
                </a:cubicBezTo>
                <a:cubicBezTo>
                  <a:pt x="213300" y="880375"/>
                  <a:pt x="196574" y="875596"/>
                  <a:pt x="185044" y="864066"/>
                </a:cubicBezTo>
                <a:cubicBezTo>
                  <a:pt x="171062" y="850084"/>
                  <a:pt x="156236" y="836900"/>
                  <a:pt x="143099" y="822121"/>
                </a:cubicBezTo>
                <a:cubicBezTo>
                  <a:pt x="133810" y="811671"/>
                  <a:pt x="127415" y="798839"/>
                  <a:pt x="117932" y="788565"/>
                </a:cubicBezTo>
                <a:cubicBezTo>
                  <a:pt x="18776" y="681146"/>
                  <a:pt x="66855" y="749700"/>
                  <a:pt x="25653" y="687897"/>
                </a:cubicBezTo>
                <a:cubicBezTo>
                  <a:pt x="22857" y="668323"/>
                  <a:pt x="21142" y="648563"/>
                  <a:pt x="17264" y="629174"/>
                </a:cubicBezTo>
                <a:cubicBezTo>
                  <a:pt x="12742" y="606563"/>
                  <a:pt x="1048" y="585114"/>
                  <a:pt x="486" y="562062"/>
                </a:cubicBezTo>
                <a:cubicBezTo>
                  <a:pt x="-1765" y="469768"/>
                  <a:pt x="4265" y="377431"/>
                  <a:pt x="8875" y="285225"/>
                </a:cubicBezTo>
                <a:cubicBezTo>
                  <a:pt x="9862" y="265477"/>
                  <a:pt x="13727" y="245956"/>
                  <a:pt x="17264" y="226502"/>
                </a:cubicBezTo>
                <a:cubicBezTo>
                  <a:pt x="21875" y="201141"/>
                  <a:pt x="27884" y="181211"/>
                  <a:pt x="42431" y="159391"/>
                </a:cubicBezTo>
                <a:cubicBezTo>
                  <a:pt x="57942" y="136124"/>
                  <a:pt x="77254" y="115546"/>
                  <a:pt x="92765" y="92279"/>
                </a:cubicBezTo>
                <a:cubicBezTo>
                  <a:pt x="98358" y="83890"/>
                  <a:pt x="101670" y="73410"/>
                  <a:pt x="109543" y="67112"/>
                </a:cubicBezTo>
                <a:cubicBezTo>
                  <a:pt x="115644" y="62231"/>
                  <a:pt x="165252" y="51540"/>
                  <a:pt x="168266" y="50334"/>
                </a:cubicBezTo>
                <a:cubicBezTo>
                  <a:pt x="185683" y="43367"/>
                  <a:pt x="200934" y="31476"/>
                  <a:pt x="218600" y="25167"/>
                </a:cubicBezTo>
                <a:cubicBezTo>
                  <a:pt x="240316" y="17411"/>
                  <a:pt x="263465" y="14456"/>
                  <a:pt x="285712" y="8389"/>
                </a:cubicBezTo>
                <a:cubicBezTo>
                  <a:pt x="294243" y="6062"/>
                  <a:pt x="302490" y="2796"/>
                  <a:pt x="310879" y="0"/>
                </a:cubicBezTo>
                <a:cubicBezTo>
                  <a:pt x="431121" y="2796"/>
                  <a:pt x="551538" y="1326"/>
                  <a:pt x="671605" y="8389"/>
                </a:cubicBezTo>
                <a:cubicBezTo>
                  <a:pt x="690257" y="9486"/>
                  <a:pt x="767167" y="33191"/>
                  <a:pt x="789051" y="41945"/>
                </a:cubicBezTo>
                <a:cubicBezTo>
                  <a:pt x="817014" y="53130"/>
                  <a:pt x="848847" y="57431"/>
                  <a:pt x="872941" y="75501"/>
                </a:cubicBezTo>
                <a:cubicBezTo>
                  <a:pt x="880541" y="81201"/>
                  <a:pt x="919397" y="111313"/>
                  <a:pt x="931664" y="117446"/>
                </a:cubicBezTo>
                <a:cubicBezTo>
                  <a:pt x="939573" y="121401"/>
                  <a:pt x="948442" y="123039"/>
                  <a:pt x="956831" y="125835"/>
                </a:cubicBezTo>
                <a:cubicBezTo>
                  <a:pt x="968016" y="134224"/>
                  <a:pt x="978310" y="143957"/>
                  <a:pt x="990387" y="151002"/>
                </a:cubicBezTo>
                <a:cubicBezTo>
                  <a:pt x="1011991" y="163604"/>
                  <a:pt x="1057499" y="184557"/>
                  <a:pt x="1057499" y="184557"/>
                </a:cubicBezTo>
                <a:cubicBezTo>
                  <a:pt x="1068190" y="200594"/>
                  <a:pt x="1082054" y="224954"/>
                  <a:pt x="1099444" y="234891"/>
                </a:cubicBezTo>
                <a:cubicBezTo>
                  <a:pt x="1109454" y="240611"/>
                  <a:pt x="1122205" y="239232"/>
                  <a:pt x="1133000" y="243280"/>
                </a:cubicBezTo>
                <a:cubicBezTo>
                  <a:pt x="1144709" y="247671"/>
                  <a:pt x="1155062" y="255132"/>
                  <a:pt x="1166556" y="260058"/>
                </a:cubicBezTo>
                <a:cubicBezTo>
                  <a:pt x="1174684" y="263541"/>
                  <a:pt x="1183814" y="264492"/>
                  <a:pt x="1191723" y="268447"/>
                </a:cubicBezTo>
                <a:cubicBezTo>
                  <a:pt x="1200741" y="272956"/>
                  <a:pt x="1207623" y="281253"/>
                  <a:pt x="1216890" y="285225"/>
                </a:cubicBezTo>
                <a:cubicBezTo>
                  <a:pt x="1236667" y="293701"/>
                  <a:pt x="1295561" y="300059"/>
                  <a:pt x="1309169" y="302003"/>
                </a:cubicBezTo>
                <a:cubicBezTo>
                  <a:pt x="1317558" y="307596"/>
                  <a:pt x="1324896" y="315241"/>
                  <a:pt x="1334336" y="318781"/>
                </a:cubicBezTo>
                <a:cubicBezTo>
                  <a:pt x="1347687" y="323788"/>
                  <a:pt x="1362448" y="323712"/>
                  <a:pt x="1376281" y="327170"/>
                </a:cubicBezTo>
                <a:cubicBezTo>
                  <a:pt x="1384859" y="329315"/>
                  <a:pt x="1392639" y="334782"/>
                  <a:pt x="1401447" y="335559"/>
                </a:cubicBezTo>
                <a:cubicBezTo>
                  <a:pt x="1487977" y="343194"/>
                  <a:pt x="1574820" y="346744"/>
                  <a:pt x="1661506" y="352337"/>
                </a:cubicBezTo>
                <a:cubicBezTo>
                  <a:pt x="1678534" y="356594"/>
                  <a:pt x="1703380" y="361894"/>
                  <a:pt x="1720229" y="369115"/>
                </a:cubicBezTo>
                <a:cubicBezTo>
                  <a:pt x="1731723" y="374041"/>
                  <a:pt x="1742291" y="380967"/>
                  <a:pt x="1753785" y="385893"/>
                </a:cubicBezTo>
                <a:cubicBezTo>
                  <a:pt x="1834298" y="420399"/>
                  <a:pt x="1697839" y="351083"/>
                  <a:pt x="1820897" y="419449"/>
                </a:cubicBezTo>
                <a:cubicBezTo>
                  <a:pt x="1831829" y="425522"/>
                  <a:pt x="1844277" y="428958"/>
                  <a:pt x="1854453" y="436227"/>
                </a:cubicBezTo>
                <a:cubicBezTo>
                  <a:pt x="1864107" y="443123"/>
                  <a:pt x="1871231" y="453005"/>
                  <a:pt x="1879620" y="461394"/>
                </a:cubicBezTo>
                <a:cubicBezTo>
                  <a:pt x="1882416" y="472579"/>
                  <a:pt x="1883467" y="484353"/>
                  <a:pt x="1888009" y="494950"/>
                </a:cubicBezTo>
                <a:cubicBezTo>
                  <a:pt x="1891981" y="504217"/>
                  <a:pt x="1901247" y="510677"/>
                  <a:pt x="1904787" y="520117"/>
                </a:cubicBezTo>
                <a:cubicBezTo>
                  <a:pt x="1909794" y="533468"/>
                  <a:pt x="1909718" y="548229"/>
                  <a:pt x="1913176" y="562062"/>
                </a:cubicBezTo>
                <a:cubicBezTo>
                  <a:pt x="1932580" y="639677"/>
                  <a:pt x="1909340" y="515799"/>
                  <a:pt x="1929954" y="629174"/>
                </a:cubicBezTo>
                <a:cubicBezTo>
                  <a:pt x="1932997" y="645909"/>
                  <a:pt x="1934218" y="663006"/>
                  <a:pt x="1938343" y="679508"/>
                </a:cubicBezTo>
                <a:cubicBezTo>
                  <a:pt x="1942632" y="696666"/>
                  <a:pt x="1955121" y="729842"/>
                  <a:pt x="1955121" y="729842"/>
                </a:cubicBezTo>
                <a:cubicBezTo>
                  <a:pt x="1957917" y="749416"/>
                  <a:pt x="1960503" y="769022"/>
                  <a:pt x="1963510" y="788565"/>
                </a:cubicBezTo>
                <a:cubicBezTo>
                  <a:pt x="1966096" y="805377"/>
                  <a:pt x="1971899" y="821890"/>
                  <a:pt x="1971899" y="838899"/>
                </a:cubicBezTo>
                <a:cubicBezTo>
                  <a:pt x="1971899" y="892103"/>
                  <a:pt x="1968327" y="945305"/>
                  <a:pt x="1963510" y="998290"/>
                </a:cubicBezTo>
                <a:cubicBezTo>
                  <a:pt x="1961997" y="1014937"/>
                  <a:pt x="1943759" y="1044375"/>
                  <a:pt x="1938343" y="1057013"/>
                </a:cubicBezTo>
                <a:cubicBezTo>
                  <a:pt x="1934860" y="1065141"/>
                  <a:pt x="1935615" y="1075387"/>
                  <a:pt x="1929954" y="1082180"/>
                </a:cubicBezTo>
                <a:cubicBezTo>
                  <a:pt x="1921003" y="1092921"/>
                  <a:pt x="1907583" y="1098957"/>
                  <a:pt x="1896398" y="1107346"/>
                </a:cubicBezTo>
                <a:cubicBezTo>
                  <a:pt x="1893602" y="1115735"/>
                  <a:pt x="1892914" y="1125155"/>
                  <a:pt x="1888009" y="1132513"/>
                </a:cubicBezTo>
                <a:cubicBezTo>
                  <a:pt x="1875601" y="1151126"/>
                  <a:pt x="1826793" y="1186474"/>
                  <a:pt x="1812508" y="1191236"/>
                </a:cubicBezTo>
                <a:cubicBezTo>
                  <a:pt x="1804119" y="1194032"/>
                  <a:pt x="1795250" y="1195670"/>
                  <a:pt x="1787341" y="1199625"/>
                </a:cubicBezTo>
                <a:cubicBezTo>
                  <a:pt x="1722292" y="1232150"/>
                  <a:pt x="1800265" y="1203706"/>
                  <a:pt x="1737007" y="1224792"/>
                </a:cubicBezTo>
                <a:cubicBezTo>
                  <a:pt x="1715992" y="1240553"/>
                  <a:pt x="1694642" y="1254094"/>
                  <a:pt x="1678284" y="1275126"/>
                </a:cubicBezTo>
                <a:cubicBezTo>
                  <a:pt x="1638496" y="1326282"/>
                  <a:pt x="1650832" y="1333465"/>
                  <a:pt x="1594394" y="1375794"/>
                </a:cubicBezTo>
                <a:cubicBezTo>
                  <a:pt x="1583209" y="1384183"/>
                  <a:pt x="1572215" y="1392834"/>
                  <a:pt x="1560838" y="1400961"/>
                </a:cubicBezTo>
                <a:cubicBezTo>
                  <a:pt x="1552634" y="1406821"/>
                  <a:pt x="1545365" y="1414969"/>
                  <a:pt x="1535671" y="1417739"/>
                </a:cubicBezTo>
                <a:cubicBezTo>
                  <a:pt x="1505610" y="1426328"/>
                  <a:pt x="1474152" y="1428924"/>
                  <a:pt x="1443392" y="1434517"/>
                </a:cubicBezTo>
                <a:cubicBezTo>
                  <a:pt x="1387466" y="1431721"/>
                  <a:pt x="1331312" y="1431890"/>
                  <a:pt x="1275613" y="1426128"/>
                </a:cubicBezTo>
                <a:cubicBezTo>
                  <a:pt x="1177397" y="1415968"/>
                  <a:pt x="1229400" y="1414575"/>
                  <a:pt x="1174945" y="1400961"/>
                </a:cubicBezTo>
                <a:cubicBezTo>
                  <a:pt x="1124320" y="1388305"/>
                  <a:pt x="1102194" y="1394405"/>
                  <a:pt x="1049110" y="1359016"/>
                </a:cubicBezTo>
                <a:lnTo>
                  <a:pt x="973609" y="1308682"/>
                </a:lnTo>
                <a:lnTo>
                  <a:pt x="948442" y="1291904"/>
                </a:lnTo>
                <a:lnTo>
                  <a:pt x="923275" y="1275126"/>
                </a:lnTo>
                <a:cubicBezTo>
                  <a:pt x="917682" y="1258348"/>
                  <a:pt x="916307" y="1239507"/>
                  <a:pt x="906497" y="1224792"/>
                </a:cubicBezTo>
                <a:cubicBezTo>
                  <a:pt x="900904" y="1216403"/>
                  <a:pt x="896848" y="1206754"/>
                  <a:pt x="889719" y="1199625"/>
                </a:cubicBezTo>
                <a:cubicBezTo>
                  <a:pt x="879832" y="1189738"/>
                  <a:pt x="867540" y="1182585"/>
                  <a:pt x="856163" y="1174458"/>
                </a:cubicBezTo>
                <a:cubicBezTo>
                  <a:pt x="847959" y="1168598"/>
                  <a:pt x="840014" y="1162189"/>
                  <a:pt x="830996" y="1157680"/>
                </a:cubicBezTo>
                <a:cubicBezTo>
                  <a:pt x="823087" y="1153725"/>
                  <a:pt x="814332" y="1151720"/>
                  <a:pt x="805829" y="1149291"/>
                </a:cubicBezTo>
                <a:cubicBezTo>
                  <a:pt x="774094" y="1140224"/>
                  <a:pt x="770875" y="1142300"/>
                  <a:pt x="763884" y="114090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E054E-9E63-6726-7000-9A794966706F}"/>
              </a:ext>
            </a:extLst>
          </p:cNvPr>
          <p:cNvSpPr txBox="1"/>
          <p:nvPr/>
        </p:nvSpPr>
        <p:spPr>
          <a:xfrm>
            <a:off x="5705037" y="4017554"/>
            <a:ext cx="161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nanoparticle</a:t>
            </a:r>
          </a:p>
        </p:txBody>
      </p:sp>
    </p:spTree>
    <p:extLst>
      <p:ext uri="{BB962C8B-B14F-4D97-AF65-F5344CB8AC3E}">
        <p14:creationId xmlns:p14="http://schemas.microsoft.com/office/powerpoint/2010/main" val="201812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911E2-BF4A-4317-8E36-D7E2D6284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5182-683B-E678-A642-A64E74E8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FDTD simulation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641D25-4795-7E89-60FE-7060631FF433}"/>
              </a:ext>
            </a:extLst>
          </p:cNvPr>
          <p:cNvSpPr/>
          <p:nvPr/>
        </p:nvSpPr>
        <p:spPr>
          <a:xfrm>
            <a:off x="5314041" y="3468525"/>
            <a:ext cx="1971899" cy="1434517"/>
          </a:xfrm>
          <a:custGeom>
            <a:avLst/>
            <a:gdLst>
              <a:gd name="connsiteX0" fmla="*/ 763884 w 1971899"/>
              <a:gd name="connsiteY0" fmla="*/ 1140902 h 1434517"/>
              <a:gd name="connsiteX1" fmla="*/ 763884 w 1971899"/>
              <a:gd name="connsiteY1" fmla="*/ 1140902 h 1434517"/>
              <a:gd name="connsiteX2" fmla="*/ 621271 w 1971899"/>
              <a:gd name="connsiteY2" fmla="*/ 1098957 h 1434517"/>
              <a:gd name="connsiteX3" fmla="*/ 537381 w 1971899"/>
              <a:gd name="connsiteY3" fmla="*/ 1048624 h 1434517"/>
              <a:gd name="connsiteX4" fmla="*/ 436714 w 1971899"/>
              <a:gd name="connsiteY4" fmla="*/ 998290 h 1434517"/>
              <a:gd name="connsiteX5" fmla="*/ 377991 w 1971899"/>
              <a:gd name="connsiteY5" fmla="*/ 973123 h 1434517"/>
              <a:gd name="connsiteX6" fmla="*/ 327657 w 1971899"/>
              <a:gd name="connsiteY6" fmla="*/ 956345 h 1434517"/>
              <a:gd name="connsiteX7" fmla="*/ 226989 w 1971899"/>
              <a:gd name="connsiteY7" fmla="*/ 889233 h 1434517"/>
              <a:gd name="connsiteX8" fmla="*/ 185044 w 1971899"/>
              <a:gd name="connsiteY8" fmla="*/ 864066 h 1434517"/>
              <a:gd name="connsiteX9" fmla="*/ 143099 w 1971899"/>
              <a:gd name="connsiteY9" fmla="*/ 822121 h 1434517"/>
              <a:gd name="connsiteX10" fmla="*/ 117932 w 1971899"/>
              <a:gd name="connsiteY10" fmla="*/ 788565 h 1434517"/>
              <a:gd name="connsiteX11" fmla="*/ 25653 w 1971899"/>
              <a:gd name="connsiteY11" fmla="*/ 687897 h 1434517"/>
              <a:gd name="connsiteX12" fmla="*/ 17264 w 1971899"/>
              <a:gd name="connsiteY12" fmla="*/ 629174 h 1434517"/>
              <a:gd name="connsiteX13" fmla="*/ 486 w 1971899"/>
              <a:gd name="connsiteY13" fmla="*/ 562062 h 1434517"/>
              <a:gd name="connsiteX14" fmla="*/ 8875 w 1971899"/>
              <a:gd name="connsiteY14" fmla="*/ 285225 h 1434517"/>
              <a:gd name="connsiteX15" fmla="*/ 17264 w 1971899"/>
              <a:gd name="connsiteY15" fmla="*/ 226502 h 1434517"/>
              <a:gd name="connsiteX16" fmla="*/ 42431 w 1971899"/>
              <a:gd name="connsiteY16" fmla="*/ 159391 h 1434517"/>
              <a:gd name="connsiteX17" fmla="*/ 92765 w 1971899"/>
              <a:gd name="connsiteY17" fmla="*/ 92279 h 1434517"/>
              <a:gd name="connsiteX18" fmla="*/ 109543 w 1971899"/>
              <a:gd name="connsiteY18" fmla="*/ 67112 h 1434517"/>
              <a:gd name="connsiteX19" fmla="*/ 168266 w 1971899"/>
              <a:gd name="connsiteY19" fmla="*/ 50334 h 1434517"/>
              <a:gd name="connsiteX20" fmla="*/ 218600 w 1971899"/>
              <a:gd name="connsiteY20" fmla="*/ 25167 h 1434517"/>
              <a:gd name="connsiteX21" fmla="*/ 285712 w 1971899"/>
              <a:gd name="connsiteY21" fmla="*/ 8389 h 1434517"/>
              <a:gd name="connsiteX22" fmla="*/ 310879 w 1971899"/>
              <a:gd name="connsiteY22" fmla="*/ 0 h 1434517"/>
              <a:gd name="connsiteX23" fmla="*/ 671605 w 1971899"/>
              <a:gd name="connsiteY23" fmla="*/ 8389 h 1434517"/>
              <a:gd name="connsiteX24" fmla="*/ 789051 w 1971899"/>
              <a:gd name="connsiteY24" fmla="*/ 41945 h 1434517"/>
              <a:gd name="connsiteX25" fmla="*/ 872941 w 1971899"/>
              <a:gd name="connsiteY25" fmla="*/ 75501 h 1434517"/>
              <a:gd name="connsiteX26" fmla="*/ 931664 w 1971899"/>
              <a:gd name="connsiteY26" fmla="*/ 117446 h 1434517"/>
              <a:gd name="connsiteX27" fmla="*/ 956831 w 1971899"/>
              <a:gd name="connsiteY27" fmla="*/ 125835 h 1434517"/>
              <a:gd name="connsiteX28" fmla="*/ 990387 w 1971899"/>
              <a:gd name="connsiteY28" fmla="*/ 151002 h 1434517"/>
              <a:gd name="connsiteX29" fmla="*/ 1057499 w 1971899"/>
              <a:gd name="connsiteY29" fmla="*/ 184557 h 1434517"/>
              <a:gd name="connsiteX30" fmla="*/ 1099444 w 1971899"/>
              <a:gd name="connsiteY30" fmla="*/ 234891 h 1434517"/>
              <a:gd name="connsiteX31" fmla="*/ 1133000 w 1971899"/>
              <a:gd name="connsiteY31" fmla="*/ 243280 h 1434517"/>
              <a:gd name="connsiteX32" fmla="*/ 1166556 w 1971899"/>
              <a:gd name="connsiteY32" fmla="*/ 260058 h 1434517"/>
              <a:gd name="connsiteX33" fmla="*/ 1191723 w 1971899"/>
              <a:gd name="connsiteY33" fmla="*/ 268447 h 1434517"/>
              <a:gd name="connsiteX34" fmla="*/ 1216890 w 1971899"/>
              <a:gd name="connsiteY34" fmla="*/ 285225 h 1434517"/>
              <a:gd name="connsiteX35" fmla="*/ 1309169 w 1971899"/>
              <a:gd name="connsiteY35" fmla="*/ 302003 h 1434517"/>
              <a:gd name="connsiteX36" fmla="*/ 1334336 w 1971899"/>
              <a:gd name="connsiteY36" fmla="*/ 318781 h 1434517"/>
              <a:gd name="connsiteX37" fmla="*/ 1376281 w 1971899"/>
              <a:gd name="connsiteY37" fmla="*/ 327170 h 1434517"/>
              <a:gd name="connsiteX38" fmla="*/ 1401447 w 1971899"/>
              <a:gd name="connsiteY38" fmla="*/ 335559 h 1434517"/>
              <a:gd name="connsiteX39" fmla="*/ 1661506 w 1971899"/>
              <a:gd name="connsiteY39" fmla="*/ 352337 h 1434517"/>
              <a:gd name="connsiteX40" fmla="*/ 1720229 w 1971899"/>
              <a:gd name="connsiteY40" fmla="*/ 369115 h 1434517"/>
              <a:gd name="connsiteX41" fmla="*/ 1753785 w 1971899"/>
              <a:gd name="connsiteY41" fmla="*/ 385893 h 1434517"/>
              <a:gd name="connsiteX42" fmla="*/ 1820897 w 1971899"/>
              <a:gd name="connsiteY42" fmla="*/ 419449 h 1434517"/>
              <a:gd name="connsiteX43" fmla="*/ 1854453 w 1971899"/>
              <a:gd name="connsiteY43" fmla="*/ 436227 h 1434517"/>
              <a:gd name="connsiteX44" fmla="*/ 1879620 w 1971899"/>
              <a:gd name="connsiteY44" fmla="*/ 461394 h 1434517"/>
              <a:gd name="connsiteX45" fmla="*/ 1888009 w 1971899"/>
              <a:gd name="connsiteY45" fmla="*/ 494950 h 1434517"/>
              <a:gd name="connsiteX46" fmla="*/ 1904787 w 1971899"/>
              <a:gd name="connsiteY46" fmla="*/ 520117 h 1434517"/>
              <a:gd name="connsiteX47" fmla="*/ 1913176 w 1971899"/>
              <a:gd name="connsiteY47" fmla="*/ 562062 h 1434517"/>
              <a:gd name="connsiteX48" fmla="*/ 1929954 w 1971899"/>
              <a:gd name="connsiteY48" fmla="*/ 629174 h 1434517"/>
              <a:gd name="connsiteX49" fmla="*/ 1938343 w 1971899"/>
              <a:gd name="connsiteY49" fmla="*/ 679508 h 1434517"/>
              <a:gd name="connsiteX50" fmla="*/ 1955121 w 1971899"/>
              <a:gd name="connsiteY50" fmla="*/ 729842 h 1434517"/>
              <a:gd name="connsiteX51" fmla="*/ 1963510 w 1971899"/>
              <a:gd name="connsiteY51" fmla="*/ 788565 h 1434517"/>
              <a:gd name="connsiteX52" fmla="*/ 1971899 w 1971899"/>
              <a:gd name="connsiteY52" fmla="*/ 838899 h 1434517"/>
              <a:gd name="connsiteX53" fmla="*/ 1963510 w 1971899"/>
              <a:gd name="connsiteY53" fmla="*/ 998290 h 1434517"/>
              <a:gd name="connsiteX54" fmla="*/ 1938343 w 1971899"/>
              <a:gd name="connsiteY54" fmla="*/ 1057013 h 1434517"/>
              <a:gd name="connsiteX55" fmla="*/ 1929954 w 1971899"/>
              <a:gd name="connsiteY55" fmla="*/ 1082180 h 1434517"/>
              <a:gd name="connsiteX56" fmla="*/ 1896398 w 1971899"/>
              <a:gd name="connsiteY56" fmla="*/ 1107346 h 1434517"/>
              <a:gd name="connsiteX57" fmla="*/ 1888009 w 1971899"/>
              <a:gd name="connsiteY57" fmla="*/ 1132513 h 1434517"/>
              <a:gd name="connsiteX58" fmla="*/ 1812508 w 1971899"/>
              <a:gd name="connsiteY58" fmla="*/ 1191236 h 1434517"/>
              <a:gd name="connsiteX59" fmla="*/ 1787341 w 1971899"/>
              <a:gd name="connsiteY59" fmla="*/ 1199625 h 1434517"/>
              <a:gd name="connsiteX60" fmla="*/ 1737007 w 1971899"/>
              <a:gd name="connsiteY60" fmla="*/ 1224792 h 1434517"/>
              <a:gd name="connsiteX61" fmla="*/ 1678284 w 1971899"/>
              <a:gd name="connsiteY61" fmla="*/ 1275126 h 1434517"/>
              <a:gd name="connsiteX62" fmla="*/ 1594394 w 1971899"/>
              <a:gd name="connsiteY62" fmla="*/ 1375794 h 1434517"/>
              <a:gd name="connsiteX63" fmla="*/ 1560838 w 1971899"/>
              <a:gd name="connsiteY63" fmla="*/ 1400961 h 1434517"/>
              <a:gd name="connsiteX64" fmla="*/ 1535671 w 1971899"/>
              <a:gd name="connsiteY64" fmla="*/ 1417739 h 1434517"/>
              <a:gd name="connsiteX65" fmla="*/ 1443392 w 1971899"/>
              <a:gd name="connsiteY65" fmla="*/ 1434517 h 1434517"/>
              <a:gd name="connsiteX66" fmla="*/ 1275613 w 1971899"/>
              <a:gd name="connsiteY66" fmla="*/ 1426128 h 1434517"/>
              <a:gd name="connsiteX67" fmla="*/ 1174945 w 1971899"/>
              <a:gd name="connsiteY67" fmla="*/ 1400961 h 1434517"/>
              <a:gd name="connsiteX68" fmla="*/ 1049110 w 1971899"/>
              <a:gd name="connsiteY68" fmla="*/ 1359016 h 1434517"/>
              <a:gd name="connsiteX69" fmla="*/ 973609 w 1971899"/>
              <a:gd name="connsiteY69" fmla="*/ 1308682 h 1434517"/>
              <a:gd name="connsiteX70" fmla="*/ 948442 w 1971899"/>
              <a:gd name="connsiteY70" fmla="*/ 1291904 h 1434517"/>
              <a:gd name="connsiteX71" fmla="*/ 923275 w 1971899"/>
              <a:gd name="connsiteY71" fmla="*/ 1275126 h 1434517"/>
              <a:gd name="connsiteX72" fmla="*/ 906497 w 1971899"/>
              <a:gd name="connsiteY72" fmla="*/ 1224792 h 1434517"/>
              <a:gd name="connsiteX73" fmla="*/ 889719 w 1971899"/>
              <a:gd name="connsiteY73" fmla="*/ 1199625 h 1434517"/>
              <a:gd name="connsiteX74" fmla="*/ 856163 w 1971899"/>
              <a:gd name="connsiteY74" fmla="*/ 1174458 h 1434517"/>
              <a:gd name="connsiteX75" fmla="*/ 830996 w 1971899"/>
              <a:gd name="connsiteY75" fmla="*/ 1157680 h 1434517"/>
              <a:gd name="connsiteX76" fmla="*/ 805829 w 1971899"/>
              <a:gd name="connsiteY76" fmla="*/ 1149291 h 1434517"/>
              <a:gd name="connsiteX77" fmla="*/ 763884 w 1971899"/>
              <a:gd name="connsiteY77" fmla="*/ 11409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71899" h="1434517">
                <a:moveTo>
                  <a:pt x="763884" y="1140902"/>
                </a:moveTo>
                <a:lnTo>
                  <a:pt x="763884" y="1140902"/>
                </a:lnTo>
                <a:cubicBezTo>
                  <a:pt x="687480" y="1121801"/>
                  <a:pt x="678407" y="1124350"/>
                  <a:pt x="621271" y="1098957"/>
                </a:cubicBezTo>
                <a:cubicBezTo>
                  <a:pt x="557802" y="1070749"/>
                  <a:pt x="617271" y="1093008"/>
                  <a:pt x="537381" y="1048624"/>
                </a:cubicBezTo>
                <a:cubicBezTo>
                  <a:pt x="504586" y="1030404"/>
                  <a:pt x="471197" y="1013068"/>
                  <a:pt x="436714" y="998290"/>
                </a:cubicBezTo>
                <a:cubicBezTo>
                  <a:pt x="417140" y="989901"/>
                  <a:pt x="397868" y="980768"/>
                  <a:pt x="377991" y="973123"/>
                </a:cubicBezTo>
                <a:cubicBezTo>
                  <a:pt x="361484" y="966774"/>
                  <a:pt x="343117" y="964934"/>
                  <a:pt x="327657" y="956345"/>
                </a:cubicBezTo>
                <a:cubicBezTo>
                  <a:pt x="292403" y="936759"/>
                  <a:pt x="260848" y="911142"/>
                  <a:pt x="226989" y="889233"/>
                </a:cubicBezTo>
                <a:cubicBezTo>
                  <a:pt x="213300" y="880375"/>
                  <a:pt x="196574" y="875596"/>
                  <a:pt x="185044" y="864066"/>
                </a:cubicBezTo>
                <a:cubicBezTo>
                  <a:pt x="171062" y="850084"/>
                  <a:pt x="156236" y="836900"/>
                  <a:pt x="143099" y="822121"/>
                </a:cubicBezTo>
                <a:cubicBezTo>
                  <a:pt x="133810" y="811671"/>
                  <a:pt x="127415" y="798839"/>
                  <a:pt x="117932" y="788565"/>
                </a:cubicBezTo>
                <a:cubicBezTo>
                  <a:pt x="18776" y="681146"/>
                  <a:pt x="66855" y="749700"/>
                  <a:pt x="25653" y="687897"/>
                </a:cubicBezTo>
                <a:cubicBezTo>
                  <a:pt x="22857" y="668323"/>
                  <a:pt x="21142" y="648563"/>
                  <a:pt x="17264" y="629174"/>
                </a:cubicBezTo>
                <a:cubicBezTo>
                  <a:pt x="12742" y="606563"/>
                  <a:pt x="1048" y="585114"/>
                  <a:pt x="486" y="562062"/>
                </a:cubicBezTo>
                <a:cubicBezTo>
                  <a:pt x="-1765" y="469768"/>
                  <a:pt x="4265" y="377431"/>
                  <a:pt x="8875" y="285225"/>
                </a:cubicBezTo>
                <a:cubicBezTo>
                  <a:pt x="9862" y="265477"/>
                  <a:pt x="13727" y="245956"/>
                  <a:pt x="17264" y="226502"/>
                </a:cubicBezTo>
                <a:cubicBezTo>
                  <a:pt x="21875" y="201141"/>
                  <a:pt x="27884" y="181211"/>
                  <a:pt x="42431" y="159391"/>
                </a:cubicBezTo>
                <a:cubicBezTo>
                  <a:pt x="57942" y="136124"/>
                  <a:pt x="77254" y="115546"/>
                  <a:pt x="92765" y="92279"/>
                </a:cubicBezTo>
                <a:cubicBezTo>
                  <a:pt x="98358" y="83890"/>
                  <a:pt x="101670" y="73410"/>
                  <a:pt x="109543" y="67112"/>
                </a:cubicBezTo>
                <a:cubicBezTo>
                  <a:pt x="115644" y="62231"/>
                  <a:pt x="165252" y="51540"/>
                  <a:pt x="168266" y="50334"/>
                </a:cubicBezTo>
                <a:cubicBezTo>
                  <a:pt x="185683" y="43367"/>
                  <a:pt x="200934" y="31476"/>
                  <a:pt x="218600" y="25167"/>
                </a:cubicBezTo>
                <a:cubicBezTo>
                  <a:pt x="240316" y="17411"/>
                  <a:pt x="263465" y="14456"/>
                  <a:pt x="285712" y="8389"/>
                </a:cubicBezTo>
                <a:cubicBezTo>
                  <a:pt x="294243" y="6062"/>
                  <a:pt x="302490" y="2796"/>
                  <a:pt x="310879" y="0"/>
                </a:cubicBezTo>
                <a:cubicBezTo>
                  <a:pt x="431121" y="2796"/>
                  <a:pt x="551538" y="1326"/>
                  <a:pt x="671605" y="8389"/>
                </a:cubicBezTo>
                <a:cubicBezTo>
                  <a:pt x="690257" y="9486"/>
                  <a:pt x="767167" y="33191"/>
                  <a:pt x="789051" y="41945"/>
                </a:cubicBezTo>
                <a:cubicBezTo>
                  <a:pt x="817014" y="53130"/>
                  <a:pt x="848847" y="57431"/>
                  <a:pt x="872941" y="75501"/>
                </a:cubicBezTo>
                <a:cubicBezTo>
                  <a:pt x="880541" y="81201"/>
                  <a:pt x="919397" y="111313"/>
                  <a:pt x="931664" y="117446"/>
                </a:cubicBezTo>
                <a:cubicBezTo>
                  <a:pt x="939573" y="121401"/>
                  <a:pt x="948442" y="123039"/>
                  <a:pt x="956831" y="125835"/>
                </a:cubicBezTo>
                <a:cubicBezTo>
                  <a:pt x="968016" y="134224"/>
                  <a:pt x="978310" y="143957"/>
                  <a:pt x="990387" y="151002"/>
                </a:cubicBezTo>
                <a:cubicBezTo>
                  <a:pt x="1011991" y="163604"/>
                  <a:pt x="1057499" y="184557"/>
                  <a:pt x="1057499" y="184557"/>
                </a:cubicBezTo>
                <a:cubicBezTo>
                  <a:pt x="1068190" y="200594"/>
                  <a:pt x="1082054" y="224954"/>
                  <a:pt x="1099444" y="234891"/>
                </a:cubicBezTo>
                <a:cubicBezTo>
                  <a:pt x="1109454" y="240611"/>
                  <a:pt x="1122205" y="239232"/>
                  <a:pt x="1133000" y="243280"/>
                </a:cubicBezTo>
                <a:cubicBezTo>
                  <a:pt x="1144709" y="247671"/>
                  <a:pt x="1155062" y="255132"/>
                  <a:pt x="1166556" y="260058"/>
                </a:cubicBezTo>
                <a:cubicBezTo>
                  <a:pt x="1174684" y="263541"/>
                  <a:pt x="1183814" y="264492"/>
                  <a:pt x="1191723" y="268447"/>
                </a:cubicBezTo>
                <a:cubicBezTo>
                  <a:pt x="1200741" y="272956"/>
                  <a:pt x="1207623" y="281253"/>
                  <a:pt x="1216890" y="285225"/>
                </a:cubicBezTo>
                <a:cubicBezTo>
                  <a:pt x="1236667" y="293701"/>
                  <a:pt x="1295561" y="300059"/>
                  <a:pt x="1309169" y="302003"/>
                </a:cubicBezTo>
                <a:cubicBezTo>
                  <a:pt x="1317558" y="307596"/>
                  <a:pt x="1324896" y="315241"/>
                  <a:pt x="1334336" y="318781"/>
                </a:cubicBezTo>
                <a:cubicBezTo>
                  <a:pt x="1347687" y="323788"/>
                  <a:pt x="1362448" y="323712"/>
                  <a:pt x="1376281" y="327170"/>
                </a:cubicBezTo>
                <a:cubicBezTo>
                  <a:pt x="1384859" y="329315"/>
                  <a:pt x="1392639" y="334782"/>
                  <a:pt x="1401447" y="335559"/>
                </a:cubicBezTo>
                <a:cubicBezTo>
                  <a:pt x="1487977" y="343194"/>
                  <a:pt x="1574820" y="346744"/>
                  <a:pt x="1661506" y="352337"/>
                </a:cubicBezTo>
                <a:cubicBezTo>
                  <a:pt x="1678534" y="356594"/>
                  <a:pt x="1703380" y="361894"/>
                  <a:pt x="1720229" y="369115"/>
                </a:cubicBezTo>
                <a:cubicBezTo>
                  <a:pt x="1731723" y="374041"/>
                  <a:pt x="1742291" y="380967"/>
                  <a:pt x="1753785" y="385893"/>
                </a:cubicBezTo>
                <a:cubicBezTo>
                  <a:pt x="1834298" y="420399"/>
                  <a:pt x="1697839" y="351083"/>
                  <a:pt x="1820897" y="419449"/>
                </a:cubicBezTo>
                <a:cubicBezTo>
                  <a:pt x="1831829" y="425522"/>
                  <a:pt x="1844277" y="428958"/>
                  <a:pt x="1854453" y="436227"/>
                </a:cubicBezTo>
                <a:cubicBezTo>
                  <a:pt x="1864107" y="443123"/>
                  <a:pt x="1871231" y="453005"/>
                  <a:pt x="1879620" y="461394"/>
                </a:cubicBezTo>
                <a:cubicBezTo>
                  <a:pt x="1882416" y="472579"/>
                  <a:pt x="1883467" y="484353"/>
                  <a:pt x="1888009" y="494950"/>
                </a:cubicBezTo>
                <a:cubicBezTo>
                  <a:pt x="1891981" y="504217"/>
                  <a:pt x="1901247" y="510677"/>
                  <a:pt x="1904787" y="520117"/>
                </a:cubicBezTo>
                <a:cubicBezTo>
                  <a:pt x="1909794" y="533468"/>
                  <a:pt x="1909718" y="548229"/>
                  <a:pt x="1913176" y="562062"/>
                </a:cubicBezTo>
                <a:cubicBezTo>
                  <a:pt x="1932580" y="639677"/>
                  <a:pt x="1909340" y="515799"/>
                  <a:pt x="1929954" y="629174"/>
                </a:cubicBezTo>
                <a:cubicBezTo>
                  <a:pt x="1932997" y="645909"/>
                  <a:pt x="1934218" y="663006"/>
                  <a:pt x="1938343" y="679508"/>
                </a:cubicBezTo>
                <a:cubicBezTo>
                  <a:pt x="1942632" y="696666"/>
                  <a:pt x="1955121" y="729842"/>
                  <a:pt x="1955121" y="729842"/>
                </a:cubicBezTo>
                <a:cubicBezTo>
                  <a:pt x="1957917" y="749416"/>
                  <a:pt x="1960503" y="769022"/>
                  <a:pt x="1963510" y="788565"/>
                </a:cubicBezTo>
                <a:cubicBezTo>
                  <a:pt x="1966096" y="805377"/>
                  <a:pt x="1971899" y="821890"/>
                  <a:pt x="1971899" y="838899"/>
                </a:cubicBezTo>
                <a:cubicBezTo>
                  <a:pt x="1971899" y="892103"/>
                  <a:pt x="1968327" y="945305"/>
                  <a:pt x="1963510" y="998290"/>
                </a:cubicBezTo>
                <a:cubicBezTo>
                  <a:pt x="1961997" y="1014937"/>
                  <a:pt x="1943759" y="1044375"/>
                  <a:pt x="1938343" y="1057013"/>
                </a:cubicBezTo>
                <a:cubicBezTo>
                  <a:pt x="1934860" y="1065141"/>
                  <a:pt x="1935615" y="1075387"/>
                  <a:pt x="1929954" y="1082180"/>
                </a:cubicBezTo>
                <a:cubicBezTo>
                  <a:pt x="1921003" y="1092921"/>
                  <a:pt x="1907583" y="1098957"/>
                  <a:pt x="1896398" y="1107346"/>
                </a:cubicBezTo>
                <a:cubicBezTo>
                  <a:pt x="1893602" y="1115735"/>
                  <a:pt x="1892914" y="1125155"/>
                  <a:pt x="1888009" y="1132513"/>
                </a:cubicBezTo>
                <a:cubicBezTo>
                  <a:pt x="1875601" y="1151126"/>
                  <a:pt x="1826793" y="1186474"/>
                  <a:pt x="1812508" y="1191236"/>
                </a:cubicBezTo>
                <a:cubicBezTo>
                  <a:pt x="1804119" y="1194032"/>
                  <a:pt x="1795250" y="1195670"/>
                  <a:pt x="1787341" y="1199625"/>
                </a:cubicBezTo>
                <a:cubicBezTo>
                  <a:pt x="1722292" y="1232150"/>
                  <a:pt x="1800265" y="1203706"/>
                  <a:pt x="1737007" y="1224792"/>
                </a:cubicBezTo>
                <a:cubicBezTo>
                  <a:pt x="1715992" y="1240553"/>
                  <a:pt x="1694642" y="1254094"/>
                  <a:pt x="1678284" y="1275126"/>
                </a:cubicBezTo>
                <a:cubicBezTo>
                  <a:pt x="1638496" y="1326282"/>
                  <a:pt x="1650832" y="1333465"/>
                  <a:pt x="1594394" y="1375794"/>
                </a:cubicBezTo>
                <a:cubicBezTo>
                  <a:pt x="1583209" y="1384183"/>
                  <a:pt x="1572215" y="1392834"/>
                  <a:pt x="1560838" y="1400961"/>
                </a:cubicBezTo>
                <a:cubicBezTo>
                  <a:pt x="1552634" y="1406821"/>
                  <a:pt x="1545365" y="1414969"/>
                  <a:pt x="1535671" y="1417739"/>
                </a:cubicBezTo>
                <a:cubicBezTo>
                  <a:pt x="1505610" y="1426328"/>
                  <a:pt x="1474152" y="1428924"/>
                  <a:pt x="1443392" y="1434517"/>
                </a:cubicBezTo>
                <a:cubicBezTo>
                  <a:pt x="1387466" y="1431721"/>
                  <a:pt x="1331312" y="1431890"/>
                  <a:pt x="1275613" y="1426128"/>
                </a:cubicBezTo>
                <a:cubicBezTo>
                  <a:pt x="1177397" y="1415968"/>
                  <a:pt x="1229400" y="1414575"/>
                  <a:pt x="1174945" y="1400961"/>
                </a:cubicBezTo>
                <a:cubicBezTo>
                  <a:pt x="1124320" y="1388305"/>
                  <a:pt x="1102194" y="1394405"/>
                  <a:pt x="1049110" y="1359016"/>
                </a:cubicBezTo>
                <a:lnTo>
                  <a:pt x="973609" y="1308682"/>
                </a:lnTo>
                <a:lnTo>
                  <a:pt x="948442" y="1291904"/>
                </a:lnTo>
                <a:lnTo>
                  <a:pt x="923275" y="1275126"/>
                </a:lnTo>
                <a:cubicBezTo>
                  <a:pt x="917682" y="1258348"/>
                  <a:pt x="916307" y="1239507"/>
                  <a:pt x="906497" y="1224792"/>
                </a:cubicBezTo>
                <a:cubicBezTo>
                  <a:pt x="900904" y="1216403"/>
                  <a:pt x="896848" y="1206754"/>
                  <a:pt x="889719" y="1199625"/>
                </a:cubicBezTo>
                <a:cubicBezTo>
                  <a:pt x="879832" y="1189738"/>
                  <a:pt x="867540" y="1182585"/>
                  <a:pt x="856163" y="1174458"/>
                </a:cubicBezTo>
                <a:cubicBezTo>
                  <a:pt x="847959" y="1168598"/>
                  <a:pt x="840014" y="1162189"/>
                  <a:pt x="830996" y="1157680"/>
                </a:cubicBezTo>
                <a:cubicBezTo>
                  <a:pt x="823087" y="1153725"/>
                  <a:pt x="814332" y="1151720"/>
                  <a:pt x="805829" y="1149291"/>
                </a:cubicBezTo>
                <a:cubicBezTo>
                  <a:pt x="774094" y="1140224"/>
                  <a:pt x="770875" y="1142300"/>
                  <a:pt x="763884" y="114090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5993E-C457-F5C1-5073-201913608403}"/>
              </a:ext>
            </a:extLst>
          </p:cNvPr>
          <p:cNvSpPr txBox="1"/>
          <p:nvPr/>
        </p:nvSpPr>
        <p:spPr>
          <a:xfrm>
            <a:off x="5705037" y="4017554"/>
            <a:ext cx="161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nanoparticle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E36DE-F0F1-B4E7-AAA2-3E173840B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74" b="50000"/>
          <a:stretch/>
        </p:blipFill>
        <p:spPr bwMode="auto">
          <a:xfrm>
            <a:off x="3308815" y="1946939"/>
            <a:ext cx="1556812" cy="406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694B0-D6A8-9D11-1F21-918B56E39BB1}"/>
              </a:ext>
            </a:extLst>
          </p:cNvPr>
          <p:cNvSpPr txBox="1"/>
          <p:nvPr/>
        </p:nvSpPr>
        <p:spPr>
          <a:xfrm>
            <a:off x="3291546" y="2141399"/>
            <a:ext cx="2889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Total-field scattered-field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9E87E1-D33A-A1D2-364B-B974D5BDEC98}"/>
              </a:ext>
            </a:extLst>
          </p:cNvPr>
          <p:cNvSpPr/>
          <p:nvPr/>
        </p:nvSpPr>
        <p:spPr>
          <a:xfrm>
            <a:off x="3383280" y="2450591"/>
            <a:ext cx="4745736" cy="340156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18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F6874-4E47-2172-B417-9C83BD793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8795-46CE-B382-DCB7-662697DF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Scattering FDTD simulation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FE5A20-8E55-545E-3249-4FD1C89F1B8B}"/>
              </a:ext>
            </a:extLst>
          </p:cNvPr>
          <p:cNvSpPr/>
          <p:nvPr/>
        </p:nvSpPr>
        <p:spPr>
          <a:xfrm>
            <a:off x="5314041" y="3468525"/>
            <a:ext cx="1971899" cy="1434517"/>
          </a:xfrm>
          <a:custGeom>
            <a:avLst/>
            <a:gdLst>
              <a:gd name="connsiteX0" fmla="*/ 763884 w 1971899"/>
              <a:gd name="connsiteY0" fmla="*/ 1140902 h 1434517"/>
              <a:gd name="connsiteX1" fmla="*/ 763884 w 1971899"/>
              <a:gd name="connsiteY1" fmla="*/ 1140902 h 1434517"/>
              <a:gd name="connsiteX2" fmla="*/ 621271 w 1971899"/>
              <a:gd name="connsiteY2" fmla="*/ 1098957 h 1434517"/>
              <a:gd name="connsiteX3" fmla="*/ 537381 w 1971899"/>
              <a:gd name="connsiteY3" fmla="*/ 1048624 h 1434517"/>
              <a:gd name="connsiteX4" fmla="*/ 436714 w 1971899"/>
              <a:gd name="connsiteY4" fmla="*/ 998290 h 1434517"/>
              <a:gd name="connsiteX5" fmla="*/ 377991 w 1971899"/>
              <a:gd name="connsiteY5" fmla="*/ 973123 h 1434517"/>
              <a:gd name="connsiteX6" fmla="*/ 327657 w 1971899"/>
              <a:gd name="connsiteY6" fmla="*/ 956345 h 1434517"/>
              <a:gd name="connsiteX7" fmla="*/ 226989 w 1971899"/>
              <a:gd name="connsiteY7" fmla="*/ 889233 h 1434517"/>
              <a:gd name="connsiteX8" fmla="*/ 185044 w 1971899"/>
              <a:gd name="connsiteY8" fmla="*/ 864066 h 1434517"/>
              <a:gd name="connsiteX9" fmla="*/ 143099 w 1971899"/>
              <a:gd name="connsiteY9" fmla="*/ 822121 h 1434517"/>
              <a:gd name="connsiteX10" fmla="*/ 117932 w 1971899"/>
              <a:gd name="connsiteY10" fmla="*/ 788565 h 1434517"/>
              <a:gd name="connsiteX11" fmla="*/ 25653 w 1971899"/>
              <a:gd name="connsiteY11" fmla="*/ 687897 h 1434517"/>
              <a:gd name="connsiteX12" fmla="*/ 17264 w 1971899"/>
              <a:gd name="connsiteY12" fmla="*/ 629174 h 1434517"/>
              <a:gd name="connsiteX13" fmla="*/ 486 w 1971899"/>
              <a:gd name="connsiteY13" fmla="*/ 562062 h 1434517"/>
              <a:gd name="connsiteX14" fmla="*/ 8875 w 1971899"/>
              <a:gd name="connsiteY14" fmla="*/ 285225 h 1434517"/>
              <a:gd name="connsiteX15" fmla="*/ 17264 w 1971899"/>
              <a:gd name="connsiteY15" fmla="*/ 226502 h 1434517"/>
              <a:gd name="connsiteX16" fmla="*/ 42431 w 1971899"/>
              <a:gd name="connsiteY16" fmla="*/ 159391 h 1434517"/>
              <a:gd name="connsiteX17" fmla="*/ 92765 w 1971899"/>
              <a:gd name="connsiteY17" fmla="*/ 92279 h 1434517"/>
              <a:gd name="connsiteX18" fmla="*/ 109543 w 1971899"/>
              <a:gd name="connsiteY18" fmla="*/ 67112 h 1434517"/>
              <a:gd name="connsiteX19" fmla="*/ 168266 w 1971899"/>
              <a:gd name="connsiteY19" fmla="*/ 50334 h 1434517"/>
              <a:gd name="connsiteX20" fmla="*/ 218600 w 1971899"/>
              <a:gd name="connsiteY20" fmla="*/ 25167 h 1434517"/>
              <a:gd name="connsiteX21" fmla="*/ 285712 w 1971899"/>
              <a:gd name="connsiteY21" fmla="*/ 8389 h 1434517"/>
              <a:gd name="connsiteX22" fmla="*/ 310879 w 1971899"/>
              <a:gd name="connsiteY22" fmla="*/ 0 h 1434517"/>
              <a:gd name="connsiteX23" fmla="*/ 671605 w 1971899"/>
              <a:gd name="connsiteY23" fmla="*/ 8389 h 1434517"/>
              <a:gd name="connsiteX24" fmla="*/ 789051 w 1971899"/>
              <a:gd name="connsiteY24" fmla="*/ 41945 h 1434517"/>
              <a:gd name="connsiteX25" fmla="*/ 872941 w 1971899"/>
              <a:gd name="connsiteY25" fmla="*/ 75501 h 1434517"/>
              <a:gd name="connsiteX26" fmla="*/ 931664 w 1971899"/>
              <a:gd name="connsiteY26" fmla="*/ 117446 h 1434517"/>
              <a:gd name="connsiteX27" fmla="*/ 956831 w 1971899"/>
              <a:gd name="connsiteY27" fmla="*/ 125835 h 1434517"/>
              <a:gd name="connsiteX28" fmla="*/ 990387 w 1971899"/>
              <a:gd name="connsiteY28" fmla="*/ 151002 h 1434517"/>
              <a:gd name="connsiteX29" fmla="*/ 1057499 w 1971899"/>
              <a:gd name="connsiteY29" fmla="*/ 184557 h 1434517"/>
              <a:gd name="connsiteX30" fmla="*/ 1099444 w 1971899"/>
              <a:gd name="connsiteY30" fmla="*/ 234891 h 1434517"/>
              <a:gd name="connsiteX31" fmla="*/ 1133000 w 1971899"/>
              <a:gd name="connsiteY31" fmla="*/ 243280 h 1434517"/>
              <a:gd name="connsiteX32" fmla="*/ 1166556 w 1971899"/>
              <a:gd name="connsiteY32" fmla="*/ 260058 h 1434517"/>
              <a:gd name="connsiteX33" fmla="*/ 1191723 w 1971899"/>
              <a:gd name="connsiteY33" fmla="*/ 268447 h 1434517"/>
              <a:gd name="connsiteX34" fmla="*/ 1216890 w 1971899"/>
              <a:gd name="connsiteY34" fmla="*/ 285225 h 1434517"/>
              <a:gd name="connsiteX35" fmla="*/ 1309169 w 1971899"/>
              <a:gd name="connsiteY35" fmla="*/ 302003 h 1434517"/>
              <a:gd name="connsiteX36" fmla="*/ 1334336 w 1971899"/>
              <a:gd name="connsiteY36" fmla="*/ 318781 h 1434517"/>
              <a:gd name="connsiteX37" fmla="*/ 1376281 w 1971899"/>
              <a:gd name="connsiteY37" fmla="*/ 327170 h 1434517"/>
              <a:gd name="connsiteX38" fmla="*/ 1401447 w 1971899"/>
              <a:gd name="connsiteY38" fmla="*/ 335559 h 1434517"/>
              <a:gd name="connsiteX39" fmla="*/ 1661506 w 1971899"/>
              <a:gd name="connsiteY39" fmla="*/ 352337 h 1434517"/>
              <a:gd name="connsiteX40" fmla="*/ 1720229 w 1971899"/>
              <a:gd name="connsiteY40" fmla="*/ 369115 h 1434517"/>
              <a:gd name="connsiteX41" fmla="*/ 1753785 w 1971899"/>
              <a:gd name="connsiteY41" fmla="*/ 385893 h 1434517"/>
              <a:gd name="connsiteX42" fmla="*/ 1820897 w 1971899"/>
              <a:gd name="connsiteY42" fmla="*/ 419449 h 1434517"/>
              <a:gd name="connsiteX43" fmla="*/ 1854453 w 1971899"/>
              <a:gd name="connsiteY43" fmla="*/ 436227 h 1434517"/>
              <a:gd name="connsiteX44" fmla="*/ 1879620 w 1971899"/>
              <a:gd name="connsiteY44" fmla="*/ 461394 h 1434517"/>
              <a:gd name="connsiteX45" fmla="*/ 1888009 w 1971899"/>
              <a:gd name="connsiteY45" fmla="*/ 494950 h 1434517"/>
              <a:gd name="connsiteX46" fmla="*/ 1904787 w 1971899"/>
              <a:gd name="connsiteY46" fmla="*/ 520117 h 1434517"/>
              <a:gd name="connsiteX47" fmla="*/ 1913176 w 1971899"/>
              <a:gd name="connsiteY47" fmla="*/ 562062 h 1434517"/>
              <a:gd name="connsiteX48" fmla="*/ 1929954 w 1971899"/>
              <a:gd name="connsiteY48" fmla="*/ 629174 h 1434517"/>
              <a:gd name="connsiteX49" fmla="*/ 1938343 w 1971899"/>
              <a:gd name="connsiteY49" fmla="*/ 679508 h 1434517"/>
              <a:gd name="connsiteX50" fmla="*/ 1955121 w 1971899"/>
              <a:gd name="connsiteY50" fmla="*/ 729842 h 1434517"/>
              <a:gd name="connsiteX51" fmla="*/ 1963510 w 1971899"/>
              <a:gd name="connsiteY51" fmla="*/ 788565 h 1434517"/>
              <a:gd name="connsiteX52" fmla="*/ 1971899 w 1971899"/>
              <a:gd name="connsiteY52" fmla="*/ 838899 h 1434517"/>
              <a:gd name="connsiteX53" fmla="*/ 1963510 w 1971899"/>
              <a:gd name="connsiteY53" fmla="*/ 998290 h 1434517"/>
              <a:gd name="connsiteX54" fmla="*/ 1938343 w 1971899"/>
              <a:gd name="connsiteY54" fmla="*/ 1057013 h 1434517"/>
              <a:gd name="connsiteX55" fmla="*/ 1929954 w 1971899"/>
              <a:gd name="connsiteY55" fmla="*/ 1082180 h 1434517"/>
              <a:gd name="connsiteX56" fmla="*/ 1896398 w 1971899"/>
              <a:gd name="connsiteY56" fmla="*/ 1107346 h 1434517"/>
              <a:gd name="connsiteX57" fmla="*/ 1888009 w 1971899"/>
              <a:gd name="connsiteY57" fmla="*/ 1132513 h 1434517"/>
              <a:gd name="connsiteX58" fmla="*/ 1812508 w 1971899"/>
              <a:gd name="connsiteY58" fmla="*/ 1191236 h 1434517"/>
              <a:gd name="connsiteX59" fmla="*/ 1787341 w 1971899"/>
              <a:gd name="connsiteY59" fmla="*/ 1199625 h 1434517"/>
              <a:gd name="connsiteX60" fmla="*/ 1737007 w 1971899"/>
              <a:gd name="connsiteY60" fmla="*/ 1224792 h 1434517"/>
              <a:gd name="connsiteX61" fmla="*/ 1678284 w 1971899"/>
              <a:gd name="connsiteY61" fmla="*/ 1275126 h 1434517"/>
              <a:gd name="connsiteX62" fmla="*/ 1594394 w 1971899"/>
              <a:gd name="connsiteY62" fmla="*/ 1375794 h 1434517"/>
              <a:gd name="connsiteX63" fmla="*/ 1560838 w 1971899"/>
              <a:gd name="connsiteY63" fmla="*/ 1400961 h 1434517"/>
              <a:gd name="connsiteX64" fmla="*/ 1535671 w 1971899"/>
              <a:gd name="connsiteY64" fmla="*/ 1417739 h 1434517"/>
              <a:gd name="connsiteX65" fmla="*/ 1443392 w 1971899"/>
              <a:gd name="connsiteY65" fmla="*/ 1434517 h 1434517"/>
              <a:gd name="connsiteX66" fmla="*/ 1275613 w 1971899"/>
              <a:gd name="connsiteY66" fmla="*/ 1426128 h 1434517"/>
              <a:gd name="connsiteX67" fmla="*/ 1174945 w 1971899"/>
              <a:gd name="connsiteY67" fmla="*/ 1400961 h 1434517"/>
              <a:gd name="connsiteX68" fmla="*/ 1049110 w 1971899"/>
              <a:gd name="connsiteY68" fmla="*/ 1359016 h 1434517"/>
              <a:gd name="connsiteX69" fmla="*/ 973609 w 1971899"/>
              <a:gd name="connsiteY69" fmla="*/ 1308682 h 1434517"/>
              <a:gd name="connsiteX70" fmla="*/ 948442 w 1971899"/>
              <a:gd name="connsiteY70" fmla="*/ 1291904 h 1434517"/>
              <a:gd name="connsiteX71" fmla="*/ 923275 w 1971899"/>
              <a:gd name="connsiteY71" fmla="*/ 1275126 h 1434517"/>
              <a:gd name="connsiteX72" fmla="*/ 906497 w 1971899"/>
              <a:gd name="connsiteY72" fmla="*/ 1224792 h 1434517"/>
              <a:gd name="connsiteX73" fmla="*/ 889719 w 1971899"/>
              <a:gd name="connsiteY73" fmla="*/ 1199625 h 1434517"/>
              <a:gd name="connsiteX74" fmla="*/ 856163 w 1971899"/>
              <a:gd name="connsiteY74" fmla="*/ 1174458 h 1434517"/>
              <a:gd name="connsiteX75" fmla="*/ 830996 w 1971899"/>
              <a:gd name="connsiteY75" fmla="*/ 1157680 h 1434517"/>
              <a:gd name="connsiteX76" fmla="*/ 805829 w 1971899"/>
              <a:gd name="connsiteY76" fmla="*/ 1149291 h 1434517"/>
              <a:gd name="connsiteX77" fmla="*/ 763884 w 1971899"/>
              <a:gd name="connsiteY77" fmla="*/ 11409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71899" h="1434517">
                <a:moveTo>
                  <a:pt x="763884" y="1140902"/>
                </a:moveTo>
                <a:lnTo>
                  <a:pt x="763884" y="1140902"/>
                </a:lnTo>
                <a:cubicBezTo>
                  <a:pt x="687480" y="1121801"/>
                  <a:pt x="678407" y="1124350"/>
                  <a:pt x="621271" y="1098957"/>
                </a:cubicBezTo>
                <a:cubicBezTo>
                  <a:pt x="557802" y="1070749"/>
                  <a:pt x="617271" y="1093008"/>
                  <a:pt x="537381" y="1048624"/>
                </a:cubicBezTo>
                <a:cubicBezTo>
                  <a:pt x="504586" y="1030404"/>
                  <a:pt x="471197" y="1013068"/>
                  <a:pt x="436714" y="998290"/>
                </a:cubicBezTo>
                <a:cubicBezTo>
                  <a:pt x="417140" y="989901"/>
                  <a:pt x="397868" y="980768"/>
                  <a:pt x="377991" y="973123"/>
                </a:cubicBezTo>
                <a:cubicBezTo>
                  <a:pt x="361484" y="966774"/>
                  <a:pt x="343117" y="964934"/>
                  <a:pt x="327657" y="956345"/>
                </a:cubicBezTo>
                <a:cubicBezTo>
                  <a:pt x="292403" y="936759"/>
                  <a:pt x="260848" y="911142"/>
                  <a:pt x="226989" y="889233"/>
                </a:cubicBezTo>
                <a:cubicBezTo>
                  <a:pt x="213300" y="880375"/>
                  <a:pt x="196574" y="875596"/>
                  <a:pt x="185044" y="864066"/>
                </a:cubicBezTo>
                <a:cubicBezTo>
                  <a:pt x="171062" y="850084"/>
                  <a:pt x="156236" y="836900"/>
                  <a:pt x="143099" y="822121"/>
                </a:cubicBezTo>
                <a:cubicBezTo>
                  <a:pt x="133810" y="811671"/>
                  <a:pt x="127415" y="798839"/>
                  <a:pt x="117932" y="788565"/>
                </a:cubicBezTo>
                <a:cubicBezTo>
                  <a:pt x="18776" y="681146"/>
                  <a:pt x="66855" y="749700"/>
                  <a:pt x="25653" y="687897"/>
                </a:cubicBezTo>
                <a:cubicBezTo>
                  <a:pt x="22857" y="668323"/>
                  <a:pt x="21142" y="648563"/>
                  <a:pt x="17264" y="629174"/>
                </a:cubicBezTo>
                <a:cubicBezTo>
                  <a:pt x="12742" y="606563"/>
                  <a:pt x="1048" y="585114"/>
                  <a:pt x="486" y="562062"/>
                </a:cubicBezTo>
                <a:cubicBezTo>
                  <a:pt x="-1765" y="469768"/>
                  <a:pt x="4265" y="377431"/>
                  <a:pt x="8875" y="285225"/>
                </a:cubicBezTo>
                <a:cubicBezTo>
                  <a:pt x="9862" y="265477"/>
                  <a:pt x="13727" y="245956"/>
                  <a:pt x="17264" y="226502"/>
                </a:cubicBezTo>
                <a:cubicBezTo>
                  <a:pt x="21875" y="201141"/>
                  <a:pt x="27884" y="181211"/>
                  <a:pt x="42431" y="159391"/>
                </a:cubicBezTo>
                <a:cubicBezTo>
                  <a:pt x="57942" y="136124"/>
                  <a:pt x="77254" y="115546"/>
                  <a:pt x="92765" y="92279"/>
                </a:cubicBezTo>
                <a:cubicBezTo>
                  <a:pt x="98358" y="83890"/>
                  <a:pt x="101670" y="73410"/>
                  <a:pt x="109543" y="67112"/>
                </a:cubicBezTo>
                <a:cubicBezTo>
                  <a:pt x="115644" y="62231"/>
                  <a:pt x="165252" y="51540"/>
                  <a:pt x="168266" y="50334"/>
                </a:cubicBezTo>
                <a:cubicBezTo>
                  <a:pt x="185683" y="43367"/>
                  <a:pt x="200934" y="31476"/>
                  <a:pt x="218600" y="25167"/>
                </a:cubicBezTo>
                <a:cubicBezTo>
                  <a:pt x="240316" y="17411"/>
                  <a:pt x="263465" y="14456"/>
                  <a:pt x="285712" y="8389"/>
                </a:cubicBezTo>
                <a:cubicBezTo>
                  <a:pt x="294243" y="6062"/>
                  <a:pt x="302490" y="2796"/>
                  <a:pt x="310879" y="0"/>
                </a:cubicBezTo>
                <a:cubicBezTo>
                  <a:pt x="431121" y="2796"/>
                  <a:pt x="551538" y="1326"/>
                  <a:pt x="671605" y="8389"/>
                </a:cubicBezTo>
                <a:cubicBezTo>
                  <a:pt x="690257" y="9486"/>
                  <a:pt x="767167" y="33191"/>
                  <a:pt x="789051" y="41945"/>
                </a:cubicBezTo>
                <a:cubicBezTo>
                  <a:pt x="817014" y="53130"/>
                  <a:pt x="848847" y="57431"/>
                  <a:pt x="872941" y="75501"/>
                </a:cubicBezTo>
                <a:cubicBezTo>
                  <a:pt x="880541" y="81201"/>
                  <a:pt x="919397" y="111313"/>
                  <a:pt x="931664" y="117446"/>
                </a:cubicBezTo>
                <a:cubicBezTo>
                  <a:pt x="939573" y="121401"/>
                  <a:pt x="948442" y="123039"/>
                  <a:pt x="956831" y="125835"/>
                </a:cubicBezTo>
                <a:cubicBezTo>
                  <a:pt x="968016" y="134224"/>
                  <a:pt x="978310" y="143957"/>
                  <a:pt x="990387" y="151002"/>
                </a:cubicBezTo>
                <a:cubicBezTo>
                  <a:pt x="1011991" y="163604"/>
                  <a:pt x="1057499" y="184557"/>
                  <a:pt x="1057499" y="184557"/>
                </a:cubicBezTo>
                <a:cubicBezTo>
                  <a:pt x="1068190" y="200594"/>
                  <a:pt x="1082054" y="224954"/>
                  <a:pt x="1099444" y="234891"/>
                </a:cubicBezTo>
                <a:cubicBezTo>
                  <a:pt x="1109454" y="240611"/>
                  <a:pt x="1122205" y="239232"/>
                  <a:pt x="1133000" y="243280"/>
                </a:cubicBezTo>
                <a:cubicBezTo>
                  <a:pt x="1144709" y="247671"/>
                  <a:pt x="1155062" y="255132"/>
                  <a:pt x="1166556" y="260058"/>
                </a:cubicBezTo>
                <a:cubicBezTo>
                  <a:pt x="1174684" y="263541"/>
                  <a:pt x="1183814" y="264492"/>
                  <a:pt x="1191723" y="268447"/>
                </a:cubicBezTo>
                <a:cubicBezTo>
                  <a:pt x="1200741" y="272956"/>
                  <a:pt x="1207623" y="281253"/>
                  <a:pt x="1216890" y="285225"/>
                </a:cubicBezTo>
                <a:cubicBezTo>
                  <a:pt x="1236667" y="293701"/>
                  <a:pt x="1295561" y="300059"/>
                  <a:pt x="1309169" y="302003"/>
                </a:cubicBezTo>
                <a:cubicBezTo>
                  <a:pt x="1317558" y="307596"/>
                  <a:pt x="1324896" y="315241"/>
                  <a:pt x="1334336" y="318781"/>
                </a:cubicBezTo>
                <a:cubicBezTo>
                  <a:pt x="1347687" y="323788"/>
                  <a:pt x="1362448" y="323712"/>
                  <a:pt x="1376281" y="327170"/>
                </a:cubicBezTo>
                <a:cubicBezTo>
                  <a:pt x="1384859" y="329315"/>
                  <a:pt x="1392639" y="334782"/>
                  <a:pt x="1401447" y="335559"/>
                </a:cubicBezTo>
                <a:cubicBezTo>
                  <a:pt x="1487977" y="343194"/>
                  <a:pt x="1574820" y="346744"/>
                  <a:pt x="1661506" y="352337"/>
                </a:cubicBezTo>
                <a:cubicBezTo>
                  <a:pt x="1678534" y="356594"/>
                  <a:pt x="1703380" y="361894"/>
                  <a:pt x="1720229" y="369115"/>
                </a:cubicBezTo>
                <a:cubicBezTo>
                  <a:pt x="1731723" y="374041"/>
                  <a:pt x="1742291" y="380967"/>
                  <a:pt x="1753785" y="385893"/>
                </a:cubicBezTo>
                <a:cubicBezTo>
                  <a:pt x="1834298" y="420399"/>
                  <a:pt x="1697839" y="351083"/>
                  <a:pt x="1820897" y="419449"/>
                </a:cubicBezTo>
                <a:cubicBezTo>
                  <a:pt x="1831829" y="425522"/>
                  <a:pt x="1844277" y="428958"/>
                  <a:pt x="1854453" y="436227"/>
                </a:cubicBezTo>
                <a:cubicBezTo>
                  <a:pt x="1864107" y="443123"/>
                  <a:pt x="1871231" y="453005"/>
                  <a:pt x="1879620" y="461394"/>
                </a:cubicBezTo>
                <a:cubicBezTo>
                  <a:pt x="1882416" y="472579"/>
                  <a:pt x="1883467" y="484353"/>
                  <a:pt x="1888009" y="494950"/>
                </a:cubicBezTo>
                <a:cubicBezTo>
                  <a:pt x="1891981" y="504217"/>
                  <a:pt x="1901247" y="510677"/>
                  <a:pt x="1904787" y="520117"/>
                </a:cubicBezTo>
                <a:cubicBezTo>
                  <a:pt x="1909794" y="533468"/>
                  <a:pt x="1909718" y="548229"/>
                  <a:pt x="1913176" y="562062"/>
                </a:cubicBezTo>
                <a:cubicBezTo>
                  <a:pt x="1932580" y="639677"/>
                  <a:pt x="1909340" y="515799"/>
                  <a:pt x="1929954" y="629174"/>
                </a:cubicBezTo>
                <a:cubicBezTo>
                  <a:pt x="1932997" y="645909"/>
                  <a:pt x="1934218" y="663006"/>
                  <a:pt x="1938343" y="679508"/>
                </a:cubicBezTo>
                <a:cubicBezTo>
                  <a:pt x="1942632" y="696666"/>
                  <a:pt x="1955121" y="729842"/>
                  <a:pt x="1955121" y="729842"/>
                </a:cubicBezTo>
                <a:cubicBezTo>
                  <a:pt x="1957917" y="749416"/>
                  <a:pt x="1960503" y="769022"/>
                  <a:pt x="1963510" y="788565"/>
                </a:cubicBezTo>
                <a:cubicBezTo>
                  <a:pt x="1966096" y="805377"/>
                  <a:pt x="1971899" y="821890"/>
                  <a:pt x="1971899" y="838899"/>
                </a:cubicBezTo>
                <a:cubicBezTo>
                  <a:pt x="1971899" y="892103"/>
                  <a:pt x="1968327" y="945305"/>
                  <a:pt x="1963510" y="998290"/>
                </a:cubicBezTo>
                <a:cubicBezTo>
                  <a:pt x="1961997" y="1014937"/>
                  <a:pt x="1943759" y="1044375"/>
                  <a:pt x="1938343" y="1057013"/>
                </a:cubicBezTo>
                <a:cubicBezTo>
                  <a:pt x="1934860" y="1065141"/>
                  <a:pt x="1935615" y="1075387"/>
                  <a:pt x="1929954" y="1082180"/>
                </a:cubicBezTo>
                <a:cubicBezTo>
                  <a:pt x="1921003" y="1092921"/>
                  <a:pt x="1907583" y="1098957"/>
                  <a:pt x="1896398" y="1107346"/>
                </a:cubicBezTo>
                <a:cubicBezTo>
                  <a:pt x="1893602" y="1115735"/>
                  <a:pt x="1892914" y="1125155"/>
                  <a:pt x="1888009" y="1132513"/>
                </a:cubicBezTo>
                <a:cubicBezTo>
                  <a:pt x="1875601" y="1151126"/>
                  <a:pt x="1826793" y="1186474"/>
                  <a:pt x="1812508" y="1191236"/>
                </a:cubicBezTo>
                <a:cubicBezTo>
                  <a:pt x="1804119" y="1194032"/>
                  <a:pt x="1795250" y="1195670"/>
                  <a:pt x="1787341" y="1199625"/>
                </a:cubicBezTo>
                <a:cubicBezTo>
                  <a:pt x="1722292" y="1232150"/>
                  <a:pt x="1800265" y="1203706"/>
                  <a:pt x="1737007" y="1224792"/>
                </a:cubicBezTo>
                <a:cubicBezTo>
                  <a:pt x="1715992" y="1240553"/>
                  <a:pt x="1694642" y="1254094"/>
                  <a:pt x="1678284" y="1275126"/>
                </a:cubicBezTo>
                <a:cubicBezTo>
                  <a:pt x="1638496" y="1326282"/>
                  <a:pt x="1650832" y="1333465"/>
                  <a:pt x="1594394" y="1375794"/>
                </a:cubicBezTo>
                <a:cubicBezTo>
                  <a:pt x="1583209" y="1384183"/>
                  <a:pt x="1572215" y="1392834"/>
                  <a:pt x="1560838" y="1400961"/>
                </a:cubicBezTo>
                <a:cubicBezTo>
                  <a:pt x="1552634" y="1406821"/>
                  <a:pt x="1545365" y="1414969"/>
                  <a:pt x="1535671" y="1417739"/>
                </a:cubicBezTo>
                <a:cubicBezTo>
                  <a:pt x="1505610" y="1426328"/>
                  <a:pt x="1474152" y="1428924"/>
                  <a:pt x="1443392" y="1434517"/>
                </a:cubicBezTo>
                <a:cubicBezTo>
                  <a:pt x="1387466" y="1431721"/>
                  <a:pt x="1331312" y="1431890"/>
                  <a:pt x="1275613" y="1426128"/>
                </a:cubicBezTo>
                <a:cubicBezTo>
                  <a:pt x="1177397" y="1415968"/>
                  <a:pt x="1229400" y="1414575"/>
                  <a:pt x="1174945" y="1400961"/>
                </a:cubicBezTo>
                <a:cubicBezTo>
                  <a:pt x="1124320" y="1388305"/>
                  <a:pt x="1102194" y="1394405"/>
                  <a:pt x="1049110" y="1359016"/>
                </a:cubicBezTo>
                <a:lnTo>
                  <a:pt x="973609" y="1308682"/>
                </a:lnTo>
                <a:lnTo>
                  <a:pt x="948442" y="1291904"/>
                </a:lnTo>
                <a:lnTo>
                  <a:pt x="923275" y="1275126"/>
                </a:lnTo>
                <a:cubicBezTo>
                  <a:pt x="917682" y="1258348"/>
                  <a:pt x="916307" y="1239507"/>
                  <a:pt x="906497" y="1224792"/>
                </a:cubicBezTo>
                <a:cubicBezTo>
                  <a:pt x="900904" y="1216403"/>
                  <a:pt x="896848" y="1206754"/>
                  <a:pt x="889719" y="1199625"/>
                </a:cubicBezTo>
                <a:cubicBezTo>
                  <a:pt x="879832" y="1189738"/>
                  <a:pt x="867540" y="1182585"/>
                  <a:pt x="856163" y="1174458"/>
                </a:cubicBezTo>
                <a:cubicBezTo>
                  <a:pt x="847959" y="1168598"/>
                  <a:pt x="840014" y="1162189"/>
                  <a:pt x="830996" y="1157680"/>
                </a:cubicBezTo>
                <a:cubicBezTo>
                  <a:pt x="823087" y="1153725"/>
                  <a:pt x="814332" y="1151720"/>
                  <a:pt x="805829" y="1149291"/>
                </a:cubicBezTo>
                <a:cubicBezTo>
                  <a:pt x="774094" y="1140224"/>
                  <a:pt x="770875" y="1142300"/>
                  <a:pt x="763884" y="114090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00985-15D2-93D4-97E7-B7C6A594C084}"/>
              </a:ext>
            </a:extLst>
          </p:cNvPr>
          <p:cNvSpPr txBox="1"/>
          <p:nvPr/>
        </p:nvSpPr>
        <p:spPr>
          <a:xfrm>
            <a:off x="5705037" y="4017554"/>
            <a:ext cx="161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nanoparticle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ECFD9-0780-E0C2-0503-D7C812B3A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74" b="50000"/>
          <a:stretch/>
        </p:blipFill>
        <p:spPr bwMode="auto">
          <a:xfrm>
            <a:off x="3308815" y="1946939"/>
            <a:ext cx="1556812" cy="406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693AB-E57D-DBA3-3D82-E935FEFF9E22}"/>
              </a:ext>
            </a:extLst>
          </p:cNvPr>
          <p:cNvSpPr txBox="1"/>
          <p:nvPr/>
        </p:nvSpPr>
        <p:spPr>
          <a:xfrm>
            <a:off x="3291546" y="2141399"/>
            <a:ext cx="2889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Total-field scattered-field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40545-25CE-5E19-1588-85EE0C14DCB4}"/>
              </a:ext>
            </a:extLst>
          </p:cNvPr>
          <p:cNvSpPr/>
          <p:nvPr/>
        </p:nvSpPr>
        <p:spPr>
          <a:xfrm>
            <a:off x="3383280" y="2450591"/>
            <a:ext cx="4745736" cy="340156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9ADF5B2-970E-AD3F-EA77-7AF6123CEBE5}"/>
              </a:ext>
            </a:extLst>
          </p:cNvPr>
          <p:cNvSpPr/>
          <p:nvPr/>
        </p:nvSpPr>
        <p:spPr>
          <a:xfrm rot="19885369">
            <a:off x="5224428" y="2861224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B045469F-A9AC-FD6A-717C-143D95E75461}"/>
              </a:ext>
            </a:extLst>
          </p:cNvPr>
          <p:cNvSpPr/>
          <p:nvPr/>
        </p:nvSpPr>
        <p:spPr>
          <a:xfrm>
            <a:off x="6142285" y="2789181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9281436-4301-98E8-E30E-EF5BD8B043BD}"/>
              </a:ext>
            </a:extLst>
          </p:cNvPr>
          <p:cNvSpPr/>
          <p:nvPr/>
        </p:nvSpPr>
        <p:spPr>
          <a:xfrm rot="3042708">
            <a:off x="6974729" y="3078038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AB79A4FC-F1E5-BEF3-A2AF-F4E8E18C93C5}"/>
              </a:ext>
            </a:extLst>
          </p:cNvPr>
          <p:cNvSpPr/>
          <p:nvPr/>
        </p:nvSpPr>
        <p:spPr>
          <a:xfrm rot="5400000">
            <a:off x="7607645" y="4025184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F262946-8D64-EFD0-76B9-78314CD255D5}"/>
              </a:ext>
            </a:extLst>
          </p:cNvPr>
          <p:cNvSpPr/>
          <p:nvPr/>
        </p:nvSpPr>
        <p:spPr>
          <a:xfrm rot="7351050">
            <a:off x="7298742" y="4807832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4DF7931-8D9A-05C5-ABB8-048163F7A3E3}"/>
              </a:ext>
            </a:extLst>
          </p:cNvPr>
          <p:cNvSpPr/>
          <p:nvPr/>
        </p:nvSpPr>
        <p:spPr>
          <a:xfrm rot="11713838">
            <a:off x="6091730" y="4916042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16416DD-C43B-90C0-E2CD-2B06280F8ACE}"/>
              </a:ext>
            </a:extLst>
          </p:cNvPr>
          <p:cNvSpPr/>
          <p:nvPr/>
        </p:nvSpPr>
        <p:spPr>
          <a:xfrm rot="13286399">
            <a:off x="5349596" y="4508826"/>
            <a:ext cx="179227" cy="60029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88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6619</TotalTime>
  <Words>892</Words>
  <Application>Microsoft Office PowerPoint</Application>
  <PresentationFormat>Widescreen</PresentationFormat>
  <Paragraphs>211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Aptos Display</vt:lpstr>
      <vt:lpstr>Arial</vt:lpstr>
      <vt:lpstr>Cambria Math</vt:lpstr>
      <vt:lpstr>Lato</vt:lpstr>
      <vt:lpstr>Wingdings</vt:lpstr>
      <vt:lpstr>Office Theme</vt:lpstr>
      <vt:lpstr>FDTD Simulations with Meep </vt:lpstr>
      <vt:lpstr>Meep</vt:lpstr>
      <vt:lpstr>Check out the website</vt:lpstr>
      <vt:lpstr>In this video</vt:lpstr>
      <vt:lpstr>Soon…</vt:lpstr>
      <vt:lpstr>Scattering Problem</vt:lpstr>
      <vt:lpstr>Scattering FDTD simulation</vt:lpstr>
      <vt:lpstr>Scattering FDTD simulation</vt:lpstr>
      <vt:lpstr>Scattering FDTD simulation</vt:lpstr>
      <vt:lpstr>Scattering FDTD simulation</vt:lpstr>
      <vt:lpstr>Scattering FDTD simulation</vt:lpstr>
      <vt:lpstr>Scattering FDTD simulation</vt:lpstr>
      <vt:lpstr>Scattering Meep FDTD simulation</vt:lpstr>
      <vt:lpstr>Scattering Meep FDTD simulation</vt:lpstr>
      <vt:lpstr>Scattering Meep FDTD simulation</vt:lpstr>
      <vt:lpstr>Scattering Meep FDTD simulation</vt:lpstr>
      <vt:lpstr>Scattering Meep FDTD simulation</vt:lpstr>
      <vt:lpstr>Scattering Meep FDTD simulation</vt:lpstr>
      <vt:lpstr>Scattering Meep FDTD simulation</vt:lpstr>
      <vt:lpstr>Scattering Meep FDTD simulation</vt:lpstr>
      <vt:lpstr>Scattering Meep FDTD simulation</vt:lpstr>
      <vt:lpstr>Scattering Meep FDTD simulation</vt:lpstr>
      <vt:lpstr>Scattering Meep FDTD simulation</vt:lpstr>
      <vt:lpstr>Scattering Meep FDTD simulation</vt:lpstr>
      <vt:lpstr>Scattering Meep FDTD simulation</vt:lpstr>
      <vt:lpstr>Scattering Summary</vt:lpstr>
      <vt:lpstr>Scattering Summary</vt:lpstr>
      <vt:lpstr>Summary</vt:lpstr>
      <vt:lpstr>Summary</vt:lpstr>
      <vt:lpstr>Absorption</vt:lpstr>
      <vt:lpstr>Practical notes</vt:lpstr>
      <vt:lpstr>Practical notes</vt:lpstr>
      <vt:lpstr>Practical notes</vt:lpstr>
      <vt:lpstr>PowerPoint Presentation</vt:lpstr>
      <vt:lpstr>Practical notes</vt:lpstr>
      <vt:lpstr>PowerPoint Presentation</vt:lpstr>
      <vt:lpstr>Code break!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Stuart Johannes Baxter</dc:creator>
  <cp:lastModifiedBy>Joshua Stuart Johannes Baxter</cp:lastModifiedBy>
  <cp:revision>35</cp:revision>
  <dcterms:created xsi:type="dcterms:W3CDTF">2024-12-11T17:34:18Z</dcterms:created>
  <dcterms:modified xsi:type="dcterms:W3CDTF">2024-12-20T22:53:57Z</dcterms:modified>
</cp:coreProperties>
</file>