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310" r:id="rId3"/>
    <p:sldId id="311" r:id="rId4"/>
    <p:sldId id="343" r:id="rId5"/>
    <p:sldId id="312" r:id="rId6"/>
    <p:sldId id="257" r:id="rId7"/>
    <p:sldId id="258" r:id="rId8"/>
    <p:sldId id="259" r:id="rId9"/>
    <p:sldId id="261" r:id="rId10"/>
    <p:sldId id="262" r:id="rId11"/>
    <p:sldId id="260" r:id="rId12"/>
    <p:sldId id="263" r:id="rId13"/>
    <p:sldId id="313" r:id="rId14"/>
    <p:sldId id="265" r:id="rId15"/>
    <p:sldId id="264" r:id="rId16"/>
    <p:sldId id="266" r:id="rId17"/>
    <p:sldId id="267" r:id="rId18"/>
    <p:sldId id="268" r:id="rId19"/>
    <p:sldId id="314" r:id="rId20"/>
    <p:sldId id="270" r:id="rId21"/>
    <p:sldId id="271" r:id="rId22"/>
    <p:sldId id="269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4" r:id="rId31"/>
    <p:sldId id="285" r:id="rId32"/>
    <p:sldId id="287" r:id="rId33"/>
    <p:sldId id="315" r:id="rId34"/>
    <p:sldId id="288" r:id="rId35"/>
    <p:sldId id="289" r:id="rId36"/>
    <p:sldId id="280" r:id="rId37"/>
    <p:sldId id="281" r:id="rId38"/>
    <p:sldId id="282" r:id="rId39"/>
    <p:sldId id="283" r:id="rId40"/>
    <p:sldId id="290" r:id="rId41"/>
    <p:sldId id="291" r:id="rId42"/>
    <p:sldId id="292" r:id="rId43"/>
    <p:sldId id="344" r:id="rId44"/>
    <p:sldId id="293" r:id="rId45"/>
    <p:sldId id="316" r:id="rId46"/>
    <p:sldId id="294" r:id="rId47"/>
    <p:sldId id="296" r:id="rId48"/>
    <p:sldId id="317" r:id="rId49"/>
    <p:sldId id="318" r:id="rId50"/>
    <p:sldId id="295" r:id="rId51"/>
    <p:sldId id="319" r:id="rId52"/>
    <p:sldId id="304" r:id="rId53"/>
    <p:sldId id="320" r:id="rId54"/>
    <p:sldId id="298" r:id="rId55"/>
    <p:sldId id="321" r:id="rId56"/>
    <p:sldId id="301" r:id="rId57"/>
    <p:sldId id="302" r:id="rId58"/>
    <p:sldId id="305" r:id="rId59"/>
    <p:sldId id="307" r:id="rId60"/>
    <p:sldId id="322" r:id="rId61"/>
    <p:sldId id="306" r:id="rId62"/>
    <p:sldId id="308" r:id="rId63"/>
    <p:sldId id="323" r:id="rId64"/>
    <p:sldId id="326" r:id="rId65"/>
    <p:sldId id="327" r:id="rId66"/>
    <p:sldId id="329" r:id="rId67"/>
    <p:sldId id="330" r:id="rId68"/>
    <p:sldId id="331" r:id="rId69"/>
    <p:sldId id="332" r:id="rId70"/>
    <p:sldId id="333" r:id="rId71"/>
    <p:sldId id="334" r:id="rId72"/>
    <p:sldId id="337" r:id="rId73"/>
    <p:sldId id="336" r:id="rId74"/>
    <p:sldId id="338" r:id="rId75"/>
    <p:sldId id="339" r:id="rId76"/>
    <p:sldId id="340" r:id="rId77"/>
    <p:sldId id="34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2857" autoAdjust="0"/>
  </p:normalViewPr>
  <p:slideViewPr>
    <p:cSldViewPr snapToGrid="0">
      <p:cViewPr varScale="1">
        <p:scale>
          <a:sx n="103" d="100"/>
          <a:sy n="103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24A6-05EE-4671-B039-E6D4A31D961D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F8BBF-7673-47B3-8C82-F716C2162D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79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67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1D2B-5B81-1F78-3960-EC619247C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4A284-CECC-EDA0-848F-9392763B2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E304F-BF67-F0E0-DA6C-B387003D5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73203-A5BB-C130-8221-3D32F167D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940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6952-0E26-B859-07D6-6BCBD0BA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336AB-3601-C639-1680-6F0565CB5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53F186-14A8-EDBE-250E-E820E74F8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8A930-FC64-01F0-2618-57090FF39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88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EAE1B-02FB-953F-C1D4-5450EF9D4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5E49B-EE44-AAD4-7407-AF2884B31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B988F1-8BFF-992E-D36E-5F03CB4A9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4B8E4-6313-9A6D-8FD3-5A3E52EBE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194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82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9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75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6853-3FD0-7AE4-6965-0D039A329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CA75D-30C8-83CA-49FE-8F8A19109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ED831-AD02-9C49-7B31-1C6562F8D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F0BCE-3E7D-B4E7-1C8B-CAA1A04C4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95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87403-0332-B261-6107-4056E9540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7A074-F6DF-88ED-E6FC-F6AF218E3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E44E4-3F8A-DD03-804E-DC3041C0B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74E90-054E-3658-57E0-7F772204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925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2709E-0122-5443-5ADE-801A95C35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3AFBE-43A6-A857-CDCB-86650FF96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168F5-ACE9-69A1-F97E-DA04A680F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CC8F2-F1F9-DD65-9C67-52A093C68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74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1AD1A-C902-ABE7-FFE5-8E6ACABCB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F225B-00DB-89FE-1C0D-254568864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7E33E-53A6-3F61-0D8F-E0826ABC8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A1E2D-6946-CEFF-B6A6-81EB59C9A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F8BBF-7673-47B3-8C82-F716C2162D5C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45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2B29-31BB-7C60-6448-21D9565E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38D6-3917-BFF3-6BFF-3923D86C5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8BA0-B91B-E8B2-7AB7-C3CE38CC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8F5A-71D1-3308-7BD0-5441727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8589-DA17-D5FA-1FB8-F545CBA5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27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CCFB-1F28-AB0C-A369-9EA0CF90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0E62-ADFB-FC87-9538-485EB2D2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9F89-D790-457C-34B0-E8A0CAFF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7FA0C-2A55-27D2-6F4B-25B633E7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CE71-AA59-F5B5-E7F4-0AC1E9A2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4B09B-1C1B-4408-C6FE-0D17C02C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1266-0948-E0F5-B222-EB3139761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0582-9D4C-D915-172C-EF883BF0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7BB2-049C-064C-3064-8116D2D5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F555-0E19-7741-53AF-64E34A3A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1B0D-2B43-EBD5-3492-DF7353B1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0994-48EF-7B62-7607-613FBC8C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FEE3-DEA2-6FB0-B245-4D590710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3FA0-BE66-3F32-A6E9-52D6D674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431A-CD09-B432-BD3F-B21CD5A7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42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14F2-35B8-A81D-63FF-BBFD3BA6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DF9B-2505-EFAB-6B8F-85695F5B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33D15-41BD-16C8-09CC-B1A3E285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1DB4-10D5-EE8B-E387-66EA9D8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C01F-9024-80E3-AF6C-F535B6C4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70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13A2-7B77-78EA-9529-5398C320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440F-DD98-CC8C-4947-1C9FBE2D3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1D80-5D21-9D20-0D75-ABAAED49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9A72D-E0A0-68A8-8354-C8D8686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5C967-D52E-0BC4-6ACA-D94782A4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67F8-D541-E70F-9739-9A635200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96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5FE2-127F-9E0A-A1F0-C0603006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243F-6906-5B53-81D9-CE72A870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44D65-46FF-71FC-381D-C93D9C5CE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3AED7-75DF-FA4D-9B59-F522F5ED7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9068D-8814-AAF4-5B6C-DCD5D605D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ED34-1761-1A8A-7FB4-531B847D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2AF67-7E87-E2FB-0582-AE0068A8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4BA9B-86E7-4588-BD06-0B837DB8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49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B61D-BD76-EDE7-7CF8-6275E51C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AABCD-EF0B-FE9E-C7B2-29D424C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EBED4-BBED-75F8-B974-FAF5767F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D15F1-07C1-0080-0556-13978D2D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52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5E0AF-558D-7A56-94D4-88F8BF46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785D1-86D4-22E0-823D-78F2643C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30D8-3717-8C04-A804-52EE1523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14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1F69-B901-A664-A60C-9D49776C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A304-5BB1-3761-B3B7-AFA53B96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923CD-3271-5FF4-D536-E0D0FBB4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451C-FAF6-E0AE-C2D3-4BEC041E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B2578-A5BB-4D3C-12AE-A904972F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A08AF-1659-98F6-5601-16D9DF93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61AE-10BC-50CA-B8A4-D4CF480C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0919E-8E8B-2B52-FCA7-6A04816D2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8E374-89DF-4D3A-4985-EEFBED0BB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0B421-74C8-39BA-FDF7-E906ABF5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6892-A43B-2C81-CD0D-916555AC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835E-ADDA-B4D9-9703-E3BB55FA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54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968C5-583B-CC36-1272-E067467F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2EACA-0E26-9921-53BF-03AB6502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FAB6-1FAF-2A36-CB65-3C7C4D32A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FACD4-7A83-441E-A192-DB3F12856430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1B29-6344-5432-734C-F1FBCC32F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6292-ACF5-FDE1-F203-F92FF2CE5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CCC58-7289-4570-BF55-6687CE8851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1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0.png"/><Relationship Id="rId7" Type="http://schemas.openxmlformats.org/officeDocument/2006/relationships/image" Target="../media/image12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.png"/><Relationship Id="rId9" Type="http://schemas.openxmlformats.org/officeDocument/2006/relationships/image" Target="../media/image13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.png"/><Relationship Id="rId9" Type="http://schemas.openxmlformats.org/officeDocument/2006/relationships/image" Target="../media/image13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AE8E-69F2-5824-ED1D-9C1113143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Perfectly Matched Layers for FDTD</a:t>
            </a:r>
          </a:p>
        </p:txBody>
      </p:sp>
    </p:spTree>
    <p:extLst>
      <p:ext uri="{BB962C8B-B14F-4D97-AF65-F5344CB8AC3E}">
        <p14:creationId xmlns:p14="http://schemas.microsoft.com/office/powerpoint/2010/main" val="328348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592B1-17FF-4597-990E-AD12EF7FD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03A9-B9AE-A814-1B0F-00032F21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 with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81B90-F985-2755-0DBA-F8AFAEA6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A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1800" b="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~−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sSub>
                        <m:sSub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1800" b="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sz="1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81B90-F985-2755-0DBA-F8AFAEA6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DF380DB-F437-8196-5DD4-EFA11332DDE7}"/>
              </a:ext>
            </a:extLst>
          </p:cNvPr>
          <p:cNvSpPr/>
          <p:nvPr/>
        </p:nvSpPr>
        <p:spPr>
          <a:xfrm>
            <a:off x="6004560" y="2093976"/>
            <a:ext cx="542544" cy="7520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3A102-B69C-2812-5FDF-FCDC04B4A658}"/>
              </a:ext>
            </a:extLst>
          </p:cNvPr>
          <p:cNvSpPr txBox="1"/>
          <p:nvPr/>
        </p:nvSpPr>
        <p:spPr>
          <a:xfrm>
            <a:off x="6004560" y="2847888"/>
            <a:ext cx="28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Ignore this for a second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73B7C-6A5B-F7D4-50B0-B8625EAB594D}"/>
              </a:ext>
            </a:extLst>
          </p:cNvPr>
          <p:cNvSpPr txBox="1"/>
          <p:nvPr/>
        </p:nvSpPr>
        <p:spPr>
          <a:xfrm>
            <a:off x="91440" y="6311900"/>
            <a:ext cx="782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*This is a very rough explanation of loss, and should not be taken as rigorous</a:t>
            </a:r>
          </a:p>
        </p:txBody>
      </p:sp>
    </p:spTree>
    <p:extLst>
      <p:ext uri="{BB962C8B-B14F-4D97-AF65-F5344CB8AC3E}">
        <p14:creationId xmlns:p14="http://schemas.microsoft.com/office/powerpoint/2010/main" val="2295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A2A2-D5F3-0D00-D219-E5B97E36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B600D9-8BAD-344C-B696-B9ABE1C50C6E}"/>
                  </a:ext>
                </a:extLst>
              </p:cNvPr>
              <p:cNvSpPr txBox="1"/>
              <p:nvPr/>
            </p:nvSpPr>
            <p:spPr>
              <a:xfrm>
                <a:off x="3047238" y="3095832"/>
                <a:ext cx="6094476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B600D9-8BAD-344C-B696-B9ABE1C50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38" y="3095832"/>
                <a:ext cx="6094476" cy="98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 5">
            <a:extLst>
              <a:ext uri="{FF2B5EF4-FFF2-40B4-BE49-F238E27FC236}">
                <a16:creationId xmlns:a16="http://schemas.microsoft.com/office/drawing/2014/main" id="{673675F6-5272-3210-F981-BBBD66AEB865}"/>
              </a:ext>
            </a:extLst>
          </p:cNvPr>
          <p:cNvSpPr/>
          <p:nvPr/>
        </p:nvSpPr>
        <p:spPr>
          <a:xfrm>
            <a:off x="6400800" y="4081038"/>
            <a:ext cx="164592" cy="58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EFAD6-35F6-AB57-7063-CCEB76A68C73}"/>
                  </a:ext>
                </a:extLst>
              </p:cNvPr>
              <p:cNvSpPr txBox="1"/>
              <p:nvPr/>
            </p:nvSpPr>
            <p:spPr>
              <a:xfrm>
                <a:off x="5907024" y="4666254"/>
                <a:ext cx="1581912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2EFAD6-35F6-AB57-7063-CCEB76A6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24" y="4666254"/>
                <a:ext cx="1581912" cy="491994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4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96BB7-14B8-F66A-6CC4-DD672E107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F215-C6D7-6F5B-AB16-AE396918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8ED51C-A0ED-AB97-93B7-9DB76A3436F2}"/>
                  </a:ext>
                </a:extLst>
              </p:cNvPr>
              <p:cNvSpPr txBox="1"/>
              <p:nvPr/>
            </p:nvSpPr>
            <p:spPr>
              <a:xfrm>
                <a:off x="3048762" y="3095832"/>
                <a:ext cx="6094476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8ED51C-A0ED-AB97-93B7-9DB76A343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62" y="3095832"/>
                <a:ext cx="6094476" cy="98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 5">
            <a:extLst>
              <a:ext uri="{FF2B5EF4-FFF2-40B4-BE49-F238E27FC236}">
                <a16:creationId xmlns:a16="http://schemas.microsoft.com/office/drawing/2014/main" id="{151C3504-7453-ED8B-9F54-384469C7839F}"/>
              </a:ext>
            </a:extLst>
          </p:cNvPr>
          <p:cNvSpPr/>
          <p:nvPr/>
        </p:nvSpPr>
        <p:spPr>
          <a:xfrm>
            <a:off x="6400800" y="4081038"/>
            <a:ext cx="164592" cy="58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C22764-D0A7-C383-D49F-B3A1246148E4}"/>
                  </a:ext>
                </a:extLst>
              </p:cNvPr>
              <p:cNvSpPr txBox="1"/>
              <p:nvPr/>
            </p:nvSpPr>
            <p:spPr>
              <a:xfrm>
                <a:off x="5907024" y="4666254"/>
                <a:ext cx="1581912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C22764-D0A7-C383-D49F-B3A124614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24" y="4666254"/>
                <a:ext cx="1581912" cy="491994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Up 2">
            <a:extLst>
              <a:ext uri="{FF2B5EF4-FFF2-40B4-BE49-F238E27FC236}">
                <a16:creationId xmlns:a16="http://schemas.microsoft.com/office/drawing/2014/main" id="{EE904664-A71B-D6B5-B06C-840B7A231508}"/>
              </a:ext>
            </a:extLst>
          </p:cNvPr>
          <p:cNvSpPr/>
          <p:nvPr/>
        </p:nvSpPr>
        <p:spPr>
          <a:xfrm rot="19581303">
            <a:off x="7577131" y="3916833"/>
            <a:ext cx="182191" cy="58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DF6A0-C8D2-32F9-2206-6C186E6FCB5A}"/>
                  </a:ext>
                </a:extLst>
              </p:cNvPr>
              <p:cNvSpPr txBox="1"/>
              <p:nvPr/>
            </p:nvSpPr>
            <p:spPr>
              <a:xfrm>
                <a:off x="7668226" y="4456740"/>
                <a:ext cx="2819732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Needs to be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DF6A0-C8D2-32F9-2206-6C186E6F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26" y="4456740"/>
                <a:ext cx="2819732" cy="491994"/>
              </a:xfrm>
              <a:prstGeom prst="rect">
                <a:avLst/>
              </a:prstGeom>
              <a:blipFill>
                <a:blip r:embed="rId4"/>
                <a:stretch>
                  <a:fillRect l="-1948" b="-8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0AD76-8A41-862C-59DA-57E332B2B1BA}"/>
                  </a:ext>
                </a:extLst>
              </p:cNvPr>
              <p:cNvSpPr txBox="1"/>
              <p:nvPr/>
            </p:nvSpPr>
            <p:spPr>
              <a:xfrm>
                <a:off x="1905049" y="4420257"/>
                <a:ext cx="2819732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Needs to be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0AD76-8A41-862C-59DA-57E332B2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49" y="4420257"/>
                <a:ext cx="2819732" cy="491994"/>
              </a:xfrm>
              <a:prstGeom prst="rect">
                <a:avLst/>
              </a:prstGeom>
              <a:blipFill>
                <a:blip r:embed="rId5"/>
                <a:stretch>
                  <a:fillRect l="-1948" b="-8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8">
            <a:extLst>
              <a:ext uri="{FF2B5EF4-FFF2-40B4-BE49-F238E27FC236}">
                <a16:creationId xmlns:a16="http://schemas.microsoft.com/office/drawing/2014/main" id="{6D73DDD5-40F1-3137-5AC4-7FF1C24A4ED7}"/>
              </a:ext>
            </a:extLst>
          </p:cNvPr>
          <p:cNvSpPr/>
          <p:nvPr/>
        </p:nvSpPr>
        <p:spPr>
          <a:xfrm rot="2547163">
            <a:off x="4368967" y="3876665"/>
            <a:ext cx="182191" cy="58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23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07069-1CB5-50A1-0A7F-4DF68DF5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7C4D-5022-4AA9-09C9-1F82C802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757977-19C4-DB49-BE05-9E6D174B7C1D}"/>
                  </a:ext>
                </a:extLst>
              </p:cNvPr>
              <p:cNvSpPr txBox="1"/>
              <p:nvPr/>
            </p:nvSpPr>
            <p:spPr>
              <a:xfrm>
                <a:off x="3048762" y="3095832"/>
                <a:ext cx="6094476" cy="1002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757977-19C4-DB49-BE05-9E6D174B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62" y="3095832"/>
                <a:ext cx="6094476" cy="1002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Up 5">
            <a:extLst>
              <a:ext uri="{FF2B5EF4-FFF2-40B4-BE49-F238E27FC236}">
                <a16:creationId xmlns:a16="http://schemas.microsoft.com/office/drawing/2014/main" id="{F1A733BB-3556-ED96-9E82-272E51C5829A}"/>
              </a:ext>
            </a:extLst>
          </p:cNvPr>
          <p:cNvSpPr/>
          <p:nvPr/>
        </p:nvSpPr>
        <p:spPr>
          <a:xfrm>
            <a:off x="7321687" y="4327035"/>
            <a:ext cx="164592" cy="58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D41D04-4D0E-2904-1914-B0A010EB6BD8}"/>
                  </a:ext>
                </a:extLst>
              </p:cNvPr>
              <p:cNvSpPr txBox="1"/>
              <p:nvPr/>
            </p:nvSpPr>
            <p:spPr>
              <a:xfrm>
                <a:off x="6827911" y="4912251"/>
                <a:ext cx="1581912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D41D04-4D0E-2904-1914-B0A010EB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911" y="4912251"/>
                <a:ext cx="1581912" cy="491994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Up 2">
            <a:extLst>
              <a:ext uri="{FF2B5EF4-FFF2-40B4-BE49-F238E27FC236}">
                <a16:creationId xmlns:a16="http://schemas.microsoft.com/office/drawing/2014/main" id="{468881A6-B822-BAB1-7AB3-F45ED68634E8}"/>
              </a:ext>
            </a:extLst>
          </p:cNvPr>
          <p:cNvSpPr/>
          <p:nvPr/>
        </p:nvSpPr>
        <p:spPr>
          <a:xfrm rot="19581303">
            <a:off x="8985918" y="4027885"/>
            <a:ext cx="182191" cy="58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6F046F-8CED-740D-66CC-8EA850AC4D63}"/>
                  </a:ext>
                </a:extLst>
              </p:cNvPr>
              <p:cNvSpPr txBox="1"/>
              <p:nvPr/>
            </p:nvSpPr>
            <p:spPr>
              <a:xfrm>
                <a:off x="9077013" y="4666254"/>
                <a:ext cx="2819732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Needs to be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6F046F-8CED-740D-66CC-8EA850AC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013" y="4666254"/>
                <a:ext cx="2819732" cy="491994"/>
              </a:xfrm>
              <a:prstGeom prst="rect">
                <a:avLst/>
              </a:prstGeom>
              <a:blipFill>
                <a:blip r:embed="rId4"/>
                <a:stretch>
                  <a:fillRect l="-1728" b="-8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CDCAD0-B581-9202-FAAC-CA9AF78C41EE}"/>
                  </a:ext>
                </a:extLst>
              </p:cNvPr>
              <p:cNvSpPr txBox="1"/>
              <p:nvPr/>
            </p:nvSpPr>
            <p:spPr>
              <a:xfrm>
                <a:off x="1905049" y="4420257"/>
                <a:ext cx="2819732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Centered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CDCAD0-B581-9202-FAAC-CA9AF78C4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49" y="4420257"/>
                <a:ext cx="2819732" cy="491994"/>
              </a:xfrm>
              <a:prstGeom prst="rect">
                <a:avLst/>
              </a:prstGeom>
              <a:blipFill>
                <a:blip r:embed="rId5"/>
                <a:stretch>
                  <a:fillRect l="-1948" b="-8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 8">
            <a:extLst>
              <a:ext uri="{FF2B5EF4-FFF2-40B4-BE49-F238E27FC236}">
                <a16:creationId xmlns:a16="http://schemas.microsoft.com/office/drawing/2014/main" id="{303E8C7D-7A05-31B9-9C86-E1BB5693EE06}"/>
              </a:ext>
            </a:extLst>
          </p:cNvPr>
          <p:cNvSpPr/>
          <p:nvPr/>
        </p:nvSpPr>
        <p:spPr>
          <a:xfrm rot="2547163">
            <a:off x="4368967" y="3876665"/>
            <a:ext cx="182191" cy="58521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10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601C-A4A0-937B-F1DB-3DF35B70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ACDC-21EA-AF84-5975-A0858C59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B8234-E084-BCE9-5B1B-6C7AA693A7CC}"/>
                  </a:ext>
                </a:extLst>
              </p:cNvPr>
              <p:cNvSpPr txBox="1"/>
              <p:nvPr/>
            </p:nvSpPr>
            <p:spPr>
              <a:xfrm>
                <a:off x="2955636" y="3262745"/>
                <a:ext cx="6096000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1B8234-E084-BCE9-5B1B-6C7AA693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36" y="3262745"/>
                <a:ext cx="6096000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FBC104B-ED2E-30DA-66DE-CA028E64B8D8}"/>
              </a:ext>
            </a:extLst>
          </p:cNvPr>
          <p:cNvSpPr txBox="1"/>
          <p:nvPr/>
        </p:nvSpPr>
        <p:spPr>
          <a:xfrm>
            <a:off x="4821382" y="461818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97993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9022-1B02-B11B-BACB-F80EB0277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1AEA-F63B-9331-B7C9-C6CAE146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D7CE8-A3BD-E06E-F361-3B075E35FC25}"/>
                  </a:ext>
                </a:extLst>
              </p:cNvPr>
              <p:cNvSpPr txBox="1"/>
              <p:nvPr/>
            </p:nvSpPr>
            <p:spPr>
              <a:xfrm>
                <a:off x="483298" y="3223848"/>
                <a:ext cx="11225403" cy="1002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5D7CE8-A3BD-E06E-F361-3B075E35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8" y="3223848"/>
                <a:ext cx="11225403" cy="1002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Up 9">
            <a:extLst>
              <a:ext uri="{FF2B5EF4-FFF2-40B4-BE49-F238E27FC236}">
                <a16:creationId xmlns:a16="http://schemas.microsoft.com/office/drawing/2014/main" id="{8FB06220-81B5-AE35-9410-AB132005DC92}"/>
              </a:ext>
            </a:extLst>
          </p:cNvPr>
          <p:cNvSpPr/>
          <p:nvPr/>
        </p:nvSpPr>
        <p:spPr>
          <a:xfrm rot="2228225">
            <a:off x="2554039" y="4253345"/>
            <a:ext cx="201168" cy="86868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B26D22-0A36-FFE2-DC6F-983191396A47}"/>
                  </a:ext>
                </a:extLst>
              </p:cNvPr>
              <p:cNvSpPr txBox="1"/>
              <p:nvPr/>
            </p:nvSpPr>
            <p:spPr>
              <a:xfrm>
                <a:off x="644236" y="5084083"/>
                <a:ext cx="4317658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Finite difference centered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B26D22-0A36-FFE2-DC6F-98319139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6" y="5084083"/>
                <a:ext cx="4317658" cy="491994"/>
              </a:xfrm>
              <a:prstGeom prst="rect">
                <a:avLst/>
              </a:prstGeom>
              <a:blipFill>
                <a:blip r:embed="rId3"/>
                <a:stretch>
                  <a:fillRect l="-1271" b="-8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65348-948F-57A2-F1A1-4FA23A8590BE}"/>
                  </a:ext>
                </a:extLst>
              </p:cNvPr>
              <p:cNvSpPr txBox="1"/>
              <p:nvPr/>
            </p:nvSpPr>
            <p:spPr>
              <a:xfrm>
                <a:off x="7720955" y="5136815"/>
                <a:ext cx="4317658" cy="491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Linear interpolation centered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D65348-948F-57A2-F1A1-4FA23A85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55" y="5136815"/>
                <a:ext cx="4317658" cy="491994"/>
              </a:xfrm>
              <a:prstGeom prst="rect">
                <a:avLst/>
              </a:prstGeom>
              <a:blipFill>
                <a:blip r:embed="rId4"/>
                <a:stretch>
                  <a:fillRect l="-127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Up 12">
            <a:extLst>
              <a:ext uri="{FF2B5EF4-FFF2-40B4-BE49-F238E27FC236}">
                <a16:creationId xmlns:a16="http://schemas.microsoft.com/office/drawing/2014/main" id="{7975071D-0C32-EA5A-74C7-44F548CEFC33}"/>
              </a:ext>
            </a:extLst>
          </p:cNvPr>
          <p:cNvSpPr/>
          <p:nvPr/>
        </p:nvSpPr>
        <p:spPr>
          <a:xfrm rot="20076325">
            <a:off x="9686836" y="4281875"/>
            <a:ext cx="201168" cy="86868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14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4A37-F2CA-29EB-99D0-3491739EA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EC8-E769-BCF7-B4BA-A91D986F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F0817-4706-2C5C-493B-5322158A4CD1}"/>
                  </a:ext>
                </a:extLst>
              </p:cNvPr>
              <p:cNvSpPr txBox="1"/>
              <p:nvPr/>
            </p:nvSpPr>
            <p:spPr>
              <a:xfrm>
                <a:off x="483298" y="2355629"/>
                <a:ext cx="11225403" cy="677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0F0817-4706-2C5C-493B-5322158A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8" y="2355629"/>
                <a:ext cx="11225403" cy="677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BE8E75-D474-A761-3731-1E20804C8E17}"/>
                  </a:ext>
                </a:extLst>
              </p:cNvPr>
              <p:cNvSpPr txBox="1"/>
              <p:nvPr/>
            </p:nvSpPr>
            <p:spPr>
              <a:xfrm>
                <a:off x="483297" y="4096684"/>
                <a:ext cx="11225403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BE8E75-D474-A761-3731-1E20804C8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7" y="4096684"/>
                <a:ext cx="11225403" cy="9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1E9459BC-F759-D191-AA5E-FB373BCE7418}"/>
              </a:ext>
            </a:extLst>
          </p:cNvPr>
          <p:cNvSpPr/>
          <p:nvPr/>
        </p:nvSpPr>
        <p:spPr>
          <a:xfrm>
            <a:off x="6031346" y="3247295"/>
            <a:ext cx="350981" cy="6771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1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F6E3-CC16-89BA-A67C-DB690C8B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A416-AE6C-B7A6-2DC6-B82996ED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DFD86-B857-26F1-0F14-72DE8C7A7FF3}"/>
                  </a:ext>
                </a:extLst>
              </p:cNvPr>
              <p:cNvSpPr txBox="1"/>
              <p:nvPr/>
            </p:nvSpPr>
            <p:spPr>
              <a:xfrm>
                <a:off x="381700" y="3071447"/>
                <a:ext cx="11225403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DFD86-B857-26F1-0F14-72DE8C7A7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00" y="3071447"/>
                <a:ext cx="11225403" cy="98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BCCBE-4ACE-0404-B8CA-D889050B0248}"/>
                  </a:ext>
                </a:extLst>
              </p:cNvPr>
              <p:cNvSpPr txBox="1"/>
              <p:nvPr/>
            </p:nvSpPr>
            <p:spPr>
              <a:xfrm>
                <a:off x="2078178" y="4356682"/>
                <a:ext cx="6096000" cy="957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BCCBE-4ACE-0404-B8CA-D889050B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78" y="4356682"/>
                <a:ext cx="6096000" cy="957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C6233A-3266-87FC-BB5B-DB4A9DE67369}"/>
                  </a:ext>
                </a:extLst>
              </p:cNvPr>
              <p:cNvSpPr txBox="1"/>
              <p:nvPr/>
            </p:nvSpPr>
            <p:spPr>
              <a:xfrm>
                <a:off x="3754580" y="4474596"/>
                <a:ext cx="6096000" cy="829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C6233A-3266-87FC-BB5B-DB4A9DE67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80" y="4474596"/>
                <a:ext cx="6096000" cy="829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23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CCA5-AF01-A5FA-ED7B-B9FF7AC7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2E0F-C7D4-8D2C-02D4-0727DB7B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Finite Different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27382-6815-6E4D-A1C4-BC0EE9147EA4}"/>
                  </a:ext>
                </a:extLst>
              </p:cNvPr>
              <p:cNvSpPr txBox="1"/>
              <p:nvPr/>
            </p:nvSpPr>
            <p:spPr>
              <a:xfrm>
                <a:off x="483298" y="2939659"/>
                <a:ext cx="11225403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27382-6815-6E4D-A1C4-BC0EE914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8" y="2939659"/>
                <a:ext cx="11225403" cy="983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1E1A7F-F57B-0E9D-791A-05DF2849807E}"/>
                  </a:ext>
                </a:extLst>
              </p:cNvPr>
              <p:cNvSpPr txBox="1"/>
              <p:nvPr/>
            </p:nvSpPr>
            <p:spPr>
              <a:xfrm>
                <a:off x="2043454" y="4347446"/>
                <a:ext cx="6096000" cy="957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1E1A7F-F57B-0E9D-791A-05DF28498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54" y="4347446"/>
                <a:ext cx="6096000" cy="957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27DBE-DB2D-8BF6-EB22-3C60AC99B7E3}"/>
                  </a:ext>
                </a:extLst>
              </p:cNvPr>
              <p:cNvSpPr txBox="1"/>
              <p:nvPr/>
            </p:nvSpPr>
            <p:spPr>
              <a:xfrm>
                <a:off x="3754580" y="4474596"/>
                <a:ext cx="6096000" cy="829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27DBE-DB2D-8BF6-EB22-3C60AC99B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80" y="4474596"/>
                <a:ext cx="6096000" cy="829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EC512B-A14A-94B9-63AF-F30997593628}"/>
              </a:ext>
            </a:extLst>
          </p:cNvPr>
          <p:cNvSpPr txBox="1"/>
          <p:nvPr/>
        </p:nvSpPr>
        <p:spPr>
          <a:xfrm>
            <a:off x="1805650" y="1918883"/>
            <a:ext cx="292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Index notation</a:t>
            </a:r>
          </a:p>
        </p:txBody>
      </p:sp>
    </p:spTree>
    <p:extLst>
      <p:ext uri="{BB962C8B-B14F-4D97-AF65-F5344CB8AC3E}">
        <p14:creationId xmlns:p14="http://schemas.microsoft.com/office/powerpoint/2010/main" val="241485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4FE8-5034-74A8-6639-CA1C744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Magnetic conductivity?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C9825-FA33-0A15-96E9-E1978DF83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For the PMLs to work we also need </a:t>
                </a:r>
                <a:r>
                  <a:rPr lang="en-CA" i="1" dirty="0"/>
                  <a:t>magnetic field loss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C9825-FA33-0A15-96E9-E1978DF83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5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5FBB3-8E53-1330-08BD-5CB981B0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FA41-4E2F-BF71-048D-E841F56D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Absorbing Boundaries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95128-BC23-E335-63D4-4121CF3F6DF0}"/>
              </a:ext>
            </a:extLst>
          </p:cNvPr>
          <p:cNvSpPr txBox="1"/>
          <p:nvPr/>
        </p:nvSpPr>
        <p:spPr>
          <a:xfrm>
            <a:off x="743578" y="1690688"/>
            <a:ext cx="10704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- Mur absorbing boundaries work great for 1D</a:t>
            </a:r>
          </a:p>
          <a:p>
            <a:endParaRPr lang="en-CA" sz="2800" dirty="0"/>
          </a:p>
          <a:p>
            <a:r>
              <a:rPr lang="en-CA" sz="2800" dirty="0"/>
              <a:t>- For 2D and 3D simulations, we need something better</a:t>
            </a:r>
          </a:p>
        </p:txBody>
      </p:sp>
    </p:spTree>
    <p:extLst>
      <p:ext uri="{BB962C8B-B14F-4D97-AF65-F5344CB8AC3E}">
        <p14:creationId xmlns:p14="http://schemas.microsoft.com/office/powerpoint/2010/main" val="69730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729BF4-9606-BDEF-F98A-26AF8253B23C}"/>
                  </a:ext>
                </a:extLst>
              </p:cNvPr>
              <p:cNvSpPr txBox="1"/>
              <p:nvPr/>
            </p:nvSpPr>
            <p:spPr>
              <a:xfrm>
                <a:off x="-67770" y="3205375"/>
                <a:ext cx="12327538" cy="1002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729BF4-9606-BDEF-F98A-26AF8253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770" y="3205375"/>
                <a:ext cx="12327538" cy="1002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FBAA7-4E55-7551-B5D3-681353415DF8}"/>
                  </a:ext>
                </a:extLst>
              </p:cNvPr>
              <p:cNvSpPr txBox="1"/>
              <p:nvPr/>
            </p:nvSpPr>
            <p:spPr>
              <a:xfrm>
                <a:off x="3047999" y="1421477"/>
                <a:ext cx="6096000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1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FBAA7-4E55-7551-B5D3-681353415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1421477"/>
                <a:ext cx="6096000" cy="666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34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0637-0C28-23F7-97E0-1A23BA5DF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A2D5B1-4A95-D64C-8AB8-602021839175}"/>
                  </a:ext>
                </a:extLst>
              </p:cNvPr>
              <p:cNvSpPr txBox="1"/>
              <p:nvPr/>
            </p:nvSpPr>
            <p:spPr>
              <a:xfrm>
                <a:off x="3047999" y="1421477"/>
                <a:ext cx="6096000" cy="666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1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A2D5B1-4A95-D64C-8AB8-602021839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1421477"/>
                <a:ext cx="6096000" cy="666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8C0283-2A0B-9DDE-B87D-C9C2B08CD0ED}"/>
                  </a:ext>
                </a:extLst>
              </p:cNvPr>
              <p:cNvSpPr txBox="1"/>
              <p:nvPr/>
            </p:nvSpPr>
            <p:spPr>
              <a:xfrm>
                <a:off x="483297" y="2700093"/>
                <a:ext cx="11225403" cy="1008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+1/2,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−1/2,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8C0283-2A0B-9DDE-B87D-C9C2B08C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7" y="2700093"/>
                <a:ext cx="11225403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212233-89BB-B084-9B83-14E01801941C}"/>
                  </a:ext>
                </a:extLst>
              </p:cNvPr>
              <p:cNvSpPr txBox="1"/>
              <p:nvPr/>
            </p:nvSpPr>
            <p:spPr>
              <a:xfrm>
                <a:off x="6095998" y="4539787"/>
                <a:ext cx="2789381" cy="834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212233-89BB-B084-9B83-14E01801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4539787"/>
                <a:ext cx="2789381" cy="834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9D060-130D-D36F-C747-5E27E25BEE6E}"/>
                  </a:ext>
                </a:extLst>
              </p:cNvPr>
              <p:cNvSpPr txBox="1"/>
              <p:nvPr/>
            </p:nvSpPr>
            <p:spPr>
              <a:xfrm>
                <a:off x="3706786" y="4366871"/>
                <a:ext cx="2789381" cy="1069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CA" sz="1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9D060-130D-D36F-C747-5E27E25B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86" y="4366871"/>
                <a:ext cx="2789381" cy="1069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433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0943-633A-7319-133F-33646F06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D813-CB54-1D18-CC7A-AE3CEB9F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07910E-6216-A3C1-1390-3B0E04996D0F}"/>
                  </a:ext>
                </a:extLst>
              </p:cNvPr>
              <p:cNvSpPr txBox="1"/>
              <p:nvPr/>
            </p:nvSpPr>
            <p:spPr>
              <a:xfrm>
                <a:off x="1536123" y="2861028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07910E-6216-A3C1-1390-3B0E0499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23" y="2861028"/>
                <a:ext cx="2324100" cy="369332"/>
              </a:xfrm>
              <a:prstGeom prst="rect">
                <a:avLst/>
              </a:prstGeom>
              <a:blipFill>
                <a:blip r:embed="rId2"/>
                <a:stretch>
                  <a:fillRect l="-2362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F0CC6E-B27B-138F-45F6-241301ED5276}"/>
              </a:ext>
            </a:extLst>
          </p:cNvPr>
          <p:cNvSpPr txBox="1"/>
          <p:nvPr/>
        </p:nvSpPr>
        <p:spPr>
          <a:xfrm>
            <a:off x="1983797" y="3230360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Update Magnetic field (n+1/2)</a:t>
            </a:r>
            <a:endParaRPr lang="en-CA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59976B-5DCB-E584-5B21-307F1337B7B6}"/>
                  </a:ext>
                </a:extLst>
              </p:cNvPr>
              <p:cNvSpPr txBox="1"/>
              <p:nvPr/>
            </p:nvSpPr>
            <p:spPr>
              <a:xfrm>
                <a:off x="2698173" y="3960974"/>
                <a:ext cx="7148514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59976B-5DCB-E584-5B21-307F1337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73" y="3960974"/>
                <a:ext cx="7148514" cy="683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441420-899E-657F-8F48-39181F2F5216}"/>
                  </a:ext>
                </a:extLst>
              </p:cNvPr>
              <p:cNvSpPr txBox="1"/>
              <p:nvPr/>
            </p:nvSpPr>
            <p:spPr>
              <a:xfrm>
                <a:off x="2583872" y="3594392"/>
                <a:ext cx="648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441420-899E-657F-8F48-39181F2F5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72" y="3594392"/>
                <a:ext cx="6486525" cy="369332"/>
              </a:xfrm>
              <a:prstGeom prst="rect">
                <a:avLst/>
              </a:prstGeom>
              <a:blipFill>
                <a:blip r:embed="rId4"/>
                <a:stretch>
                  <a:fillRect l="-846" t="-8333" b="-2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63CC87-3773-1E32-C2B3-A95CD4BE678D}"/>
              </a:ext>
            </a:extLst>
          </p:cNvPr>
          <p:cNvSpPr txBox="1"/>
          <p:nvPr/>
        </p:nvSpPr>
        <p:spPr>
          <a:xfrm>
            <a:off x="1983797" y="4676288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Update Electric field (n+1)</a:t>
            </a:r>
            <a:endParaRPr lang="en-CA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71771-DD04-FE34-6C96-08DC99DD7E16}"/>
                  </a:ext>
                </a:extLst>
              </p:cNvPr>
              <p:cNvSpPr txBox="1"/>
              <p:nvPr/>
            </p:nvSpPr>
            <p:spPr>
              <a:xfrm>
                <a:off x="2502910" y="5288308"/>
                <a:ext cx="7539039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71771-DD04-FE34-6C96-08DC99DD7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910" y="5288308"/>
                <a:ext cx="7539039" cy="665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3A8268-1046-1D0E-AB32-169CE329EE24}"/>
                  </a:ext>
                </a:extLst>
              </p:cNvPr>
              <p:cNvSpPr txBox="1"/>
              <p:nvPr/>
            </p:nvSpPr>
            <p:spPr>
              <a:xfrm>
                <a:off x="2583872" y="4982298"/>
                <a:ext cx="648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3A8268-1046-1D0E-AB32-169CE329E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72" y="4982298"/>
                <a:ext cx="6486525" cy="369332"/>
              </a:xfrm>
              <a:prstGeom prst="rect">
                <a:avLst/>
              </a:prstGeom>
              <a:blipFill>
                <a:blip r:embed="rId6"/>
                <a:stretch>
                  <a:fillRect l="-846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C6124E-088D-3BDE-2913-9310D5465BDA}"/>
                  </a:ext>
                </a:extLst>
              </p:cNvPr>
              <p:cNvSpPr txBox="1"/>
              <p:nvPr/>
            </p:nvSpPr>
            <p:spPr>
              <a:xfrm>
                <a:off x="1536123" y="2091192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b="0" dirty="0"/>
                  <a:t> 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C6124E-088D-3BDE-2913-9310D546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23" y="2091192"/>
                <a:ext cx="2324100" cy="369332"/>
              </a:xfrm>
              <a:prstGeom prst="rect">
                <a:avLst/>
              </a:prstGeom>
              <a:blipFill>
                <a:blip r:embed="rId7"/>
                <a:stretch>
                  <a:fillRect l="-2362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4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D614A-47F4-D710-6563-B1C2663E9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699B-9FA5-0CFF-2FE1-FD05147E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EFB00-83DC-0298-8CE6-37509D622E99}"/>
              </a:ext>
            </a:extLst>
          </p:cNvPr>
          <p:cNvSpPr/>
          <p:nvPr/>
        </p:nvSpPr>
        <p:spPr>
          <a:xfrm>
            <a:off x="7102765" y="1918855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43A6F-1E95-BBC9-380B-BF24CE2E5D07}"/>
              </a:ext>
            </a:extLst>
          </p:cNvPr>
          <p:cNvSpPr/>
          <p:nvPr/>
        </p:nvSpPr>
        <p:spPr>
          <a:xfrm>
            <a:off x="3643746" y="1918855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34C5F5-E6CD-90DC-D453-1A42862CFC6F}"/>
              </a:ext>
            </a:extLst>
          </p:cNvPr>
          <p:cNvSpPr/>
          <p:nvPr/>
        </p:nvSpPr>
        <p:spPr>
          <a:xfrm rot="16200000">
            <a:off x="5373255" y="189345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91B9-D3C1-0133-51B0-2DAF1CD7B429}"/>
              </a:ext>
            </a:extLst>
          </p:cNvPr>
          <p:cNvSpPr/>
          <p:nvPr/>
        </p:nvSpPr>
        <p:spPr>
          <a:xfrm rot="16200000">
            <a:off x="5373253" y="2673929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DCF08-D003-BA7F-FC9C-78D83E52533A}"/>
              </a:ext>
            </a:extLst>
          </p:cNvPr>
          <p:cNvSpPr/>
          <p:nvPr/>
        </p:nvSpPr>
        <p:spPr>
          <a:xfrm>
            <a:off x="3643743" y="1918854"/>
            <a:ext cx="3994728" cy="302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14087C-68D8-1650-C936-92245EB0666D}"/>
                  </a:ext>
                </a:extLst>
              </p:cNvPr>
              <p:cNvSpPr txBox="1"/>
              <p:nvPr/>
            </p:nvSpPr>
            <p:spPr>
              <a:xfrm>
                <a:off x="3752270" y="2002042"/>
                <a:ext cx="2981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Absorbing material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14087C-68D8-1650-C936-92245EB06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270" y="2002042"/>
                <a:ext cx="2981039" cy="369332"/>
              </a:xfrm>
              <a:prstGeom prst="rect">
                <a:avLst/>
              </a:prstGeom>
              <a:blipFill>
                <a:blip r:embed="rId2"/>
                <a:stretch>
                  <a:fillRect l="-184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7AF4375-683E-A248-A344-B84C6815D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 r="61074" b="51925"/>
          <a:stretch/>
        </p:blipFill>
        <p:spPr bwMode="auto">
          <a:xfrm>
            <a:off x="4309832" y="2445325"/>
            <a:ext cx="631624" cy="19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3F071E-BD2C-964D-9D37-C57DE9460218}"/>
              </a:ext>
            </a:extLst>
          </p:cNvPr>
          <p:cNvSpPr/>
          <p:nvPr/>
        </p:nvSpPr>
        <p:spPr>
          <a:xfrm>
            <a:off x="5315158" y="3103022"/>
            <a:ext cx="1280723" cy="84485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4D66D-94F1-B6DA-B96C-CD7F9C811E68}"/>
              </a:ext>
            </a:extLst>
          </p:cNvPr>
          <p:cNvSpPr txBox="1"/>
          <p:nvPr/>
        </p:nvSpPr>
        <p:spPr>
          <a:xfrm>
            <a:off x="5430210" y="3362564"/>
            <a:ext cx="105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nanoparticle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3BEE53-26EB-2EE9-2AF3-9FCD300AA8D7}"/>
                  </a:ext>
                </a:extLst>
              </p:cNvPr>
              <p:cNvSpPr txBox="1"/>
              <p:nvPr/>
            </p:nvSpPr>
            <p:spPr>
              <a:xfrm>
                <a:off x="1585732" y="5461930"/>
                <a:ext cx="78129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rgbClr val="FF0000"/>
                    </a:solidFill>
                  </a:rPr>
                  <a:t>How do we pick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8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3BEE53-26EB-2EE9-2AF3-9FCD300A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2" y="5461930"/>
                <a:ext cx="7812911" cy="523220"/>
              </a:xfrm>
              <a:prstGeom prst="rect">
                <a:avLst/>
              </a:prstGeom>
              <a:blipFill>
                <a:blip r:embed="rId4"/>
                <a:stretch>
                  <a:fillRect l="-1560" t="-12791" b="-31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794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C213-27DB-C310-F7D8-68DA3078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32A-674C-91CD-287B-52C7A889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BABCA8-8D83-2C9F-7C61-85EDACFF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2" y="2829117"/>
            <a:ext cx="2093854" cy="15847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5DFDE31-40B2-D9DB-1010-38309EB4DB65}"/>
              </a:ext>
            </a:extLst>
          </p:cNvPr>
          <p:cNvSpPr/>
          <p:nvPr/>
        </p:nvSpPr>
        <p:spPr>
          <a:xfrm>
            <a:off x="2144311" y="3114675"/>
            <a:ext cx="1085850" cy="97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E0FCAE-84D9-1BB7-52EC-3AB15D911E5F}"/>
              </a:ext>
            </a:extLst>
          </p:cNvPr>
          <p:cNvSpPr/>
          <p:nvPr/>
        </p:nvSpPr>
        <p:spPr>
          <a:xfrm>
            <a:off x="8170110" y="2090305"/>
            <a:ext cx="3911054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538F53-47DB-BB92-87BD-88E9F1CB3F7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87236" y="2184688"/>
            <a:ext cx="2107463" cy="929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83131A-561B-0884-6387-84E5A6FCA36B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687236" y="4086225"/>
            <a:ext cx="2254219" cy="920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E78C0D-3F32-5125-472A-F4A4D9999610}"/>
                  </a:ext>
                </a:extLst>
              </p:cNvPr>
              <p:cNvSpPr txBox="1"/>
              <p:nvPr/>
            </p:nvSpPr>
            <p:spPr>
              <a:xfrm>
                <a:off x="8170110" y="2152195"/>
                <a:ext cx="3379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Absorbing material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E78C0D-3F32-5125-472A-F4A4D999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110" y="2152195"/>
                <a:ext cx="3379097" cy="369332"/>
              </a:xfrm>
              <a:prstGeom prst="rect">
                <a:avLst/>
              </a:prstGeom>
              <a:blipFill>
                <a:blip r:embed="rId3"/>
                <a:stretch>
                  <a:fillRect l="-1441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">
            <a:extLst>
              <a:ext uri="{FF2B5EF4-FFF2-40B4-BE49-F238E27FC236}">
                <a16:creationId xmlns:a16="http://schemas.microsoft.com/office/drawing/2014/main" id="{2E09AE26-150F-5B83-AD18-BAC844A62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1427" y="2856204"/>
            <a:ext cx="157361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55AD67-D56C-A8E7-929F-83AF7C345FF8}"/>
              </a:ext>
            </a:extLst>
          </p:cNvPr>
          <p:cNvCxnSpPr/>
          <p:nvPr/>
        </p:nvCxnSpPr>
        <p:spPr>
          <a:xfrm>
            <a:off x="6259972" y="3652120"/>
            <a:ext cx="1296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54734-6F3C-479E-8251-9450A0E7CB5D}"/>
                  </a:ext>
                </a:extLst>
              </p:cNvPr>
              <p:cNvSpPr txBox="1"/>
              <p:nvPr/>
            </p:nvSpPr>
            <p:spPr>
              <a:xfrm>
                <a:off x="5676164" y="2184688"/>
                <a:ext cx="2662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Dielectric material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54734-6F3C-479E-8251-9450A0E7C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64" y="2184688"/>
                <a:ext cx="2662813" cy="369332"/>
              </a:xfrm>
              <a:prstGeom prst="rect">
                <a:avLst/>
              </a:prstGeom>
              <a:blipFill>
                <a:blip r:embed="rId5"/>
                <a:stretch>
                  <a:fillRect l="-1831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4B23B80-6004-0BBD-5F71-9B43B8681E97}"/>
              </a:ext>
            </a:extLst>
          </p:cNvPr>
          <p:cNvSpPr txBox="1"/>
          <p:nvPr/>
        </p:nvSpPr>
        <p:spPr>
          <a:xfrm>
            <a:off x="6096000" y="2620671"/>
            <a:ext cx="266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/>
              <a:t>Incoming field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53053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4DC0-0FEF-40DE-B18A-5641D0D2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1DB0-4CA0-3E94-56C0-82A7C5C0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C3016E-6EAF-BE40-722B-37611BEE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2" y="2829117"/>
            <a:ext cx="2093854" cy="15847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253605-887C-4CDC-C51C-F41A43734B84}"/>
              </a:ext>
            </a:extLst>
          </p:cNvPr>
          <p:cNvSpPr/>
          <p:nvPr/>
        </p:nvSpPr>
        <p:spPr>
          <a:xfrm>
            <a:off x="2144311" y="3114675"/>
            <a:ext cx="1085850" cy="97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0A633-6C0D-4650-08C8-67C7CEAF1D88}"/>
              </a:ext>
            </a:extLst>
          </p:cNvPr>
          <p:cNvSpPr/>
          <p:nvPr/>
        </p:nvSpPr>
        <p:spPr>
          <a:xfrm>
            <a:off x="8170110" y="2090305"/>
            <a:ext cx="3911054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9C9B93-9516-336A-1694-F76D75D340D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87236" y="2184688"/>
            <a:ext cx="2107463" cy="929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B89C4F-F324-8082-AAC1-5CACED6221EB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687236" y="4086225"/>
            <a:ext cx="2254219" cy="920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7C031-B38F-A8B4-A0DB-FE248A07048B}"/>
                  </a:ext>
                </a:extLst>
              </p:cNvPr>
              <p:cNvSpPr txBox="1"/>
              <p:nvPr/>
            </p:nvSpPr>
            <p:spPr>
              <a:xfrm>
                <a:off x="8170110" y="2152195"/>
                <a:ext cx="3379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Absorbing material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7C031-B38F-A8B4-A0DB-FE248A07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110" y="2152195"/>
                <a:ext cx="3379097" cy="369332"/>
              </a:xfrm>
              <a:prstGeom prst="rect">
                <a:avLst/>
              </a:prstGeom>
              <a:blipFill>
                <a:blip r:embed="rId3"/>
                <a:stretch>
                  <a:fillRect l="-1441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130F4-C78F-AE95-0135-F2EA0D25CAAF}"/>
                  </a:ext>
                </a:extLst>
              </p:cNvPr>
              <p:cNvSpPr txBox="1"/>
              <p:nvPr/>
            </p:nvSpPr>
            <p:spPr>
              <a:xfrm>
                <a:off x="5676164" y="2184688"/>
                <a:ext cx="2662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Dielectric material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D130F4-C78F-AE95-0135-F2EA0D25C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64" y="2184688"/>
                <a:ext cx="2662813" cy="369332"/>
              </a:xfrm>
              <a:prstGeom prst="rect">
                <a:avLst/>
              </a:prstGeom>
              <a:blipFill>
                <a:blip r:embed="rId4"/>
                <a:stretch>
                  <a:fillRect l="-1831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3F0838F8-EDFC-1E77-B1D5-8BC07F5E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136328" y="4361220"/>
            <a:ext cx="1573618" cy="2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6183AD-646E-38C7-55C8-5D4F8139D076}"/>
              </a:ext>
            </a:extLst>
          </p:cNvPr>
          <p:cNvCxnSpPr/>
          <p:nvPr/>
        </p:nvCxnSpPr>
        <p:spPr>
          <a:xfrm rot="10800000">
            <a:off x="6269207" y="4297507"/>
            <a:ext cx="1296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EE74C9FB-C7A9-E81C-4F03-D43AD86A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1427" y="2856204"/>
            <a:ext cx="157361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06BFB2-431C-5F11-B7AC-782DD52E5431}"/>
              </a:ext>
            </a:extLst>
          </p:cNvPr>
          <p:cNvCxnSpPr/>
          <p:nvPr/>
        </p:nvCxnSpPr>
        <p:spPr>
          <a:xfrm>
            <a:off x="6259972" y="3652120"/>
            <a:ext cx="1296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868504-50D2-0E79-5CCA-7FDFE155B170}"/>
              </a:ext>
            </a:extLst>
          </p:cNvPr>
          <p:cNvSpPr txBox="1"/>
          <p:nvPr/>
        </p:nvSpPr>
        <p:spPr>
          <a:xfrm>
            <a:off x="6096000" y="2620671"/>
            <a:ext cx="266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/>
              <a:t>Incoming field</a:t>
            </a:r>
            <a:endParaRPr lang="en-C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674D9-2020-AA32-7F41-9B306DA30512}"/>
              </a:ext>
            </a:extLst>
          </p:cNvPr>
          <p:cNvSpPr txBox="1"/>
          <p:nvPr/>
        </p:nvSpPr>
        <p:spPr>
          <a:xfrm>
            <a:off x="6103994" y="4592096"/>
            <a:ext cx="266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/>
              <a:t>Reflected field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83384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9E516-46CD-0B65-3FE2-2BA349FF1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AAE3-D81B-3D51-BC54-FD2D44B9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85CC2F-A377-BBF2-5392-6AFCC8E5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2" y="2829117"/>
            <a:ext cx="2093854" cy="15847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7640AB3-59CD-982F-ACB9-430F7DCEC1AA}"/>
              </a:ext>
            </a:extLst>
          </p:cNvPr>
          <p:cNvSpPr/>
          <p:nvPr/>
        </p:nvSpPr>
        <p:spPr>
          <a:xfrm>
            <a:off x="2144311" y="3114675"/>
            <a:ext cx="1085850" cy="971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2C467-78A8-FCEF-9FAA-B2BF9A144328}"/>
              </a:ext>
            </a:extLst>
          </p:cNvPr>
          <p:cNvSpPr/>
          <p:nvPr/>
        </p:nvSpPr>
        <p:spPr>
          <a:xfrm>
            <a:off x="8170110" y="2090305"/>
            <a:ext cx="3911054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22187-6B75-9263-F825-5490B99326B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87236" y="2184688"/>
            <a:ext cx="2107463" cy="9299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4C50CF-3E45-054E-A887-C993F416AD66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687236" y="4086225"/>
            <a:ext cx="2254219" cy="920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7CF7A8-C3ED-C567-D5DA-E213B4410CDE}"/>
                  </a:ext>
                </a:extLst>
              </p:cNvPr>
              <p:cNvSpPr txBox="1"/>
              <p:nvPr/>
            </p:nvSpPr>
            <p:spPr>
              <a:xfrm>
                <a:off x="8170110" y="2152195"/>
                <a:ext cx="3379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Absorbing material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dirty="0"/>
                  <a:t>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7CF7A8-C3ED-C567-D5DA-E213B4410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110" y="2152195"/>
                <a:ext cx="3379097" cy="369332"/>
              </a:xfrm>
              <a:prstGeom prst="rect">
                <a:avLst/>
              </a:prstGeom>
              <a:blipFill>
                <a:blip r:embed="rId3"/>
                <a:stretch>
                  <a:fillRect l="-1441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DCB70-DA11-B1CD-431D-1583DB10E2F4}"/>
                  </a:ext>
                </a:extLst>
              </p:cNvPr>
              <p:cNvSpPr txBox="1"/>
              <p:nvPr/>
            </p:nvSpPr>
            <p:spPr>
              <a:xfrm>
                <a:off x="5676164" y="2184688"/>
                <a:ext cx="2662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Dielectric material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3DCB70-DA11-B1CD-431D-1583DB10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64" y="2184688"/>
                <a:ext cx="2662813" cy="369332"/>
              </a:xfrm>
              <a:prstGeom prst="rect">
                <a:avLst/>
              </a:prstGeom>
              <a:blipFill>
                <a:blip r:embed="rId4"/>
                <a:stretch>
                  <a:fillRect l="-1831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>
            <a:extLst>
              <a:ext uri="{FF2B5EF4-FFF2-40B4-BE49-F238E27FC236}">
                <a16:creationId xmlns:a16="http://schemas.microsoft.com/office/drawing/2014/main" id="{836FD557-17F4-35FF-3B03-9317A15A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136328" y="4361220"/>
            <a:ext cx="1573618" cy="2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90B7FC-8FF6-8C74-D3C3-66E8E6C6DFBC}"/>
              </a:ext>
            </a:extLst>
          </p:cNvPr>
          <p:cNvCxnSpPr/>
          <p:nvPr/>
        </p:nvCxnSpPr>
        <p:spPr>
          <a:xfrm rot="10800000">
            <a:off x="6269207" y="4297507"/>
            <a:ext cx="1296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DAC6B3F5-EB57-A254-FEB6-7857DF70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1427" y="2856204"/>
            <a:ext cx="157361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6BB2D4-FF70-3C35-B326-D0C70BB362A2}"/>
              </a:ext>
            </a:extLst>
          </p:cNvPr>
          <p:cNvCxnSpPr/>
          <p:nvPr/>
        </p:nvCxnSpPr>
        <p:spPr>
          <a:xfrm>
            <a:off x="6259972" y="3652120"/>
            <a:ext cx="1296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8F4904-D405-6452-3096-23DEDC93CB48}"/>
              </a:ext>
            </a:extLst>
          </p:cNvPr>
          <p:cNvSpPr txBox="1"/>
          <p:nvPr/>
        </p:nvSpPr>
        <p:spPr>
          <a:xfrm>
            <a:off x="6096000" y="2620671"/>
            <a:ext cx="266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/>
              <a:t>Incoming field</a:t>
            </a:r>
            <a:endParaRPr lang="en-C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181B8-616A-A8F2-0A32-A37EB91FC7D3}"/>
              </a:ext>
            </a:extLst>
          </p:cNvPr>
          <p:cNvSpPr txBox="1"/>
          <p:nvPr/>
        </p:nvSpPr>
        <p:spPr>
          <a:xfrm>
            <a:off x="6103994" y="4592096"/>
            <a:ext cx="266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/>
              <a:t>Reflected field</a:t>
            </a:r>
            <a:endParaRPr lang="en-CA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D0F63-EE02-9258-4FBE-8D96D4CF4E2C}"/>
              </a:ext>
            </a:extLst>
          </p:cNvPr>
          <p:cNvSpPr txBox="1"/>
          <p:nvPr/>
        </p:nvSpPr>
        <p:spPr>
          <a:xfrm>
            <a:off x="4422981" y="5761101"/>
            <a:ext cx="3426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We want </a:t>
            </a:r>
            <a:r>
              <a:rPr lang="en-CA" sz="2400" b="1" dirty="0">
                <a:solidFill>
                  <a:srgbClr val="FF0000"/>
                </a:solidFill>
              </a:rPr>
              <a:t>no reflection! </a:t>
            </a:r>
            <a:endParaRPr lang="en-C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52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788E-B8C1-2E20-76F5-C07973AEF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997-48A1-45F9-9D66-CF5900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82045-E30C-CD71-7A3B-6D77E70E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67" y="245053"/>
            <a:ext cx="3743942" cy="1750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97F36-82B9-7B65-12E5-121D5E1D48EC}"/>
                  </a:ext>
                </a:extLst>
              </p:cNvPr>
              <p:cNvSpPr txBox="1"/>
              <p:nvPr/>
            </p:nvSpPr>
            <p:spPr>
              <a:xfrm>
                <a:off x="3599873" y="2682182"/>
                <a:ext cx="4553527" cy="113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97F36-82B9-7B65-12E5-121D5E1D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73" y="2682182"/>
                <a:ext cx="4553527" cy="113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04EB29-FF72-301F-5471-372C194B9152}"/>
                  </a:ext>
                </a:extLst>
              </p:cNvPr>
              <p:cNvSpPr txBox="1"/>
              <p:nvPr/>
            </p:nvSpPr>
            <p:spPr>
              <a:xfrm>
                <a:off x="3599873" y="4576680"/>
                <a:ext cx="1517073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04EB29-FF72-301F-5471-372C194B9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73" y="4576680"/>
                <a:ext cx="151707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A837A1-8FFB-E825-C217-0A4F2B9FF8C9}"/>
                  </a:ext>
                </a:extLst>
              </p:cNvPr>
              <p:cNvSpPr txBox="1"/>
              <p:nvPr/>
            </p:nvSpPr>
            <p:spPr>
              <a:xfrm>
                <a:off x="5300768" y="4576680"/>
                <a:ext cx="2971799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𝜔𝜇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A837A1-8FFB-E825-C217-0A4F2B9FF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768" y="4576680"/>
                <a:ext cx="2971799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E285893-0C2A-4CC5-252B-F65749F052DF}"/>
              </a:ext>
            </a:extLst>
          </p:cNvPr>
          <p:cNvSpPr txBox="1"/>
          <p:nvPr/>
        </p:nvSpPr>
        <p:spPr>
          <a:xfrm>
            <a:off x="1695595" y="3101202"/>
            <a:ext cx="26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/>
              <a:t>Reflectance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C9812-41CD-3081-9CC3-C35E2C7F91C4}"/>
              </a:ext>
            </a:extLst>
          </p:cNvPr>
          <p:cNvSpPr txBox="1"/>
          <p:nvPr/>
        </p:nvSpPr>
        <p:spPr>
          <a:xfrm>
            <a:off x="1695596" y="4881048"/>
            <a:ext cx="266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/>
              <a:t>Impedances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99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07A4E-BE9F-9176-3E39-E1903C0DE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723-02DA-E863-D1E8-5E089185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C2489-E933-50D2-FAD7-1F838B5E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67" y="245053"/>
            <a:ext cx="3743942" cy="1750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207C2-5F0C-FC6C-A4E7-612D13CDBFA7}"/>
                  </a:ext>
                </a:extLst>
              </p:cNvPr>
              <p:cNvSpPr txBox="1"/>
              <p:nvPr/>
            </p:nvSpPr>
            <p:spPr>
              <a:xfrm>
                <a:off x="3027001" y="2717827"/>
                <a:ext cx="6292272" cy="113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=0      ⇒       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4207C2-5F0C-FC6C-A4E7-612D13CD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01" y="2717827"/>
                <a:ext cx="6292272" cy="113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86CA0C-710E-04E1-EF16-6530011D8A2C}"/>
              </a:ext>
            </a:extLst>
          </p:cNvPr>
          <p:cNvSpPr txBox="1"/>
          <p:nvPr/>
        </p:nvSpPr>
        <p:spPr>
          <a:xfrm>
            <a:off x="2546430" y="4881046"/>
            <a:ext cx="7755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We need to impedances to </a:t>
            </a:r>
            <a:r>
              <a:rPr lang="en-CA" sz="2800" b="1" dirty="0">
                <a:solidFill>
                  <a:srgbClr val="FF0000"/>
                </a:solidFill>
              </a:rPr>
              <a:t>perfectly match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54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91E39-E76B-3B78-B8BB-C17E248FE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347A-887E-78B2-1B35-040987BA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4721E-145B-8A62-E564-6C328323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67" y="245053"/>
            <a:ext cx="3743942" cy="1750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63F0E9-2C88-757D-18F4-9C8C65658345}"/>
                  </a:ext>
                </a:extLst>
              </p:cNvPr>
              <p:cNvSpPr txBox="1"/>
              <p:nvPr/>
            </p:nvSpPr>
            <p:spPr>
              <a:xfrm>
                <a:off x="3027001" y="2717827"/>
                <a:ext cx="6292272" cy="1136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=0      ⇒       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63F0E9-2C88-757D-18F4-9C8C65658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01" y="2717827"/>
                <a:ext cx="6292272" cy="113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B05469-0EBE-48C4-EEB7-E9B689A946B1}"/>
                  </a:ext>
                </a:extLst>
              </p:cNvPr>
              <p:cNvSpPr txBox="1"/>
              <p:nvPr/>
            </p:nvSpPr>
            <p:spPr>
              <a:xfrm>
                <a:off x="4839855" y="395784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⇒       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B05469-0EBE-48C4-EEB7-E9B689A9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55" y="3957842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B3102-6F3A-D9F4-01F5-B2C8587D7041}"/>
                  </a:ext>
                </a:extLst>
              </p:cNvPr>
              <p:cNvSpPr txBox="1"/>
              <p:nvPr/>
            </p:nvSpPr>
            <p:spPr>
              <a:xfrm>
                <a:off x="5159915" y="4659374"/>
                <a:ext cx="6096000" cy="900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⇒       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FB3102-6F3A-D9F4-01F5-B2C8587D7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15" y="4659374"/>
                <a:ext cx="6096000" cy="900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58DC70E-CF71-B793-FB40-FD47340DAA7A}"/>
              </a:ext>
            </a:extLst>
          </p:cNvPr>
          <p:cNvSpPr/>
          <p:nvPr/>
        </p:nvSpPr>
        <p:spPr>
          <a:xfrm>
            <a:off x="6096000" y="3957842"/>
            <a:ext cx="4969164" cy="2055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040D7-7AA1-EAA0-6BCD-ECB29FE71455}"/>
              </a:ext>
            </a:extLst>
          </p:cNvPr>
          <p:cNvSpPr txBox="1"/>
          <p:nvPr/>
        </p:nvSpPr>
        <p:spPr>
          <a:xfrm>
            <a:off x="6009660" y="6074517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These are our conditions for a naïve PML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2E150F-0BAF-5433-54F9-D3BABFB91D9B}"/>
                  </a:ext>
                </a:extLst>
              </p:cNvPr>
              <p:cNvSpPr txBox="1"/>
              <p:nvPr/>
            </p:nvSpPr>
            <p:spPr>
              <a:xfrm>
                <a:off x="-98637" y="6074518"/>
                <a:ext cx="1517073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2E150F-0BAF-5433-54F9-D3BABFB9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637" y="6074518"/>
                <a:ext cx="1517073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A78DF9-ADD6-0BEB-8B31-944FCA7FD203}"/>
                  </a:ext>
                </a:extLst>
              </p:cNvPr>
              <p:cNvSpPr txBox="1"/>
              <p:nvPr/>
            </p:nvSpPr>
            <p:spPr>
              <a:xfrm>
                <a:off x="449221" y="6074517"/>
                <a:ext cx="2971799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CA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𝜔𝜇</m:t>
                                  </m:r>
                                </m:e>
                                <m:sub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1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A78DF9-ADD6-0BEB-8B31-944FCA7F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1" y="6074517"/>
                <a:ext cx="2971799" cy="637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0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787F-A264-E973-7E1C-13B04F3B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1A8F-CBBA-2537-808D-9AC75FAC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Absorbing Boundaries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6A0B6-6E05-4673-FCAB-01371D92F440}"/>
              </a:ext>
            </a:extLst>
          </p:cNvPr>
          <p:cNvSpPr txBox="1"/>
          <p:nvPr/>
        </p:nvSpPr>
        <p:spPr>
          <a:xfrm>
            <a:off x="743578" y="1690688"/>
            <a:ext cx="10704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Perfectly matched layer (PML)</a:t>
            </a:r>
          </a:p>
          <a:p>
            <a:endParaRPr lang="en-CA" sz="2800" b="1" dirty="0"/>
          </a:p>
          <a:p>
            <a:r>
              <a:rPr lang="en-CA" sz="2800" dirty="0"/>
              <a:t>A thin, fictitious material that absorbs light that approaches the boundary</a:t>
            </a:r>
          </a:p>
        </p:txBody>
      </p:sp>
    </p:spTree>
    <p:extLst>
      <p:ext uri="{BB962C8B-B14F-4D97-AF65-F5344CB8AC3E}">
        <p14:creationId xmlns:p14="http://schemas.microsoft.com/office/powerpoint/2010/main" val="2864681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952BC-1A46-C1C5-A12F-5547AE5F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49A-7947-FB4C-30E0-5DF9DDCD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CF2F3-3534-C63B-89E3-DB8D20AD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567" y="245053"/>
            <a:ext cx="3743942" cy="1750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1180A-8827-633D-3C59-B9C1836B54F8}"/>
                  </a:ext>
                </a:extLst>
              </p:cNvPr>
              <p:cNvSpPr txBox="1"/>
              <p:nvPr/>
            </p:nvSpPr>
            <p:spPr>
              <a:xfrm>
                <a:off x="2589024" y="2807915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⇒       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1180A-8827-633D-3C59-B9C1836B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24" y="2807915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912DA-7667-77D6-9939-B4E2A176DC0B}"/>
                  </a:ext>
                </a:extLst>
              </p:cNvPr>
              <p:cNvSpPr txBox="1"/>
              <p:nvPr/>
            </p:nvSpPr>
            <p:spPr>
              <a:xfrm>
                <a:off x="2909084" y="3509447"/>
                <a:ext cx="6096000" cy="900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⇒       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8912DA-7667-77D6-9939-B4E2A176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84" y="3509447"/>
                <a:ext cx="6096000" cy="900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0665A24-071E-F706-FCA2-3EA1F38C8991}"/>
              </a:ext>
            </a:extLst>
          </p:cNvPr>
          <p:cNvSpPr/>
          <p:nvPr/>
        </p:nvSpPr>
        <p:spPr>
          <a:xfrm>
            <a:off x="3845169" y="2807915"/>
            <a:ext cx="4969164" cy="2055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DF3F44-9033-A732-5EE8-93FE4BC719CC}"/>
                  </a:ext>
                </a:extLst>
              </p:cNvPr>
              <p:cNvSpPr txBox="1"/>
              <p:nvPr/>
            </p:nvSpPr>
            <p:spPr>
              <a:xfrm>
                <a:off x="4482572" y="5221449"/>
                <a:ext cx="4202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rgbClr val="FF0000"/>
                    </a:solidFill>
                  </a:rPr>
                  <a:t>How do we pick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DF3F44-9033-A732-5EE8-93FE4BC71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572" y="5221449"/>
                <a:ext cx="4202452" cy="523220"/>
              </a:xfrm>
              <a:prstGeom prst="rect">
                <a:avLst/>
              </a:prstGeom>
              <a:blipFill>
                <a:blip r:embed="rId5"/>
                <a:stretch>
                  <a:fillRect l="-2899" t="-12941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85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A08-DD86-B55D-4F42-D7AE88B4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9FE7A-1B56-6BD3-9308-A2621729C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Electric field in a PML: </a:t>
                </a:r>
                <a:endParaRPr lang="en-CA" b="0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𝑖𝑘𝑦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9FE7A-1B56-6BD3-9308-A2621729C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48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02039-B483-E418-123D-50BACE0B6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5A28-8650-3FC9-C511-4608EE1E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F0FC3-15A2-EF8D-94B5-85C0EF09F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Electric field in a PML: </a:t>
                </a:r>
                <a:endParaRPr lang="en-CA" b="0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𝑖𝑘𝑦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F0FC3-15A2-EF8D-94B5-85C0EF09F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4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3DEFF-573B-8F5C-92D7-F32C8A135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3666-C74A-FD3B-C298-D1DD95B8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0589A3-3F8F-D05C-0A13-3D148B5C4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644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Electric field in a PML: </a:t>
                </a:r>
                <a:endParaRPr lang="en-CA" b="0" dirty="0"/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0589A3-3F8F-D05C-0A13-3D148B5C4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6447"/>
                <a:ext cx="10515600" cy="4351338"/>
              </a:xfrm>
              <a:blipFill>
                <a:blip r:embed="rId2"/>
                <a:stretch>
                  <a:fillRect l="-1217" t="-25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36039-CC9C-FCC0-3726-01C76F75F84B}"/>
                  </a:ext>
                </a:extLst>
              </p:cNvPr>
              <p:cNvSpPr txBox="1"/>
              <p:nvPr/>
            </p:nvSpPr>
            <p:spPr>
              <a:xfrm>
                <a:off x="838200" y="4375867"/>
                <a:ext cx="11353800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𝑝𝑚𝑙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dirty="0"/>
                  <a:t> to be a very small number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C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A36039-CC9C-FCC0-3726-01C76F75F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75867"/>
                <a:ext cx="11353800" cy="672364"/>
              </a:xfrm>
              <a:prstGeom prst="rect">
                <a:avLst/>
              </a:prstGeom>
              <a:blipFill>
                <a:blip r:embed="rId3"/>
                <a:stretch>
                  <a:fillRect l="-1128" b="-209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95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309D8-227A-EC60-549E-CFEA3396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FC26-0889-B15C-C3E6-7C6343C6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3E9BC-DB7B-A40C-A5AD-8C8A1CE6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Electric field in a PML: </a:t>
                </a:r>
                <a:endParaRPr lang="en-CA" b="0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3E9BC-DB7B-A40C-A5AD-8C8A1CE6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5C5E7A-196B-172D-C70F-9E85E89F30D6}"/>
                  </a:ext>
                </a:extLst>
              </p:cNvPr>
              <p:cNvSpPr txBox="1"/>
              <p:nvPr/>
            </p:nvSpPr>
            <p:spPr>
              <a:xfrm>
                <a:off x="949570" y="4266568"/>
                <a:ext cx="8891220" cy="2059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sz="28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𝑝𝑚𝑙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CA" sz="2800" b="0" dirty="0"/>
              </a:p>
              <a:p>
                <a:pPr marL="0" indent="0">
                  <a:buNone/>
                </a:pPr>
                <a:endParaRPr lang="en-CA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𝑝𝑚𝑙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5C5E7A-196B-172D-C70F-9E85E89F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70" y="4266568"/>
                <a:ext cx="8891220" cy="2059538"/>
              </a:xfrm>
              <a:prstGeom prst="rect">
                <a:avLst/>
              </a:prstGeom>
              <a:blipFill>
                <a:blip r:embed="rId3"/>
                <a:stretch>
                  <a:fillRect l="-14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943D6EB-2B53-7597-0108-1A00425ADCC2}"/>
              </a:ext>
            </a:extLst>
          </p:cNvPr>
          <p:cNvSpPr/>
          <p:nvPr/>
        </p:nvSpPr>
        <p:spPr>
          <a:xfrm>
            <a:off x="3561908" y="5124251"/>
            <a:ext cx="4391459" cy="1398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46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3815B-CA32-CE2E-FAA9-D9376F4FB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E52D-2656-0688-BDA7-8485EC53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PML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1CFFAC-FBE0-B5A5-A3D6-E44A1C2CD69A}"/>
                  </a:ext>
                </a:extLst>
              </p:cNvPr>
              <p:cNvSpPr txBox="1"/>
              <p:nvPr/>
            </p:nvSpPr>
            <p:spPr>
              <a:xfrm>
                <a:off x="580293" y="2200663"/>
                <a:ext cx="8891220" cy="1479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CA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𝑝𝑚𝑙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1CFFAC-FBE0-B5A5-A3D6-E44A1C2CD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93" y="2200663"/>
                <a:ext cx="8891220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C2E39A-21B9-6FA9-DC09-9C0C3277F4F6}"/>
              </a:ext>
            </a:extLst>
          </p:cNvPr>
          <p:cNvSpPr/>
          <p:nvPr/>
        </p:nvSpPr>
        <p:spPr>
          <a:xfrm>
            <a:off x="3159817" y="2364952"/>
            <a:ext cx="4391459" cy="1398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2872A-E5CC-A0D4-F269-0FFD94D6BB6B}"/>
                  </a:ext>
                </a:extLst>
              </p:cNvPr>
              <p:cNvSpPr txBox="1"/>
              <p:nvPr/>
            </p:nvSpPr>
            <p:spPr>
              <a:xfrm>
                <a:off x="3159817" y="4273704"/>
                <a:ext cx="565024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500" dirty="0">
                    <a:solidFill>
                      <a:srgbClr val="FF0000"/>
                    </a:solidFill>
                  </a:rPr>
                  <a:t>Don’t be greedy with </a:t>
                </a:r>
                <a14:m>
                  <m:oMath xmlns:m="http://schemas.openxmlformats.org/officeDocument/2006/math">
                    <m:r>
                      <a:rPr lang="en-CA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CA" sz="2500" dirty="0">
                  <a:solidFill>
                    <a:srgbClr val="FF0000"/>
                  </a:solidFill>
                </a:endParaRPr>
              </a:p>
              <a:p>
                <a:endParaRPr lang="en-CA" sz="2500" dirty="0">
                  <a:solidFill>
                    <a:srgbClr val="FF0000"/>
                  </a:solidFill>
                </a:endParaRPr>
              </a:p>
              <a:p>
                <a:r>
                  <a:rPr lang="en-CA" sz="25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CA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500" dirty="0">
                    <a:solidFill>
                      <a:srgbClr val="FF0000"/>
                    </a:solidFill>
                  </a:rPr>
                  <a:t> is too large, we will still get reflection due to discretization errors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2872A-E5CC-A0D4-F269-0FFD94D6B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817" y="4273704"/>
                <a:ext cx="5650241" cy="1631216"/>
              </a:xfrm>
              <a:prstGeom prst="rect">
                <a:avLst/>
              </a:prstGeom>
              <a:blipFill>
                <a:blip r:embed="rId3"/>
                <a:stretch>
                  <a:fillRect l="-1726" t="-2612" b="-82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227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31FD-FE13-792C-ADBD-74B1B668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4D6579-99F7-90E3-2DC0-C00982E21AB0}"/>
              </a:ext>
            </a:extLst>
          </p:cNvPr>
          <p:cNvSpPr/>
          <p:nvPr/>
        </p:nvSpPr>
        <p:spPr>
          <a:xfrm>
            <a:off x="8164285" y="3722914"/>
            <a:ext cx="755780" cy="5318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5C6F4-287C-6A72-18A1-28EBD13DEA6A}"/>
              </a:ext>
            </a:extLst>
          </p:cNvPr>
          <p:cNvSpPr/>
          <p:nvPr/>
        </p:nvSpPr>
        <p:spPr>
          <a:xfrm>
            <a:off x="3181738" y="3722913"/>
            <a:ext cx="5738327" cy="531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88FD38-ED7A-3E77-E886-130EF19B426C}"/>
              </a:ext>
            </a:extLst>
          </p:cNvPr>
          <p:cNvCxnSpPr/>
          <p:nvPr/>
        </p:nvCxnSpPr>
        <p:spPr>
          <a:xfrm>
            <a:off x="3956180" y="3722913"/>
            <a:ext cx="0" cy="5318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546041-19EE-CA52-EBC9-E566FA61F188}"/>
                  </a:ext>
                </a:extLst>
              </p:cNvPr>
              <p:cNvSpPr txBox="1"/>
              <p:nvPr/>
            </p:nvSpPr>
            <p:spPr>
              <a:xfrm>
                <a:off x="3606282" y="4254758"/>
                <a:ext cx="699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546041-19EE-CA52-EBC9-E566FA61F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82" y="4254758"/>
                <a:ext cx="699796" cy="369332"/>
              </a:xfrm>
              <a:prstGeom prst="rect">
                <a:avLst/>
              </a:prstGeom>
              <a:blipFill>
                <a:blip r:embed="rId2"/>
                <a:stretch>
                  <a:fillRect l="-2632" r="-9649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976D4A-F5DD-4430-A968-7422B0F7C67A}"/>
                  </a:ext>
                </a:extLst>
              </p:cNvPr>
              <p:cNvSpPr txBox="1"/>
              <p:nvPr/>
            </p:nvSpPr>
            <p:spPr>
              <a:xfrm>
                <a:off x="8192277" y="4392365"/>
                <a:ext cx="699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𝑃𝑀𝐿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976D4A-F5DD-4430-A968-7422B0F7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277" y="4392365"/>
                <a:ext cx="6997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003A2-24D6-2F1D-01B0-FC17DF88C20C}"/>
              </a:ext>
            </a:extLst>
          </p:cNvPr>
          <p:cNvCxnSpPr/>
          <p:nvPr/>
        </p:nvCxnSpPr>
        <p:spPr>
          <a:xfrm>
            <a:off x="8164285" y="4402100"/>
            <a:ext cx="755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A3162B-EC90-5C3C-19DB-F6F6B42F4B7F}"/>
                  </a:ext>
                </a:extLst>
              </p:cNvPr>
              <p:cNvSpPr txBox="1"/>
              <p:nvPr/>
            </p:nvSpPr>
            <p:spPr>
              <a:xfrm>
                <a:off x="8087306" y="3804169"/>
                <a:ext cx="100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A3162B-EC90-5C3C-19DB-F6F6B42F4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06" y="3804169"/>
                <a:ext cx="10077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5970A0-59C7-F2E1-6780-A122FDED0500}"/>
                  </a:ext>
                </a:extLst>
              </p:cNvPr>
              <p:cNvSpPr txBox="1"/>
              <p:nvPr/>
            </p:nvSpPr>
            <p:spPr>
              <a:xfrm>
                <a:off x="5356547" y="3804169"/>
                <a:ext cx="100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5970A0-59C7-F2E1-6780-A122FDED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547" y="3804169"/>
                <a:ext cx="1007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AC76AA-B381-15F8-9959-0A633FF249FF}"/>
              </a:ext>
            </a:extLst>
          </p:cNvPr>
          <p:cNvCxnSpPr>
            <a:cxnSpLocks/>
          </p:cNvCxnSpPr>
          <p:nvPr/>
        </p:nvCxnSpPr>
        <p:spPr>
          <a:xfrm>
            <a:off x="2677886" y="3804169"/>
            <a:ext cx="456814" cy="212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99C474-B2D2-DC5E-DC8C-CB2B2599B387}"/>
              </a:ext>
            </a:extLst>
          </p:cNvPr>
          <p:cNvSpPr txBox="1"/>
          <p:nvPr/>
        </p:nvSpPr>
        <p:spPr>
          <a:xfrm>
            <a:off x="1704584" y="3522503"/>
            <a:ext cx="117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Mur B.C.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EB1F60-829B-6339-426A-7CA09196B57F}"/>
              </a:ext>
            </a:extLst>
          </p:cNvPr>
          <p:cNvCxnSpPr/>
          <p:nvPr/>
        </p:nvCxnSpPr>
        <p:spPr>
          <a:xfrm>
            <a:off x="3578289" y="3722912"/>
            <a:ext cx="0" cy="53184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A7E5D-F50E-3412-F38A-0EEAFD8D150B}"/>
              </a:ext>
            </a:extLst>
          </p:cNvPr>
          <p:cNvSpPr txBox="1"/>
          <p:nvPr/>
        </p:nvSpPr>
        <p:spPr>
          <a:xfrm>
            <a:off x="2618984" y="2481506"/>
            <a:ext cx="267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Reflection monitor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DEBA9-8742-4C59-99F6-6AE3ABE7081A}"/>
              </a:ext>
            </a:extLst>
          </p:cNvPr>
          <p:cNvCxnSpPr>
            <a:cxnSpLocks/>
          </p:cNvCxnSpPr>
          <p:nvPr/>
        </p:nvCxnSpPr>
        <p:spPr>
          <a:xfrm>
            <a:off x="3578289" y="2850838"/>
            <a:ext cx="0" cy="693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8E4B8-7C34-3771-54D2-65AD8FF016E8}"/>
              </a:ext>
            </a:extLst>
          </p:cNvPr>
          <p:cNvCxnSpPr>
            <a:cxnSpLocks/>
          </p:cNvCxnSpPr>
          <p:nvPr/>
        </p:nvCxnSpPr>
        <p:spPr>
          <a:xfrm>
            <a:off x="3956179" y="4007496"/>
            <a:ext cx="251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30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1CD28-4589-B5FF-B492-3F258EB5C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DF77-BA3C-BF27-58BF-00FF213B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Naïve PML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7BC02-A781-E49B-B6EB-185312836EBB}"/>
              </a:ext>
            </a:extLst>
          </p:cNvPr>
          <p:cNvSpPr txBox="1"/>
          <p:nvPr/>
        </p:nvSpPr>
        <p:spPr>
          <a:xfrm>
            <a:off x="1046285" y="1690688"/>
            <a:ext cx="983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The reflection is still non-negligible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Our analysis assumes light is at </a:t>
            </a:r>
            <a:r>
              <a:rPr lang="en-CA" sz="2400" b="1" dirty="0"/>
              <a:t>normal incidence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In 1D that’s fine</a:t>
            </a:r>
          </a:p>
        </p:txBody>
      </p:sp>
    </p:spTree>
    <p:extLst>
      <p:ext uri="{BB962C8B-B14F-4D97-AF65-F5344CB8AC3E}">
        <p14:creationId xmlns:p14="http://schemas.microsoft.com/office/powerpoint/2010/main" val="1675970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D8BA0-D74C-95EE-68B1-FB8719C0B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C195-06EE-A6F5-F523-2F823765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Simple adaptations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8787C-6997-A57D-A877-E6D34CD0601A}"/>
                  </a:ext>
                </a:extLst>
              </p:cNvPr>
              <p:cNvSpPr txBox="1"/>
              <p:nvPr/>
            </p:nvSpPr>
            <p:spPr>
              <a:xfrm>
                <a:off x="1019909" y="1690688"/>
                <a:ext cx="9838592" cy="207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use graded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/>
                  <a:t> instead of constant: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𝑝𝑚𝑙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8787C-6997-A57D-A877-E6D34CD06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9" y="1690688"/>
                <a:ext cx="9838592" cy="2079865"/>
              </a:xfrm>
              <a:prstGeom prst="rect">
                <a:avLst/>
              </a:prstGeom>
              <a:blipFill>
                <a:blip r:embed="rId2"/>
                <a:stretch>
                  <a:fillRect l="-805" t="-23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232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26F89-9E54-6BDA-B623-2A266989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DC21-EE4C-B9C7-9AEC-E208EBC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Simple adaptations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2B1CD7-5910-1071-AC93-B13530435230}"/>
                  </a:ext>
                </a:extLst>
              </p:cNvPr>
              <p:cNvSpPr txBox="1"/>
              <p:nvPr/>
            </p:nvSpPr>
            <p:spPr>
              <a:xfrm>
                <a:off x="1019909" y="1690688"/>
                <a:ext cx="9838592" cy="244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use graded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sz="2400" dirty="0"/>
                  <a:t> instead of constant: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𝑝𝑚𝑙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  <a:p>
                <a:endParaRPr lang="en-CA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2B1CD7-5910-1071-AC93-B1353043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9" y="1690688"/>
                <a:ext cx="9838592" cy="2449197"/>
              </a:xfrm>
              <a:prstGeom prst="rect">
                <a:avLst/>
              </a:prstGeom>
              <a:blipFill>
                <a:blip r:embed="rId2"/>
                <a:stretch>
                  <a:fillRect l="-805" t="-19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23D462-1FD5-6585-967D-0171BC90C9A1}"/>
                  </a:ext>
                </a:extLst>
              </p:cNvPr>
              <p:cNvSpPr txBox="1"/>
              <p:nvPr/>
            </p:nvSpPr>
            <p:spPr>
              <a:xfrm>
                <a:off x="1493595" y="3937978"/>
                <a:ext cx="8891220" cy="134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CA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unc>
                            <m:func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𝑝𝑚𝑙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23D462-1FD5-6585-967D-0171BC90C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95" y="3937978"/>
                <a:ext cx="8891220" cy="1342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98C6E-E1F7-DA16-6723-00A39E5F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1CDF-AFD6-9B0A-39F6-2F280260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Absorbing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0747D-96B3-9703-6FCE-04A94521C052}"/>
              </a:ext>
            </a:extLst>
          </p:cNvPr>
          <p:cNvSpPr/>
          <p:nvPr/>
        </p:nvSpPr>
        <p:spPr>
          <a:xfrm>
            <a:off x="7364022" y="358688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A6EE4-8970-6168-956F-A1971E6729EA}"/>
              </a:ext>
            </a:extLst>
          </p:cNvPr>
          <p:cNvSpPr/>
          <p:nvPr/>
        </p:nvSpPr>
        <p:spPr>
          <a:xfrm>
            <a:off x="3905003" y="358688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AAABB-6A74-BB70-2AB4-39977E37392B}"/>
              </a:ext>
            </a:extLst>
          </p:cNvPr>
          <p:cNvSpPr/>
          <p:nvPr/>
        </p:nvSpPr>
        <p:spPr>
          <a:xfrm rot="16200000">
            <a:off x="5634512" y="1857371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F21CA-0E28-5E86-CCF3-DD0BCB836CD6}"/>
              </a:ext>
            </a:extLst>
          </p:cNvPr>
          <p:cNvSpPr/>
          <p:nvPr/>
        </p:nvSpPr>
        <p:spPr>
          <a:xfrm rot="16200000">
            <a:off x="5634510" y="4341955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D8284-27A9-00B3-268A-B8DE2BEE425E}"/>
              </a:ext>
            </a:extLst>
          </p:cNvPr>
          <p:cNvSpPr/>
          <p:nvPr/>
        </p:nvSpPr>
        <p:spPr>
          <a:xfrm>
            <a:off x="3905000" y="3586880"/>
            <a:ext cx="3994728" cy="302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4B5D1-2283-240A-A5A5-A1763659A4A0}"/>
              </a:ext>
            </a:extLst>
          </p:cNvPr>
          <p:cNvSpPr txBox="1"/>
          <p:nvPr/>
        </p:nvSpPr>
        <p:spPr>
          <a:xfrm>
            <a:off x="4013527" y="3670068"/>
            <a:ext cx="298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PML = Absorbing material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C36A9-B5F6-9D2A-8DA4-B26B6644F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 r="61074" b="51925"/>
          <a:stretch/>
        </p:blipFill>
        <p:spPr bwMode="auto">
          <a:xfrm>
            <a:off x="4571089" y="4113351"/>
            <a:ext cx="631624" cy="19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5D1B304-059B-A271-8B0D-B01DCB4994A5}"/>
              </a:ext>
            </a:extLst>
          </p:cNvPr>
          <p:cNvSpPr/>
          <p:nvPr/>
        </p:nvSpPr>
        <p:spPr>
          <a:xfrm>
            <a:off x="5576415" y="4771048"/>
            <a:ext cx="1280723" cy="84485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26EBD-2A68-1786-EED0-A9AF50D500A1}"/>
              </a:ext>
            </a:extLst>
          </p:cNvPr>
          <p:cNvSpPr txBox="1"/>
          <p:nvPr/>
        </p:nvSpPr>
        <p:spPr>
          <a:xfrm>
            <a:off x="5691467" y="5030590"/>
            <a:ext cx="105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nanoparticle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705C4-B0C8-D41B-7248-2EE67BE52B58}"/>
              </a:ext>
            </a:extLst>
          </p:cNvPr>
          <p:cNvSpPr txBox="1"/>
          <p:nvPr/>
        </p:nvSpPr>
        <p:spPr>
          <a:xfrm>
            <a:off x="743578" y="1690688"/>
            <a:ext cx="10704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Perfectly matched layer (PML)</a:t>
            </a:r>
          </a:p>
          <a:p>
            <a:endParaRPr lang="en-CA" sz="2800" b="1" dirty="0"/>
          </a:p>
          <a:p>
            <a:r>
              <a:rPr lang="en-CA" sz="2800" dirty="0"/>
              <a:t>A thin, fictitious material that absorbs light that approaches the boundary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852DA6-D7D8-F5C1-F54D-681BFA7F0442}"/>
              </a:ext>
            </a:extLst>
          </p:cNvPr>
          <p:cNvSpPr/>
          <p:nvPr/>
        </p:nvSpPr>
        <p:spPr>
          <a:xfrm rot="19453095">
            <a:off x="6591719" y="4592097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861AFE4-9075-A450-98B6-A2F2BD3F10DA}"/>
              </a:ext>
            </a:extLst>
          </p:cNvPr>
          <p:cNvSpPr/>
          <p:nvPr/>
        </p:nvSpPr>
        <p:spPr>
          <a:xfrm rot="2362191">
            <a:off x="6823157" y="5683494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2F08846-0B42-1E94-E498-EE09EC2F64DF}"/>
              </a:ext>
            </a:extLst>
          </p:cNvPr>
          <p:cNvSpPr/>
          <p:nvPr/>
        </p:nvSpPr>
        <p:spPr>
          <a:xfrm rot="7468009">
            <a:off x="5470656" y="5636447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C983E35-0E81-7A35-E862-69D686122C20}"/>
              </a:ext>
            </a:extLst>
          </p:cNvPr>
          <p:cNvSpPr/>
          <p:nvPr/>
        </p:nvSpPr>
        <p:spPr>
          <a:xfrm rot="13546775">
            <a:off x="5374460" y="4372427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D44340F-CCCD-A44C-6909-D5F945944894}"/>
              </a:ext>
            </a:extLst>
          </p:cNvPr>
          <p:cNvSpPr/>
          <p:nvPr/>
        </p:nvSpPr>
        <p:spPr>
          <a:xfrm rot="7468009">
            <a:off x="5310067" y="6118702"/>
            <a:ext cx="260738" cy="120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E73EB26-F243-DDE0-F359-B83FA01966BA}"/>
              </a:ext>
            </a:extLst>
          </p:cNvPr>
          <p:cNvSpPr/>
          <p:nvPr/>
        </p:nvSpPr>
        <p:spPr>
          <a:xfrm rot="2328565">
            <a:off x="7372971" y="6157694"/>
            <a:ext cx="260738" cy="120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AA94783-6DDC-BAC9-F333-8FCB9C05A6A2}"/>
              </a:ext>
            </a:extLst>
          </p:cNvPr>
          <p:cNvSpPr/>
          <p:nvPr/>
        </p:nvSpPr>
        <p:spPr>
          <a:xfrm rot="7468009">
            <a:off x="5199315" y="6411215"/>
            <a:ext cx="137088" cy="639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D75CBF-E013-60E0-6682-8CE3FED7FE14}"/>
              </a:ext>
            </a:extLst>
          </p:cNvPr>
          <p:cNvSpPr/>
          <p:nvPr/>
        </p:nvSpPr>
        <p:spPr>
          <a:xfrm rot="2328565">
            <a:off x="7684137" y="6442174"/>
            <a:ext cx="138613" cy="6107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8F9DC3D-0D7B-B5B9-D3F1-7131C08015A8}"/>
              </a:ext>
            </a:extLst>
          </p:cNvPr>
          <p:cNvSpPr/>
          <p:nvPr/>
        </p:nvSpPr>
        <p:spPr>
          <a:xfrm rot="19651390">
            <a:off x="7319154" y="4295392"/>
            <a:ext cx="260738" cy="120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E06FC5B-FBE6-1937-BADB-A6B2358A8AF7}"/>
              </a:ext>
            </a:extLst>
          </p:cNvPr>
          <p:cNvSpPr/>
          <p:nvPr/>
        </p:nvSpPr>
        <p:spPr>
          <a:xfrm rot="19651390">
            <a:off x="7736927" y="4113807"/>
            <a:ext cx="117734" cy="6235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011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BE65B-72CF-A138-CBCF-65B567697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62DC-D993-BA2B-F7A6-A39E20C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E5F24-7C43-527E-352B-E74C2354A0A6}"/>
              </a:ext>
            </a:extLst>
          </p:cNvPr>
          <p:cNvSpPr/>
          <p:nvPr/>
        </p:nvSpPr>
        <p:spPr>
          <a:xfrm>
            <a:off x="8164284" y="3722914"/>
            <a:ext cx="1094013" cy="5318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95488-AD26-64DB-CDC2-50B537EE5D78}"/>
              </a:ext>
            </a:extLst>
          </p:cNvPr>
          <p:cNvSpPr/>
          <p:nvPr/>
        </p:nvSpPr>
        <p:spPr>
          <a:xfrm>
            <a:off x="3181738" y="3722913"/>
            <a:ext cx="6076561" cy="531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8DD1E1-F3DE-9864-267D-BA7B8FFE6B3F}"/>
              </a:ext>
            </a:extLst>
          </p:cNvPr>
          <p:cNvCxnSpPr/>
          <p:nvPr/>
        </p:nvCxnSpPr>
        <p:spPr>
          <a:xfrm>
            <a:off x="3956180" y="3722913"/>
            <a:ext cx="0" cy="5318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9EC4C-49C9-EB96-E7E7-BC387F96B2AF}"/>
                  </a:ext>
                </a:extLst>
              </p:cNvPr>
              <p:cNvSpPr txBox="1"/>
              <p:nvPr/>
            </p:nvSpPr>
            <p:spPr>
              <a:xfrm>
                <a:off x="3606282" y="4254758"/>
                <a:ext cx="699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29EC4C-49C9-EB96-E7E7-BC387F96B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82" y="4254758"/>
                <a:ext cx="699796" cy="369332"/>
              </a:xfrm>
              <a:prstGeom prst="rect">
                <a:avLst/>
              </a:prstGeom>
              <a:blipFill>
                <a:blip r:embed="rId2"/>
                <a:stretch>
                  <a:fillRect l="-2632" r="-9649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3BA5D0-F8D3-371A-201D-358F800CA452}"/>
                  </a:ext>
                </a:extLst>
              </p:cNvPr>
              <p:cNvSpPr txBox="1"/>
              <p:nvPr/>
            </p:nvSpPr>
            <p:spPr>
              <a:xfrm>
                <a:off x="8361392" y="4392365"/>
                <a:ext cx="699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𝑃𝑀𝐿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3BA5D0-F8D3-371A-201D-358F800CA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92" y="4392365"/>
                <a:ext cx="6997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5B7A2C-1429-C789-FF95-EEB4583D8D1D}"/>
              </a:ext>
            </a:extLst>
          </p:cNvPr>
          <p:cNvCxnSpPr>
            <a:cxnSpLocks/>
          </p:cNvCxnSpPr>
          <p:nvPr/>
        </p:nvCxnSpPr>
        <p:spPr>
          <a:xfrm flipV="1">
            <a:off x="8164285" y="4392365"/>
            <a:ext cx="1094012" cy="9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C9E423-CF12-4809-160E-F9B03D814CC0}"/>
                  </a:ext>
                </a:extLst>
              </p:cNvPr>
              <p:cNvSpPr txBox="1"/>
              <p:nvPr/>
            </p:nvSpPr>
            <p:spPr>
              <a:xfrm>
                <a:off x="8087306" y="3804169"/>
                <a:ext cx="100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C9E423-CF12-4809-160E-F9B03D81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06" y="3804169"/>
                <a:ext cx="1007707" cy="369332"/>
              </a:xfrm>
              <a:prstGeom prst="rect">
                <a:avLst/>
              </a:prstGeom>
              <a:blipFill>
                <a:blip r:embed="rId4"/>
                <a:stretch>
                  <a:fillRect r="-18182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C2B01B-EDB5-F413-E31A-470FC1A67A93}"/>
                  </a:ext>
                </a:extLst>
              </p:cNvPr>
              <p:cNvSpPr txBox="1"/>
              <p:nvPr/>
            </p:nvSpPr>
            <p:spPr>
              <a:xfrm>
                <a:off x="5356547" y="3804169"/>
                <a:ext cx="100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C2B01B-EDB5-F413-E31A-470FC1A6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547" y="3804169"/>
                <a:ext cx="10077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0CBEC-3F2A-8408-3766-0774323CA0D6}"/>
              </a:ext>
            </a:extLst>
          </p:cNvPr>
          <p:cNvCxnSpPr>
            <a:cxnSpLocks/>
          </p:cNvCxnSpPr>
          <p:nvPr/>
        </p:nvCxnSpPr>
        <p:spPr>
          <a:xfrm>
            <a:off x="2677886" y="3804169"/>
            <a:ext cx="456814" cy="212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F3606F-F0E6-6AF7-433B-85C756FAD139}"/>
              </a:ext>
            </a:extLst>
          </p:cNvPr>
          <p:cNvSpPr txBox="1"/>
          <p:nvPr/>
        </p:nvSpPr>
        <p:spPr>
          <a:xfrm>
            <a:off x="1704584" y="3522503"/>
            <a:ext cx="117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Mur B.C.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C5F8BC-F10B-C95F-E269-7050C2FF436A}"/>
              </a:ext>
            </a:extLst>
          </p:cNvPr>
          <p:cNvCxnSpPr/>
          <p:nvPr/>
        </p:nvCxnSpPr>
        <p:spPr>
          <a:xfrm>
            <a:off x="3578289" y="3722912"/>
            <a:ext cx="0" cy="53184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E3C187-16A2-FC17-C54A-F652E9337EBD}"/>
              </a:ext>
            </a:extLst>
          </p:cNvPr>
          <p:cNvSpPr txBox="1"/>
          <p:nvPr/>
        </p:nvSpPr>
        <p:spPr>
          <a:xfrm>
            <a:off x="2618984" y="2481506"/>
            <a:ext cx="267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Reflection monitor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C21AC-8DAC-0454-B3AC-E55D0DF4D17C}"/>
              </a:ext>
            </a:extLst>
          </p:cNvPr>
          <p:cNvCxnSpPr>
            <a:cxnSpLocks/>
          </p:cNvCxnSpPr>
          <p:nvPr/>
        </p:nvCxnSpPr>
        <p:spPr>
          <a:xfrm>
            <a:off x="3578289" y="2850838"/>
            <a:ext cx="0" cy="693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40C660-A794-675E-0CFF-7368228A9370}"/>
              </a:ext>
            </a:extLst>
          </p:cNvPr>
          <p:cNvCxnSpPr>
            <a:cxnSpLocks/>
          </p:cNvCxnSpPr>
          <p:nvPr/>
        </p:nvCxnSpPr>
        <p:spPr>
          <a:xfrm>
            <a:off x="3956179" y="4007496"/>
            <a:ext cx="251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89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4F2E-73A2-6321-13E9-FB2D184AC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4175-AE15-C862-0D8D-3DE2934F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8A337-15B1-C044-7BA0-797C5ED01683}"/>
              </a:ext>
            </a:extLst>
          </p:cNvPr>
          <p:cNvSpPr/>
          <p:nvPr/>
        </p:nvSpPr>
        <p:spPr>
          <a:xfrm>
            <a:off x="8164284" y="3722914"/>
            <a:ext cx="1094013" cy="5318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F12ABF-1DFB-DC2A-3E73-C0C43C246A8D}"/>
              </a:ext>
            </a:extLst>
          </p:cNvPr>
          <p:cNvSpPr/>
          <p:nvPr/>
        </p:nvSpPr>
        <p:spPr>
          <a:xfrm>
            <a:off x="3181738" y="3722913"/>
            <a:ext cx="6076561" cy="531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F75334-524F-7F58-6307-963BD31A98B5}"/>
              </a:ext>
            </a:extLst>
          </p:cNvPr>
          <p:cNvCxnSpPr/>
          <p:nvPr/>
        </p:nvCxnSpPr>
        <p:spPr>
          <a:xfrm>
            <a:off x="5978411" y="3730984"/>
            <a:ext cx="0" cy="5318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AC185-ED0C-6C4F-059E-DB39987671E1}"/>
                  </a:ext>
                </a:extLst>
              </p:cNvPr>
              <p:cNvSpPr txBox="1"/>
              <p:nvPr/>
            </p:nvSpPr>
            <p:spPr>
              <a:xfrm>
                <a:off x="5628513" y="4262829"/>
                <a:ext cx="699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AC185-ED0C-6C4F-059E-DB399876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13" y="4262829"/>
                <a:ext cx="699796" cy="369332"/>
              </a:xfrm>
              <a:prstGeom prst="rect">
                <a:avLst/>
              </a:prstGeom>
              <a:blipFill>
                <a:blip r:embed="rId2"/>
                <a:stretch>
                  <a:fillRect l="-2609" r="-9565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2B9E-2239-AC6C-8423-4DD54086D3BB}"/>
                  </a:ext>
                </a:extLst>
              </p:cNvPr>
              <p:cNvSpPr txBox="1"/>
              <p:nvPr/>
            </p:nvSpPr>
            <p:spPr>
              <a:xfrm>
                <a:off x="8361392" y="4392365"/>
                <a:ext cx="699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𝑃𝑀𝐿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2B9E-2239-AC6C-8423-4DD54086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392" y="4392365"/>
                <a:ext cx="6997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06B0F4-FA80-C239-4159-96986C5A8CA0}"/>
              </a:ext>
            </a:extLst>
          </p:cNvPr>
          <p:cNvCxnSpPr>
            <a:cxnSpLocks/>
          </p:cNvCxnSpPr>
          <p:nvPr/>
        </p:nvCxnSpPr>
        <p:spPr>
          <a:xfrm flipV="1">
            <a:off x="8164285" y="4392365"/>
            <a:ext cx="1094012" cy="9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4D219A-07FB-C68D-965C-FA0F8D156438}"/>
                  </a:ext>
                </a:extLst>
              </p:cNvPr>
              <p:cNvSpPr txBox="1"/>
              <p:nvPr/>
            </p:nvSpPr>
            <p:spPr>
              <a:xfrm>
                <a:off x="8087306" y="3804169"/>
                <a:ext cx="100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4D219A-07FB-C68D-965C-FA0F8D15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06" y="3804169"/>
                <a:ext cx="1007707" cy="369332"/>
              </a:xfrm>
              <a:prstGeom prst="rect">
                <a:avLst/>
              </a:prstGeom>
              <a:blipFill>
                <a:blip r:embed="rId4"/>
                <a:stretch>
                  <a:fillRect r="-18182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B408C-B9D7-91EE-943A-8E831940F0D0}"/>
              </a:ext>
            </a:extLst>
          </p:cNvPr>
          <p:cNvCxnSpPr>
            <a:cxnSpLocks/>
          </p:cNvCxnSpPr>
          <p:nvPr/>
        </p:nvCxnSpPr>
        <p:spPr>
          <a:xfrm>
            <a:off x="5978410" y="4015567"/>
            <a:ext cx="251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A55E9E-3545-296C-6356-5B58228167B8}"/>
              </a:ext>
            </a:extLst>
          </p:cNvPr>
          <p:cNvCxnSpPr>
            <a:cxnSpLocks/>
          </p:cNvCxnSpPr>
          <p:nvPr/>
        </p:nvCxnSpPr>
        <p:spPr>
          <a:xfrm flipH="1">
            <a:off x="5720532" y="4018105"/>
            <a:ext cx="268162" cy="5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2337566-9D2D-AE66-F1A7-14481CD60BF1}"/>
              </a:ext>
            </a:extLst>
          </p:cNvPr>
          <p:cNvSpPr/>
          <p:nvPr/>
        </p:nvSpPr>
        <p:spPr>
          <a:xfrm>
            <a:off x="3186495" y="3722913"/>
            <a:ext cx="1094013" cy="5318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40E6F0-699D-3D48-E1D4-C7FB0337A789}"/>
                  </a:ext>
                </a:extLst>
              </p:cNvPr>
              <p:cNvSpPr txBox="1"/>
              <p:nvPr/>
            </p:nvSpPr>
            <p:spPr>
              <a:xfrm>
                <a:off x="3383603" y="4392364"/>
                <a:ext cx="699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𝑃𝑀𝐿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40E6F0-699D-3D48-E1D4-C7FB0337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03" y="4392364"/>
                <a:ext cx="6997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3D9E86-307A-7DF8-0E3A-5354B9AF5243}"/>
              </a:ext>
            </a:extLst>
          </p:cNvPr>
          <p:cNvCxnSpPr>
            <a:cxnSpLocks/>
          </p:cNvCxnSpPr>
          <p:nvPr/>
        </p:nvCxnSpPr>
        <p:spPr>
          <a:xfrm flipV="1">
            <a:off x="3186496" y="4392364"/>
            <a:ext cx="1094012" cy="9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13177C-B2D3-F6EA-39F9-2BB70C2F9AC8}"/>
                  </a:ext>
                </a:extLst>
              </p:cNvPr>
              <p:cNvSpPr txBox="1"/>
              <p:nvPr/>
            </p:nvSpPr>
            <p:spPr>
              <a:xfrm>
                <a:off x="3109517" y="3804168"/>
                <a:ext cx="1007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13177C-B2D3-F6EA-39F9-2BB70C2F9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17" y="3804168"/>
                <a:ext cx="1007707" cy="369332"/>
              </a:xfrm>
              <a:prstGeom prst="rect">
                <a:avLst/>
              </a:prstGeom>
              <a:blipFill>
                <a:blip r:embed="rId6"/>
                <a:stretch>
                  <a:fillRect r="-18182"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E70F2B-FE8E-FAE6-B0A0-5070DFA657AA}"/>
              </a:ext>
            </a:extLst>
          </p:cNvPr>
          <p:cNvCxnSpPr>
            <a:cxnSpLocks/>
          </p:cNvCxnSpPr>
          <p:nvPr/>
        </p:nvCxnSpPr>
        <p:spPr>
          <a:xfrm>
            <a:off x="2657112" y="2772873"/>
            <a:ext cx="486137" cy="81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26437B-63AC-74F3-862B-441E00361080}"/>
                  </a:ext>
                </a:extLst>
              </p:cNvPr>
              <p:cNvSpPr txBox="1"/>
              <p:nvPr/>
            </p:nvSpPr>
            <p:spPr>
              <a:xfrm>
                <a:off x="857335" y="2207873"/>
                <a:ext cx="51044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We need to “mirror”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26437B-63AC-74F3-862B-441E0036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35" y="2207873"/>
                <a:ext cx="5104435" cy="461665"/>
              </a:xfrm>
              <a:prstGeom prst="rect">
                <a:avLst/>
              </a:prstGeom>
              <a:blipFill>
                <a:blip r:embed="rId7"/>
                <a:stretch>
                  <a:fillRect l="-1912"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082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2BBE1-31DE-C1EE-9F7F-15C3DBB65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4478-67BB-5E41-9D34-05C1CEB0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Naïve PML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95A13-D9B9-F9AB-DC83-902EBCDA6813}"/>
              </a:ext>
            </a:extLst>
          </p:cNvPr>
          <p:cNvSpPr txBox="1"/>
          <p:nvPr/>
        </p:nvSpPr>
        <p:spPr>
          <a:xfrm>
            <a:off x="1046285" y="1690688"/>
            <a:ext cx="983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>
                    <a:lumMod val="85000"/>
                  </a:schemeClr>
                </a:solidFill>
              </a:rPr>
              <a:t>The reflection is still non-negligible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Our analysis assumes light is at normal incidence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Not good for 2D and 3D simulations</a:t>
            </a:r>
          </a:p>
        </p:txBody>
      </p:sp>
    </p:spTree>
    <p:extLst>
      <p:ext uri="{BB962C8B-B14F-4D97-AF65-F5344CB8AC3E}">
        <p14:creationId xmlns:p14="http://schemas.microsoft.com/office/powerpoint/2010/main" val="2554114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8B4F-AF47-0212-98AD-A7D58D7B2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3F0B-CC60-E345-D29D-8B9AF4BF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Naïve PML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6D20C-1075-EF72-32E6-52397CA5DE39}"/>
              </a:ext>
            </a:extLst>
          </p:cNvPr>
          <p:cNvSpPr txBox="1"/>
          <p:nvPr/>
        </p:nvSpPr>
        <p:spPr>
          <a:xfrm>
            <a:off x="1046285" y="1690688"/>
            <a:ext cx="983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>
                    <a:lumMod val="85000"/>
                  </a:schemeClr>
                </a:solidFill>
              </a:rPr>
              <a:t>The reflection is still non-negligible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Our analysis assumes light is at normal incidence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Not good for 2D and 3D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246E97-AF12-C22D-0DF5-2A4E2F39675B}"/>
                  </a:ext>
                </a:extLst>
              </p:cNvPr>
              <p:cNvSpPr txBox="1"/>
              <p:nvPr/>
            </p:nvSpPr>
            <p:spPr>
              <a:xfrm>
                <a:off x="6784149" y="2168159"/>
                <a:ext cx="6097464" cy="76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CA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246E97-AF12-C22D-0DF5-2A4E2F39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149" y="2168159"/>
                <a:ext cx="6097464" cy="763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466847D-7CCA-01DD-BD73-D9BC0C533187}"/>
              </a:ext>
            </a:extLst>
          </p:cNvPr>
          <p:cNvSpPr/>
          <p:nvPr/>
        </p:nvSpPr>
        <p:spPr>
          <a:xfrm>
            <a:off x="5004879" y="3597653"/>
            <a:ext cx="3911054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DBC51B9E-06C3-9EB8-59B9-BA2EB2260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666" flipH="1">
            <a:off x="3383040" y="4280632"/>
            <a:ext cx="1573618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59BAAF-EE55-20AE-805A-D4F04C9AE962}"/>
              </a:ext>
            </a:extLst>
          </p:cNvPr>
          <p:cNvCxnSpPr>
            <a:cxnSpLocks/>
          </p:cNvCxnSpPr>
          <p:nvPr/>
        </p:nvCxnSpPr>
        <p:spPr>
          <a:xfrm>
            <a:off x="3334819" y="4609245"/>
            <a:ext cx="1040490" cy="63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5D2810-231E-E59E-BE40-29C58044AF0C}"/>
              </a:ext>
            </a:extLst>
          </p:cNvPr>
          <p:cNvSpPr txBox="1"/>
          <p:nvPr/>
        </p:nvSpPr>
        <p:spPr>
          <a:xfrm>
            <a:off x="3334819" y="3750432"/>
            <a:ext cx="266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/>
              <a:t>Incoming field</a:t>
            </a:r>
            <a:endParaRPr lang="en-CA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50CA21-E401-10F6-E4E3-DFA724CB96D8}"/>
              </a:ext>
            </a:extLst>
          </p:cNvPr>
          <p:cNvCxnSpPr>
            <a:cxnSpLocks/>
          </p:cNvCxnSpPr>
          <p:nvPr/>
        </p:nvCxnSpPr>
        <p:spPr>
          <a:xfrm flipH="1">
            <a:off x="3401663" y="5626697"/>
            <a:ext cx="906802" cy="39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4">
            <a:extLst>
              <a:ext uri="{FF2B5EF4-FFF2-40B4-BE49-F238E27FC236}">
                <a16:creationId xmlns:a16="http://schemas.microsoft.com/office/drawing/2014/main" id="{A5A56ECF-C7DC-A532-29BA-80C8B7EA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1412" flipH="1">
            <a:off x="3216850" y="5814323"/>
            <a:ext cx="1573618" cy="31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4C3013-7C09-081F-66EC-F2E7F048D2F4}"/>
              </a:ext>
            </a:extLst>
          </p:cNvPr>
          <p:cNvSpPr txBox="1"/>
          <p:nvPr/>
        </p:nvSpPr>
        <p:spPr>
          <a:xfrm>
            <a:off x="3043902" y="6358140"/>
            <a:ext cx="2662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0" dirty="0"/>
              <a:t>Reflected field </a:t>
            </a:r>
            <a:endParaRPr lang="en-CA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283E5-2714-10F1-A3E4-A5062C6D844B}"/>
                  </a:ext>
                </a:extLst>
              </p:cNvPr>
              <p:cNvSpPr txBox="1"/>
              <p:nvPr/>
            </p:nvSpPr>
            <p:spPr>
              <a:xfrm>
                <a:off x="1340846" y="5899048"/>
                <a:ext cx="26628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283E5-2714-10F1-A3E4-A5062C6D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46" y="5899048"/>
                <a:ext cx="26628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30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4FAF-0B7C-7C0E-7C8E-F0D43862A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053C-2884-355A-1651-5682F678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998ED-08B0-6FB9-51B4-99784F787CA6}"/>
                  </a:ext>
                </a:extLst>
              </p:cNvPr>
              <p:cNvSpPr txBox="1"/>
              <p:nvPr/>
            </p:nvSpPr>
            <p:spPr>
              <a:xfrm>
                <a:off x="1114425" y="1827965"/>
                <a:ext cx="9612190" cy="140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sz="2800" dirty="0"/>
                  <a:t>Electric field in a PML: </a:t>
                </a:r>
                <a:endParaRPr lang="en-CA" sz="2800" b="0" dirty="0"/>
              </a:p>
              <a:p>
                <a:pPr marL="0" indent="0">
                  <a:buNone/>
                </a:pPr>
                <a:endParaRPr lang="en-CA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𝑖𝑘𝑦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998ED-08B0-6FB9-51B4-99784F78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1827965"/>
                <a:ext cx="9612190" cy="1401089"/>
              </a:xfrm>
              <a:prstGeom prst="rect">
                <a:avLst/>
              </a:prstGeom>
              <a:blipFill>
                <a:blip r:embed="rId2"/>
                <a:stretch>
                  <a:fillRect l="-1332" t="-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20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E3D0-F72F-239C-411A-EE2CDA77C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3503-1530-6F90-580E-1F052DA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0B5FF2-A2FE-B81D-B4B3-8CD95D1C546B}"/>
                  </a:ext>
                </a:extLst>
              </p:cNvPr>
              <p:cNvSpPr txBox="1"/>
              <p:nvPr/>
            </p:nvSpPr>
            <p:spPr>
              <a:xfrm>
                <a:off x="1114425" y="1827965"/>
                <a:ext cx="9612190" cy="1401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sz="2800" dirty="0"/>
                  <a:t>Electric field in a PML: </a:t>
                </a:r>
                <a:endParaRPr lang="en-CA" sz="2800" b="0" dirty="0"/>
              </a:p>
              <a:p>
                <a:pPr marL="0" indent="0">
                  <a:buNone/>
                </a:pPr>
                <a:endParaRPr lang="en-CA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𝑖𝑘𝑦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0B5FF2-A2FE-B81D-B4B3-8CD95D1C5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1827965"/>
                <a:ext cx="9612190" cy="1401089"/>
              </a:xfrm>
              <a:prstGeom prst="rect">
                <a:avLst/>
              </a:prstGeom>
              <a:blipFill>
                <a:blip r:embed="rId2"/>
                <a:stretch>
                  <a:fillRect l="-1332" t="-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19C333-2574-87AE-6FBC-2E1A26948E6A}"/>
                  </a:ext>
                </a:extLst>
              </p:cNvPr>
              <p:cNvSpPr txBox="1"/>
              <p:nvPr/>
            </p:nvSpPr>
            <p:spPr>
              <a:xfrm>
                <a:off x="2871788" y="4495063"/>
                <a:ext cx="6097464" cy="811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𝑖𝑘𝑦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19C333-2574-87AE-6FBC-2E1A2694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88" y="4495063"/>
                <a:ext cx="6097464" cy="811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6307DA-ED6B-541E-962E-D138B9ECDB1D}"/>
                  </a:ext>
                </a:extLst>
              </p:cNvPr>
              <p:cNvSpPr txBox="1"/>
              <p:nvPr/>
            </p:nvSpPr>
            <p:spPr>
              <a:xfrm>
                <a:off x="2934433" y="3789434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sz="1800" dirty="0"/>
                  <a:t>For not-constant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18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6307DA-ED6B-541E-962E-D138B9ECD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33" y="3789434"/>
                <a:ext cx="6097464" cy="369332"/>
              </a:xfrm>
              <a:prstGeom prst="rect">
                <a:avLst/>
              </a:prstGeom>
              <a:blipFill>
                <a:blip r:embed="rId4"/>
                <a:stretch>
                  <a:fillRect l="-799" t="-8333" b="-2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06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79448-93D1-425A-CC71-17C31D69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1729-CFDF-2E39-1FA8-D684A8D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7D89E-058B-1C06-3416-B6E2232DD694}"/>
              </a:ext>
            </a:extLst>
          </p:cNvPr>
          <p:cNvSpPr txBox="1"/>
          <p:nvPr/>
        </p:nvSpPr>
        <p:spPr>
          <a:xfrm>
            <a:off x="1114425" y="1827965"/>
            <a:ext cx="96121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2800" dirty="0"/>
              <a:t>Electric field in a PML: </a:t>
            </a:r>
            <a:endParaRPr lang="en-CA" sz="2800" b="0" dirty="0"/>
          </a:p>
          <a:p>
            <a:pPr marL="0" indent="0">
              <a:buNone/>
            </a:pPr>
            <a:endParaRPr lang="en-CA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627991-3420-E7F9-B43D-98A8F7D28B37}"/>
                  </a:ext>
                </a:extLst>
              </p:cNvPr>
              <p:cNvSpPr txBox="1"/>
              <p:nvPr/>
            </p:nvSpPr>
            <p:spPr>
              <a:xfrm>
                <a:off x="2731111" y="2426116"/>
                <a:ext cx="6097464" cy="782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𝑖𝑘𝑦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627991-3420-E7F9-B43D-98A8F7D2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11" y="2426116"/>
                <a:ext cx="6097464" cy="782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242118-F322-DAC8-FD09-35BDF272BCA2}"/>
                  </a:ext>
                </a:extLst>
              </p:cNvPr>
              <p:cNvSpPr txBox="1"/>
              <p:nvPr/>
            </p:nvSpPr>
            <p:spPr>
              <a:xfrm>
                <a:off x="1659548" y="3583825"/>
                <a:ext cx="6097464" cy="54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242118-F322-DAC8-FD09-35BDF272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48" y="3583825"/>
                <a:ext cx="6097464" cy="546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A3BB66-5B8B-97F7-603C-0BD70ECCEC79}"/>
              </a:ext>
            </a:extLst>
          </p:cNvPr>
          <p:cNvCxnSpPr>
            <a:cxnSpLocks/>
          </p:cNvCxnSpPr>
          <p:nvPr/>
        </p:nvCxnSpPr>
        <p:spPr>
          <a:xfrm flipV="1">
            <a:off x="4360985" y="4184666"/>
            <a:ext cx="0" cy="747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BC2509-B363-6B04-570F-34FB105A044D}"/>
              </a:ext>
            </a:extLst>
          </p:cNvPr>
          <p:cNvSpPr txBox="1"/>
          <p:nvPr/>
        </p:nvSpPr>
        <p:spPr>
          <a:xfrm>
            <a:off x="3135086" y="4899729"/>
            <a:ext cx="286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Coordinate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709066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20BED-CE87-F490-AC1A-F42235BBB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27B2-9118-37E3-18E0-7C23C3CF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8DFD2-BFA7-CD5A-0EE8-CE214E53E87C}"/>
              </a:ext>
            </a:extLst>
          </p:cNvPr>
          <p:cNvSpPr txBox="1"/>
          <p:nvPr/>
        </p:nvSpPr>
        <p:spPr>
          <a:xfrm>
            <a:off x="1114425" y="1827965"/>
            <a:ext cx="96121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2800" dirty="0"/>
              <a:t>Electric field in a PML: </a:t>
            </a:r>
            <a:endParaRPr lang="en-CA" sz="2800" b="0" dirty="0"/>
          </a:p>
          <a:p>
            <a:pPr marL="0" indent="0">
              <a:buNone/>
            </a:pPr>
            <a:endParaRPr lang="en-CA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E9A8DD-43F4-B900-EDDF-15CA9672C700}"/>
                  </a:ext>
                </a:extLst>
              </p:cNvPr>
              <p:cNvSpPr txBox="1"/>
              <p:nvPr/>
            </p:nvSpPr>
            <p:spPr>
              <a:xfrm>
                <a:off x="2731111" y="2395972"/>
                <a:ext cx="6097464" cy="7820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𝑖𝑘𝑦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E9A8DD-43F4-B900-EDDF-15CA9672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11" y="2395972"/>
                <a:ext cx="6097464" cy="7820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768B4E-5A27-DA51-17AD-97060A41C6D7}"/>
                  </a:ext>
                </a:extLst>
              </p:cNvPr>
              <p:cNvSpPr txBox="1"/>
              <p:nvPr/>
            </p:nvSpPr>
            <p:spPr>
              <a:xfrm>
                <a:off x="1659548" y="3443150"/>
                <a:ext cx="6097464" cy="54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768B4E-5A27-DA51-17AD-97060A41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48" y="3443150"/>
                <a:ext cx="6097464" cy="546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DA9B0-46C7-ED00-6C31-600972128B18}"/>
                  </a:ext>
                </a:extLst>
              </p:cNvPr>
              <p:cNvSpPr txBox="1"/>
              <p:nvPr/>
            </p:nvSpPr>
            <p:spPr>
              <a:xfrm>
                <a:off x="2533284" y="4129428"/>
                <a:ext cx="6097464" cy="104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5DA9B0-46C7-ED00-6C31-60097212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84" y="4129428"/>
                <a:ext cx="6097464" cy="104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9ECE16-1386-377A-6D4E-D5184F1CA5E2}"/>
              </a:ext>
            </a:extLst>
          </p:cNvPr>
          <p:cNvSpPr txBox="1"/>
          <p:nvPr/>
        </p:nvSpPr>
        <p:spPr>
          <a:xfrm>
            <a:off x="8077932" y="4466315"/>
            <a:ext cx="3501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“Stretched-coordinate mapping”</a:t>
            </a:r>
          </a:p>
        </p:txBody>
      </p:sp>
    </p:spTree>
    <p:extLst>
      <p:ext uri="{BB962C8B-B14F-4D97-AF65-F5344CB8AC3E}">
        <p14:creationId xmlns:p14="http://schemas.microsoft.com/office/powerpoint/2010/main" val="433646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BCC2-C8CB-1824-DBCC-E360284BA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0111-D7F7-68B0-5F7B-4514393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6C6F4C-1D35-14E8-0668-F9FD8A2A4EA6}"/>
                  </a:ext>
                </a:extLst>
              </p:cNvPr>
              <p:cNvSpPr txBox="1"/>
              <p:nvPr/>
            </p:nvSpPr>
            <p:spPr>
              <a:xfrm>
                <a:off x="2302172" y="2305080"/>
                <a:ext cx="6097464" cy="104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6C6F4C-1D35-14E8-0668-F9FD8A2A4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72" y="2305080"/>
                <a:ext cx="6097464" cy="1043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751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67663-F6D9-0A9D-C980-C0480816F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2A7-D034-F0AA-1EAF-551A9F90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E4170E-D988-D863-64B5-4A788B8EF252}"/>
                  </a:ext>
                </a:extLst>
              </p:cNvPr>
              <p:cNvSpPr txBox="1"/>
              <p:nvPr/>
            </p:nvSpPr>
            <p:spPr>
              <a:xfrm>
                <a:off x="2302172" y="2305080"/>
                <a:ext cx="6097464" cy="104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E4170E-D988-D863-64B5-4A788B8EF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72" y="2305080"/>
                <a:ext cx="6097464" cy="1043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7369E2-9D2E-63C9-2541-3C36CEAC30D5}"/>
                  </a:ext>
                </a:extLst>
              </p:cNvPr>
              <p:cNvSpPr txBox="1"/>
              <p:nvPr/>
            </p:nvSpPr>
            <p:spPr>
              <a:xfrm>
                <a:off x="2194780" y="4045958"/>
                <a:ext cx="6097464" cy="1326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7369E2-9D2E-63C9-2541-3C36CEAC3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80" y="4045958"/>
                <a:ext cx="6097464" cy="1326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90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8744D-88F1-6AF2-3262-46D0ABBD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3E6-D4A9-13CE-DD7E-5357BAC3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Absorbing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01C01-12F5-72A9-3B84-D45D156018C1}"/>
              </a:ext>
            </a:extLst>
          </p:cNvPr>
          <p:cNvSpPr/>
          <p:nvPr/>
        </p:nvSpPr>
        <p:spPr>
          <a:xfrm>
            <a:off x="7364022" y="358688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3D53B-055E-F753-6F35-0D75BCF80BCC}"/>
              </a:ext>
            </a:extLst>
          </p:cNvPr>
          <p:cNvSpPr/>
          <p:nvPr/>
        </p:nvSpPr>
        <p:spPr>
          <a:xfrm>
            <a:off x="3905003" y="358688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00E48-9947-C9DB-CBD9-A4103782499E}"/>
              </a:ext>
            </a:extLst>
          </p:cNvPr>
          <p:cNvSpPr/>
          <p:nvPr/>
        </p:nvSpPr>
        <p:spPr>
          <a:xfrm rot="16200000">
            <a:off x="5634512" y="1857371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683E0-C31C-8632-6251-EDFE936DB446}"/>
              </a:ext>
            </a:extLst>
          </p:cNvPr>
          <p:cNvSpPr/>
          <p:nvPr/>
        </p:nvSpPr>
        <p:spPr>
          <a:xfrm rot="16200000">
            <a:off x="5634510" y="4341955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A87DEE-91E6-935F-3FCD-CEB8A8033D5E}"/>
              </a:ext>
            </a:extLst>
          </p:cNvPr>
          <p:cNvSpPr/>
          <p:nvPr/>
        </p:nvSpPr>
        <p:spPr>
          <a:xfrm>
            <a:off x="3905000" y="3586880"/>
            <a:ext cx="3994728" cy="302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4A3C7-31A2-C1A0-DF21-2F9A7B93968D}"/>
              </a:ext>
            </a:extLst>
          </p:cNvPr>
          <p:cNvSpPr txBox="1"/>
          <p:nvPr/>
        </p:nvSpPr>
        <p:spPr>
          <a:xfrm>
            <a:off x="4013527" y="3670068"/>
            <a:ext cx="298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PML = Absorbing material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12792-E8D2-5787-7B2E-EB3851AC6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 r="61074" b="51925"/>
          <a:stretch/>
        </p:blipFill>
        <p:spPr bwMode="auto">
          <a:xfrm>
            <a:off x="4571089" y="4113351"/>
            <a:ext cx="631624" cy="19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14BD9E0-DDF0-3EB4-5DC6-DB7B56B171BD}"/>
              </a:ext>
            </a:extLst>
          </p:cNvPr>
          <p:cNvSpPr/>
          <p:nvPr/>
        </p:nvSpPr>
        <p:spPr>
          <a:xfrm>
            <a:off x="5576415" y="4771048"/>
            <a:ext cx="1280723" cy="84485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47216-1FB0-6FA5-7E4E-AFF7932EBB1F}"/>
              </a:ext>
            </a:extLst>
          </p:cNvPr>
          <p:cNvSpPr txBox="1"/>
          <p:nvPr/>
        </p:nvSpPr>
        <p:spPr>
          <a:xfrm>
            <a:off x="5691467" y="5030590"/>
            <a:ext cx="105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nanoparticle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3C276-FF97-D09B-E1A9-D83A3B3127AC}"/>
              </a:ext>
            </a:extLst>
          </p:cNvPr>
          <p:cNvSpPr txBox="1"/>
          <p:nvPr/>
        </p:nvSpPr>
        <p:spPr>
          <a:xfrm>
            <a:off x="743578" y="1690688"/>
            <a:ext cx="107048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Perfectly matched layer (PML)</a:t>
            </a:r>
          </a:p>
          <a:p>
            <a:endParaRPr lang="en-CA" sz="2800" b="1" dirty="0"/>
          </a:p>
          <a:p>
            <a:r>
              <a:rPr lang="en-CA" sz="2800" dirty="0"/>
              <a:t>A thin, fictitious material that absorbs light that approaches the boundary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486F85-EF7B-F787-D513-6484BF20C3DC}"/>
              </a:ext>
            </a:extLst>
          </p:cNvPr>
          <p:cNvSpPr/>
          <p:nvPr/>
        </p:nvSpPr>
        <p:spPr>
          <a:xfrm rot="19453095">
            <a:off x="6591719" y="4592097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E72E2C-7027-021E-25BA-12A0A0FBA3A9}"/>
              </a:ext>
            </a:extLst>
          </p:cNvPr>
          <p:cNvSpPr/>
          <p:nvPr/>
        </p:nvSpPr>
        <p:spPr>
          <a:xfrm rot="2362191">
            <a:off x="6823157" y="5683494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4E30009-7B27-6DE1-6F30-FC5B306C4432}"/>
              </a:ext>
            </a:extLst>
          </p:cNvPr>
          <p:cNvSpPr/>
          <p:nvPr/>
        </p:nvSpPr>
        <p:spPr>
          <a:xfrm rot="7468009">
            <a:off x="5470656" y="5636447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019E7B-BA0B-DCD2-96BB-B74DCF4E1318}"/>
              </a:ext>
            </a:extLst>
          </p:cNvPr>
          <p:cNvSpPr/>
          <p:nvPr/>
        </p:nvSpPr>
        <p:spPr>
          <a:xfrm rot="13546775">
            <a:off x="5374460" y="4372427"/>
            <a:ext cx="397570" cy="2400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36F9D13-874F-93BE-C32F-779D88D4877E}"/>
              </a:ext>
            </a:extLst>
          </p:cNvPr>
          <p:cNvSpPr/>
          <p:nvPr/>
        </p:nvSpPr>
        <p:spPr>
          <a:xfrm rot="7468009">
            <a:off x="5310067" y="6118702"/>
            <a:ext cx="260738" cy="120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1B40E5-8613-23DA-AE66-704D26AF46E8}"/>
              </a:ext>
            </a:extLst>
          </p:cNvPr>
          <p:cNvSpPr/>
          <p:nvPr/>
        </p:nvSpPr>
        <p:spPr>
          <a:xfrm rot="2328565">
            <a:off x="7372971" y="6157694"/>
            <a:ext cx="260738" cy="120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04906A-2424-C265-145E-E6DEF09FDD6A}"/>
              </a:ext>
            </a:extLst>
          </p:cNvPr>
          <p:cNvSpPr/>
          <p:nvPr/>
        </p:nvSpPr>
        <p:spPr>
          <a:xfrm rot="7468009">
            <a:off x="5199315" y="6411215"/>
            <a:ext cx="137088" cy="639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319AC7-87CA-F9FE-8A2B-DF569058375A}"/>
              </a:ext>
            </a:extLst>
          </p:cNvPr>
          <p:cNvSpPr/>
          <p:nvPr/>
        </p:nvSpPr>
        <p:spPr>
          <a:xfrm rot="2328565">
            <a:off x="7684137" y="6442174"/>
            <a:ext cx="138613" cy="6107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773C9B-0AA6-43B1-F58A-BDADC5588D56}"/>
              </a:ext>
            </a:extLst>
          </p:cNvPr>
          <p:cNvSpPr/>
          <p:nvPr/>
        </p:nvSpPr>
        <p:spPr>
          <a:xfrm rot="19651390">
            <a:off x="7319154" y="4295392"/>
            <a:ext cx="260738" cy="12040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87306A0-E74D-8B94-9FCF-9DE6B0AC90A0}"/>
              </a:ext>
            </a:extLst>
          </p:cNvPr>
          <p:cNvSpPr/>
          <p:nvPr/>
        </p:nvSpPr>
        <p:spPr>
          <a:xfrm rot="19651390">
            <a:off x="7736927" y="4113807"/>
            <a:ext cx="117734" cy="6235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F4B4D-8D7A-F4B1-FC27-B7AF52DA5E80}"/>
              </a:ext>
            </a:extLst>
          </p:cNvPr>
          <p:cNvSpPr txBox="1"/>
          <p:nvPr/>
        </p:nvSpPr>
        <p:spPr>
          <a:xfrm>
            <a:off x="8184607" y="4858445"/>
            <a:ext cx="3970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But how do we add loss?</a:t>
            </a:r>
          </a:p>
        </p:txBody>
      </p:sp>
    </p:spTree>
    <p:extLst>
      <p:ext uri="{BB962C8B-B14F-4D97-AF65-F5344CB8AC3E}">
        <p14:creationId xmlns:p14="http://schemas.microsoft.com/office/powerpoint/2010/main" val="1632742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1C55B-DB75-D6FC-2329-7EB35E81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7D86-3BAA-B6CC-2617-2BE577D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EA3C7-D0AC-85F3-9550-AF13D7116395}"/>
                  </a:ext>
                </a:extLst>
              </p:cNvPr>
              <p:cNvSpPr txBox="1"/>
              <p:nvPr/>
            </p:nvSpPr>
            <p:spPr>
              <a:xfrm>
                <a:off x="2302172" y="2305080"/>
                <a:ext cx="6097464" cy="104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0EA3C7-D0AC-85F3-9550-AF13D711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72" y="2305080"/>
                <a:ext cx="6097464" cy="1043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A6094-B0B5-DD65-9451-8E9C8B41614C}"/>
                  </a:ext>
                </a:extLst>
              </p:cNvPr>
              <p:cNvSpPr txBox="1"/>
              <p:nvPr/>
            </p:nvSpPr>
            <p:spPr>
              <a:xfrm>
                <a:off x="2194780" y="4045958"/>
                <a:ext cx="6097464" cy="1326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A6094-B0B5-DD65-9451-8E9C8B41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80" y="4045958"/>
                <a:ext cx="6097464" cy="1326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54A127-847D-53FF-C603-FF8E85DAFC94}"/>
                  </a:ext>
                </a:extLst>
              </p:cNvPr>
              <p:cNvSpPr txBox="1"/>
              <p:nvPr/>
            </p:nvSpPr>
            <p:spPr>
              <a:xfrm>
                <a:off x="3446583" y="5662622"/>
                <a:ext cx="6207369" cy="53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We 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en-CA" dirty="0"/>
                  <a:t> in the PML region, we will get loss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54A127-847D-53FF-C603-FF8E85DAF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3" y="5662622"/>
                <a:ext cx="6207369" cy="530530"/>
              </a:xfrm>
              <a:prstGeom prst="rect">
                <a:avLst/>
              </a:prstGeom>
              <a:blipFill>
                <a:blip r:embed="rId4"/>
                <a:stretch>
                  <a:fillRect l="-785" b="-45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50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FD385-BAA2-936C-A312-71F3AD43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D65B-F2B9-828E-3C1F-E0BC838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EB30DB-4F2C-FD90-40CD-5453B62011F0}"/>
                  </a:ext>
                </a:extLst>
              </p:cNvPr>
              <p:cNvSpPr txBox="1"/>
              <p:nvPr/>
            </p:nvSpPr>
            <p:spPr>
              <a:xfrm>
                <a:off x="2486182" y="2237255"/>
                <a:ext cx="6097464" cy="1326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EB30DB-4F2C-FD90-40CD-5453B6201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82" y="2237255"/>
                <a:ext cx="6097464" cy="1326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CD7047-63FB-F99F-607E-E8795E3FD02B}"/>
                  </a:ext>
                </a:extLst>
              </p:cNvPr>
              <p:cNvSpPr txBox="1"/>
              <p:nvPr/>
            </p:nvSpPr>
            <p:spPr>
              <a:xfrm>
                <a:off x="2486182" y="4318939"/>
                <a:ext cx="6097464" cy="1032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CD7047-63FB-F99F-607E-E8795E3FD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82" y="4318939"/>
                <a:ext cx="6097464" cy="1032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42695D-A92E-DCCC-7053-EB9FC4455A56}"/>
                  </a:ext>
                </a:extLst>
              </p:cNvPr>
              <p:cNvSpPr txBox="1"/>
              <p:nvPr/>
            </p:nvSpPr>
            <p:spPr>
              <a:xfrm>
                <a:off x="3446583" y="5662622"/>
                <a:ext cx="6207369" cy="53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We replace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CA" dirty="0"/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en-CA" dirty="0"/>
                  <a:t> in the PML region, we will get loss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42695D-A92E-DCCC-7053-EB9FC445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3" y="5662622"/>
                <a:ext cx="6207369" cy="530530"/>
              </a:xfrm>
              <a:prstGeom prst="rect">
                <a:avLst/>
              </a:prstGeom>
              <a:blipFill>
                <a:blip r:embed="rId4"/>
                <a:stretch>
                  <a:fillRect l="-785" b="-45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9247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05AAA-5154-8668-566F-0F71965A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0EC2-BA7E-5CFB-15BB-3B1C1925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F49AE-AA34-E9CE-C8F3-235906FDB333}"/>
                  </a:ext>
                </a:extLst>
              </p:cNvPr>
              <p:cNvSpPr txBox="1"/>
              <p:nvPr/>
            </p:nvSpPr>
            <p:spPr>
              <a:xfrm>
                <a:off x="908538" y="1818495"/>
                <a:ext cx="10794024" cy="1338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F49AE-AA34-E9CE-C8F3-235906FD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38" y="1818495"/>
                <a:ext cx="10794024" cy="1338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223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3F07-0FBB-A1D2-7EA6-E83399E9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0C0F-9412-3838-F054-7570D43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7C16A-F034-4A97-12E7-08C044E84DA8}"/>
                  </a:ext>
                </a:extLst>
              </p:cNvPr>
              <p:cNvSpPr txBox="1"/>
              <p:nvPr/>
            </p:nvSpPr>
            <p:spPr>
              <a:xfrm>
                <a:off x="908538" y="1818495"/>
                <a:ext cx="10794024" cy="1651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/>
                  <a:t>Common practice:</a:t>
                </a:r>
              </a:p>
              <a:p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→     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77C16A-F034-4A97-12E7-08C044E8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38" y="1818495"/>
                <a:ext cx="10794024" cy="1651414"/>
              </a:xfrm>
              <a:prstGeom prst="rect">
                <a:avLst/>
              </a:prstGeom>
              <a:blipFill>
                <a:blip r:embed="rId2"/>
                <a:stretch>
                  <a:fillRect l="-847" t="-29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A9C5635-52C8-1B4A-E969-BACFA45B2F29}"/>
              </a:ext>
            </a:extLst>
          </p:cNvPr>
          <p:cNvSpPr txBox="1"/>
          <p:nvPr/>
        </p:nvSpPr>
        <p:spPr>
          <a:xfrm>
            <a:off x="838200" y="399544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Allows for more flexibility and efficient loss</a:t>
            </a:r>
          </a:p>
        </p:txBody>
      </p:sp>
    </p:spTree>
    <p:extLst>
      <p:ext uri="{BB962C8B-B14F-4D97-AF65-F5344CB8AC3E}">
        <p14:creationId xmlns:p14="http://schemas.microsoft.com/office/powerpoint/2010/main" val="838171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FF5A-8EB5-0C54-89FA-06C640E6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FF23F0-4E07-7896-6DDD-D87BA713FEC1}"/>
                  </a:ext>
                </a:extLst>
              </p:cNvPr>
              <p:cNvSpPr txBox="1"/>
              <p:nvPr/>
            </p:nvSpPr>
            <p:spPr>
              <a:xfrm>
                <a:off x="2352646" y="2720651"/>
                <a:ext cx="6094476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FF23F0-4E07-7896-6DDD-D87BA713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46" y="2720651"/>
                <a:ext cx="6094476" cy="98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C28197-A5F8-E6ED-9452-D9E257E48553}"/>
              </a:ext>
            </a:extLst>
          </p:cNvPr>
          <p:cNvSpPr txBox="1"/>
          <p:nvPr/>
        </p:nvSpPr>
        <p:spPr>
          <a:xfrm>
            <a:off x="1491029" y="1855149"/>
            <a:ext cx="11461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In the PML: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E32E1E-2C70-397D-D298-ED7C42C9D200}"/>
                  </a:ext>
                </a:extLst>
              </p:cNvPr>
              <p:cNvSpPr txBox="1"/>
              <p:nvPr/>
            </p:nvSpPr>
            <p:spPr>
              <a:xfrm>
                <a:off x="2352646" y="4137349"/>
                <a:ext cx="6096000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E32E1E-2C70-397D-D298-ED7C42C9D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46" y="4137349"/>
                <a:ext cx="6096000" cy="9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F08EBC-74EB-9158-8961-E1DBC3EF2123}"/>
                  </a:ext>
                </a:extLst>
              </p:cNvPr>
              <p:cNvSpPr txBox="1"/>
              <p:nvPr/>
            </p:nvSpPr>
            <p:spPr>
              <a:xfrm>
                <a:off x="1687361" y="5731369"/>
                <a:ext cx="6761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*use frequency domain because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A" dirty="0"/>
                  <a:t> depends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F08EBC-74EB-9158-8961-E1DBC3EF2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361" y="5731369"/>
                <a:ext cx="6761285" cy="369332"/>
              </a:xfrm>
              <a:prstGeom prst="rect">
                <a:avLst/>
              </a:prstGeom>
              <a:blipFill>
                <a:blip r:embed="rId4"/>
                <a:stretch>
                  <a:fillRect l="-812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877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95985-F733-699E-E1E4-4179F17EE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FC5D-7777-2624-9EEE-0C41EC3C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997228-E165-FB9A-79C4-9947344D958F}"/>
                  </a:ext>
                </a:extLst>
              </p:cNvPr>
              <p:cNvSpPr txBox="1"/>
              <p:nvPr/>
            </p:nvSpPr>
            <p:spPr>
              <a:xfrm>
                <a:off x="2354170" y="2621048"/>
                <a:ext cx="6094476" cy="1032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997228-E165-FB9A-79C4-9947344D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2621048"/>
                <a:ext cx="6094476" cy="1032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FCDB666-13C3-BAA9-955B-E9583FE91F88}"/>
              </a:ext>
            </a:extLst>
          </p:cNvPr>
          <p:cNvSpPr txBox="1"/>
          <p:nvPr/>
        </p:nvSpPr>
        <p:spPr>
          <a:xfrm>
            <a:off x="1491029" y="1855149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In the PML: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F40EE2-D265-5BE4-0685-F539BA11350A}"/>
                  </a:ext>
                </a:extLst>
              </p:cNvPr>
              <p:cNvSpPr txBox="1"/>
              <p:nvPr/>
            </p:nvSpPr>
            <p:spPr>
              <a:xfrm>
                <a:off x="2354170" y="3896189"/>
                <a:ext cx="6096000" cy="1044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F40EE2-D265-5BE4-0685-F539BA11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3896189"/>
                <a:ext cx="6096000" cy="1044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9671A7-9F4B-F790-66A7-1FF9BD3C51C5}"/>
                  </a:ext>
                </a:extLst>
              </p:cNvPr>
              <p:cNvSpPr txBox="1"/>
              <p:nvPr/>
            </p:nvSpPr>
            <p:spPr>
              <a:xfrm>
                <a:off x="1687361" y="5731369"/>
                <a:ext cx="676128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*use frequency domain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dirty="0"/>
                  <a:t> depends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9671A7-9F4B-F790-66A7-1FF9BD3C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361" y="5731369"/>
                <a:ext cx="6761285" cy="391261"/>
              </a:xfrm>
              <a:prstGeom prst="rect">
                <a:avLst/>
              </a:prstGeom>
              <a:blipFill>
                <a:blip r:embed="rId4"/>
                <a:stretch>
                  <a:fillRect l="-812" t="-4688" b="-21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09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8AFF9-86AE-1801-8CF8-3DC851C3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9685-BCD0-999A-5007-0896A0E5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96A0B7-293B-A73C-8433-18B065FFCD3D}"/>
                  </a:ext>
                </a:extLst>
              </p:cNvPr>
              <p:cNvSpPr txBox="1"/>
              <p:nvPr/>
            </p:nvSpPr>
            <p:spPr>
              <a:xfrm>
                <a:off x="2354170" y="2621048"/>
                <a:ext cx="6094476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96A0B7-293B-A73C-8433-18B065FFC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2621048"/>
                <a:ext cx="6094476" cy="98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795E8B-84C5-E5FF-F789-9F1DF82FB2C5}"/>
                  </a:ext>
                </a:extLst>
              </p:cNvPr>
              <p:cNvSpPr txBox="1"/>
              <p:nvPr/>
            </p:nvSpPr>
            <p:spPr>
              <a:xfrm>
                <a:off x="838200" y="1855149"/>
                <a:ext cx="60974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2800" b="0" dirty="0"/>
                  <a:t>Fourier Transform </a:t>
                </a:r>
                <a14:m>
                  <m:oMath xmlns:m="http://schemas.openxmlformats.org/officeDocument/2006/math">
                    <m:r>
                      <a:rPr lang="en-CA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795E8B-84C5-E5FF-F789-9F1DF82F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5149"/>
                <a:ext cx="6097464" cy="523220"/>
              </a:xfrm>
              <a:prstGeom prst="rect">
                <a:avLst/>
              </a:prstGeom>
              <a:blipFill>
                <a:blip r:embed="rId3"/>
                <a:stretch>
                  <a:fillRect l="-2100" t="-11628" b="-31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1E68F-7C53-6D48-EF95-144665B50EA7}"/>
                  </a:ext>
                </a:extLst>
              </p:cNvPr>
              <p:cNvSpPr txBox="1"/>
              <p:nvPr/>
            </p:nvSpPr>
            <p:spPr>
              <a:xfrm>
                <a:off x="2354170" y="3896189"/>
                <a:ext cx="6096000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1E68F-7C53-6D48-EF95-144665B50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3896189"/>
                <a:ext cx="6096000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FAEA2A-4FA0-12BC-A7D5-4A9427AF4323}"/>
              </a:ext>
            </a:extLst>
          </p:cNvPr>
          <p:cNvSpPr txBox="1"/>
          <p:nvPr/>
        </p:nvSpPr>
        <p:spPr>
          <a:xfrm>
            <a:off x="838200" y="5811755"/>
            <a:ext cx="11461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/>
              <a:t>only in the PML</a:t>
            </a:r>
          </a:p>
        </p:txBody>
      </p:sp>
    </p:spTree>
    <p:extLst>
      <p:ext uri="{BB962C8B-B14F-4D97-AF65-F5344CB8AC3E}">
        <p14:creationId xmlns:p14="http://schemas.microsoft.com/office/powerpoint/2010/main" val="286104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29424-58E8-F99B-4C53-19E0DCABE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1277-B4F2-FE7F-D300-0A773A7E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Stretched-coordinate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A6A0F-EC40-A134-CF87-7EF735379565}"/>
                  </a:ext>
                </a:extLst>
              </p:cNvPr>
              <p:cNvSpPr txBox="1"/>
              <p:nvPr/>
            </p:nvSpPr>
            <p:spPr>
              <a:xfrm>
                <a:off x="2354170" y="2621048"/>
                <a:ext cx="6094476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A6A0F-EC40-A134-CF87-7EF735379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2621048"/>
                <a:ext cx="6094476" cy="9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CC00D0-F0A9-0917-62F3-1FA097776823}"/>
                  </a:ext>
                </a:extLst>
              </p:cNvPr>
              <p:cNvSpPr txBox="1"/>
              <p:nvPr/>
            </p:nvSpPr>
            <p:spPr>
              <a:xfrm>
                <a:off x="2354170" y="3896189"/>
                <a:ext cx="6096000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CC00D0-F0A9-0917-62F3-1FA09777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3896189"/>
                <a:ext cx="6096000" cy="9852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E36BBE-A509-EEE8-04E1-16FF9AD729DC}"/>
                  </a:ext>
                </a:extLst>
              </p:cNvPr>
              <p:cNvSpPr txBox="1"/>
              <p:nvPr/>
            </p:nvSpPr>
            <p:spPr>
              <a:xfrm>
                <a:off x="2521196" y="5151742"/>
                <a:ext cx="6097464" cy="110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sz="2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CA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900" b="0" i="1" smtClean="0">
                          <a:latin typeface="Cambria Math" panose="02040503050406030204" pitchFamily="18" charset="0"/>
                        </a:rPr>
                        <m:t>𝐹𝑇</m:t>
                      </m:r>
                      <m:d>
                        <m:dPr>
                          <m:ctrlPr>
                            <a:rPr lang="en-CA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CA" sz="29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E36BBE-A509-EEE8-04E1-16FF9AD72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96" y="5151742"/>
                <a:ext cx="6097464" cy="1104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0145DA-F1EC-5F3A-EE01-BFF29931FFF9}"/>
              </a:ext>
            </a:extLst>
          </p:cNvPr>
          <p:cNvCxnSpPr>
            <a:cxnSpLocks/>
          </p:cNvCxnSpPr>
          <p:nvPr/>
        </p:nvCxnSpPr>
        <p:spPr>
          <a:xfrm flipH="1">
            <a:off x="6268916" y="1980623"/>
            <a:ext cx="404446" cy="95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8AA365-D5EC-8F2E-F34C-A58850EF816A}"/>
              </a:ext>
            </a:extLst>
          </p:cNvPr>
          <p:cNvSpPr txBox="1"/>
          <p:nvPr/>
        </p:nvSpPr>
        <p:spPr>
          <a:xfrm>
            <a:off x="6268916" y="1622300"/>
            <a:ext cx="155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554206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C952A-6153-BFC7-1845-72F3091C0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37CA-50A7-6CC4-DF70-F0481FFF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59BFEB-A053-E502-BC43-F17F6A45F5D4}"/>
                  </a:ext>
                </a:extLst>
              </p:cNvPr>
              <p:cNvSpPr txBox="1"/>
              <p:nvPr/>
            </p:nvSpPr>
            <p:spPr>
              <a:xfrm>
                <a:off x="2354170" y="2621048"/>
                <a:ext cx="6094476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59BFEB-A053-E502-BC43-F17F6A45F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2621048"/>
                <a:ext cx="6094476" cy="98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F8B113-92AD-D074-46BB-A0F45CCA307D}"/>
                  </a:ext>
                </a:extLst>
              </p:cNvPr>
              <p:cNvSpPr txBox="1"/>
              <p:nvPr/>
            </p:nvSpPr>
            <p:spPr>
              <a:xfrm>
                <a:off x="2354170" y="3896189"/>
                <a:ext cx="6096000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F8B113-92AD-D074-46BB-A0F45CCA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3896189"/>
                <a:ext cx="6096000" cy="985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A6068F0-2DCC-3057-4B84-69D31F692013}"/>
              </a:ext>
            </a:extLst>
          </p:cNvPr>
          <p:cNvSpPr txBox="1"/>
          <p:nvPr/>
        </p:nvSpPr>
        <p:spPr>
          <a:xfrm>
            <a:off x="698988" y="1737697"/>
            <a:ext cx="714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CPML</a:t>
            </a:r>
            <a:r>
              <a:rPr lang="en-CA" sz="2800" dirty="0"/>
              <a:t> – an efficient way to solve these: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08F865-5660-CAD4-A815-DF370FE5EAEA}"/>
                  </a:ext>
                </a:extLst>
              </p:cNvPr>
              <p:cNvSpPr txBox="1"/>
              <p:nvPr/>
            </p:nvSpPr>
            <p:spPr>
              <a:xfrm>
                <a:off x="2521196" y="5151742"/>
                <a:ext cx="6097464" cy="110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sz="2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CA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900" b="0" i="1" smtClean="0">
                          <a:latin typeface="Cambria Math" panose="02040503050406030204" pitchFamily="18" charset="0"/>
                        </a:rPr>
                        <m:t>𝐹𝑇</m:t>
                      </m:r>
                      <m:d>
                        <m:dPr>
                          <m:ctrlPr>
                            <a:rPr lang="en-CA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9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CA" sz="29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08F865-5660-CAD4-A815-DF370FE5E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196" y="5151742"/>
                <a:ext cx="6097464" cy="1104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045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067E-6B3A-A0A7-354F-1E894C97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ED2B7-6C62-C855-DC03-B9EEAFA78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Using:</a:t>
                </a:r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𝐹𝑇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And a bunch of math…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ED2B7-6C62-C855-DC03-B9EEAFA78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9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1CE6-3652-4AEB-7346-B94E1390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 with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707BE-29A1-481D-A980-1FA174FC3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720" y="214153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  <a:p>
                <a:pPr marL="0" indent="0">
                  <a:buNone/>
                </a:pPr>
                <a:endParaRPr lang="en-CA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707BE-29A1-481D-A980-1FA174FC3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720" y="214153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FE17A4-65B4-62D9-77D0-4F7B9EBB7408}"/>
              </a:ext>
            </a:extLst>
          </p:cNvPr>
          <p:cNvSpPr/>
          <p:nvPr/>
        </p:nvSpPr>
        <p:spPr>
          <a:xfrm>
            <a:off x="6609143" y="3498450"/>
            <a:ext cx="763930" cy="740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263BE-73DF-B8DE-4623-D474BD162611}"/>
              </a:ext>
            </a:extLst>
          </p:cNvPr>
          <p:cNvSpPr txBox="1"/>
          <p:nvPr/>
        </p:nvSpPr>
        <p:spPr>
          <a:xfrm>
            <a:off x="7373072" y="4490977"/>
            <a:ext cx="326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Add a current density!</a:t>
            </a:r>
          </a:p>
        </p:txBody>
      </p:sp>
    </p:spTree>
    <p:extLst>
      <p:ext uri="{BB962C8B-B14F-4D97-AF65-F5344CB8AC3E}">
        <p14:creationId xmlns:p14="http://schemas.microsoft.com/office/powerpoint/2010/main" val="3503679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2D1A5-EC24-427F-053E-6E90A4F2E230}"/>
              </a:ext>
            </a:extLst>
          </p:cNvPr>
          <p:cNvSpPr txBox="1"/>
          <p:nvPr/>
        </p:nvSpPr>
        <p:spPr>
          <a:xfrm>
            <a:off x="964642" y="783771"/>
            <a:ext cx="982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See Chapter 7.9 of </a:t>
            </a:r>
            <a:r>
              <a:rPr lang="en-CA" sz="2800" dirty="0" err="1"/>
              <a:t>Taflove</a:t>
            </a:r>
            <a:r>
              <a:rPr lang="en-CA" sz="2800" dirty="0"/>
              <a:t> &amp; </a:t>
            </a:r>
            <a:r>
              <a:rPr lang="en-CA" sz="2800" dirty="0" err="1"/>
              <a:t>Hagness</a:t>
            </a:r>
            <a:r>
              <a:rPr lang="en-CA" sz="2800" dirty="0"/>
              <a:t> (3ed) for the math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5A6E8-5753-D6BF-A60D-D92E28EC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52" y="1511387"/>
            <a:ext cx="3654295" cy="52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08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E51AB-9ACD-FB92-B7DF-CC40A338A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507963-AF43-E92D-9C68-31EC7D8E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 the end we get: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A6DFC-9A90-F4F1-78A6-424FB418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4233C7-7F68-7970-F9A3-2FF32D396EBD}"/>
                  </a:ext>
                </a:extLst>
              </p:cNvPr>
              <p:cNvSpPr txBox="1"/>
              <p:nvPr/>
            </p:nvSpPr>
            <p:spPr>
              <a:xfrm>
                <a:off x="2354170" y="2752933"/>
                <a:ext cx="6094476" cy="1032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4233C7-7F68-7970-F9A3-2FF32D39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2752933"/>
                <a:ext cx="6094476" cy="1032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909B3-DCDB-9B23-D817-908865A55BCB}"/>
                  </a:ext>
                </a:extLst>
              </p:cNvPr>
              <p:cNvSpPr txBox="1"/>
              <p:nvPr/>
            </p:nvSpPr>
            <p:spPr>
              <a:xfrm>
                <a:off x="2354170" y="4187017"/>
                <a:ext cx="6096000" cy="1032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6909B3-DCDB-9B23-D817-908865A55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4187017"/>
                <a:ext cx="6096000" cy="1032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2C9E35-F106-D7EB-E1EF-1897515C7CC1}"/>
              </a:ext>
            </a:extLst>
          </p:cNvPr>
          <p:cNvSpPr txBox="1"/>
          <p:nvPr/>
        </p:nvSpPr>
        <p:spPr>
          <a:xfrm>
            <a:off x="838200" y="600844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/>
              <a:t>*only in the PML</a:t>
            </a:r>
          </a:p>
        </p:txBody>
      </p:sp>
    </p:spTree>
    <p:extLst>
      <p:ext uri="{BB962C8B-B14F-4D97-AF65-F5344CB8AC3E}">
        <p14:creationId xmlns:p14="http://schemas.microsoft.com/office/powerpoint/2010/main" val="328760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0224F-6F6B-9B22-CA11-4981DA6BE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84F38CA-3479-2611-DC51-715F40884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We get:</a:t>
                </a:r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84F38CA-3479-2611-DC51-715F40884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290CC4B-3719-9702-15C7-C701F207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CPML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ACE01-05E0-7E61-3677-5033FBAF1EEF}"/>
                  </a:ext>
                </a:extLst>
              </p:cNvPr>
              <p:cNvSpPr txBox="1"/>
              <p:nvPr/>
            </p:nvSpPr>
            <p:spPr>
              <a:xfrm>
                <a:off x="2354170" y="2146264"/>
                <a:ext cx="6094476" cy="696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ACE01-05E0-7E61-3677-5033FBAF1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2146264"/>
                <a:ext cx="6094476" cy="69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3A33A-1414-194F-D690-2BF41ED3E483}"/>
                  </a:ext>
                </a:extLst>
              </p:cNvPr>
              <p:cNvSpPr txBox="1"/>
              <p:nvPr/>
            </p:nvSpPr>
            <p:spPr>
              <a:xfrm>
                <a:off x="2352646" y="2843058"/>
                <a:ext cx="6096000" cy="696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D3A33A-1414-194F-D690-2BF41ED3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46" y="2843058"/>
                <a:ext cx="6096000" cy="696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1E84-4D5A-425F-4DE6-2F7F34D1A022}"/>
                  </a:ext>
                </a:extLst>
              </p:cNvPr>
              <p:cNvSpPr txBox="1"/>
              <p:nvPr/>
            </p:nvSpPr>
            <p:spPr>
              <a:xfrm>
                <a:off x="1345546" y="3949676"/>
                <a:ext cx="8110199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981E84-4D5A-425F-4DE6-2F7F34D1A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46" y="3949676"/>
                <a:ext cx="8110199" cy="9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408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C266-63DD-998B-37FD-D7D99E14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A1CA98-BF09-EC7B-F19F-CDFA05F74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We get:</a:t>
                </a:r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A1CA98-BF09-EC7B-F19F-CDFA05F74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09B1F57-E1E8-6D62-903C-783A6626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CPML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D4A4B-D429-635B-588B-D23D1B07FCB8}"/>
                  </a:ext>
                </a:extLst>
              </p:cNvPr>
              <p:cNvSpPr txBox="1"/>
              <p:nvPr/>
            </p:nvSpPr>
            <p:spPr>
              <a:xfrm>
                <a:off x="2354170" y="2146264"/>
                <a:ext cx="6094476" cy="696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D4A4B-D429-635B-588B-D23D1B07F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170" y="2146264"/>
                <a:ext cx="6094476" cy="69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C59C9-F548-1E2B-9A22-FECC8B1027D8}"/>
                  </a:ext>
                </a:extLst>
              </p:cNvPr>
              <p:cNvSpPr txBox="1"/>
              <p:nvPr/>
            </p:nvSpPr>
            <p:spPr>
              <a:xfrm>
                <a:off x="2352646" y="2843058"/>
                <a:ext cx="6096000" cy="696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C59C9-F548-1E2B-9A22-FECC8B102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46" y="2843058"/>
                <a:ext cx="6096000" cy="696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45D730-CD94-4FAD-96B6-4E9C4B1B2AFE}"/>
                  </a:ext>
                </a:extLst>
              </p:cNvPr>
              <p:cNvSpPr txBox="1"/>
              <p:nvPr/>
            </p:nvSpPr>
            <p:spPr>
              <a:xfrm>
                <a:off x="1345546" y="3949676"/>
                <a:ext cx="8110199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45D730-CD94-4FAD-96B6-4E9C4B1B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46" y="3949676"/>
                <a:ext cx="8110199" cy="9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ED6E4A-96E4-1252-3DD1-79461E7B5469}"/>
                  </a:ext>
                </a:extLst>
              </p:cNvPr>
              <p:cNvSpPr txBox="1"/>
              <p:nvPr/>
            </p:nvSpPr>
            <p:spPr>
              <a:xfrm>
                <a:off x="1345546" y="5283451"/>
                <a:ext cx="8110199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ED6E4A-96E4-1252-3DD1-79461E7B5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546" y="5283451"/>
                <a:ext cx="8110199" cy="9852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70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CC189-DFF0-EAB9-7DF3-349A9B501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8B0720-2C76-7C82-1CD5-48D588961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We get: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C8B0720-2C76-7C82-1CD5-48D588961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6F49220-CD6F-2847-16C6-FEA4498A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CPML</a:t>
            </a:r>
          </a:p>
        </p:txBody>
      </p:sp>
    </p:spTree>
    <p:extLst>
      <p:ext uri="{BB962C8B-B14F-4D97-AF65-F5344CB8AC3E}">
        <p14:creationId xmlns:p14="http://schemas.microsoft.com/office/powerpoint/2010/main" val="3952251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38792-87E7-BADF-86C0-9403B054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4DC243-A0E0-8790-215F-13A25D0A0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𝑝𝑚𝑙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−1)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𝑝𝑚𝑙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𝑝𝑚𝑙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𝑝𝑚𝑙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4DC243-A0E0-8790-215F-13A25D0A0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2E366B6-0ABB-A1B6-068C-AA77A8AC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CPML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876201-E4EA-1241-8120-55ABAC484417}"/>
                  </a:ext>
                </a:extLst>
              </p:cNvPr>
              <p:cNvSpPr txBox="1"/>
              <p:nvPr/>
            </p:nvSpPr>
            <p:spPr>
              <a:xfrm>
                <a:off x="9313985" y="3429000"/>
                <a:ext cx="20398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3−5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1−5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1−5</m:t>
                      </m:r>
                    </m:oMath>
                  </m:oMathPara>
                </a14:m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~ 0.1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876201-E4EA-1241-8120-55ABAC48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985" y="3429000"/>
                <a:ext cx="2039815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69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54B1-7605-4991-C643-B938E5E6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AF84A8-70F2-10BE-3C01-F44D2761B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AF84A8-70F2-10BE-3C01-F44D2761B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FD84256-5C9F-BC09-29C6-FD20E1CE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CPML – 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80E586-FEF2-6325-4543-3E098D85D44B}"/>
                  </a:ext>
                </a:extLst>
              </p:cNvPr>
              <p:cNvSpPr txBox="1"/>
              <p:nvPr/>
            </p:nvSpPr>
            <p:spPr>
              <a:xfrm>
                <a:off x="2736008" y="2015636"/>
                <a:ext cx="6094476" cy="76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sz="20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80E586-FEF2-6325-4543-3E098D85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008" y="2015636"/>
                <a:ext cx="6094476" cy="763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8F8A9A-F108-1897-896A-C8F1F06AFC82}"/>
                  </a:ext>
                </a:extLst>
              </p:cNvPr>
              <p:cNvSpPr txBox="1"/>
              <p:nvPr/>
            </p:nvSpPr>
            <p:spPr>
              <a:xfrm>
                <a:off x="483298" y="3809903"/>
                <a:ext cx="11225403" cy="106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8F8A9A-F108-1897-896A-C8F1F06A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8" y="3809903"/>
                <a:ext cx="11225403" cy="1064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07168AA1-D71B-1D2E-1134-3645F67E0AF2}"/>
              </a:ext>
            </a:extLst>
          </p:cNvPr>
          <p:cNvSpPr/>
          <p:nvPr/>
        </p:nvSpPr>
        <p:spPr>
          <a:xfrm>
            <a:off x="5536642" y="2994406"/>
            <a:ext cx="401934" cy="535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822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8CDF-8BBB-5893-AEAB-0872B20DD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5D668FC-CC86-BBEC-64D1-32C61BF17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5D668FC-CC86-BBEC-64D1-32C61BF17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BB737-CC3B-07B1-88FE-BA966242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CPML – 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E6B8F-564B-DA45-34C1-F522D717B9B2}"/>
                  </a:ext>
                </a:extLst>
              </p:cNvPr>
              <p:cNvSpPr txBox="1"/>
              <p:nvPr/>
            </p:nvSpPr>
            <p:spPr>
              <a:xfrm>
                <a:off x="483298" y="2364478"/>
                <a:ext cx="11225403" cy="786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E6B8F-564B-DA45-34C1-F522D717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8" y="2364478"/>
                <a:ext cx="11225403" cy="786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BCEF4-B930-684D-B489-BCAFFC22B8D3}"/>
                  </a:ext>
                </a:extLst>
              </p:cNvPr>
              <p:cNvSpPr txBox="1"/>
              <p:nvPr/>
            </p:nvSpPr>
            <p:spPr>
              <a:xfrm>
                <a:off x="1039909" y="4136773"/>
                <a:ext cx="10313891" cy="1003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f>
                        <m:fPr>
                          <m:ctrlPr>
                            <a:rPr lang="en-CA" sz="28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0BCEF4-B930-684D-B489-BCAFFC22B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9" y="4136773"/>
                <a:ext cx="10313891" cy="1003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4156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B8D-1802-6B08-34C3-BB7E55BC7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83D363-EFE2-44A7-6C90-BD49FFF06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383D363-EFE2-44A7-6C90-BD49FFF06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00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FB72573-CE85-86DF-849D-46056125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CPML – 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BEF34-84C1-9834-7919-D0A25440BB82}"/>
                  </a:ext>
                </a:extLst>
              </p:cNvPr>
              <p:cNvSpPr txBox="1"/>
              <p:nvPr/>
            </p:nvSpPr>
            <p:spPr>
              <a:xfrm>
                <a:off x="483298" y="2364478"/>
                <a:ext cx="11225403" cy="786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1BEF34-84C1-9834-7919-D0A25440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8" y="2364478"/>
                <a:ext cx="11225403" cy="786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879D-555C-1542-A877-730EB7BE86FE}"/>
                  </a:ext>
                </a:extLst>
              </p:cNvPr>
              <p:cNvSpPr txBox="1"/>
              <p:nvPr/>
            </p:nvSpPr>
            <p:spPr>
              <a:xfrm>
                <a:off x="1039909" y="4136773"/>
                <a:ext cx="10313891" cy="1002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7879D-555C-1542-A877-730EB7BE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9" y="4136773"/>
                <a:ext cx="10313891" cy="1002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36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0344C-9899-2FF3-DD1A-F7896A5AF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C6BF-2B0B-3052-57FB-8220CC07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 with CPML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DA606-0093-58FC-7521-316ED0CC926F}"/>
                  </a:ext>
                </a:extLst>
              </p:cNvPr>
              <p:cNvSpPr txBox="1"/>
              <p:nvPr/>
            </p:nvSpPr>
            <p:spPr>
              <a:xfrm>
                <a:off x="1536123" y="2147597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ADA606-0093-58FC-7521-316ED0CC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23" y="2147597"/>
                <a:ext cx="2324100" cy="369332"/>
              </a:xfrm>
              <a:prstGeom prst="rect">
                <a:avLst/>
              </a:prstGeom>
              <a:blipFill>
                <a:blip r:embed="rId2"/>
                <a:stretch>
                  <a:fillRect l="-2362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9080D6-B96E-A556-6591-D1D6D2E2737F}"/>
              </a:ext>
            </a:extLst>
          </p:cNvPr>
          <p:cNvSpPr txBox="1"/>
          <p:nvPr/>
        </p:nvSpPr>
        <p:spPr>
          <a:xfrm>
            <a:off x="1983797" y="2516929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Update Magnetic field (n+1/2)</a:t>
            </a:r>
            <a:endParaRPr lang="en-CA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30A77-38A3-83F9-6736-3F3933A8CD13}"/>
                  </a:ext>
                </a:extLst>
              </p:cNvPr>
              <p:cNvSpPr txBox="1"/>
              <p:nvPr/>
            </p:nvSpPr>
            <p:spPr>
              <a:xfrm>
                <a:off x="3170448" y="3960974"/>
                <a:ext cx="7148514" cy="717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CA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CA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CA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330A77-38A3-83F9-6736-3F3933A8C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8" y="3960974"/>
                <a:ext cx="7148514" cy="717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370DFD-1EE2-02BA-B7AD-CA142796CF9A}"/>
                  </a:ext>
                </a:extLst>
              </p:cNvPr>
              <p:cNvSpPr txBox="1"/>
              <p:nvPr/>
            </p:nvSpPr>
            <p:spPr>
              <a:xfrm>
                <a:off x="2583872" y="2880961"/>
                <a:ext cx="648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370DFD-1EE2-02BA-B7AD-CA142796C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72" y="2880961"/>
                <a:ext cx="6486525" cy="369332"/>
              </a:xfrm>
              <a:prstGeom prst="rect">
                <a:avLst/>
              </a:prstGeom>
              <a:blipFill>
                <a:blip r:embed="rId4"/>
                <a:stretch>
                  <a:fillRect l="-846" t="-8333" b="-2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7E606D-0A13-B41D-F81A-5C5BBA56903D}"/>
              </a:ext>
            </a:extLst>
          </p:cNvPr>
          <p:cNvSpPr txBox="1"/>
          <p:nvPr/>
        </p:nvSpPr>
        <p:spPr>
          <a:xfrm>
            <a:off x="1983797" y="4676288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Update Electric field (n+1)</a:t>
            </a:r>
            <a:endParaRPr lang="en-CA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D21C5E-81ED-A308-0F00-4C307042DA8A}"/>
                  </a:ext>
                </a:extLst>
              </p:cNvPr>
              <p:cNvSpPr txBox="1"/>
              <p:nvPr/>
            </p:nvSpPr>
            <p:spPr>
              <a:xfrm>
                <a:off x="2975185" y="6087123"/>
                <a:ext cx="7539039" cy="717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CA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D21C5E-81ED-A308-0F00-4C307042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185" y="6087123"/>
                <a:ext cx="7539039" cy="717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E6C219-CE8C-C962-A305-B0B9214D8009}"/>
                  </a:ext>
                </a:extLst>
              </p:cNvPr>
              <p:cNvSpPr txBox="1"/>
              <p:nvPr/>
            </p:nvSpPr>
            <p:spPr>
              <a:xfrm>
                <a:off x="2583872" y="4982298"/>
                <a:ext cx="648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E6C219-CE8C-C962-A305-B0B9214D8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72" y="4982298"/>
                <a:ext cx="6486525" cy="369332"/>
              </a:xfrm>
              <a:prstGeom prst="rect">
                <a:avLst/>
              </a:prstGeom>
              <a:blipFill>
                <a:blip r:embed="rId6"/>
                <a:stretch>
                  <a:fillRect l="-846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D8067-8128-CFCC-834E-403EA2110239}"/>
                  </a:ext>
                </a:extLst>
              </p:cNvPr>
              <p:cNvSpPr txBox="1"/>
              <p:nvPr/>
            </p:nvSpPr>
            <p:spPr>
              <a:xfrm>
                <a:off x="2205962" y="3277723"/>
                <a:ext cx="8186894" cy="677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CA" sz="18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f>
                        <m:f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180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CA" sz="18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i="1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1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BD8067-8128-CFCC-834E-403EA2110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62" y="3277723"/>
                <a:ext cx="8186894" cy="6771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2478C-E822-0A17-CBB4-833920038587}"/>
                  </a:ext>
                </a:extLst>
              </p:cNvPr>
              <p:cNvSpPr txBox="1"/>
              <p:nvPr/>
            </p:nvSpPr>
            <p:spPr>
              <a:xfrm>
                <a:off x="1142463" y="5366468"/>
                <a:ext cx="10313891" cy="677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f>
                        <m:fPr>
                          <m:ctrlPr>
                            <a:rPr lang="en-CA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B2478C-E822-0A17-CBB4-83392003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63" y="5366468"/>
                <a:ext cx="10313891" cy="6771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A0B4E-D779-535A-393D-4C1E4858AD94}"/>
                  </a:ext>
                </a:extLst>
              </p:cNvPr>
              <p:cNvSpPr txBox="1"/>
              <p:nvPr/>
            </p:nvSpPr>
            <p:spPr>
              <a:xfrm>
                <a:off x="1536122" y="1548398"/>
                <a:ext cx="4050761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/>
                  <a:t>Setup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CA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0A0B4E-D779-535A-393D-4C1E4858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22" y="1548398"/>
                <a:ext cx="4050761" cy="391261"/>
              </a:xfrm>
              <a:prstGeom prst="rect">
                <a:avLst/>
              </a:prstGeom>
              <a:blipFill>
                <a:blip r:embed="rId9"/>
                <a:stretch>
                  <a:fillRect l="-1355" t="-4688" b="-21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75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7976-D923-B4D9-EDD3-0DD8C110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C0D7-78C2-7467-7835-7537245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 with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1914-805E-4F4A-5060-03CDA5CA8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CA" sz="2800" b="0" dirty="0"/>
              </a:p>
              <a:p>
                <a:pPr marL="0" indent="0">
                  <a:buNone/>
                </a:pPr>
                <a:endParaRPr lang="en-CA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A1914-805E-4F4A-5060-03CDA5CA8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8B98BA-D232-1F38-B69E-224B92021F6B}"/>
              </a:ext>
            </a:extLst>
          </p:cNvPr>
          <p:cNvSpPr txBox="1"/>
          <p:nvPr/>
        </p:nvSpPr>
        <p:spPr>
          <a:xfrm>
            <a:off x="3333508" y="5841256"/>
            <a:ext cx="817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Electric conductivity – </a:t>
            </a:r>
            <a:r>
              <a:rPr lang="en-CA" dirty="0"/>
              <a:t>controls “how much loss”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8B420-2432-C0D6-5B48-F92611CC241F}"/>
              </a:ext>
            </a:extLst>
          </p:cNvPr>
          <p:cNvCxnSpPr>
            <a:cxnSpLocks/>
          </p:cNvCxnSpPr>
          <p:nvPr/>
        </p:nvCxnSpPr>
        <p:spPr>
          <a:xfrm flipV="1">
            <a:off x="5910805" y="4849792"/>
            <a:ext cx="327949" cy="85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58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4F2AD-47EC-AEA1-C40F-C6C3ED13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E29D-778B-0F3A-AA93-714E791A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break!</a:t>
            </a:r>
          </a:p>
        </p:txBody>
      </p:sp>
    </p:spTree>
    <p:extLst>
      <p:ext uri="{BB962C8B-B14F-4D97-AF65-F5344CB8AC3E}">
        <p14:creationId xmlns:p14="http://schemas.microsoft.com/office/powerpoint/2010/main" val="16979549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F08D-7865-9BE9-0BF5-5B86BBD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PMLs in 1D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77B4C-2B76-F5D1-93A6-74897BAB8254}"/>
                  </a:ext>
                </a:extLst>
              </p:cNvPr>
              <p:cNvSpPr txBox="1"/>
              <p:nvPr/>
            </p:nvSpPr>
            <p:spPr>
              <a:xfrm>
                <a:off x="2916878" y="2396538"/>
                <a:ext cx="6094476" cy="1032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077B4C-2B76-F5D1-93A6-74897BAB8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78" y="2396538"/>
                <a:ext cx="6094476" cy="1032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592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D60D-D2B0-DAFB-B817-3FB6B7FF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89D3-D9B7-0E7F-EEA8-9E3A24A9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PMLs in 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BFABBE-B307-6105-B6CA-6FF70B285BB3}"/>
                  </a:ext>
                </a:extLst>
              </p:cNvPr>
              <p:cNvSpPr txBox="1"/>
              <p:nvPr/>
            </p:nvSpPr>
            <p:spPr>
              <a:xfrm>
                <a:off x="1292679" y="1868456"/>
                <a:ext cx="9521060" cy="106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BFABBE-B307-6105-B6CA-6FF70B28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79" y="1868456"/>
                <a:ext cx="9521060" cy="106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450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9F4B-14EB-0BB1-EDFA-04EAFC90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4BF5-130F-950C-C73D-948411FA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PMLs in 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04FD5E-2756-E244-88F2-71A37776DB7E}"/>
                  </a:ext>
                </a:extLst>
              </p:cNvPr>
              <p:cNvSpPr txBox="1"/>
              <p:nvPr/>
            </p:nvSpPr>
            <p:spPr>
              <a:xfrm>
                <a:off x="1292679" y="1868456"/>
                <a:ext cx="9521060" cy="106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04FD5E-2756-E244-88F2-71A37776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79" y="1868456"/>
                <a:ext cx="9521060" cy="106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400DAB3-FEC8-4F79-220C-FEEE4C26DFCB}"/>
              </a:ext>
            </a:extLst>
          </p:cNvPr>
          <p:cNvSpPr/>
          <p:nvPr/>
        </p:nvSpPr>
        <p:spPr>
          <a:xfrm>
            <a:off x="6087885" y="342900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830C3-AD73-DD25-3B95-A2221E1DA184}"/>
              </a:ext>
            </a:extLst>
          </p:cNvPr>
          <p:cNvSpPr/>
          <p:nvPr/>
        </p:nvSpPr>
        <p:spPr>
          <a:xfrm>
            <a:off x="2628866" y="342900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925044-06ED-D473-B075-0F27B29E5E63}"/>
              </a:ext>
            </a:extLst>
          </p:cNvPr>
          <p:cNvSpPr/>
          <p:nvPr/>
        </p:nvSpPr>
        <p:spPr>
          <a:xfrm rot="16200000">
            <a:off x="4358375" y="1699491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CB653-BDB0-CCE5-0589-7F214C9DA77C}"/>
              </a:ext>
            </a:extLst>
          </p:cNvPr>
          <p:cNvSpPr/>
          <p:nvPr/>
        </p:nvSpPr>
        <p:spPr>
          <a:xfrm rot="16200000">
            <a:off x="4358373" y="4184075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87E35-DDD0-B9EC-736B-7F72B1DC992B}"/>
              </a:ext>
            </a:extLst>
          </p:cNvPr>
          <p:cNvSpPr/>
          <p:nvPr/>
        </p:nvSpPr>
        <p:spPr>
          <a:xfrm>
            <a:off x="2628863" y="3429000"/>
            <a:ext cx="3994728" cy="302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D71A69-4E55-782F-9010-2FB5C79D1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 r="61074" b="51925"/>
          <a:stretch/>
        </p:blipFill>
        <p:spPr bwMode="auto">
          <a:xfrm>
            <a:off x="3294952" y="3955471"/>
            <a:ext cx="631624" cy="19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6F89C7-DB1C-722A-9464-74DCC55F6D2D}"/>
              </a:ext>
            </a:extLst>
          </p:cNvPr>
          <p:cNvSpPr/>
          <p:nvPr/>
        </p:nvSpPr>
        <p:spPr>
          <a:xfrm>
            <a:off x="4300278" y="4613168"/>
            <a:ext cx="1280723" cy="84485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C3CD9-37E5-1690-79E6-27195D21F10E}"/>
              </a:ext>
            </a:extLst>
          </p:cNvPr>
          <p:cNvSpPr txBox="1"/>
          <p:nvPr/>
        </p:nvSpPr>
        <p:spPr>
          <a:xfrm>
            <a:off x="4415330" y="4872710"/>
            <a:ext cx="105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nanoparticle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9E042-BABF-9C54-32E8-EAE3840AC4FF}"/>
              </a:ext>
            </a:extLst>
          </p:cNvPr>
          <p:cNvCxnSpPr/>
          <p:nvPr/>
        </p:nvCxnSpPr>
        <p:spPr>
          <a:xfrm flipV="1">
            <a:off x="1286191" y="5580114"/>
            <a:ext cx="0" cy="648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A8EA19-7E68-9BC4-F623-85C188958C84}"/>
              </a:ext>
            </a:extLst>
          </p:cNvPr>
          <p:cNvCxnSpPr>
            <a:cxnSpLocks/>
          </p:cNvCxnSpPr>
          <p:nvPr/>
        </p:nvCxnSpPr>
        <p:spPr>
          <a:xfrm>
            <a:off x="1286191" y="6218525"/>
            <a:ext cx="671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63B2E0-2DFD-EC2C-E75F-14DEB6B2CAAA}"/>
                  </a:ext>
                </a:extLst>
              </p:cNvPr>
              <p:cNvSpPr txBox="1"/>
              <p:nvPr/>
            </p:nvSpPr>
            <p:spPr>
              <a:xfrm>
                <a:off x="1797033" y="6181438"/>
                <a:ext cx="30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63B2E0-2DFD-EC2C-E75F-14DEB6B2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33" y="6181438"/>
                <a:ext cx="30936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BB1B46-F641-0F76-F8E7-3EB452E9A83D}"/>
                  </a:ext>
                </a:extLst>
              </p:cNvPr>
              <p:cNvSpPr txBox="1"/>
              <p:nvPr/>
            </p:nvSpPr>
            <p:spPr>
              <a:xfrm>
                <a:off x="1238843" y="5273359"/>
                <a:ext cx="30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BB1B46-F641-0F76-F8E7-3EB452E9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43" y="5273359"/>
                <a:ext cx="30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C04FF-A2DF-D63D-3B65-DD0D53D2782F}"/>
                  </a:ext>
                </a:extLst>
              </p:cNvPr>
              <p:cNvSpPr txBox="1"/>
              <p:nvPr/>
            </p:nvSpPr>
            <p:spPr>
              <a:xfrm>
                <a:off x="1628868" y="3481056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EC04FF-A2DF-D63D-3B65-DD0D53D2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68" y="3481056"/>
                <a:ext cx="6094324" cy="422360"/>
              </a:xfrm>
              <a:prstGeom prst="rect">
                <a:avLst/>
              </a:prstGeom>
              <a:blipFill>
                <a:blip r:embed="rId7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3A749-273A-F199-ACD1-0C9037EF6A74}"/>
                  </a:ext>
                </a:extLst>
              </p:cNvPr>
              <p:cNvSpPr txBox="1"/>
              <p:nvPr/>
            </p:nvSpPr>
            <p:spPr>
              <a:xfrm>
                <a:off x="3294952" y="4746794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3A749-273A-F199-ACD1-0C9037EF6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52" y="4746794"/>
                <a:ext cx="6094324" cy="422360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CA858E-BEA9-F26B-601C-980A1EFE728C}"/>
                  </a:ext>
                </a:extLst>
              </p:cNvPr>
              <p:cNvSpPr txBox="1"/>
              <p:nvPr/>
            </p:nvSpPr>
            <p:spPr>
              <a:xfrm>
                <a:off x="-150442" y="4679993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CA858E-BEA9-F26B-601C-980A1EFE7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442" y="4679993"/>
                <a:ext cx="6094324" cy="422360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8D0526-A0C0-A244-7334-D3C2698D5E84}"/>
                  </a:ext>
                </a:extLst>
              </p:cNvPr>
              <p:cNvSpPr txBox="1"/>
              <p:nvPr/>
            </p:nvSpPr>
            <p:spPr>
              <a:xfrm>
                <a:off x="1628868" y="5962240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8D0526-A0C0-A244-7334-D3C2698D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68" y="5962240"/>
                <a:ext cx="6094324" cy="422360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403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A3A0B-DC80-DCC2-990A-2C3314A6F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7DE-FE82-79E6-3930-6D17BFAA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PMLs in 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51334E-AED6-460B-EEE9-B2F7E1553E66}"/>
                  </a:ext>
                </a:extLst>
              </p:cNvPr>
              <p:cNvSpPr txBox="1"/>
              <p:nvPr/>
            </p:nvSpPr>
            <p:spPr>
              <a:xfrm>
                <a:off x="1292679" y="1868456"/>
                <a:ext cx="9521060" cy="106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51334E-AED6-460B-EEE9-B2F7E1553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79" y="1868456"/>
                <a:ext cx="9521060" cy="106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CCE4F19-2E31-5032-528B-9278D8777CC2}"/>
              </a:ext>
            </a:extLst>
          </p:cNvPr>
          <p:cNvSpPr/>
          <p:nvPr/>
        </p:nvSpPr>
        <p:spPr>
          <a:xfrm>
            <a:off x="6087885" y="342900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87208-CE4E-CEEC-6720-953D924AB3D4}"/>
              </a:ext>
            </a:extLst>
          </p:cNvPr>
          <p:cNvSpPr/>
          <p:nvPr/>
        </p:nvSpPr>
        <p:spPr>
          <a:xfrm>
            <a:off x="2628866" y="3429001"/>
            <a:ext cx="535708" cy="3020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A19D4-2E8D-81F9-9288-74B978A5B599}"/>
              </a:ext>
            </a:extLst>
          </p:cNvPr>
          <p:cNvSpPr/>
          <p:nvPr/>
        </p:nvSpPr>
        <p:spPr>
          <a:xfrm rot="16200000">
            <a:off x="4358375" y="1699491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BFA9FE-3FFE-1FCD-A1A1-513104840FA5}"/>
              </a:ext>
            </a:extLst>
          </p:cNvPr>
          <p:cNvSpPr/>
          <p:nvPr/>
        </p:nvSpPr>
        <p:spPr>
          <a:xfrm rot="16200000">
            <a:off x="4358373" y="4184075"/>
            <a:ext cx="535708" cy="39947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4E949-9685-BAD4-4798-BA85E899A70D}"/>
              </a:ext>
            </a:extLst>
          </p:cNvPr>
          <p:cNvSpPr/>
          <p:nvPr/>
        </p:nvSpPr>
        <p:spPr>
          <a:xfrm>
            <a:off x="2628863" y="3429000"/>
            <a:ext cx="3994728" cy="302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D6F62E-9C3B-9188-156A-9A8D0DC3C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 r="61074" b="51925"/>
          <a:stretch/>
        </p:blipFill>
        <p:spPr bwMode="auto">
          <a:xfrm>
            <a:off x="3294952" y="3955471"/>
            <a:ext cx="631624" cy="194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71DC8D-7F82-786A-3BF7-809604CD045E}"/>
              </a:ext>
            </a:extLst>
          </p:cNvPr>
          <p:cNvSpPr/>
          <p:nvPr/>
        </p:nvSpPr>
        <p:spPr>
          <a:xfrm>
            <a:off x="4300278" y="4613168"/>
            <a:ext cx="1280723" cy="844857"/>
          </a:xfrm>
          <a:custGeom>
            <a:avLst/>
            <a:gdLst>
              <a:gd name="connsiteX0" fmla="*/ 763884 w 1971899"/>
              <a:gd name="connsiteY0" fmla="*/ 1140902 h 1434517"/>
              <a:gd name="connsiteX1" fmla="*/ 763884 w 1971899"/>
              <a:gd name="connsiteY1" fmla="*/ 1140902 h 1434517"/>
              <a:gd name="connsiteX2" fmla="*/ 621271 w 1971899"/>
              <a:gd name="connsiteY2" fmla="*/ 1098957 h 1434517"/>
              <a:gd name="connsiteX3" fmla="*/ 537381 w 1971899"/>
              <a:gd name="connsiteY3" fmla="*/ 1048624 h 1434517"/>
              <a:gd name="connsiteX4" fmla="*/ 436714 w 1971899"/>
              <a:gd name="connsiteY4" fmla="*/ 998290 h 1434517"/>
              <a:gd name="connsiteX5" fmla="*/ 377991 w 1971899"/>
              <a:gd name="connsiteY5" fmla="*/ 973123 h 1434517"/>
              <a:gd name="connsiteX6" fmla="*/ 327657 w 1971899"/>
              <a:gd name="connsiteY6" fmla="*/ 956345 h 1434517"/>
              <a:gd name="connsiteX7" fmla="*/ 226989 w 1971899"/>
              <a:gd name="connsiteY7" fmla="*/ 889233 h 1434517"/>
              <a:gd name="connsiteX8" fmla="*/ 185044 w 1971899"/>
              <a:gd name="connsiteY8" fmla="*/ 864066 h 1434517"/>
              <a:gd name="connsiteX9" fmla="*/ 143099 w 1971899"/>
              <a:gd name="connsiteY9" fmla="*/ 822121 h 1434517"/>
              <a:gd name="connsiteX10" fmla="*/ 117932 w 1971899"/>
              <a:gd name="connsiteY10" fmla="*/ 788565 h 1434517"/>
              <a:gd name="connsiteX11" fmla="*/ 25653 w 1971899"/>
              <a:gd name="connsiteY11" fmla="*/ 687897 h 1434517"/>
              <a:gd name="connsiteX12" fmla="*/ 17264 w 1971899"/>
              <a:gd name="connsiteY12" fmla="*/ 629174 h 1434517"/>
              <a:gd name="connsiteX13" fmla="*/ 486 w 1971899"/>
              <a:gd name="connsiteY13" fmla="*/ 562062 h 1434517"/>
              <a:gd name="connsiteX14" fmla="*/ 8875 w 1971899"/>
              <a:gd name="connsiteY14" fmla="*/ 285225 h 1434517"/>
              <a:gd name="connsiteX15" fmla="*/ 17264 w 1971899"/>
              <a:gd name="connsiteY15" fmla="*/ 226502 h 1434517"/>
              <a:gd name="connsiteX16" fmla="*/ 42431 w 1971899"/>
              <a:gd name="connsiteY16" fmla="*/ 159391 h 1434517"/>
              <a:gd name="connsiteX17" fmla="*/ 92765 w 1971899"/>
              <a:gd name="connsiteY17" fmla="*/ 92279 h 1434517"/>
              <a:gd name="connsiteX18" fmla="*/ 109543 w 1971899"/>
              <a:gd name="connsiteY18" fmla="*/ 67112 h 1434517"/>
              <a:gd name="connsiteX19" fmla="*/ 168266 w 1971899"/>
              <a:gd name="connsiteY19" fmla="*/ 50334 h 1434517"/>
              <a:gd name="connsiteX20" fmla="*/ 218600 w 1971899"/>
              <a:gd name="connsiteY20" fmla="*/ 25167 h 1434517"/>
              <a:gd name="connsiteX21" fmla="*/ 285712 w 1971899"/>
              <a:gd name="connsiteY21" fmla="*/ 8389 h 1434517"/>
              <a:gd name="connsiteX22" fmla="*/ 310879 w 1971899"/>
              <a:gd name="connsiteY22" fmla="*/ 0 h 1434517"/>
              <a:gd name="connsiteX23" fmla="*/ 671605 w 1971899"/>
              <a:gd name="connsiteY23" fmla="*/ 8389 h 1434517"/>
              <a:gd name="connsiteX24" fmla="*/ 789051 w 1971899"/>
              <a:gd name="connsiteY24" fmla="*/ 41945 h 1434517"/>
              <a:gd name="connsiteX25" fmla="*/ 872941 w 1971899"/>
              <a:gd name="connsiteY25" fmla="*/ 75501 h 1434517"/>
              <a:gd name="connsiteX26" fmla="*/ 931664 w 1971899"/>
              <a:gd name="connsiteY26" fmla="*/ 117446 h 1434517"/>
              <a:gd name="connsiteX27" fmla="*/ 956831 w 1971899"/>
              <a:gd name="connsiteY27" fmla="*/ 125835 h 1434517"/>
              <a:gd name="connsiteX28" fmla="*/ 990387 w 1971899"/>
              <a:gd name="connsiteY28" fmla="*/ 151002 h 1434517"/>
              <a:gd name="connsiteX29" fmla="*/ 1057499 w 1971899"/>
              <a:gd name="connsiteY29" fmla="*/ 184557 h 1434517"/>
              <a:gd name="connsiteX30" fmla="*/ 1099444 w 1971899"/>
              <a:gd name="connsiteY30" fmla="*/ 234891 h 1434517"/>
              <a:gd name="connsiteX31" fmla="*/ 1133000 w 1971899"/>
              <a:gd name="connsiteY31" fmla="*/ 243280 h 1434517"/>
              <a:gd name="connsiteX32" fmla="*/ 1166556 w 1971899"/>
              <a:gd name="connsiteY32" fmla="*/ 260058 h 1434517"/>
              <a:gd name="connsiteX33" fmla="*/ 1191723 w 1971899"/>
              <a:gd name="connsiteY33" fmla="*/ 268447 h 1434517"/>
              <a:gd name="connsiteX34" fmla="*/ 1216890 w 1971899"/>
              <a:gd name="connsiteY34" fmla="*/ 285225 h 1434517"/>
              <a:gd name="connsiteX35" fmla="*/ 1309169 w 1971899"/>
              <a:gd name="connsiteY35" fmla="*/ 302003 h 1434517"/>
              <a:gd name="connsiteX36" fmla="*/ 1334336 w 1971899"/>
              <a:gd name="connsiteY36" fmla="*/ 318781 h 1434517"/>
              <a:gd name="connsiteX37" fmla="*/ 1376281 w 1971899"/>
              <a:gd name="connsiteY37" fmla="*/ 327170 h 1434517"/>
              <a:gd name="connsiteX38" fmla="*/ 1401447 w 1971899"/>
              <a:gd name="connsiteY38" fmla="*/ 335559 h 1434517"/>
              <a:gd name="connsiteX39" fmla="*/ 1661506 w 1971899"/>
              <a:gd name="connsiteY39" fmla="*/ 352337 h 1434517"/>
              <a:gd name="connsiteX40" fmla="*/ 1720229 w 1971899"/>
              <a:gd name="connsiteY40" fmla="*/ 369115 h 1434517"/>
              <a:gd name="connsiteX41" fmla="*/ 1753785 w 1971899"/>
              <a:gd name="connsiteY41" fmla="*/ 385893 h 1434517"/>
              <a:gd name="connsiteX42" fmla="*/ 1820897 w 1971899"/>
              <a:gd name="connsiteY42" fmla="*/ 419449 h 1434517"/>
              <a:gd name="connsiteX43" fmla="*/ 1854453 w 1971899"/>
              <a:gd name="connsiteY43" fmla="*/ 436227 h 1434517"/>
              <a:gd name="connsiteX44" fmla="*/ 1879620 w 1971899"/>
              <a:gd name="connsiteY44" fmla="*/ 461394 h 1434517"/>
              <a:gd name="connsiteX45" fmla="*/ 1888009 w 1971899"/>
              <a:gd name="connsiteY45" fmla="*/ 494950 h 1434517"/>
              <a:gd name="connsiteX46" fmla="*/ 1904787 w 1971899"/>
              <a:gd name="connsiteY46" fmla="*/ 520117 h 1434517"/>
              <a:gd name="connsiteX47" fmla="*/ 1913176 w 1971899"/>
              <a:gd name="connsiteY47" fmla="*/ 562062 h 1434517"/>
              <a:gd name="connsiteX48" fmla="*/ 1929954 w 1971899"/>
              <a:gd name="connsiteY48" fmla="*/ 629174 h 1434517"/>
              <a:gd name="connsiteX49" fmla="*/ 1938343 w 1971899"/>
              <a:gd name="connsiteY49" fmla="*/ 679508 h 1434517"/>
              <a:gd name="connsiteX50" fmla="*/ 1955121 w 1971899"/>
              <a:gd name="connsiteY50" fmla="*/ 729842 h 1434517"/>
              <a:gd name="connsiteX51" fmla="*/ 1963510 w 1971899"/>
              <a:gd name="connsiteY51" fmla="*/ 788565 h 1434517"/>
              <a:gd name="connsiteX52" fmla="*/ 1971899 w 1971899"/>
              <a:gd name="connsiteY52" fmla="*/ 838899 h 1434517"/>
              <a:gd name="connsiteX53" fmla="*/ 1963510 w 1971899"/>
              <a:gd name="connsiteY53" fmla="*/ 998290 h 1434517"/>
              <a:gd name="connsiteX54" fmla="*/ 1938343 w 1971899"/>
              <a:gd name="connsiteY54" fmla="*/ 1057013 h 1434517"/>
              <a:gd name="connsiteX55" fmla="*/ 1929954 w 1971899"/>
              <a:gd name="connsiteY55" fmla="*/ 1082180 h 1434517"/>
              <a:gd name="connsiteX56" fmla="*/ 1896398 w 1971899"/>
              <a:gd name="connsiteY56" fmla="*/ 1107346 h 1434517"/>
              <a:gd name="connsiteX57" fmla="*/ 1888009 w 1971899"/>
              <a:gd name="connsiteY57" fmla="*/ 1132513 h 1434517"/>
              <a:gd name="connsiteX58" fmla="*/ 1812508 w 1971899"/>
              <a:gd name="connsiteY58" fmla="*/ 1191236 h 1434517"/>
              <a:gd name="connsiteX59" fmla="*/ 1787341 w 1971899"/>
              <a:gd name="connsiteY59" fmla="*/ 1199625 h 1434517"/>
              <a:gd name="connsiteX60" fmla="*/ 1737007 w 1971899"/>
              <a:gd name="connsiteY60" fmla="*/ 1224792 h 1434517"/>
              <a:gd name="connsiteX61" fmla="*/ 1678284 w 1971899"/>
              <a:gd name="connsiteY61" fmla="*/ 1275126 h 1434517"/>
              <a:gd name="connsiteX62" fmla="*/ 1594394 w 1971899"/>
              <a:gd name="connsiteY62" fmla="*/ 1375794 h 1434517"/>
              <a:gd name="connsiteX63" fmla="*/ 1560838 w 1971899"/>
              <a:gd name="connsiteY63" fmla="*/ 1400961 h 1434517"/>
              <a:gd name="connsiteX64" fmla="*/ 1535671 w 1971899"/>
              <a:gd name="connsiteY64" fmla="*/ 1417739 h 1434517"/>
              <a:gd name="connsiteX65" fmla="*/ 1443392 w 1971899"/>
              <a:gd name="connsiteY65" fmla="*/ 1434517 h 1434517"/>
              <a:gd name="connsiteX66" fmla="*/ 1275613 w 1971899"/>
              <a:gd name="connsiteY66" fmla="*/ 1426128 h 1434517"/>
              <a:gd name="connsiteX67" fmla="*/ 1174945 w 1971899"/>
              <a:gd name="connsiteY67" fmla="*/ 1400961 h 1434517"/>
              <a:gd name="connsiteX68" fmla="*/ 1049110 w 1971899"/>
              <a:gd name="connsiteY68" fmla="*/ 1359016 h 1434517"/>
              <a:gd name="connsiteX69" fmla="*/ 973609 w 1971899"/>
              <a:gd name="connsiteY69" fmla="*/ 1308682 h 1434517"/>
              <a:gd name="connsiteX70" fmla="*/ 948442 w 1971899"/>
              <a:gd name="connsiteY70" fmla="*/ 1291904 h 1434517"/>
              <a:gd name="connsiteX71" fmla="*/ 923275 w 1971899"/>
              <a:gd name="connsiteY71" fmla="*/ 1275126 h 1434517"/>
              <a:gd name="connsiteX72" fmla="*/ 906497 w 1971899"/>
              <a:gd name="connsiteY72" fmla="*/ 1224792 h 1434517"/>
              <a:gd name="connsiteX73" fmla="*/ 889719 w 1971899"/>
              <a:gd name="connsiteY73" fmla="*/ 1199625 h 1434517"/>
              <a:gd name="connsiteX74" fmla="*/ 856163 w 1971899"/>
              <a:gd name="connsiteY74" fmla="*/ 1174458 h 1434517"/>
              <a:gd name="connsiteX75" fmla="*/ 830996 w 1971899"/>
              <a:gd name="connsiteY75" fmla="*/ 1157680 h 1434517"/>
              <a:gd name="connsiteX76" fmla="*/ 805829 w 1971899"/>
              <a:gd name="connsiteY76" fmla="*/ 1149291 h 1434517"/>
              <a:gd name="connsiteX77" fmla="*/ 763884 w 1971899"/>
              <a:gd name="connsiteY77" fmla="*/ 1140902 h 143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971899" h="1434517">
                <a:moveTo>
                  <a:pt x="763884" y="1140902"/>
                </a:moveTo>
                <a:lnTo>
                  <a:pt x="763884" y="1140902"/>
                </a:lnTo>
                <a:cubicBezTo>
                  <a:pt x="687480" y="1121801"/>
                  <a:pt x="678407" y="1124350"/>
                  <a:pt x="621271" y="1098957"/>
                </a:cubicBezTo>
                <a:cubicBezTo>
                  <a:pt x="557802" y="1070749"/>
                  <a:pt x="617271" y="1093008"/>
                  <a:pt x="537381" y="1048624"/>
                </a:cubicBezTo>
                <a:cubicBezTo>
                  <a:pt x="504586" y="1030404"/>
                  <a:pt x="471197" y="1013068"/>
                  <a:pt x="436714" y="998290"/>
                </a:cubicBezTo>
                <a:cubicBezTo>
                  <a:pt x="417140" y="989901"/>
                  <a:pt x="397868" y="980768"/>
                  <a:pt x="377991" y="973123"/>
                </a:cubicBezTo>
                <a:cubicBezTo>
                  <a:pt x="361484" y="966774"/>
                  <a:pt x="343117" y="964934"/>
                  <a:pt x="327657" y="956345"/>
                </a:cubicBezTo>
                <a:cubicBezTo>
                  <a:pt x="292403" y="936759"/>
                  <a:pt x="260848" y="911142"/>
                  <a:pt x="226989" y="889233"/>
                </a:cubicBezTo>
                <a:cubicBezTo>
                  <a:pt x="213300" y="880375"/>
                  <a:pt x="196574" y="875596"/>
                  <a:pt x="185044" y="864066"/>
                </a:cubicBezTo>
                <a:cubicBezTo>
                  <a:pt x="171062" y="850084"/>
                  <a:pt x="156236" y="836900"/>
                  <a:pt x="143099" y="822121"/>
                </a:cubicBezTo>
                <a:cubicBezTo>
                  <a:pt x="133810" y="811671"/>
                  <a:pt x="127415" y="798839"/>
                  <a:pt x="117932" y="788565"/>
                </a:cubicBezTo>
                <a:cubicBezTo>
                  <a:pt x="18776" y="681146"/>
                  <a:pt x="66855" y="749700"/>
                  <a:pt x="25653" y="687897"/>
                </a:cubicBezTo>
                <a:cubicBezTo>
                  <a:pt x="22857" y="668323"/>
                  <a:pt x="21142" y="648563"/>
                  <a:pt x="17264" y="629174"/>
                </a:cubicBezTo>
                <a:cubicBezTo>
                  <a:pt x="12742" y="606563"/>
                  <a:pt x="1048" y="585114"/>
                  <a:pt x="486" y="562062"/>
                </a:cubicBezTo>
                <a:cubicBezTo>
                  <a:pt x="-1765" y="469768"/>
                  <a:pt x="4265" y="377431"/>
                  <a:pt x="8875" y="285225"/>
                </a:cubicBezTo>
                <a:cubicBezTo>
                  <a:pt x="9862" y="265477"/>
                  <a:pt x="13727" y="245956"/>
                  <a:pt x="17264" y="226502"/>
                </a:cubicBezTo>
                <a:cubicBezTo>
                  <a:pt x="21875" y="201141"/>
                  <a:pt x="27884" y="181211"/>
                  <a:pt x="42431" y="159391"/>
                </a:cubicBezTo>
                <a:cubicBezTo>
                  <a:pt x="57942" y="136124"/>
                  <a:pt x="77254" y="115546"/>
                  <a:pt x="92765" y="92279"/>
                </a:cubicBezTo>
                <a:cubicBezTo>
                  <a:pt x="98358" y="83890"/>
                  <a:pt x="101670" y="73410"/>
                  <a:pt x="109543" y="67112"/>
                </a:cubicBezTo>
                <a:cubicBezTo>
                  <a:pt x="115644" y="62231"/>
                  <a:pt x="165252" y="51540"/>
                  <a:pt x="168266" y="50334"/>
                </a:cubicBezTo>
                <a:cubicBezTo>
                  <a:pt x="185683" y="43367"/>
                  <a:pt x="200934" y="31476"/>
                  <a:pt x="218600" y="25167"/>
                </a:cubicBezTo>
                <a:cubicBezTo>
                  <a:pt x="240316" y="17411"/>
                  <a:pt x="263465" y="14456"/>
                  <a:pt x="285712" y="8389"/>
                </a:cubicBezTo>
                <a:cubicBezTo>
                  <a:pt x="294243" y="6062"/>
                  <a:pt x="302490" y="2796"/>
                  <a:pt x="310879" y="0"/>
                </a:cubicBezTo>
                <a:cubicBezTo>
                  <a:pt x="431121" y="2796"/>
                  <a:pt x="551538" y="1326"/>
                  <a:pt x="671605" y="8389"/>
                </a:cubicBezTo>
                <a:cubicBezTo>
                  <a:pt x="690257" y="9486"/>
                  <a:pt x="767167" y="33191"/>
                  <a:pt x="789051" y="41945"/>
                </a:cubicBezTo>
                <a:cubicBezTo>
                  <a:pt x="817014" y="53130"/>
                  <a:pt x="848847" y="57431"/>
                  <a:pt x="872941" y="75501"/>
                </a:cubicBezTo>
                <a:cubicBezTo>
                  <a:pt x="880541" y="81201"/>
                  <a:pt x="919397" y="111313"/>
                  <a:pt x="931664" y="117446"/>
                </a:cubicBezTo>
                <a:cubicBezTo>
                  <a:pt x="939573" y="121401"/>
                  <a:pt x="948442" y="123039"/>
                  <a:pt x="956831" y="125835"/>
                </a:cubicBezTo>
                <a:cubicBezTo>
                  <a:pt x="968016" y="134224"/>
                  <a:pt x="978310" y="143957"/>
                  <a:pt x="990387" y="151002"/>
                </a:cubicBezTo>
                <a:cubicBezTo>
                  <a:pt x="1011991" y="163604"/>
                  <a:pt x="1057499" y="184557"/>
                  <a:pt x="1057499" y="184557"/>
                </a:cubicBezTo>
                <a:cubicBezTo>
                  <a:pt x="1068190" y="200594"/>
                  <a:pt x="1082054" y="224954"/>
                  <a:pt x="1099444" y="234891"/>
                </a:cubicBezTo>
                <a:cubicBezTo>
                  <a:pt x="1109454" y="240611"/>
                  <a:pt x="1122205" y="239232"/>
                  <a:pt x="1133000" y="243280"/>
                </a:cubicBezTo>
                <a:cubicBezTo>
                  <a:pt x="1144709" y="247671"/>
                  <a:pt x="1155062" y="255132"/>
                  <a:pt x="1166556" y="260058"/>
                </a:cubicBezTo>
                <a:cubicBezTo>
                  <a:pt x="1174684" y="263541"/>
                  <a:pt x="1183814" y="264492"/>
                  <a:pt x="1191723" y="268447"/>
                </a:cubicBezTo>
                <a:cubicBezTo>
                  <a:pt x="1200741" y="272956"/>
                  <a:pt x="1207623" y="281253"/>
                  <a:pt x="1216890" y="285225"/>
                </a:cubicBezTo>
                <a:cubicBezTo>
                  <a:pt x="1236667" y="293701"/>
                  <a:pt x="1295561" y="300059"/>
                  <a:pt x="1309169" y="302003"/>
                </a:cubicBezTo>
                <a:cubicBezTo>
                  <a:pt x="1317558" y="307596"/>
                  <a:pt x="1324896" y="315241"/>
                  <a:pt x="1334336" y="318781"/>
                </a:cubicBezTo>
                <a:cubicBezTo>
                  <a:pt x="1347687" y="323788"/>
                  <a:pt x="1362448" y="323712"/>
                  <a:pt x="1376281" y="327170"/>
                </a:cubicBezTo>
                <a:cubicBezTo>
                  <a:pt x="1384859" y="329315"/>
                  <a:pt x="1392639" y="334782"/>
                  <a:pt x="1401447" y="335559"/>
                </a:cubicBezTo>
                <a:cubicBezTo>
                  <a:pt x="1487977" y="343194"/>
                  <a:pt x="1574820" y="346744"/>
                  <a:pt x="1661506" y="352337"/>
                </a:cubicBezTo>
                <a:cubicBezTo>
                  <a:pt x="1678534" y="356594"/>
                  <a:pt x="1703380" y="361894"/>
                  <a:pt x="1720229" y="369115"/>
                </a:cubicBezTo>
                <a:cubicBezTo>
                  <a:pt x="1731723" y="374041"/>
                  <a:pt x="1742291" y="380967"/>
                  <a:pt x="1753785" y="385893"/>
                </a:cubicBezTo>
                <a:cubicBezTo>
                  <a:pt x="1834298" y="420399"/>
                  <a:pt x="1697839" y="351083"/>
                  <a:pt x="1820897" y="419449"/>
                </a:cubicBezTo>
                <a:cubicBezTo>
                  <a:pt x="1831829" y="425522"/>
                  <a:pt x="1844277" y="428958"/>
                  <a:pt x="1854453" y="436227"/>
                </a:cubicBezTo>
                <a:cubicBezTo>
                  <a:pt x="1864107" y="443123"/>
                  <a:pt x="1871231" y="453005"/>
                  <a:pt x="1879620" y="461394"/>
                </a:cubicBezTo>
                <a:cubicBezTo>
                  <a:pt x="1882416" y="472579"/>
                  <a:pt x="1883467" y="484353"/>
                  <a:pt x="1888009" y="494950"/>
                </a:cubicBezTo>
                <a:cubicBezTo>
                  <a:pt x="1891981" y="504217"/>
                  <a:pt x="1901247" y="510677"/>
                  <a:pt x="1904787" y="520117"/>
                </a:cubicBezTo>
                <a:cubicBezTo>
                  <a:pt x="1909794" y="533468"/>
                  <a:pt x="1909718" y="548229"/>
                  <a:pt x="1913176" y="562062"/>
                </a:cubicBezTo>
                <a:cubicBezTo>
                  <a:pt x="1932580" y="639677"/>
                  <a:pt x="1909340" y="515799"/>
                  <a:pt x="1929954" y="629174"/>
                </a:cubicBezTo>
                <a:cubicBezTo>
                  <a:pt x="1932997" y="645909"/>
                  <a:pt x="1934218" y="663006"/>
                  <a:pt x="1938343" y="679508"/>
                </a:cubicBezTo>
                <a:cubicBezTo>
                  <a:pt x="1942632" y="696666"/>
                  <a:pt x="1955121" y="729842"/>
                  <a:pt x="1955121" y="729842"/>
                </a:cubicBezTo>
                <a:cubicBezTo>
                  <a:pt x="1957917" y="749416"/>
                  <a:pt x="1960503" y="769022"/>
                  <a:pt x="1963510" y="788565"/>
                </a:cubicBezTo>
                <a:cubicBezTo>
                  <a:pt x="1966096" y="805377"/>
                  <a:pt x="1971899" y="821890"/>
                  <a:pt x="1971899" y="838899"/>
                </a:cubicBezTo>
                <a:cubicBezTo>
                  <a:pt x="1971899" y="892103"/>
                  <a:pt x="1968327" y="945305"/>
                  <a:pt x="1963510" y="998290"/>
                </a:cubicBezTo>
                <a:cubicBezTo>
                  <a:pt x="1961997" y="1014937"/>
                  <a:pt x="1943759" y="1044375"/>
                  <a:pt x="1938343" y="1057013"/>
                </a:cubicBezTo>
                <a:cubicBezTo>
                  <a:pt x="1934860" y="1065141"/>
                  <a:pt x="1935615" y="1075387"/>
                  <a:pt x="1929954" y="1082180"/>
                </a:cubicBezTo>
                <a:cubicBezTo>
                  <a:pt x="1921003" y="1092921"/>
                  <a:pt x="1907583" y="1098957"/>
                  <a:pt x="1896398" y="1107346"/>
                </a:cubicBezTo>
                <a:cubicBezTo>
                  <a:pt x="1893602" y="1115735"/>
                  <a:pt x="1892914" y="1125155"/>
                  <a:pt x="1888009" y="1132513"/>
                </a:cubicBezTo>
                <a:cubicBezTo>
                  <a:pt x="1875601" y="1151126"/>
                  <a:pt x="1826793" y="1186474"/>
                  <a:pt x="1812508" y="1191236"/>
                </a:cubicBezTo>
                <a:cubicBezTo>
                  <a:pt x="1804119" y="1194032"/>
                  <a:pt x="1795250" y="1195670"/>
                  <a:pt x="1787341" y="1199625"/>
                </a:cubicBezTo>
                <a:cubicBezTo>
                  <a:pt x="1722292" y="1232150"/>
                  <a:pt x="1800265" y="1203706"/>
                  <a:pt x="1737007" y="1224792"/>
                </a:cubicBezTo>
                <a:cubicBezTo>
                  <a:pt x="1715992" y="1240553"/>
                  <a:pt x="1694642" y="1254094"/>
                  <a:pt x="1678284" y="1275126"/>
                </a:cubicBezTo>
                <a:cubicBezTo>
                  <a:pt x="1638496" y="1326282"/>
                  <a:pt x="1650832" y="1333465"/>
                  <a:pt x="1594394" y="1375794"/>
                </a:cubicBezTo>
                <a:cubicBezTo>
                  <a:pt x="1583209" y="1384183"/>
                  <a:pt x="1572215" y="1392834"/>
                  <a:pt x="1560838" y="1400961"/>
                </a:cubicBezTo>
                <a:cubicBezTo>
                  <a:pt x="1552634" y="1406821"/>
                  <a:pt x="1545365" y="1414969"/>
                  <a:pt x="1535671" y="1417739"/>
                </a:cubicBezTo>
                <a:cubicBezTo>
                  <a:pt x="1505610" y="1426328"/>
                  <a:pt x="1474152" y="1428924"/>
                  <a:pt x="1443392" y="1434517"/>
                </a:cubicBezTo>
                <a:cubicBezTo>
                  <a:pt x="1387466" y="1431721"/>
                  <a:pt x="1331312" y="1431890"/>
                  <a:pt x="1275613" y="1426128"/>
                </a:cubicBezTo>
                <a:cubicBezTo>
                  <a:pt x="1177397" y="1415968"/>
                  <a:pt x="1229400" y="1414575"/>
                  <a:pt x="1174945" y="1400961"/>
                </a:cubicBezTo>
                <a:cubicBezTo>
                  <a:pt x="1124320" y="1388305"/>
                  <a:pt x="1102194" y="1394405"/>
                  <a:pt x="1049110" y="1359016"/>
                </a:cubicBezTo>
                <a:lnTo>
                  <a:pt x="973609" y="1308682"/>
                </a:lnTo>
                <a:lnTo>
                  <a:pt x="948442" y="1291904"/>
                </a:lnTo>
                <a:lnTo>
                  <a:pt x="923275" y="1275126"/>
                </a:lnTo>
                <a:cubicBezTo>
                  <a:pt x="917682" y="1258348"/>
                  <a:pt x="916307" y="1239507"/>
                  <a:pt x="906497" y="1224792"/>
                </a:cubicBezTo>
                <a:cubicBezTo>
                  <a:pt x="900904" y="1216403"/>
                  <a:pt x="896848" y="1206754"/>
                  <a:pt x="889719" y="1199625"/>
                </a:cubicBezTo>
                <a:cubicBezTo>
                  <a:pt x="879832" y="1189738"/>
                  <a:pt x="867540" y="1182585"/>
                  <a:pt x="856163" y="1174458"/>
                </a:cubicBezTo>
                <a:cubicBezTo>
                  <a:pt x="847959" y="1168598"/>
                  <a:pt x="840014" y="1162189"/>
                  <a:pt x="830996" y="1157680"/>
                </a:cubicBezTo>
                <a:cubicBezTo>
                  <a:pt x="823087" y="1153725"/>
                  <a:pt x="814332" y="1151720"/>
                  <a:pt x="805829" y="1149291"/>
                </a:cubicBezTo>
                <a:cubicBezTo>
                  <a:pt x="774094" y="1140224"/>
                  <a:pt x="770875" y="1142300"/>
                  <a:pt x="763884" y="114090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91162-DBCA-26DC-6DD2-17907613C146}"/>
              </a:ext>
            </a:extLst>
          </p:cNvPr>
          <p:cNvSpPr txBox="1"/>
          <p:nvPr/>
        </p:nvSpPr>
        <p:spPr>
          <a:xfrm>
            <a:off x="4415330" y="4872710"/>
            <a:ext cx="105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nanoparticle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B49208-1755-AC10-32AC-1396B4FDBBC2}"/>
              </a:ext>
            </a:extLst>
          </p:cNvPr>
          <p:cNvCxnSpPr/>
          <p:nvPr/>
        </p:nvCxnSpPr>
        <p:spPr>
          <a:xfrm flipV="1">
            <a:off x="1286191" y="5580114"/>
            <a:ext cx="0" cy="648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6FEB7C-059B-2186-0CD7-F28039315444}"/>
              </a:ext>
            </a:extLst>
          </p:cNvPr>
          <p:cNvCxnSpPr>
            <a:cxnSpLocks/>
          </p:cNvCxnSpPr>
          <p:nvPr/>
        </p:nvCxnSpPr>
        <p:spPr>
          <a:xfrm>
            <a:off x="1286191" y="6218525"/>
            <a:ext cx="671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C0D3BA-1F30-2999-7772-8C3DD7B38BB9}"/>
                  </a:ext>
                </a:extLst>
              </p:cNvPr>
              <p:cNvSpPr txBox="1"/>
              <p:nvPr/>
            </p:nvSpPr>
            <p:spPr>
              <a:xfrm>
                <a:off x="1797033" y="6181438"/>
                <a:ext cx="30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C0D3BA-1F30-2999-7772-8C3DD7B38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033" y="6181438"/>
                <a:ext cx="30936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B5C52B-EBCB-A58F-CE3E-CA1F61852DC0}"/>
                  </a:ext>
                </a:extLst>
              </p:cNvPr>
              <p:cNvSpPr txBox="1"/>
              <p:nvPr/>
            </p:nvSpPr>
            <p:spPr>
              <a:xfrm>
                <a:off x="1238843" y="5273359"/>
                <a:ext cx="30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B5C52B-EBCB-A58F-CE3E-CA1F6185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43" y="5273359"/>
                <a:ext cx="30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D3AFB-FBC8-2693-7FF4-8F64D968E451}"/>
                  </a:ext>
                </a:extLst>
              </p:cNvPr>
              <p:cNvSpPr txBox="1"/>
              <p:nvPr/>
            </p:nvSpPr>
            <p:spPr>
              <a:xfrm>
                <a:off x="1628868" y="3481056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6D3AFB-FBC8-2693-7FF4-8F64D968E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68" y="3481056"/>
                <a:ext cx="6094324" cy="422360"/>
              </a:xfrm>
              <a:prstGeom prst="rect">
                <a:avLst/>
              </a:prstGeom>
              <a:blipFill>
                <a:blip r:embed="rId7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0F4A13-6A7C-2E04-A53B-DD30D50676E4}"/>
                  </a:ext>
                </a:extLst>
              </p:cNvPr>
              <p:cNvSpPr txBox="1"/>
              <p:nvPr/>
            </p:nvSpPr>
            <p:spPr>
              <a:xfrm>
                <a:off x="3294952" y="4746794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0F4A13-6A7C-2E04-A53B-DD30D506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52" y="4746794"/>
                <a:ext cx="6094324" cy="422360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AEAF6A-0C2F-D84F-4A58-AF1BEF032A9C}"/>
                  </a:ext>
                </a:extLst>
              </p:cNvPr>
              <p:cNvSpPr txBox="1"/>
              <p:nvPr/>
            </p:nvSpPr>
            <p:spPr>
              <a:xfrm>
                <a:off x="-150442" y="4679993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AEAF6A-0C2F-D84F-4A58-AF1BEF032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442" y="4679993"/>
                <a:ext cx="6094324" cy="422360"/>
              </a:xfrm>
              <a:prstGeom prst="rect">
                <a:avLst/>
              </a:prstGeom>
              <a:blipFill>
                <a:blip r:embed="rId9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74457-59B2-F7A6-AC42-E780FD6904F9}"/>
                  </a:ext>
                </a:extLst>
              </p:cNvPr>
              <p:cNvSpPr txBox="1"/>
              <p:nvPr/>
            </p:nvSpPr>
            <p:spPr>
              <a:xfrm>
                <a:off x="1628868" y="5962240"/>
                <a:ext cx="6094324" cy="422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74457-59B2-F7A6-AC42-E780FD690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868" y="5962240"/>
                <a:ext cx="6094324" cy="422360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68FA3-6DA3-4D1D-D604-A5E7AC433761}"/>
                  </a:ext>
                </a:extLst>
              </p:cNvPr>
              <p:cNvSpPr txBox="1"/>
              <p:nvPr/>
            </p:nvSpPr>
            <p:spPr>
              <a:xfrm>
                <a:off x="7024537" y="4680968"/>
                <a:ext cx="438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2800" dirty="0">
                    <a:solidFill>
                      <a:srgbClr val="FF0000"/>
                    </a:solidFill>
                  </a:rPr>
                  <a:t> does not feel the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800" dirty="0">
                    <a:solidFill>
                      <a:srgbClr val="FF0000"/>
                    </a:solidFill>
                  </a:rPr>
                  <a:t>-PML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68FA3-6DA3-4D1D-D604-A5E7AC433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37" y="4680968"/>
                <a:ext cx="4385074" cy="523220"/>
              </a:xfrm>
              <a:prstGeom prst="rect">
                <a:avLst/>
              </a:prstGeom>
              <a:blipFill>
                <a:blip r:embed="rId11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572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25A8-2D4A-2E2E-9874-900C597F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C394-AA67-B723-361E-182ECC5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PMLs in 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EBABC-1A01-AFF5-D8A5-D54043066431}"/>
                  </a:ext>
                </a:extLst>
              </p:cNvPr>
              <p:cNvSpPr txBox="1"/>
              <p:nvPr/>
            </p:nvSpPr>
            <p:spPr>
              <a:xfrm>
                <a:off x="1101760" y="3141247"/>
                <a:ext cx="9521060" cy="106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EBABC-1A01-AFF5-D8A5-D54043066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60" y="3141247"/>
                <a:ext cx="9521060" cy="106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381B9E-F3D1-3F42-CF8C-DDFC2FEF332C}"/>
              </a:ext>
            </a:extLst>
          </p:cNvPr>
          <p:cNvCxnSpPr>
            <a:cxnSpLocks/>
          </p:cNvCxnSpPr>
          <p:nvPr/>
        </p:nvCxnSpPr>
        <p:spPr>
          <a:xfrm flipV="1">
            <a:off x="7827666" y="4150503"/>
            <a:ext cx="80387" cy="72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15D90F-EE3A-8AE5-A9F8-308F1EA1FA74}"/>
              </a:ext>
            </a:extLst>
          </p:cNvPr>
          <p:cNvCxnSpPr>
            <a:cxnSpLocks/>
          </p:cNvCxnSpPr>
          <p:nvPr/>
        </p:nvCxnSpPr>
        <p:spPr>
          <a:xfrm flipV="1">
            <a:off x="9517464" y="4205769"/>
            <a:ext cx="80387" cy="72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2E0331-FF8E-EB16-FE9E-781436F3CBEF}"/>
                  </a:ext>
                </a:extLst>
              </p:cNvPr>
              <p:cNvSpPr txBox="1"/>
              <p:nvPr/>
            </p:nvSpPr>
            <p:spPr>
              <a:xfrm>
                <a:off x="7006214" y="4928716"/>
                <a:ext cx="6094324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dirty="0"/>
                  <a:t> only feels PMLs x and z-directions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2E0331-FF8E-EB16-FE9E-781436F3C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14" y="4928716"/>
                <a:ext cx="6094324" cy="391261"/>
              </a:xfrm>
              <a:prstGeom prst="rect">
                <a:avLst/>
              </a:prstGeom>
              <a:blipFill>
                <a:blip r:embed="rId4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295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02BB2-73C9-0E8F-CB43-709F29F3F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C893-C2D6-9C3B-D422-30B8236D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PMLs in 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62DC19-57E7-D6A9-9D85-DA70F6868DBD}"/>
                  </a:ext>
                </a:extLst>
              </p:cNvPr>
              <p:cNvSpPr txBox="1"/>
              <p:nvPr/>
            </p:nvSpPr>
            <p:spPr>
              <a:xfrm>
                <a:off x="1101760" y="3141247"/>
                <a:ext cx="9521060" cy="106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62DC19-57E7-D6A9-9D85-DA70F686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60" y="3141247"/>
                <a:ext cx="9521060" cy="106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573C67-1185-75C1-0771-E2CE51BB953F}"/>
              </a:ext>
            </a:extLst>
          </p:cNvPr>
          <p:cNvCxnSpPr>
            <a:cxnSpLocks/>
          </p:cNvCxnSpPr>
          <p:nvPr/>
        </p:nvCxnSpPr>
        <p:spPr>
          <a:xfrm flipV="1">
            <a:off x="7827666" y="4150503"/>
            <a:ext cx="80387" cy="72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17EA5-C49A-5E63-D2C1-5C3E6FB25FFA}"/>
              </a:ext>
            </a:extLst>
          </p:cNvPr>
          <p:cNvCxnSpPr>
            <a:cxnSpLocks/>
          </p:cNvCxnSpPr>
          <p:nvPr/>
        </p:nvCxnSpPr>
        <p:spPr>
          <a:xfrm flipV="1">
            <a:off x="9517464" y="4205769"/>
            <a:ext cx="80387" cy="72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DD4EF0-1456-CF92-89C2-F8D6243E8F5B}"/>
                  </a:ext>
                </a:extLst>
              </p:cNvPr>
              <p:cNvSpPr txBox="1"/>
              <p:nvPr/>
            </p:nvSpPr>
            <p:spPr>
              <a:xfrm>
                <a:off x="7006214" y="4928716"/>
                <a:ext cx="6094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dirty="0"/>
                  <a:t> only feels PMLs x and y-directions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DD4EF0-1456-CF92-89C2-F8D6243E8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214" y="4928716"/>
                <a:ext cx="609432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154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42102-677C-9FDE-1333-43DB19F5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AC51-3213-53A4-029F-42D71521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PMLs in 3D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D76105-78CE-1DEB-95CF-9B0351247556}"/>
              </a:ext>
            </a:extLst>
          </p:cNvPr>
          <p:cNvSpPr txBox="1">
            <a:spLocks/>
          </p:cNvSpPr>
          <p:nvPr/>
        </p:nvSpPr>
        <p:spPr>
          <a:xfrm>
            <a:off x="838200" y="20147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9BD333-2600-CF5E-6F98-093B5DE0B3AF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16920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sz="2800" dirty="0"/>
                  <a:t> field components only feel PMLs in the orthogonal directions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9BD333-2600-CF5E-6F98-093B5DE0B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1692095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23272-4183-E74F-8C21-93885C05DF4B}"/>
                  </a:ext>
                </a:extLst>
              </p:cNvPr>
              <p:cNvSpPr txBox="1"/>
              <p:nvPr/>
            </p:nvSpPr>
            <p:spPr>
              <a:xfrm>
                <a:off x="838199" y="2515490"/>
                <a:ext cx="116920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en-CA" sz="2800" dirty="0"/>
                  <a:t>   </a:t>
                </a:r>
                <a14:m>
                  <m:oMath xmlns:m="http://schemas.openxmlformats.org/officeDocument/2006/math"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sz="2800" dirty="0"/>
                  <a:t> PMLs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23272-4183-E74F-8C21-93885C05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515490"/>
                <a:ext cx="11692095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05B7E-EC5C-D043-E4B5-D909EB9D6EE8}"/>
                  </a:ext>
                </a:extLst>
              </p:cNvPr>
              <p:cNvSpPr txBox="1"/>
              <p:nvPr/>
            </p:nvSpPr>
            <p:spPr>
              <a:xfrm>
                <a:off x="838198" y="3277861"/>
                <a:ext cx="11692095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en-CA" sz="2800" dirty="0"/>
                  <a:t>   </a:t>
                </a:r>
                <a14:m>
                  <m:oMath xmlns:m="http://schemas.openxmlformats.org/officeDocument/2006/math"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CA" sz="2800" dirty="0"/>
                  <a:t> PMLs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05B7E-EC5C-D043-E4B5-D909EB9D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277861"/>
                <a:ext cx="11692095" cy="557204"/>
              </a:xfrm>
              <a:prstGeom prst="rect">
                <a:avLst/>
              </a:prstGeom>
              <a:blipFill>
                <a:blip r:embed="rId5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F98E8-C7D6-C3D6-A0DB-AE5CBF379609}"/>
                  </a:ext>
                </a:extLst>
              </p:cNvPr>
              <p:cNvSpPr txBox="1"/>
              <p:nvPr/>
            </p:nvSpPr>
            <p:spPr>
              <a:xfrm>
                <a:off x="838198" y="4102663"/>
                <a:ext cx="116920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en-CA" sz="2800" dirty="0"/>
                  <a:t>   </a:t>
                </a:r>
                <a14:m>
                  <m:oMath xmlns:m="http://schemas.openxmlformats.org/officeDocument/2006/math"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800" dirty="0"/>
                  <a:t> PMLs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F98E8-C7D6-C3D6-A0DB-AE5CBF379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102663"/>
                <a:ext cx="11692095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2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4B610-BFA1-835B-1633-519C258E6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1803-33E2-44BB-18F8-FB43911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 with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F7F76-DC4A-AE0C-4685-B2B54039B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A" sz="2800" b="0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F7F76-DC4A-AE0C-4685-B2B54039B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Left 6">
            <a:extLst>
              <a:ext uri="{FF2B5EF4-FFF2-40B4-BE49-F238E27FC236}">
                <a16:creationId xmlns:a16="http://schemas.microsoft.com/office/drawing/2014/main" id="{DE1FBE05-E727-8693-F9D8-F0205B087E9A}"/>
              </a:ext>
            </a:extLst>
          </p:cNvPr>
          <p:cNvSpPr/>
          <p:nvPr/>
        </p:nvSpPr>
        <p:spPr>
          <a:xfrm rot="2380412">
            <a:off x="7653528" y="4048477"/>
            <a:ext cx="777240" cy="21945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135B0-F628-7668-2E0A-80789EE5932D}"/>
              </a:ext>
            </a:extLst>
          </p:cNvPr>
          <p:cNvSpPr txBox="1"/>
          <p:nvPr/>
        </p:nvSpPr>
        <p:spPr>
          <a:xfrm>
            <a:off x="8360084" y="4306096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does this cause loss? </a:t>
            </a:r>
          </a:p>
        </p:txBody>
      </p:sp>
    </p:spTree>
    <p:extLst>
      <p:ext uri="{BB962C8B-B14F-4D97-AF65-F5344CB8AC3E}">
        <p14:creationId xmlns:p14="http://schemas.microsoft.com/office/powerpoint/2010/main" val="212775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72A2-A689-F4C9-4F26-6B8FA0E4A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4F62-C6A7-1515-6F56-E11AE66D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Maxwell’s Equations with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B18E-1679-D977-D7FE-0CE0AD495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A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1800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C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1800" b="0" dirty="0"/>
              </a:p>
              <a:p>
                <a:pPr marL="0" indent="0">
                  <a:buNone/>
                </a:pPr>
                <a:endParaRPr lang="en-CA" sz="1800" dirty="0"/>
              </a:p>
              <a:p>
                <a:pPr marL="0" indent="0">
                  <a:buNone/>
                </a:pPr>
                <a:endParaRPr lang="en-CA" sz="1800" b="0" dirty="0"/>
              </a:p>
              <a:p>
                <a:pPr marL="0" indent="0">
                  <a:buNone/>
                </a:pPr>
                <a:endParaRPr lang="en-CA" sz="1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~−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endParaRPr lang="en-CA" sz="1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B18E-1679-D977-D7FE-0CE0AD495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0B1BC39-6BC7-107C-834E-61E6422A637B}"/>
              </a:ext>
            </a:extLst>
          </p:cNvPr>
          <p:cNvSpPr/>
          <p:nvPr/>
        </p:nvSpPr>
        <p:spPr>
          <a:xfrm>
            <a:off x="6004560" y="2093976"/>
            <a:ext cx="542544" cy="7520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4CDF4-A69B-B2A8-C7DC-CBB4977385A2}"/>
              </a:ext>
            </a:extLst>
          </p:cNvPr>
          <p:cNvSpPr txBox="1"/>
          <p:nvPr/>
        </p:nvSpPr>
        <p:spPr>
          <a:xfrm>
            <a:off x="6004560" y="2847888"/>
            <a:ext cx="28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Ignore this for a second</a:t>
            </a:r>
          </a:p>
        </p:txBody>
      </p:sp>
    </p:spTree>
    <p:extLst>
      <p:ext uri="{BB962C8B-B14F-4D97-AF65-F5344CB8AC3E}">
        <p14:creationId xmlns:p14="http://schemas.microsoft.com/office/powerpoint/2010/main" val="214680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1794</Words>
  <Application>Microsoft Office PowerPoint</Application>
  <PresentationFormat>Widescreen</PresentationFormat>
  <Paragraphs>426</Paragraphs>
  <Slides>77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Aptos</vt:lpstr>
      <vt:lpstr>Aptos Display</vt:lpstr>
      <vt:lpstr>Arial</vt:lpstr>
      <vt:lpstr>Cambria Math</vt:lpstr>
      <vt:lpstr>Office Theme</vt:lpstr>
      <vt:lpstr>Perfectly Matched Layers for FDTD</vt:lpstr>
      <vt:lpstr>Absorbing Boundaries</vt:lpstr>
      <vt:lpstr>Absorbing Boundaries</vt:lpstr>
      <vt:lpstr>Absorbing Boundaries</vt:lpstr>
      <vt:lpstr>Absorbing Boundaries</vt:lpstr>
      <vt:lpstr>Maxwell’s Equations with loss</vt:lpstr>
      <vt:lpstr>Maxwell’s Equations with loss</vt:lpstr>
      <vt:lpstr>Maxwell’s Equations with loss</vt:lpstr>
      <vt:lpstr>Maxwell’s Equations with loss</vt:lpstr>
      <vt:lpstr>Maxwell’s Equations with loss</vt:lpstr>
      <vt:lpstr>Finite Different approximation</vt:lpstr>
      <vt:lpstr>Finite Different approximation</vt:lpstr>
      <vt:lpstr>Finite Different approximation</vt:lpstr>
      <vt:lpstr>Finite Different approximation</vt:lpstr>
      <vt:lpstr>Finite Different approximation</vt:lpstr>
      <vt:lpstr>Finite Different approximation</vt:lpstr>
      <vt:lpstr>Finite Different approximation</vt:lpstr>
      <vt:lpstr>Finite Different approximation</vt:lpstr>
      <vt:lpstr>Magnetic conductivity?</vt:lpstr>
      <vt:lpstr>PowerPoint Presentation</vt:lpstr>
      <vt:lpstr>PowerPoint Presentation</vt:lpstr>
      <vt:lpstr>Algorithm</vt:lpstr>
      <vt:lpstr>Naïve PML</vt:lpstr>
      <vt:lpstr>Naïve PML</vt:lpstr>
      <vt:lpstr>Naïve PML</vt:lpstr>
      <vt:lpstr>Naïve PML</vt:lpstr>
      <vt:lpstr>Naïve PML</vt:lpstr>
      <vt:lpstr>Naïve PML</vt:lpstr>
      <vt:lpstr>Naïve PML</vt:lpstr>
      <vt:lpstr>Naïve PML</vt:lpstr>
      <vt:lpstr>Naïve PML</vt:lpstr>
      <vt:lpstr>Naïve PML</vt:lpstr>
      <vt:lpstr>Naïve PML</vt:lpstr>
      <vt:lpstr>Naïve PML</vt:lpstr>
      <vt:lpstr>Naïve PML</vt:lpstr>
      <vt:lpstr>Code Break</vt:lpstr>
      <vt:lpstr>Naïve PML limitations</vt:lpstr>
      <vt:lpstr>Simple adaptations</vt:lpstr>
      <vt:lpstr>Simple adaptations</vt:lpstr>
      <vt:lpstr>Code Break</vt:lpstr>
      <vt:lpstr>Code Break</vt:lpstr>
      <vt:lpstr>Naïve PML limitations</vt:lpstr>
      <vt:lpstr>Naïve PML limitations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Stretched-coordinate formulation</vt:lpstr>
      <vt:lpstr>CPML</vt:lpstr>
      <vt:lpstr>CPML</vt:lpstr>
      <vt:lpstr>PowerPoint Presentation</vt:lpstr>
      <vt:lpstr>CPML</vt:lpstr>
      <vt:lpstr>CPML</vt:lpstr>
      <vt:lpstr>CPML</vt:lpstr>
      <vt:lpstr>CPML</vt:lpstr>
      <vt:lpstr>CPML</vt:lpstr>
      <vt:lpstr>CPML – Finite Differences</vt:lpstr>
      <vt:lpstr>CPML – Finite Differences</vt:lpstr>
      <vt:lpstr>CPML – Finite Differences</vt:lpstr>
      <vt:lpstr>Algorithm with CPML</vt:lpstr>
      <vt:lpstr>Code break!</vt:lpstr>
      <vt:lpstr>PMLs in 1D</vt:lpstr>
      <vt:lpstr>PMLs in 3D</vt:lpstr>
      <vt:lpstr>PMLs in 3D</vt:lpstr>
      <vt:lpstr>PMLs in 3D</vt:lpstr>
      <vt:lpstr>PMLs in 3D</vt:lpstr>
      <vt:lpstr>PMLs in 3D</vt:lpstr>
      <vt:lpstr>PMLs in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Stuart Johannes Baxter</dc:creator>
  <cp:lastModifiedBy>Joshua Stuart Johannes Baxter</cp:lastModifiedBy>
  <cp:revision>143</cp:revision>
  <dcterms:created xsi:type="dcterms:W3CDTF">2024-12-16T17:37:39Z</dcterms:created>
  <dcterms:modified xsi:type="dcterms:W3CDTF">2024-12-20T22:23:02Z</dcterms:modified>
</cp:coreProperties>
</file>