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 SemiBold"/>
      <p:regular r:id="rId33"/>
      <p:bold r:id="rId34"/>
      <p:italic r:id="rId35"/>
      <p:boldItalic r:id="rId36"/>
    </p:embeddedFont>
    <p:embeddedFont>
      <p:font typeface="Raleway"/>
      <p:regular r:id="rId37"/>
      <p:bold r:id="rId38"/>
      <p:italic r:id="rId39"/>
      <p:boldItalic r:id="rId40"/>
    </p:embeddedFont>
    <p:embeddedFont>
      <p:font typeface="Nunito"/>
      <p:regular r:id="rId41"/>
      <p:bold r:id="rId42"/>
      <p:italic r:id="rId43"/>
      <p:boldItalic r:id="rId44"/>
    </p:embeddedFont>
    <p:embeddedFont>
      <p:font typeface="Amatic SC"/>
      <p:regular r:id="rId45"/>
      <p:bold r:id="rId46"/>
    </p:embeddedFont>
    <p:embeddedFont>
      <p:font typeface="Lobster"/>
      <p:regular r:id="rId47"/>
    </p:embeddedFont>
    <p:embeddedFont>
      <p:font typeface="Indie Flower"/>
      <p:regular r:id="rId48"/>
    </p:embeddedFont>
    <p:embeddedFont>
      <p:font typeface="Oswald"/>
      <p:regular r:id="rId49"/>
      <p:bold r:id="rId50"/>
    </p:embeddedFont>
    <p:embeddedFont>
      <p:font typeface="Comfortaa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76">
          <p15:clr>
            <a:srgbClr val="A4A3A4"/>
          </p15:clr>
        </p15:guide>
        <p15:guide id="2" pos="1152">
          <p15:clr>
            <a:srgbClr val="A4A3A4"/>
          </p15:clr>
        </p15:guide>
        <p15:guide id="3" pos="4608">
          <p15:clr>
            <a:srgbClr val="A4A3A4"/>
          </p15:clr>
        </p15:guide>
        <p15:guide id="4" pos="2304">
          <p15:clr>
            <a:srgbClr val="A4A3A4"/>
          </p15:clr>
        </p15:guide>
        <p15:guide id="5" pos="2880">
          <p15:clr>
            <a:srgbClr val="A4A3A4"/>
          </p15:clr>
        </p15:guide>
        <p15:guide id="6" pos="1728">
          <p15:clr>
            <a:srgbClr val="A4A3A4"/>
          </p15:clr>
        </p15:guide>
        <p15:guide id="7" pos="3456">
          <p15:clr>
            <a:srgbClr val="A4A3A4"/>
          </p15:clr>
        </p15:guide>
        <p15:guide id="8" pos="4032">
          <p15:clr>
            <a:srgbClr val="A4A3A4"/>
          </p15:clr>
        </p15:guide>
        <p15:guide id="9" pos="5184">
          <p15:clr>
            <a:srgbClr val="A4A3A4"/>
          </p15:clr>
        </p15:guide>
        <p15:guide id="10" pos="5472">
          <p15:clr>
            <a:srgbClr val="A4A3A4"/>
          </p15:clr>
        </p15:guide>
        <p15:guide id="11" pos="288">
          <p15:clr>
            <a:srgbClr val="A4A3A4"/>
          </p15:clr>
        </p15:guide>
        <p15:guide id="12" orient="horz" pos="576">
          <p15:clr>
            <a:srgbClr val="A4A3A4"/>
          </p15:clr>
        </p15:guide>
        <p15:guide id="13" orient="horz" pos="1152">
          <p15:clr>
            <a:srgbClr val="A4A3A4"/>
          </p15:clr>
        </p15:guide>
        <p15:guide id="14" orient="horz" pos="1728">
          <p15:clr>
            <a:srgbClr val="A4A3A4"/>
          </p15:clr>
        </p15:guide>
        <p15:guide id="15" orient="horz" pos="2304">
          <p15:clr>
            <a:srgbClr val="A4A3A4"/>
          </p15:clr>
        </p15:guide>
        <p15:guide id="16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/>
        <p:guide pos="1152"/>
        <p:guide pos="4608"/>
        <p:guide pos="2304"/>
        <p:guide pos="2880"/>
        <p:guide pos="1728"/>
        <p:guide pos="3456"/>
        <p:guide pos="4032"/>
        <p:guide pos="5184"/>
        <p:guide pos="5472"/>
        <p:guide pos="288"/>
        <p:guide pos="576" orient="horz"/>
        <p:guide pos="1152" orient="horz"/>
        <p:guide pos="1728" orient="horz"/>
        <p:guide pos="2304" orient="horz"/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44" Type="http://schemas.openxmlformats.org/officeDocument/2006/relationships/font" Target="fonts/Nunito-boldItalic.fntdata"/><Relationship Id="rId43" Type="http://schemas.openxmlformats.org/officeDocument/2006/relationships/font" Target="fonts/Nunito-italic.fntdata"/><Relationship Id="rId46" Type="http://schemas.openxmlformats.org/officeDocument/2006/relationships/font" Target="fonts/AmaticSC-bold.fntdata"/><Relationship Id="rId45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ndieFlower-regular.fntdata"/><Relationship Id="rId47" Type="http://schemas.openxmlformats.org/officeDocument/2006/relationships/font" Target="fonts/Lobster-regular.fntdata"/><Relationship Id="rId4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NunitoSemiBold-regular.fntdata"/><Relationship Id="rId32" Type="http://schemas.openxmlformats.org/officeDocument/2006/relationships/slide" Target="slides/slide27.xml"/><Relationship Id="rId35" Type="http://schemas.openxmlformats.org/officeDocument/2006/relationships/font" Target="fonts/NunitoSemiBold-italic.fntdata"/><Relationship Id="rId34" Type="http://schemas.openxmlformats.org/officeDocument/2006/relationships/font" Target="fonts/NunitoSemiBold-bold.fntdata"/><Relationship Id="rId37" Type="http://schemas.openxmlformats.org/officeDocument/2006/relationships/font" Target="fonts/Raleway-regular.fntdata"/><Relationship Id="rId36" Type="http://schemas.openxmlformats.org/officeDocument/2006/relationships/font" Target="fonts/NunitoSemiBold-boldItalic.fntdata"/><Relationship Id="rId39" Type="http://schemas.openxmlformats.org/officeDocument/2006/relationships/font" Target="fonts/Raleway-italic.fntdata"/><Relationship Id="rId38" Type="http://schemas.openxmlformats.org/officeDocument/2006/relationships/font" Target="fonts/Raleway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omfortaa-regular.fntdata"/><Relationship Id="rId50" Type="http://schemas.openxmlformats.org/officeDocument/2006/relationships/font" Target="fonts/Oswald-bold.fntdata"/><Relationship Id="rId52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2e67c2cd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32e67c2cd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2e67c2cd_5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2e67c2cd_5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2e67c2cd_1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32e67c2cd_1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32e67c2cd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32e67c2cd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2e67c2cd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2e67c2cd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2e67c2cd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2e67c2cd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32e67c2cd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32e67c2cd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32e67c2c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32e67c2c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32e67c2c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32e67c2c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32e67c2cd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32e67c2cd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32e67c2c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32e67c2c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32e67c2cd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32e67c2cd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32e67c2c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32e67c2c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2e67c2cd_5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2e67c2cd_5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2e67c2cd_5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2e67c2cd_5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32e67c2cd_5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32e67c2cd_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32e67c2cd_5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32e67c2cd_5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32e67c2cd_5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32e67c2cd_5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32e67c2cd_5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32e67c2cd_5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2e67c2cd_5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2e67c2cd_5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2e67c2cd_5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2e67c2cd_5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2e67c2cd_5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2e67c2cd_5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2e67c2cd_5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2e67c2cd_5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2e67c2cd_5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32e67c2cd_5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2e67c2cd_5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2e67c2cd_5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32e67c2cd_5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32e67c2cd_5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 Slides">
  <p:cSld name="Defaul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idx="1" type="body"/>
          </p:nvPr>
        </p:nvSpPr>
        <p:spPr>
          <a:xfrm>
            <a:off x="384350" y="1117200"/>
            <a:ext cx="80487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type="title"/>
          </p:nvPr>
        </p:nvSpPr>
        <p:spPr>
          <a:xfrm>
            <a:off x="384350" y="393600"/>
            <a:ext cx="6147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700"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BB5D9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s">
  <p:cSld name="TITLE_1">
    <p:bg>
      <p:bgPr>
        <a:noFill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■"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 rot="10800000">
            <a:off x="-8839" y="4115558"/>
            <a:ext cx="9203124" cy="1614104"/>
            <a:chOff x="0" y="-156114"/>
            <a:chExt cx="24535120" cy="4304278"/>
          </a:xfrm>
        </p:grpSpPr>
        <p:sp>
          <p:nvSpPr>
            <p:cNvPr id="7" name="Google Shape;7;p1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2" name="Google Shape;32;p1"/>
          <p:cNvSpPr txBox="1"/>
          <p:nvPr>
            <p:ph idx="1" type="body"/>
          </p:nvPr>
        </p:nvSpPr>
        <p:spPr>
          <a:xfrm>
            <a:off x="384350" y="1117200"/>
            <a:ext cx="80487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384350" y="393600"/>
            <a:ext cx="61473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700"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Roxijim6MA0WbQdaDmd_bC6a4GLoikJi/view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://drive.google.com/file/d/1PZNGUS-jDQH12-S0AK3ILAs2FRiDw10n/view" TargetMode="External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/>
        </p:nvSpPr>
        <p:spPr>
          <a:xfrm>
            <a:off x="530550" y="270625"/>
            <a:ext cx="5671500" cy="19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Flow H2O</a:t>
            </a:r>
            <a:endParaRPr sz="96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530550" y="1992725"/>
            <a:ext cx="55086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“Saving water, one drop at a time.”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530550" y="2988775"/>
            <a:ext cx="76281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Jefferson Yu, Brian Xu, Joshua Bello, Ankit Patel, Sannidhya Desai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4294967295" type="title"/>
          </p:nvPr>
        </p:nvSpPr>
        <p:spPr>
          <a:xfrm>
            <a:off x="1498350" y="2046450"/>
            <a:ext cx="61473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solidFill>
                  <a:srgbClr val="FFFFFF"/>
                </a:solidFill>
              </a:rPr>
              <a:t>Demonstration</a:t>
            </a:r>
            <a:endParaRPr sz="8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6" title="1080p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50" y="621050"/>
            <a:ext cx="4518550" cy="33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 title="20180923_140952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7350" y="1053175"/>
            <a:ext cx="3942401" cy="2956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ctrTitle"/>
          </p:nvPr>
        </p:nvSpPr>
        <p:spPr>
          <a:xfrm>
            <a:off x="693275" y="2481275"/>
            <a:ext cx="5074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" type="subTitle"/>
          </p:nvPr>
        </p:nvSpPr>
        <p:spPr>
          <a:xfrm>
            <a:off x="693275" y="3509379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7"/>
          <p:cNvGrpSpPr/>
          <p:nvPr/>
        </p:nvGrpSpPr>
        <p:grpSpPr>
          <a:xfrm>
            <a:off x="1695192" y="254823"/>
            <a:ext cx="5768562" cy="4039350"/>
            <a:chOff x="4300539" y="1984376"/>
            <a:chExt cx="3589200" cy="2890825"/>
          </a:xfrm>
        </p:grpSpPr>
        <p:sp>
          <p:nvSpPr>
            <p:cNvPr id="132" name="Google Shape;132;p17"/>
            <p:cNvSpPr/>
            <p:nvPr/>
          </p:nvSpPr>
          <p:spPr>
            <a:xfrm>
              <a:off x="4300539" y="1984376"/>
              <a:ext cx="3589200" cy="21702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20000" y="5557"/>
                    <a:pt x="120000" y="5557"/>
                    <a:pt x="120000" y="5557"/>
                  </a:cubicBezTo>
                  <a:cubicBezTo>
                    <a:pt x="120000" y="2504"/>
                    <a:pt x="118533" y="0"/>
                    <a:pt x="116689" y="0"/>
                  </a:cubicBezTo>
                  <a:cubicBezTo>
                    <a:pt x="3358" y="0"/>
                    <a:pt x="3358" y="0"/>
                    <a:pt x="3358" y="0"/>
                  </a:cubicBezTo>
                  <a:cubicBezTo>
                    <a:pt x="1513" y="0"/>
                    <a:pt x="0" y="2504"/>
                    <a:pt x="0" y="5557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440239" y="2132014"/>
              <a:ext cx="3309900" cy="1873200"/>
            </a:xfrm>
            <a:custGeom>
              <a:rect b="b" l="l" r="r" t="t"/>
              <a:pathLst>
                <a:path extrusionOk="0" h="120000" w="120000">
                  <a:moveTo>
                    <a:pt x="119424" y="1016"/>
                  </a:moveTo>
                  <a:lnTo>
                    <a:pt x="119424" y="118983"/>
                  </a:lnTo>
                  <a:lnTo>
                    <a:pt x="575" y="118983"/>
                  </a:lnTo>
                  <a:lnTo>
                    <a:pt x="575" y="1016"/>
                  </a:lnTo>
                  <a:lnTo>
                    <a:pt x="119424" y="1016"/>
                  </a:lnTo>
                  <a:close/>
                  <a:moveTo>
                    <a:pt x="120000" y="0"/>
                  </a:moveTo>
                  <a:lnTo>
                    <a:pt x="119424" y="0"/>
                  </a:lnTo>
                  <a:lnTo>
                    <a:pt x="575" y="0"/>
                  </a:lnTo>
                  <a:lnTo>
                    <a:pt x="0" y="0"/>
                  </a:lnTo>
                  <a:lnTo>
                    <a:pt x="0" y="1016"/>
                  </a:lnTo>
                  <a:lnTo>
                    <a:pt x="0" y="118983"/>
                  </a:lnTo>
                  <a:lnTo>
                    <a:pt x="0" y="120000"/>
                  </a:lnTo>
                  <a:lnTo>
                    <a:pt x="575" y="120000"/>
                  </a:lnTo>
                  <a:lnTo>
                    <a:pt x="119424" y="120000"/>
                  </a:lnTo>
                  <a:lnTo>
                    <a:pt x="120000" y="120000"/>
                  </a:lnTo>
                  <a:lnTo>
                    <a:pt x="120000" y="118983"/>
                  </a:lnTo>
                  <a:lnTo>
                    <a:pt x="120000" y="1016"/>
                  </a:lnTo>
                  <a:lnTo>
                    <a:pt x="12000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4440239" y="2132014"/>
              <a:ext cx="3309900" cy="1873200"/>
            </a:xfrm>
            <a:custGeom>
              <a:rect b="b" l="l" r="r" t="t"/>
              <a:pathLst>
                <a:path extrusionOk="0" h="120000" w="120000">
                  <a:moveTo>
                    <a:pt x="119424" y="1016"/>
                  </a:moveTo>
                  <a:lnTo>
                    <a:pt x="119424" y="118983"/>
                  </a:lnTo>
                  <a:lnTo>
                    <a:pt x="575" y="118983"/>
                  </a:lnTo>
                  <a:lnTo>
                    <a:pt x="575" y="1016"/>
                  </a:lnTo>
                  <a:lnTo>
                    <a:pt x="119424" y="1016"/>
                  </a:lnTo>
                  <a:moveTo>
                    <a:pt x="120000" y="0"/>
                  </a:moveTo>
                  <a:lnTo>
                    <a:pt x="119424" y="0"/>
                  </a:lnTo>
                  <a:lnTo>
                    <a:pt x="575" y="0"/>
                  </a:lnTo>
                  <a:lnTo>
                    <a:pt x="0" y="0"/>
                  </a:lnTo>
                  <a:lnTo>
                    <a:pt x="0" y="1016"/>
                  </a:lnTo>
                  <a:lnTo>
                    <a:pt x="0" y="118983"/>
                  </a:lnTo>
                  <a:lnTo>
                    <a:pt x="0" y="120000"/>
                  </a:lnTo>
                  <a:lnTo>
                    <a:pt x="575" y="120000"/>
                  </a:lnTo>
                  <a:lnTo>
                    <a:pt x="119424" y="120000"/>
                  </a:lnTo>
                  <a:lnTo>
                    <a:pt x="120000" y="120000"/>
                  </a:lnTo>
                  <a:lnTo>
                    <a:pt x="120000" y="118983"/>
                  </a:lnTo>
                  <a:lnTo>
                    <a:pt x="120000" y="1016"/>
                  </a:lnTo>
                  <a:lnTo>
                    <a:pt x="120000" y="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4456114" y="2147889"/>
              <a:ext cx="3278100" cy="18414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5484814" y="4826001"/>
              <a:ext cx="1208100" cy="49200"/>
            </a:xfrm>
            <a:custGeom>
              <a:rect b="b" l="l" r="r" t="t"/>
              <a:pathLst>
                <a:path extrusionOk="0" h="120000" w="120000">
                  <a:moveTo>
                    <a:pt x="119718" y="82285"/>
                  </a:moveTo>
                  <a:cubicBezTo>
                    <a:pt x="67166" y="17142"/>
                    <a:pt x="67166" y="17142"/>
                    <a:pt x="67166" y="17142"/>
                  </a:cubicBezTo>
                  <a:cubicBezTo>
                    <a:pt x="67166" y="0"/>
                    <a:pt x="67166" y="0"/>
                    <a:pt x="67166" y="0"/>
                  </a:cubicBezTo>
                  <a:cubicBezTo>
                    <a:pt x="60000" y="10285"/>
                    <a:pt x="60000" y="10285"/>
                    <a:pt x="60000" y="10285"/>
                  </a:cubicBezTo>
                  <a:cubicBezTo>
                    <a:pt x="52693" y="0"/>
                    <a:pt x="52693" y="0"/>
                    <a:pt x="52693" y="0"/>
                  </a:cubicBezTo>
                  <a:cubicBezTo>
                    <a:pt x="52693" y="17142"/>
                    <a:pt x="52693" y="17142"/>
                    <a:pt x="52693" y="17142"/>
                  </a:cubicBezTo>
                  <a:cubicBezTo>
                    <a:pt x="140" y="82285"/>
                    <a:pt x="140" y="82285"/>
                    <a:pt x="140" y="82285"/>
                  </a:cubicBezTo>
                  <a:cubicBezTo>
                    <a:pt x="140" y="82285"/>
                    <a:pt x="0" y="120000"/>
                    <a:pt x="3372" y="120000"/>
                  </a:cubicBezTo>
                  <a:cubicBezTo>
                    <a:pt x="5761" y="120000"/>
                    <a:pt x="34707" y="120000"/>
                    <a:pt x="52693" y="120000"/>
                  </a:cubicBezTo>
                  <a:cubicBezTo>
                    <a:pt x="61124" y="120000"/>
                    <a:pt x="67166" y="120000"/>
                    <a:pt x="67166" y="120000"/>
                  </a:cubicBezTo>
                  <a:cubicBezTo>
                    <a:pt x="85152" y="120000"/>
                    <a:pt x="114098" y="120000"/>
                    <a:pt x="116487" y="120000"/>
                  </a:cubicBezTo>
                  <a:cubicBezTo>
                    <a:pt x="120000" y="120000"/>
                    <a:pt x="119718" y="82285"/>
                    <a:pt x="119718" y="82285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5478464" y="4446589"/>
              <a:ext cx="1219200" cy="417600"/>
            </a:xfrm>
            <a:custGeom>
              <a:rect b="b" l="l" r="r" t="t"/>
              <a:pathLst>
                <a:path extrusionOk="0" h="120000" w="120000">
                  <a:moveTo>
                    <a:pt x="110104" y="111457"/>
                  </a:moveTo>
                  <a:cubicBezTo>
                    <a:pt x="105923" y="109016"/>
                    <a:pt x="103693" y="110237"/>
                    <a:pt x="102857" y="91118"/>
                  </a:cubicBezTo>
                  <a:cubicBezTo>
                    <a:pt x="101881" y="72000"/>
                    <a:pt x="99512" y="0"/>
                    <a:pt x="99512" y="0"/>
                  </a:cubicBezTo>
                  <a:cubicBezTo>
                    <a:pt x="60069" y="1627"/>
                    <a:pt x="60069" y="1627"/>
                    <a:pt x="60069" y="1627"/>
                  </a:cubicBezTo>
                  <a:cubicBezTo>
                    <a:pt x="20487" y="0"/>
                    <a:pt x="20487" y="0"/>
                    <a:pt x="20487" y="0"/>
                  </a:cubicBezTo>
                  <a:cubicBezTo>
                    <a:pt x="20487" y="0"/>
                    <a:pt x="18118" y="72000"/>
                    <a:pt x="17282" y="91118"/>
                  </a:cubicBezTo>
                  <a:cubicBezTo>
                    <a:pt x="16306" y="110237"/>
                    <a:pt x="14216" y="109016"/>
                    <a:pt x="10034" y="111457"/>
                  </a:cubicBezTo>
                  <a:cubicBezTo>
                    <a:pt x="5853" y="113898"/>
                    <a:pt x="0" y="116745"/>
                    <a:pt x="0" y="118372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2822" y="120000"/>
                    <a:pt x="52822" y="120000"/>
                    <a:pt x="52822" y="120000"/>
                  </a:cubicBezTo>
                  <a:cubicBezTo>
                    <a:pt x="67177" y="120000"/>
                    <a:pt x="67177" y="120000"/>
                    <a:pt x="6717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18372"/>
                  </a:cubicBezTo>
                  <a:cubicBezTo>
                    <a:pt x="120000" y="116745"/>
                    <a:pt x="114285" y="113898"/>
                    <a:pt x="110104" y="111457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070602" y="2044701"/>
              <a:ext cx="49200" cy="4920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070602" y="2041526"/>
              <a:ext cx="49200" cy="4920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078539" y="2049464"/>
              <a:ext cx="33300" cy="31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088064" y="2055814"/>
              <a:ext cx="15900" cy="1890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092827" y="2063751"/>
              <a:ext cx="4800" cy="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5478464" y="4446589"/>
              <a:ext cx="985800" cy="417600"/>
            </a:xfrm>
            <a:custGeom>
              <a:rect b="b" l="l" r="r" t="t"/>
              <a:pathLst>
                <a:path extrusionOk="0" h="120000" w="120000">
                  <a:moveTo>
                    <a:pt x="120000" y="4067"/>
                  </a:moveTo>
                  <a:cubicBezTo>
                    <a:pt x="98793" y="813"/>
                    <a:pt x="98793" y="813"/>
                    <a:pt x="98793" y="813"/>
                  </a:cubicBezTo>
                  <a:cubicBezTo>
                    <a:pt x="74310" y="1627"/>
                    <a:pt x="74310" y="1627"/>
                    <a:pt x="74310" y="1627"/>
                  </a:cubicBezTo>
                  <a:cubicBezTo>
                    <a:pt x="25344" y="0"/>
                    <a:pt x="25344" y="0"/>
                    <a:pt x="25344" y="0"/>
                  </a:cubicBezTo>
                  <a:cubicBezTo>
                    <a:pt x="25344" y="0"/>
                    <a:pt x="22413" y="72000"/>
                    <a:pt x="21379" y="91118"/>
                  </a:cubicBezTo>
                  <a:cubicBezTo>
                    <a:pt x="20172" y="110237"/>
                    <a:pt x="17586" y="109016"/>
                    <a:pt x="12413" y="111457"/>
                  </a:cubicBezTo>
                  <a:cubicBezTo>
                    <a:pt x="7241" y="113898"/>
                    <a:pt x="0" y="116745"/>
                    <a:pt x="0" y="118372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65344" y="120000"/>
                    <a:pt x="65344" y="120000"/>
                    <a:pt x="65344" y="120000"/>
                  </a:cubicBezTo>
                  <a:cubicBezTo>
                    <a:pt x="74482" y="120000"/>
                    <a:pt x="74482" y="120000"/>
                    <a:pt x="74482" y="120000"/>
                  </a:cubicBezTo>
                  <a:lnTo>
                    <a:pt x="120000" y="4067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4300539" y="4154489"/>
              <a:ext cx="3589200" cy="341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84647"/>
                    <a:pt x="0" y="84647"/>
                    <a:pt x="0" y="84647"/>
                  </a:cubicBezTo>
                  <a:cubicBezTo>
                    <a:pt x="0" y="104066"/>
                    <a:pt x="1513" y="120000"/>
                    <a:pt x="3358" y="120000"/>
                  </a:cubicBezTo>
                  <a:cubicBezTo>
                    <a:pt x="116689" y="120000"/>
                    <a:pt x="116689" y="120000"/>
                    <a:pt x="116689" y="120000"/>
                  </a:cubicBezTo>
                  <a:cubicBezTo>
                    <a:pt x="118533" y="120000"/>
                    <a:pt x="120000" y="104066"/>
                    <a:pt x="120000" y="84647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600" y="483050"/>
            <a:ext cx="5280751" cy="257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384350" y="393600"/>
            <a:ext cx="6147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384350" y="1117200"/>
            <a:ext cx="17772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Volumetric Water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Flow Sensor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>
            <a:off x="2237750" y="1385125"/>
            <a:ext cx="654600" cy="12300"/>
          </a:xfrm>
          <a:prstGeom prst="straightConnector1">
            <a:avLst/>
          </a:prstGeom>
          <a:noFill/>
          <a:ln cap="flat" cmpd="sng" w="38100">
            <a:solidFill>
              <a:srgbClr val="1B24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8"/>
          <p:cNvSpPr txBox="1"/>
          <p:nvPr/>
        </p:nvSpPr>
        <p:spPr>
          <a:xfrm>
            <a:off x="2516750" y="1021050"/>
            <a:ext cx="18825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Arduino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Board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7472300" y="1105625"/>
            <a:ext cx="1089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Txt File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5" name="Google Shape;155;p18"/>
          <p:cNvCxnSpPr/>
          <p:nvPr/>
        </p:nvCxnSpPr>
        <p:spPr>
          <a:xfrm flipH="1" rot="10800000">
            <a:off x="4278750" y="1337075"/>
            <a:ext cx="586500" cy="7500"/>
          </a:xfrm>
          <a:prstGeom prst="straightConnector1">
            <a:avLst/>
          </a:prstGeom>
          <a:noFill/>
          <a:ln cap="flat" cmpd="sng" w="38100">
            <a:solidFill>
              <a:srgbClr val="1B24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8"/>
          <p:cNvSpPr txBox="1"/>
          <p:nvPr/>
        </p:nvSpPr>
        <p:spPr>
          <a:xfrm>
            <a:off x="4800550" y="3159813"/>
            <a:ext cx="13965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Javascript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Reader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2060275" y="2892450"/>
            <a:ext cx="1494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HTML 5 Webpage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8" name="Google Shape;158;p18"/>
          <p:cNvCxnSpPr/>
          <p:nvPr/>
        </p:nvCxnSpPr>
        <p:spPr>
          <a:xfrm flipH="1" rot="10800000">
            <a:off x="6454588" y="1337075"/>
            <a:ext cx="586500" cy="7500"/>
          </a:xfrm>
          <a:prstGeom prst="straightConnector1">
            <a:avLst/>
          </a:prstGeom>
          <a:noFill/>
          <a:ln cap="flat" cmpd="sng" w="38100">
            <a:solidFill>
              <a:srgbClr val="1B243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/>
          <p:nvPr/>
        </p:nvCxnSpPr>
        <p:spPr>
          <a:xfrm flipH="1">
            <a:off x="3448363" y="3521925"/>
            <a:ext cx="884700" cy="9900"/>
          </a:xfrm>
          <a:prstGeom prst="straightConnector1">
            <a:avLst/>
          </a:prstGeom>
          <a:noFill/>
          <a:ln cap="flat" cmpd="sng" w="38100">
            <a:solidFill>
              <a:srgbClr val="1B243B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29300" l="1642" r="0" t="27553"/>
          <a:stretch/>
        </p:blipFill>
        <p:spPr>
          <a:xfrm>
            <a:off x="384350" y="1866738"/>
            <a:ext cx="1396500" cy="14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6625" y="1744199"/>
            <a:ext cx="1396500" cy="1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7400" y="1674938"/>
            <a:ext cx="1339400" cy="15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6">
            <a:alphaModFix/>
          </a:blip>
          <a:srcRect b="0" l="6319" r="-6319" t="0"/>
          <a:stretch/>
        </p:blipFill>
        <p:spPr>
          <a:xfrm>
            <a:off x="2060275" y="3521925"/>
            <a:ext cx="1149234" cy="12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8888" y="1734369"/>
            <a:ext cx="926459" cy="141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8"/>
          <p:cNvCxnSpPr/>
          <p:nvPr/>
        </p:nvCxnSpPr>
        <p:spPr>
          <a:xfrm flipH="1">
            <a:off x="6408100" y="3236025"/>
            <a:ext cx="527100" cy="362700"/>
          </a:xfrm>
          <a:prstGeom prst="straightConnector1">
            <a:avLst/>
          </a:prstGeom>
          <a:noFill/>
          <a:ln cap="flat" cmpd="sng" w="38100">
            <a:solidFill>
              <a:srgbClr val="1B24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8"/>
          <p:cNvSpPr txBox="1"/>
          <p:nvPr/>
        </p:nvSpPr>
        <p:spPr>
          <a:xfrm>
            <a:off x="4962376" y="974375"/>
            <a:ext cx="13395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243B"/>
              </a:buClr>
              <a:buSzPts val="1100"/>
              <a:buFont typeface="Arial"/>
              <a:buNone/>
            </a:pPr>
            <a:r>
              <a:rPr lang="en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Bluetooth Connection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1375" y="3398169"/>
            <a:ext cx="1633507" cy="163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384350" y="1117200"/>
            <a:ext cx="80487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en" sz="2200"/>
              <a:t>Makes people </a:t>
            </a:r>
            <a:r>
              <a:rPr b="1" lang="en" sz="2200"/>
              <a:t>AWARE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1B243B"/>
                </a:solidFill>
              </a:rPr>
              <a:t>Gives people an initiative to save water, through notification system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1B243B"/>
                </a:solidFill>
              </a:rPr>
              <a:t>People won’t waste water because wasting water is wasting money.</a:t>
            </a:r>
            <a:endParaRPr sz="2200"/>
          </a:p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384350" y="393600"/>
            <a:ext cx="6147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solves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384350" y="1117200"/>
            <a:ext cx="80487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200"/>
              <a:buChar char="●"/>
            </a:pPr>
            <a:r>
              <a:rPr lang="en" sz="2200"/>
              <a:t>REPLENISH dried lakes, reservoirs, and rivers.</a:t>
            </a:r>
            <a:endParaRPr sz="1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200"/>
              <a:buChar char="●"/>
            </a:pPr>
            <a:r>
              <a:rPr lang="en" sz="2200"/>
              <a:t>CONSERVE water for droughts and emergencies.</a:t>
            </a:r>
            <a:endParaRPr sz="1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200"/>
              <a:buChar char="●"/>
            </a:pPr>
            <a:r>
              <a:rPr lang="en" sz="2200"/>
              <a:t>SAVE money on running water.</a:t>
            </a:r>
            <a:endParaRPr sz="1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200"/>
              <a:buChar char="●"/>
            </a:pPr>
            <a:r>
              <a:rPr lang="en" sz="2200"/>
              <a:t>CONTRIBUTE to growing water crisis.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79" name="Google Shape;179;p20"/>
          <p:cNvSpPr txBox="1"/>
          <p:nvPr>
            <p:ph type="title"/>
          </p:nvPr>
        </p:nvSpPr>
        <p:spPr>
          <a:xfrm>
            <a:off x="384350" y="393600"/>
            <a:ext cx="6147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benefits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457200" y="1024050"/>
            <a:ext cx="3273300" cy="3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fortaa"/>
              <a:buChar char="●"/>
            </a:pPr>
            <a:r>
              <a:rPr lang="en" sz="2400"/>
              <a:t>If every person can save just </a:t>
            </a:r>
            <a:r>
              <a:rPr b="1" lang="en" sz="2400"/>
              <a:t>6 </a:t>
            </a:r>
            <a:r>
              <a:rPr lang="en" sz="2400"/>
              <a:t>gallons a day</a:t>
            </a:r>
            <a:endParaRPr sz="2400"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384350" y="393600"/>
            <a:ext cx="6147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4143300" y="2421450"/>
            <a:ext cx="857400" cy="643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78E0E6"/>
          </a:solidFill>
          <a:ln cap="flat" cmpd="sng" w="9525">
            <a:solidFill>
              <a:srgbClr val="1B24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96BF"/>
              </a:solidFill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5631000" y="1918200"/>
            <a:ext cx="30558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" sz="2400">
                <a:solidFill>
                  <a:srgbClr val="1B243B"/>
                </a:solidFill>
                <a:latin typeface="Raleway"/>
                <a:ea typeface="Raleway"/>
                <a:cs typeface="Raleway"/>
                <a:sym typeface="Raleway"/>
              </a:rPr>
              <a:t>700 billion gallons of water saved per year in America</a:t>
            </a:r>
            <a:endParaRPr sz="2400">
              <a:solidFill>
                <a:srgbClr val="1B24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84350" y="1117200"/>
            <a:ext cx="80487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$15-20 to manufacture each unit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costs include: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Starting manufacturing prices ($2,010 for $10,000 worth of Flow H2O products)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Licensing fees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Shipping cost ($2 - $3)</a:t>
            </a:r>
            <a:endParaRPr/>
          </a:p>
        </p:txBody>
      </p:sp>
      <p:sp>
        <p:nvSpPr>
          <p:cNvPr id="193" name="Google Shape;193;p22"/>
          <p:cNvSpPr txBox="1"/>
          <p:nvPr>
            <p:ph type="title"/>
          </p:nvPr>
        </p:nvSpPr>
        <p:spPr>
          <a:xfrm>
            <a:off x="384350" y="393600"/>
            <a:ext cx="6147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costs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384350" y="1117200"/>
            <a:ext cx="80487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 Margins (With $15 cost)</a:t>
            </a:r>
            <a:endParaRPr sz="1200" u="sng"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Profitable in 1-2 years</a:t>
            </a:r>
            <a:endParaRPr sz="1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Selling for $35 per unit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150% Margins (With $20 cost)</a:t>
            </a:r>
            <a:endParaRPr sz="1200" u="sng"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Profitable in &lt; 1 year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Selling for $50 per unit</a:t>
            </a:r>
            <a:endParaRPr/>
          </a:p>
        </p:txBody>
      </p:sp>
      <p:sp>
        <p:nvSpPr>
          <p:cNvPr id="199" name="Google Shape;199;p23"/>
          <p:cNvSpPr txBox="1"/>
          <p:nvPr>
            <p:ph type="title"/>
          </p:nvPr>
        </p:nvSpPr>
        <p:spPr>
          <a:xfrm>
            <a:off x="384350" y="393600"/>
            <a:ext cx="6147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Streams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384350" y="1117200"/>
            <a:ext cx="80487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consumer base size of 126.22 MILLION in America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H2O attracts: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17.9 MILLION smart-home owners in America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Companies who want to keep track of water usage</a:t>
            </a:r>
            <a:endParaRPr sz="1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Eco-friendly citizens of America</a:t>
            </a:r>
            <a:endParaRPr/>
          </a:p>
        </p:txBody>
      </p:sp>
      <p:sp>
        <p:nvSpPr>
          <p:cNvPr id="205" name="Google Shape;205;p24"/>
          <p:cNvSpPr txBox="1"/>
          <p:nvPr>
            <p:ph type="title"/>
          </p:nvPr>
        </p:nvSpPr>
        <p:spPr>
          <a:xfrm>
            <a:off x="384350" y="393600"/>
            <a:ext cx="6147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14400" y="1117200"/>
            <a:ext cx="31794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Char char="●"/>
            </a:pPr>
            <a:r>
              <a:rPr lang="en"/>
              <a:t>70% of the world is covered by water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Char char="●"/>
            </a:pPr>
            <a:r>
              <a:rPr lang="en"/>
              <a:t>Only 2.5% of our water is fresh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Char char="●"/>
            </a:pPr>
            <a:r>
              <a:rPr lang="en"/>
              <a:t>Only 1% of this freshwater is easily accessible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Char char="●"/>
            </a:pPr>
            <a:r>
              <a:rPr lang="en"/>
              <a:t>There are 7.4 billion people on this earth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384350" y="393600"/>
            <a:ext cx="6147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Crisis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5050200" y="1095600"/>
            <a:ext cx="3179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Fresh Water Is Running Out!!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Cities are projected to run out of water by 2024.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4321650" y="2232449"/>
            <a:ext cx="805500" cy="678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78E0E6"/>
          </a:solidFill>
          <a:ln cap="flat" cmpd="sng" w="9525">
            <a:solidFill>
              <a:srgbClr val="4BB5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8E0E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384350" y="1117200"/>
            <a:ext cx="80487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Customers: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Serves as a way to view and conserve water usage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Customizable, user-friendly, and encourages conservation of water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Investors/Businesses: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is little competition in the market Flow H2O is in</a:t>
            </a:r>
            <a:r>
              <a:rPr lang="en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Has general purpose use which means it can be implemented in most consumer’s houses.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384350" y="393600"/>
            <a:ext cx="6147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h20’s value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/>
        </p:nvSpPr>
        <p:spPr>
          <a:xfrm>
            <a:off x="251475" y="2534100"/>
            <a:ext cx="72366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Water </a:t>
            </a:r>
            <a:r>
              <a:rPr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Available</a:t>
            </a:r>
            <a:r>
              <a:rPr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for emergencies</a:t>
            </a:r>
            <a:endParaRPr sz="6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/>
        </p:nvSpPr>
        <p:spPr>
          <a:xfrm>
            <a:off x="251475" y="2534100"/>
            <a:ext cx="72366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Maintain a green world</a:t>
            </a:r>
            <a:endParaRPr sz="6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251475" y="2534100"/>
            <a:ext cx="72366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Refill </a:t>
            </a:r>
            <a:r>
              <a:rPr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reservoirs</a:t>
            </a:r>
            <a:endParaRPr sz="6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251475" y="2534100"/>
            <a:ext cx="83724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700 billion gallons of water saved</a:t>
            </a:r>
            <a:endParaRPr sz="6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/>
        </p:nvSpPr>
        <p:spPr>
          <a:xfrm>
            <a:off x="251475" y="2534100"/>
            <a:ext cx="83724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28 trillion dollars preserved</a:t>
            </a:r>
            <a:endParaRPr sz="6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/>
        </p:nvSpPr>
        <p:spPr>
          <a:xfrm>
            <a:off x="1116900" y="1626600"/>
            <a:ext cx="69102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Amatic SC"/>
                <a:ea typeface="Amatic SC"/>
                <a:cs typeface="Amatic SC"/>
                <a:sym typeface="Amatic SC"/>
              </a:rPr>
              <a:t>All With Flow H2O</a:t>
            </a:r>
            <a:endParaRPr sz="9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/>
        </p:nvSpPr>
        <p:spPr>
          <a:xfrm>
            <a:off x="693900" y="2826825"/>
            <a:ext cx="567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Thank You For Your Time!</a:t>
            </a:r>
            <a:endParaRPr sz="9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" type="body"/>
          </p:nvPr>
        </p:nvSpPr>
        <p:spPr>
          <a:xfrm>
            <a:off x="384350" y="1117200"/>
            <a:ext cx="80487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Comfortaa"/>
              <a:buChar char="»"/>
            </a:pPr>
            <a:r>
              <a:rPr lang="en" sz="2000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P</a:t>
            </a:r>
            <a:r>
              <a:rPr lang="en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eople waste </a:t>
            </a:r>
            <a:r>
              <a:rPr b="1" lang="en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BILLIONS</a:t>
            </a:r>
            <a:r>
              <a:rPr lang="en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 of gallons of water on a daily basis without even noticing it, causing detrimental </a:t>
            </a:r>
            <a:r>
              <a:rPr b="1" lang="en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NEGATIVE CONSEQUENCES </a:t>
            </a:r>
            <a:r>
              <a:rPr lang="en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in:</a:t>
            </a:r>
            <a:endParaRPr>
              <a:solidFill>
                <a:srgbClr val="1B24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5AB6"/>
              </a:buClr>
              <a:buSzPts val="1800"/>
              <a:buFont typeface="Comfortaa"/>
              <a:buChar char="⋄"/>
            </a:pPr>
            <a:r>
              <a:rPr b="1" lang="en" sz="1800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The</a:t>
            </a:r>
            <a:r>
              <a:rPr b="1" lang="en" sz="1800">
                <a:solidFill>
                  <a:srgbClr val="165AB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800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Environment</a:t>
            </a:r>
            <a:endParaRPr b="1" sz="1800">
              <a:solidFill>
                <a:srgbClr val="1B24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5AB6"/>
              </a:buClr>
              <a:buSzPts val="1800"/>
              <a:buFont typeface="Comfortaa"/>
              <a:buChar char="⋄"/>
            </a:pPr>
            <a:r>
              <a:rPr b="1" lang="en" sz="1800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The Economy</a:t>
            </a:r>
            <a:endParaRPr b="1" sz="1800">
              <a:solidFill>
                <a:srgbClr val="1B24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5AB6"/>
              </a:buClr>
              <a:buSzPts val="1800"/>
              <a:buFont typeface="Comfortaa"/>
              <a:buChar char="⋄"/>
            </a:pPr>
            <a:r>
              <a:rPr b="1" lang="en" sz="1800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Our Society</a:t>
            </a:r>
            <a:endParaRPr b="1" sz="1800">
              <a:solidFill>
                <a:srgbClr val="1B24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24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24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384350" y="393600"/>
            <a:ext cx="6147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17211" l="0" r="0" t="0"/>
          <a:stretch/>
        </p:blipFill>
        <p:spPr>
          <a:xfrm>
            <a:off x="4331925" y="2186850"/>
            <a:ext cx="3283900" cy="22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84350" y="1117200"/>
            <a:ext cx="36558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24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The average American daily water usage:</a:t>
            </a:r>
            <a:endParaRPr>
              <a:solidFill>
                <a:srgbClr val="1B24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24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5AB6"/>
              </a:buClr>
              <a:buSzPts val="1800"/>
              <a:buFont typeface="Comfortaa"/>
              <a:buChar char="○"/>
            </a:pPr>
            <a:r>
              <a:rPr b="1" lang="en" sz="1800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101.5 </a:t>
            </a:r>
            <a:r>
              <a:rPr lang="en" sz="1800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gallons per capita</a:t>
            </a:r>
            <a:endParaRPr sz="1800">
              <a:solidFill>
                <a:srgbClr val="1B24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24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384350" y="393600"/>
            <a:ext cx="6147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Per Capita Usage Statistics</a:t>
            </a:r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3749850" y="2319300"/>
            <a:ext cx="16443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B243B"/>
                </a:solidFill>
                <a:latin typeface="Lobster"/>
                <a:ea typeface="Lobster"/>
                <a:cs typeface="Lobster"/>
                <a:sym typeface="Lobster"/>
              </a:rPr>
              <a:t>VS</a:t>
            </a:r>
            <a:endParaRPr sz="6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5359175" y="1117200"/>
            <a:ext cx="33834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24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How much water a person needs daily:</a:t>
            </a:r>
            <a:endParaRPr sz="1800">
              <a:solidFill>
                <a:srgbClr val="1B24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24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5AB6"/>
              </a:buClr>
              <a:buSzPts val="1800"/>
              <a:buFont typeface="Comfortaa"/>
              <a:buChar char="○"/>
            </a:pPr>
            <a:r>
              <a:rPr b="1" lang="en" sz="1800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80</a:t>
            </a:r>
            <a:r>
              <a:rPr lang="en" sz="1800">
                <a:solidFill>
                  <a:srgbClr val="1B243B"/>
                </a:solidFill>
                <a:latin typeface="Comfortaa"/>
                <a:ea typeface="Comfortaa"/>
                <a:cs typeface="Comfortaa"/>
                <a:sym typeface="Comfortaa"/>
              </a:rPr>
              <a:t> gallons per capita</a:t>
            </a:r>
            <a:endParaRPr sz="1800">
              <a:solidFill>
                <a:srgbClr val="1B24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026375" y="1047150"/>
            <a:ext cx="71886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1B243B"/>
                </a:solidFill>
                <a:latin typeface="Raleway"/>
                <a:ea typeface="Raleway"/>
                <a:cs typeface="Raleway"/>
                <a:sym typeface="Raleway"/>
              </a:rPr>
              <a:t>More than </a:t>
            </a:r>
            <a:r>
              <a:rPr lang="en" sz="3600">
                <a:solidFill>
                  <a:srgbClr val="1B243B"/>
                </a:solidFill>
                <a:latin typeface="Raleway"/>
                <a:ea typeface="Raleway"/>
                <a:cs typeface="Raleway"/>
                <a:sym typeface="Raleway"/>
              </a:rPr>
              <a:t>6.5 BILLION</a:t>
            </a:r>
            <a:r>
              <a:rPr lang="en" sz="4600">
                <a:solidFill>
                  <a:srgbClr val="1B243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lang="en" sz="2800">
                <a:solidFill>
                  <a:srgbClr val="1B243B"/>
                </a:solidFill>
                <a:latin typeface="Raleway"/>
                <a:ea typeface="Raleway"/>
                <a:cs typeface="Raleway"/>
                <a:sym typeface="Raleway"/>
              </a:rPr>
              <a:t>gallons</a:t>
            </a:r>
            <a:endParaRPr b="0" sz="2800">
              <a:solidFill>
                <a:srgbClr val="1B24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1B24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243B"/>
                </a:solidFill>
                <a:latin typeface="Raleway"/>
                <a:ea typeface="Raleway"/>
                <a:cs typeface="Raleway"/>
                <a:sym typeface="Raleway"/>
              </a:rPr>
              <a:t>2.5 TRILLION</a:t>
            </a:r>
            <a:r>
              <a:rPr lang="en" sz="4600">
                <a:solidFill>
                  <a:srgbClr val="1B243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lang="en" sz="2800">
                <a:solidFill>
                  <a:srgbClr val="1B243B"/>
                </a:solidFill>
                <a:latin typeface="Raleway"/>
                <a:ea typeface="Raleway"/>
                <a:cs typeface="Raleway"/>
                <a:sym typeface="Raleway"/>
              </a:rPr>
              <a:t>gallons wasted </a:t>
            </a:r>
            <a:r>
              <a:rPr lang="en" sz="3000">
                <a:solidFill>
                  <a:srgbClr val="1B243B"/>
                </a:solidFill>
                <a:latin typeface="Raleway"/>
                <a:ea typeface="Raleway"/>
                <a:cs typeface="Raleway"/>
                <a:sym typeface="Raleway"/>
              </a:rPr>
              <a:t>ANNUALLY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751125" y="1203475"/>
            <a:ext cx="7739100" cy="0"/>
          </a:xfrm>
          <a:prstGeom prst="straightConnector1">
            <a:avLst/>
          </a:prstGeom>
          <a:noFill/>
          <a:ln cap="flat" cmpd="sng" w="9525">
            <a:solidFill>
              <a:srgbClr val="1B24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 txBox="1"/>
          <p:nvPr/>
        </p:nvSpPr>
        <p:spPr>
          <a:xfrm>
            <a:off x="0" y="323550"/>
            <a:ext cx="91440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243B"/>
                </a:solidFill>
                <a:latin typeface="Raleway"/>
                <a:ea typeface="Raleway"/>
                <a:cs typeface="Raleway"/>
                <a:sym typeface="Raleway"/>
              </a:rPr>
              <a:t>Average water </a:t>
            </a:r>
            <a:r>
              <a:rPr b="1" lang="en" sz="3100">
                <a:solidFill>
                  <a:srgbClr val="1B243B"/>
                </a:solidFill>
                <a:latin typeface="Raleway"/>
                <a:ea typeface="Raleway"/>
                <a:cs typeface="Raleway"/>
                <a:sym typeface="Raleway"/>
              </a:rPr>
              <a:t>WASTED</a:t>
            </a:r>
            <a:r>
              <a:rPr b="1" lang="en" sz="2500">
                <a:solidFill>
                  <a:srgbClr val="1B243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500">
                <a:solidFill>
                  <a:srgbClr val="1B243B"/>
                </a:solidFill>
                <a:latin typeface="Raleway"/>
                <a:ea typeface="Raleway"/>
                <a:cs typeface="Raleway"/>
                <a:sym typeface="Raleway"/>
              </a:rPr>
              <a:t>daily in America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0"/>
          <p:cNvSpPr/>
          <p:nvPr/>
        </p:nvSpPr>
        <p:spPr>
          <a:xfrm rot="5400000">
            <a:off x="4138050" y="2209650"/>
            <a:ext cx="867900" cy="724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78E0E6"/>
          </a:solidFill>
          <a:ln cap="flat" cmpd="sng" w="9525">
            <a:solidFill>
              <a:srgbClr val="1B24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8E0E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457200" y="1673550"/>
            <a:ext cx="2844600" cy="17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Char char="●"/>
            </a:pPr>
            <a:r>
              <a:rPr lang="en"/>
              <a:t>The average household spends about $.007 per gallon of water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384350" y="393600"/>
            <a:ext cx="6147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and Societal Effect</a:t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3497988" y="2232450"/>
            <a:ext cx="857400" cy="678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78E0E6"/>
          </a:solidFill>
          <a:ln cap="flat" cmpd="sng" w="9525">
            <a:solidFill>
              <a:srgbClr val="1B24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8E0E6"/>
              </a:solidFill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4704900" y="1673550"/>
            <a:ext cx="3524700" cy="1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Comfortaa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Each American family wastes approximately </a:t>
            </a: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$230 a year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384350" y="1117200"/>
            <a:ext cx="80487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Char char="●"/>
            </a:pPr>
            <a:r>
              <a:rPr lang="en"/>
              <a:t>Increase in water scarcity = severe droughts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Char char="●"/>
            </a:pPr>
            <a:r>
              <a:rPr lang="en"/>
              <a:t>Less freshwater for aquatic species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Comfortaa"/>
              <a:buChar char="●"/>
            </a:pPr>
            <a:r>
              <a:rPr lang="en"/>
              <a:t>Water takes a large amount of energy to filter and clean. </a:t>
            </a:r>
            <a:r>
              <a:rPr b="1" lang="en"/>
              <a:t>Wasting water is wasting energy!!!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384350" y="393600"/>
            <a:ext cx="6147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Effect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375" y="2408631"/>
            <a:ext cx="3333750" cy="200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/>
        </p:nvSpPr>
        <p:spPr>
          <a:xfrm>
            <a:off x="878850" y="831525"/>
            <a:ext cx="3728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ROOT CAUSE:</a:t>
            </a:r>
            <a:endParaRPr b="1" sz="8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878850" y="1751825"/>
            <a:ext cx="76521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0">
                <a:solidFill>
                  <a:srgbClr val="FFFFFF"/>
                </a:solidFill>
                <a:latin typeface="Indie Flower"/>
                <a:ea typeface="Indie Flower"/>
                <a:cs typeface="Indie Flower"/>
                <a:sym typeface="Indie Flower"/>
              </a:rPr>
              <a:t>Ignorance</a:t>
            </a:r>
            <a:endParaRPr b="1" sz="14000">
              <a:solidFill>
                <a:srgbClr val="FFFFFF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384350" y="393600"/>
            <a:ext cx="6147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Flow H20</a:t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77711"/>
            <a:ext cx="5320274" cy="2588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4">
            <a:alphaModFix/>
          </a:blip>
          <a:srcRect b="17264" l="18730" r="20315" t="24269"/>
          <a:stretch/>
        </p:blipFill>
        <p:spPr>
          <a:xfrm>
            <a:off x="7153500" y="1060025"/>
            <a:ext cx="1533300" cy="30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