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  <p:sldMasterId id="2147483722" r:id="rId5"/>
    <p:sldMasterId id="2147483708" r:id="rId6"/>
    <p:sldMasterId id="2147483694" r:id="rId7"/>
  </p:sldMasterIdLst>
  <p:notesMasterIdLst>
    <p:notesMasterId r:id="rId14"/>
  </p:notesMasterIdLst>
  <p:handoutMasterIdLst>
    <p:handoutMasterId r:id="rId15"/>
  </p:handoutMasterIdLst>
  <p:sldIdLst>
    <p:sldId id="287" r:id="rId8"/>
    <p:sldId id="327" r:id="rId9"/>
    <p:sldId id="328" r:id="rId10"/>
    <p:sldId id="304" r:id="rId11"/>
    <p:sldId id="326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845" userDrawn="1">
          <p15:clr>
            <a:srgbClr val="A4A3A4"/>
          </p15:clr>
        </p15:guide>
        <p15:guide id="7" orient="horz" pos="3770" userDrawn="1">
          <p15:clr>
            <a:srgbClr val="A4A3A4"/>
          </p15:clr>
        </p15:guide>
        <p15:guide id="8" pos="846" userDrawn="1">
          <p15:clr>
            <a:srgbClr val="A4A3A4"/>
          </p15:clr>
        </p15:guide>
        <p15:guide id="9" orient="horz" pos="2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326AC6-26FC-5195-3D1B-69CBDB5C5C16}" name="Blake, Joshua" initials="BJ" userId="Blake, Joshu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62"/>
    <a:srgbClr val="67C04D"/>
    <a:srgbClr val="00BED5"/>
    <a:srgbClr val="E94D36"/>
    <a:srgbClr val="008AAD"/>
    <a:srgbClr val="FFFFFF"/>
    <a:srgbClr val="BE2BBB"/>
    <a:srgbClr val="FF5A5A"/>
    <a:srgbClr val="00A788"/>
    <a:srgbClr val="FB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/>
    <p:restoredTop sz="94595" autoAdjust="0"/>
  </p:normalViewPr>
  <p:slideViewPr>
    <p:cSldViewPr snapToGrid="0" snapToObjects="1">
      <p:cViewPr varScale="1">
        <p:scale>
          <a:sx n="70" d="100"/>
          <a:sy n="70" d="100"/>
        </p:scale>
        <p:origin x="680" y="64"/>
      </p:cViewPr>
      <p:guideLst>
        <p:guide orient="horz" pos="278"/>
        <p:guide pos="279"/>
        <p:guide orient="horz" pos="3906"/>
        <p:guide pos="7355"/>
        <p:guide pos="3840"/>
        <p:guide orient="horz" pos="845"/>
        <p:guide orient="horz" pos="3770"/>
        <p:guide pos="846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notesViewPr>
    <p:cSldViewPr snapToGrid="0" snapToObjects="1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31178-119D-44E0-AA7C-44E487085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915F8-D2C9-42C2-8B7C-B73C5E147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F376-9A97-4718-AB43-2131DF4A848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4A9F-6706-4D05-89D7-B49E68B077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3624E-AFAC-4FF4-90DB-DB0A8E1858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8FF9-6937-4B73-8B22-9FC5C35FFB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9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9A4A-3203-D544-A0F2-9B4A7A1B021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3BA1D-A00F-DB41-84DA-BE26C485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5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6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7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0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6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0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4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388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B48A6B-1904-F145-A12F-E4361726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0D0A7-8DCB-5243-8DCE-891C2D85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050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5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264A6F-A965-CC41-9C49-F952B2D96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365125"/>
            <a:ext cx="10515600" cy="722895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1B7D3C-BAF7-5B45-AF19-29BA3CEB53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200" y="1393200"/>
            <a:ext cx="10515600" cy="4351338"/>
          </a:xfrm>
        </p:spPr>
        <p:txBody>
          <a:bodyPr>
            <a:normAutofit/>
          </a:bodyPr>
          <a:lstStyle>
            <a:lvl1pPr>
              <a:defRPr sz="1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735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5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2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881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5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0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3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8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80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4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206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C3C-DDC9-4A4B-A6BB-18D5C6BD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45177-E4A6-6847-B9A4-54832D67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E712-E13F-6F4B-B3AC-3F073D43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777E-15FA-7249-8F7D-ACD4850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ABEE-43FB-4947-BA77-B6D08960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5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BAA7-71CF-0A4B-888B-EAAB8B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EB6A-5768-B54E-8C8A-8842028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E66-8393-6C4F-A6F5-ADD0F7C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911A-F50F-9643-BF68-AC5E7E95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CD92-1042-184F-893E-F87801F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82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0C03-FD22-CC47-BCA2-C982075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C265-62BB-2B41-BABC-2E245F4C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DABD-4A21-9649-A2AE-01163733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2C7A-2542-A845-85A5-3B9DAC4E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CF62-4AF2-7642-BD7E-C8D4C8D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6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E5C6-AEDB-B54A-A0AE-D017F7E7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C126-1AD8-8947-9D15-E96D0A2A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8C1C-0E34-644F-907B-860A7D67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15AC-484C-434E-91DE-EB2DFC2C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A790-B4B0-F342-A4F0-3CA4130B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60EB-C18A-7747-8ACE-56CD62D3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481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17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75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C39C-9799-ED49-9336-C33A3DE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7545-9981-1B4C-AFBE-99523E6D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CF20-1F9A-BB41-8285-F6DFB72E7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0C94-85BE-6042-A8B2-ADBA61B3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B3636-3829-9D47-819D-684A89575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D827-C621-DE40-AF6A-5B6D8D2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8CC2-BD94-564B-BC44-1A258FA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54A5-CF5D-564B-9EA9-3B02D5E5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C2EE-F821-4C43-AA2F-04295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890E6-3242-504F-B5BF-8EFADD79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6C2F-02E3-004E-A61B-C112B4D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45FA-5E02-C348-8B73-79D8FF1B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CF8E-806F-684A-BA15-00095856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7FF98-93B9-614A-956D-616315C9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7278-13CF-044A-B803-ABF47169A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B06C-A89B-6145-99D0-AF10A69C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4436-FE79-A64C-B05F-B9D9DCB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632B0-22AA-5E47-B0B8-4420B8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C60E-D9EC-3B40-B2D2-987CF9E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07F8-B56C-3645-8BDF-67B94309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A028-8E37-214C-A0A0-1C365F5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C252-6B6D-3349-B87C-3B6F346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E6966-90D6-6A43-ABFA-6424E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E345-9948-D342-8ED6-1C82F890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F44B-DE2A-B449-9687-26F17BC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668F-DFC2-1A42-9DEF-4904ED2F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1E7-F6F8-D147-839C-3CD6CEEE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CD195-D8BB-4B4F-A309-91989CB2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22563-01E7-A14D-832B-6747D22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5BBC-CB9B-114B-A8FD-BBE6E96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0E48-FAB1-0E4D-9C00-18E68A6B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1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E6F0-3C18-7B40-B729-99AD3936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D51F-EB34-CF46-88FB-59540929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849B8-4D56-5B40-9FC3-713CDF94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54D-C3C4-494B-9B9A-06838464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E7D9-230B-F34D-924D-5923FD9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96AD-7989-6044-8953-C11DE023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21C53D-851F-344C-8FD0-1879342573F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59200" y="6040800"/>
            <a:ext cx="4504487" cy="5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707" r:id="rId12"/>
    <p:sldLayoutId id="21474836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19D44-7003-7F41-9222-3809BEA784D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2000" y="331200"/>
            <a:ext cx="7846526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9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E7E9A-030F-2E48-906E-096FA927E65C}"/>
              </a:ext>
            </a:extLst>
          </p:cNvPr>
          <p:cNvSpPr/>
          <p:nvPr userDrawn="1"/>
        </p:nvSpPr>
        <p:spPr>
          <a:xfrm>
            <a:off x="441528" y="6263068"/>
            <a:ext cx="4361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MRC Biostatistics Unit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72FF5-3E41-2A42-A116-62A9AB499F6B}"/>
              </a:ext>
            </a:extLst>
          </p:cNvPr>
          <p:cNvSpPr/>
          <p:nvPr userDrawn="1"/>
        </p:nvSpPr>
        <p:spPr>
          <a:xfrm>
            <a:off x="9633858" y="6263068"/>
            <a:ext cx="2388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mrc-bsu.cam.ac.uk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36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4FFC9-16DA-5E42-9B85-705D6D5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F4B1-CF42-9B4B-837B-C2676B4B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43E0-BA09-764B-8600-3C90107C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B04E-34F7-234A-A2F3-02AC3C60A4C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BF0-F387-BB44-9E05-DF9EA520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5DEC-72DD-4449-AB88-D903B1A36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6C04-F5E1-3947-BDE4-8554367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2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4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BF79A-8450-D64A-B6C0-0E3284DC5D44}"/>
              </a:ext>
            </a:extLst>
          </p:cNvPr>
          <p:cNvSpPr txBox="1"/>
          <p:nvPr/>
        </p:nvSpPr>
        <p:spPr>
          <a:xfrm>
            <a:off x="1257476" y="2555939"/>
            <a:ext cx="1036186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8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hierarchical regression for SARS-CoV-2 viral load trajectories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2FD77-25B3-6B4C-9240-A98AFFB7F6FA}"/>
              </a:ext>
            </a:extLst>
          </p:cNvPr>
          <p:cNvSpPr/>
          <p:nvPr/>
        </p:nvSpPr>
        <p:spPr>
          <a:xfrm>
            <a:off x="1257476" y="4126606"/>
            <a:ext cx="105575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Joshua Blake and David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Pascall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inference methods for infectious diseases research workshop</a:t>
            </a:r>
          </a:p>
          <a:p>
            <a:r>
              <a:rPr lang="en-GB" sz="20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27th March 2023</a:t>
            </a:r>
          </a:p>
        </p:txBody>
      </p:sp>
    </p:spTree>
    <p:extLst>
      <p:ext uri="{BB962C8B-B14F-4D97-AF65-F5344CB8AC3E}">
        <p14:creationId xmlns:p14="http://schemas.microsoft.com/office/powerpoint/2010/main" val="37545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6"/>
    </mc:Choice>
    <mc:Fallback xmlns="">
      <p:transition spd="slow" advTm="161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1547867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SARS-CoV-2 viral load vary over individuals and the course of infection?</a:t>
            </a:r>
          </a:p>
          <a:p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ATACCC: daily PCR testing of exposed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cycle threshold value from PCR is proportional to log viral 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Ct value that can be observed is 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here is from a preliminary dataset (unpublished), for a larger dataset with similar analysis see </a:t>
            </a:r>
            <a:r>
              <a:rPr lang="en-US" sz="2400" i="1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Hakki</a:t>
            </a:r>
            <a:r>
              <a:rPr lang="en-US" sz="2400" i="1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(2022, Lancet Resp Med)</a:t>
            </a:r>
          </a:p>
        </p:txBody>
      </p:sp>
    </p:spTree>
    <p:extLst>
      <p:ext uri="{BB962C8B-B14F-4D97-AF65-F5344CB8AC3E}">
        <p14:creationId xmlns:p14="http://schemas.microsoft.com/office/powerpoint/2010/main" val="154915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1547867" cy="550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infections only minimally observed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generalize to what unseen individuals look like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 and limit of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result does not mean absence of virus: could mean too little virus, poor swabbing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50" normalizeH="0" baseline="0" noProof="0" dirty="0">
                <a:ln>
                  <a:noFill/>
                </a:ln>
                <a:solidFill>
                  <a:srgbClr val="2E2D6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model: assume that individuals are “similar”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referred to as “random effects” or “mixed model”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Borrows information between individuals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parameters estimated, can simulate unseen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paradigm: natural inclusion of false negative results</a:t>
            </a:r>
          </a:p>
        </p:txBody>
      </p:sp>
    </p:spTree>
    <p:extLst>
      <p:ext uri="{BB962C8B-B14F-4D97-AF65-F5344CB8AC3E}">
        <p14:creationId xmlns:p14="http://schemas.microsoft.com/office/powerpoint/2010/main" val="365105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1" y="345182"/>
            <a:ext cx="1119753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simple model for viral load</a:t>
            </a:r>
            <a:endParaRPr lang="en-US" sz="4400" b="1" spc="-150" dirty="0">
              <a:solidFill>
                <a:srgbClr val="2E2D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B2ADDED2-4C94-C8F5-6481-A408FE4B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35" y="1205554"/>
            <a:ext cx="4361109" cy="4204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E11D8C-C6D8-C3AD-DE13-7667B651AEC2}"/>
                  </a:ext>
                </a:extLst>
              </p:cNvPr>
              <p:cNvSpPr txBox="1"/>
              <p:nvPr/>
            </p:nvSpPr>
            <p:spPr>
              <a:xfrm>
                <a:off x="1556005" y="1206735"/>
                <a:ext cx="1749004" cy="445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E11D8C-C6D8-C3AD-DE13-7667B651A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05" y="1206735"/>
                <a:ext cx="1749004" cy="445891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81E33-921A-5796-C066-9078A85FE6DD}"/>
                  </a:ext>
                </a:extLst>
              </p:cNvPr>
              <p:cNvSpPr txBox="1"/>
              <p:nvPr/>
            </p:nvSpPr>
            <p:spPr>
              <a:xfrm>
                <a:off x="1967528" y="5172600"/>
                <a:ext cx="10659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,40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681E33-921A-5796-C066-9078A85F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28" y="5172600"/>
                <a:ext cx="1065933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9AE74-7390-0680-58F2-E764487257D9}"/>
                  </a:ext>
                </a:extLst>
              </p:cNvPr>
              <p:cNvSpPr txBox="1"/>
              <p:nvPr/>
            </p:nvSpPr>
            <p:spPr>
              <a:xfrm>
                <a:off x="6710213" y="3307765"/>
                <a:ext cx="9148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9AE74-7390-0680-58F2-E76448725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13" y="3307765"/>
                <a:ext cx="914802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E71C81-FFF9-2A5F-4942-55989D3B8783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>
            <a:off x="2430507" y="1652626"/>
            <a:ext cx="2824984" cy="89484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58A11-8DB7-B2C2-5836-958762FED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066473" y="5172600"/>
            <a:ext cx="1330036" cy="23737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B8261F-D4FF-0C60-867F-02B1EFB1A859}"/>
              </a:ext>
            </a:extLst>
          </p:cNvPr>
          <p:cNvSpPr txBox="1"/>
          <p:nvPr/>
        </p:nvSpPr>
        <p:spPr>
          <a:xfrm>
            <a:off x="8300413" y="221515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Piecewise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Good approximation to more mechanistic ODE-based models</a:t>
            </a:r>
          </a:p>
        </p:txBody>
      </p:sp>
    </p:spTree>
    <p:extLst>
      <p:ext uri="{BB962C8B-B14F-4D97-AF65-F5344CB8AC3E}">
        <p14:creationId xmlns:p14="http://schemas.microsoft.com/office/powerpoint/2010/main" val="34671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74"/>
    </mc:Choice>
    <mc:Fallback xmlns="">
      <p:transition spd="slow" advTm="1265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A6AE-CF7C-4CD9-B70D-FB8D153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8A41DF88-061A-46F7-9BD9-E88CE081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20" y="1113297"/>
            <a:ext cx="634453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BFE5A-7C82-E244-83C3-A634D5C30E22}"/>
              </a:ext>
            </a:extLst>
          </p:cNvPr>
          <p:cNvSpPr/>
          <p:nvPr/>
        </p:nvSpPr>
        <p:spPr>
          <a:xfrm>
            <a:off x="403341" y="1040072"/>
            <a:ext cx="109174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Stan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 of piecewise linear (rather than linear)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likelihood for the negatives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Modifications for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we have simulated for you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just the decline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time is time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in brms: a package for Bayesian linear regression, using Stan on the back-end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54F19-1212-9345-95FF-9D2815FD6E96}"/>
              </a:ext>
            </a:extLst>
          </p:cNvPr>
          <p:cNvSpPr txBox="1"/>
          <p:nvPr/>
        </p:nvSpPr>
        <p:spPr>
          <a:xfrm>
            <a:off x="403340" y="345182"/>
            <a:ext cx="1091743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spc="-150" dirty="0">
                <a:solidFill>
                  <a:srgbClr val="2E2D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and today’s workshop</a:t>
            </a:r>
          </a:p>
        </p:txBody>
      </p:sp>
    </p:spTree>
    <p:extLst>
      <p:ext uri="{BB962C8B-B14F-4D97-AF65-F5344CB8AC3E}">
        <p14:creationId xmlns:p14="http://schemas.microsoft.com/office/powerpoint/2010/main" val="386740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574"/>
    </mc:Choice>
    <mc:Fallback>
      <p:transition spd="slow" advTm="126574"/>
    </mc:Fallback>
  </mc:AlternateContent>
</p:sld>
</file>

<file path=ppt/theme/theme1.xml><?xml version="1.0" encoding="utf-8"?>
<a:theme xmlns:a="http://schemas.openxmlformats.org/drawingml/2006/main" name="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4FE1FD46-CADC-2B43-A4B7-488297EE9ACD}"/>
    </a:ext>
  </a:extLst>
</a:theme>
</file>

<file path=ppt/theme/theme2.xml><?xml version="1.0" encoding="utf-8"?>
<a:theme xmlns:a="http://schemas.openxmlformats.org/drawingml/2006/main" name="1_Font and logo master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BC3DAECC-1D76-9E4A-888B-2A976BC5350E}"/>
    </a:ext>
  </a:extLst>
</a:theme>
</file>

<file path=ppt/theme/theme3.xml><?xml version="1.0" encoding="utf-8"?>
<a:theme xmlns:a="http://schemas.openxmlformats.org/drawingml/2006/main" name="1_Font and logo master 2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9CB71437-234D-4449-A0C3-43E45D10A907}"/>
    </a:ext>
  </a:extLst>
</a:theme>
</file>

<file path=ppt/theme/theme4.xml><?xml version="1.0" encoding="utf-8"?>
<a:theme xmlns:a="http://schemas.openxmlformats.org/drawingml/2006/main" name="Font master without logo">
  <a:themeElements>
    <a:clrScheme name="MR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00BED5"/>
      </a:accent1>
      <a:accent2>
        <a:srgbClr val="008AAD"/>
      </a:accent2>
      <a:accent3>
        <a:srgbClr val="E94D36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_BSU_Cambridge_powerpoint_basic DRAFT v1" id="{6240891F-D47D-9348-ADF9-41CC429D30D8}" vid="{1489D61C-EB96-D546-B3E7-81D59768C36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2A57254FEF04A842D7305DB7FAFA9" ma:contentTypeVersion="13" ma:contentTypeDescription="Create a new document." ma:contentTypeScope="" ma:versionID="a15d13d28233aebc7a483e9b10bfdf04">
  <xsd:schema xmlns:xsd="http://www.w3.org/2001/XMLSchema" xmlns:xs="http://www.w3.org/2001/XMLSchema" xmlns:p="http://schemas.microsoft.com/office/2006/metadata/properties" xmlns:ns3="c910354d-4856-4187-ac0d-c65746387304" xmlns:ns4="6c63c731-a8d2-421e-b1a0-d27e93052aad" targetNamespace="http://schemas.microsoft.com/office/2006/metadata/properties" ma:root="true" ma:fieldsID="d55a1caaf7146ce20a1fc7ec7967ddae" ns3:_="" ns4:_="">
    <xsd:import namespace="c910354d-4856-4187-ac0d-c65746387304"/>
    <xsd:import namespace="6c63c731-a8d2-421e-b1a0-d27e93052a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0354d-4856-4187-ac0d-c6574638730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3c731-a8d2-421e-b1a0-d27e93052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4C2E9A-0F0E-449C-A451-79B18E10128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c63c731-a8d2-421e-b1a0-d27e93052aad"/>
    <ds:schemaRef ds:uri="c910354d-4856-4187-ac0d-c6574638730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02D9AF-FF6B-438E-A2CA-C55AC1F7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14EE2-73FF-4825-B333-A121552BF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0354d-4856-4187-ac0d-c65746387304"/>
    <ds:schemaRef ds:uri="6c63c731-a8d2-421e-b1a0-d27e93052a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MRC_BSU_Cambridge_powerpoint_basic</Template>
  <TotalTime>5546</TotalTime>
  <Words>262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Font and logo master</vt:lpstr>
      <vt:lpstr>1_Font and logo master</vt:lpstr>
      <vt:lpstr>1_Font and logo master 2</vt:lpstr>
      <vt:lpstr>Font master without logo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Blake, Joshua</dc:creator>
  <cp:lastModifiedBy>Blake, Joshua</cp:lastModifiedBy>
  <cp:revision>35</cp:revision>
  <dcterms:created xsi:type="dcterms:W3CDTF">2022-02-25T11:43:12Z</dcterms:created>
  <dcterms:modified xsi:type="dcterms:W3CDTF">2023-03-20T11:47:13Z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0x010100C022A57254FEF04A842D7305DB7FAFA9</vt:lpwstr>
  </property>
  <property fmtid="{D5CDD505-2E9C-101B-9397-08002B2CF9AE}" pid="3" name="_dlc_DocIdItemGuid">
    <vt:lpwstr>f12cc001-62dd-440d-a9d0-b637c535cd37</vt:lpwstr>
  </property>
</Properties>
</file>