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  <p:sldMasterId id="2147483654" r:id="rId3"/>
  </p:sldMasterIdLst>
  <p:notesMasterIdLst>
    <p:notesMasterId r:id="rId17"/>
  </p:notesMasterIdLst>
  <p:handoutMasterIdLst>
    <p:handoutMasterId r:id="rId18"/>
  </p:handoutMasterIdLst>
  <p:sldIdLst>
    <p:sldId id="288" r:id="rId4"/>
    <p:sldId id="307" r:id="rId5"/>
    <p:sldId id="318" r:id="rId6"/>
    <p:sldId id="319" r:id="rId7"/>
    <p:sldId id="320" r:id="rId8"/>
    <p:sldId id="321" r:id="rId9"/>
    <p:sldId id="323" r:id="rId10"/>
    <p:sldId id="324" r:id="rId11"/>
    <p:sldId id="327" r:id="rId12"/>
    <p:sldId id="326" r:id="rId13"/>
    <p:sldId id="330" r:id="rId14"/>
    <p:sldId id="329" r:id="rId15"/>
    <p:sldId id="328" r:id="rId16"/>
  </p:sldIdLst>
  <p:sldSz cx="9144000" cy="6858000" type="screen4x3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2F5A"/>
    <a:srgbClr val="21677E"/>
    <a:srgbClr val="EFEFEF"/>
    <a:srgbClr val="8A7967"/>
    <a:srgbClr val="766A62"/>
    <a:srgbClr val="607869"/>
    <a:srgbClr val="005C66"/>
    <a:srgbClr val="706E00"/>
    <a:srgbClr val="871E69"/>
    <a:srgbClr val="DC8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5" autoAdjust="0"/>
    <p:restoredTop sz="94640" autoAdjust="0"/>
  </p:normalViewPr>
  <p:slideViewPr>
    <p:cSldViewPr>
      <p:cViewPr varScale="1">
        <p:scale>
          <a:sx n="104" d="100"/>
          <a:sy n="104" d="100"/>
        </p:scale>
        <p:origin x="16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87A28-A23D-0445-B78D-F0205A20B632}" type="slidenum">
              <a:rPr lang="en-US"/>
              <a:pPr/>
              <a:t>2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6900" y="993775"/>
            <a:ext cx="3640138" cy="2730500"/>
          </a:xfrm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3889375"/>
            <a:ext cx="5359400" cy="5297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68000" y="3582000"/>
            <a:ext cx="77724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8000" y="45720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00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00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68000" y="3582000"/>
            <a:ext cx="77724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8000" y="45720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000" y="3429000"/>
            <a:ext cx="77724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000" y="44190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426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68000" y="3582000"/>
            <a:ext cx="77724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8000" y="45720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3416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7200"/>
            <a:ext cx="81534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10" Type="http://schemas.openxmlformats.org/officeDocument/2006/relationships/image" Target="../media/image1.png"/><Relationship Id="rId4" Type="http://schemas.openxmlformats.org/officeDocument/2006/relationships/theme" Target="../theme/theme2.xml"/><Relationship Id="rId9" Type="http://schemas.openxmlformats.org/officeDocument/2006/relationships/image" Target="../media/image6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RC_IEU_Bristol.png"/>
          <p:cNvPicPr>
            <a:picLocks noChangeAspect="1"/>
          </p:cNvPicPr>
          <p:nvPr userDrawn="1"/>
        </p:nvPicPr>
        <p:blipFill>
          <a:blip r:embed="rId5"/>
          <a:srcRect r="15475"/>
          <a:stretch>
            <a:fillRect/>
          </a:stretch>
        </p:blipFill>
        <p:spPr>
          <a:xfrm>
            <a:off x="-52452" y="-43200"/>
            <a:ext cx="8663052" cy="15660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68000" y="6474768"/>
            <a:ext cx="22098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+mn-lt"/>
              </a:rPr>
              <a:t>MRC Biostatistics Unit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8000" y="6474768"/>
            <a:ext cx="22098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Biostatistics Unit</a:t>
            </a:r>
          </a:p>
        </p:txBody>
      </p:sp>
      <p:pic>
        <p:nvPicPr>
          <p:cNvPr id="5" name="Picture 2" descr="PP1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1439863"/>
            <a:ext cx="183673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PP1.jp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836738" y="1439863"/>
            <a:ext cx="1943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PP1.jp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779838" y="1439863"/>
            <a:ext cx="1706562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PP1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5486400" y="1439863"/>
            <a:ext cx="181927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PP1.jp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307263" y="1439863"/>
            <a:ext cx="1833562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MRC_IEU_Bristol.png"/>
          <p:cNvPicPr>
            <a:picLocks noChangeAspect="1"/>
          </p:cNvPicPr>
          <p:nvPr userDrawn="1"/>
        </p:nvPicPr>
        <p:blipFill>
          <a:blip r:embed="rId10"/>
          <a:srcRect r="15475"/>
          <a:stretch>
            <a:fillRect/>
          </a:stretch>
        </p:blipFill>
        <p:spPr>
          <a:xfrm>
            <a:off x="-52452" y="-43200"/>
            <a:ext cx="8663052" cy="156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0" r:id="rId2"/>
    <p:sldLayoutId id="214748366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8788"/>
            <a:ext cx="8153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468000" y="1447800"/>
            <a:ext cx="8136000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68000" y="6474768"/>
            <a:ext cx="22098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+mn-lt"/>
              </a:rPr>
              <a:t>MRC Biostatistics Unit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8313" y="3430800"/>
            <a:ext cx="8102600" cy="2293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Bayesian hierarchical regression for SARS-CoV-2 viral load trajectories</a:t>
            </a: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Joshua Blake and David </a:t>
            </a:r>
            <a:r>
              <a:rPr lang="en-US" sz="2000" b="1" dirty="0" err="1">
                <a:latin typeface="Arial"/>
                <a:cs typeface="Arial"/>
              </a:rPr>
              <a:t>Pascall</a:t>
            </a:r>
            <a:endParaRPr lang="en-US" sz="2000" b="1" dirty="0">
              <a:latin typeface="Arial"/>
              <a:cs typeface="Arial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GB" sz="2000" dirty="0">
                <a:latin typeface="Arial"/>
                <a:cs typeface="Arial"/>
              </a:rPr>
              <a:t>Bayesian inference methods for infectious diseases research workshop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Arial"/>
                <a:cs typeface="Arial"/>
              </a:rPr>
              <a:t>27</a:t>
            </a:r>
            <a:r>
              <a:rPr lang="en-US" sz="1400" baseline="30000">
                <a:latin typeface="Arial"/>
                <a:cs typeface="Arial"/>
              </a:rPr>
              <a:t>th</a:t>
            </a:r>
            <a:r>
              <a:rPr lang="en-US" sz="1400">
                <a:latin typeface="Arial"/>
                <a:cs typeface="Arial"/>
              </a:rPr>
              <a:t> March 2023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A6AE-CF7C-4CD9-B70D-FB8D1535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8A41DF88-061A-46F7-9BD9-E88CE081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12060"/>
            <a:ext cx="6344535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324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D059-A89B-442D-B49E-6D2389ED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FB7671B-5D54-4D58-8582-80DAB1CD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21" y="1536029"/>
            <a:ext cx="6257557" cy="489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286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F6D5-4757-4834-A766-C3B99CE2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D72E-816B-4274-B4CF-8020320EE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time to peak: 2.4 (1.5, 3.4) days</a:t>
            </a:r>
          </a:p>
          <a:p>
            <a:pPr lvl="1"/>
            <a:r>
              <a:rPr lang="en-GB" dirty="0" err="1"/>
              <a:t>Kissler</a:t>
            </a:r>
            <a:r>
              <a:rPr lang="en-GB" dirty="0"/>
              <a:t> et al.: 3.2 (2.4, 4.2)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Mean peak Ct: 17.84 (17.05, 18.11) Ct</a:t>
            </a:r>
          </a:p>
          <a:p>
            <a:pPr lvl="1"/>
            <a:r>
              <a:rPr lang="en-GB" dirty="0" err="1"/>
              <a:t>Kissler</a:t>
            </a:r>
            <a:r>
              <a:rPr lang="en-GB" dirty="0"/>
              <a:t> et al.: 22.4 (20.7, 24.0)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Mean down slope gradient: 1.64 (1.45, 1.85) Ct / day</a:t>
            </a:r>
          </a:p>
          <a:p>
            <a:pPr lvl="1"/>
            <a:r>
              <a:rPr lang="en-GB" dirty="0" err="1"/>
              <a:t>Kissler</a:t>
            </a:r>
            <a:r>
              <a:rPr lang="en-GB" dirty="0"/>
              <a:t> et al.: 2.1 (1.7, 2.6)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False negative rate: 6.8% (5.0, 8.8)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All are median (95% credible interval)</a:t>
            </a:r>
          </a:p>
        </p:txBody>
      </p:sp>
    </p:spTree>
    <p:extLst>
      <p:ext uri="{BB962C8B-B14F-4D97-AF65-F5344CB8AC3E}">
        <p14:creationId xmlns:p14="http://schemas.microsoft.com/office/powerpoint/2010/main" val="27436700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A189-5183-45AE-9A69-755DEC54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F466B-BC31-4D5F-8A6F-7D0E3D3DE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Ongoing: looking at estimating a covariance matrix between members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GB" b="1" dirty="0"/>
              </a:p>
              <a:p>
                <a:r>
                  <a:rPr lang="en-GB" dirty="0"/>
                  <a:t>Convergence looks good (</a:t>
                </a:r>
                <a:r>
                  <a:rPr lang="en-GB" dirty="0" err="1"/>
                  <a:t>traceplots</a:t>
                </a:r>
                <a:r>
                  <a:rPr lang="en-GB" dirty="0"/>
                  <a:t> and R-hat) but still some divergent transitions</a:t>
                </a:r>
              </a:p>
              <a:p>
                <a:pPr lvl="1"/>
                <a:r>
                  <a:rPr lang="en-GB" dirty="0"/>
                  <a:t>Using non-centred parameterisation for hierarchical parameters</a:t>
                </a:r>
              </a:p>
              <a:p>
                <a:pPr lvl="1"/>
                <a:r>
                  <a:rPr lang="en-GB" dirty="0" err="1"/>
                  <a:t>adapt_delta</a:t>
                </a:r>
                <a:r>
                  <a:rPr lang="en-GB" dirty="0"/>
                  <a:t> = 0.999999</a:t>
                </a:r>
              </a:p>
              <a:p>
                <a:r>
                  <a:rPr lang="en-GB" dirty="0"/>
                  <a:t>Other approaches for estimating time positive?</a:t>
                </a:r>
              </a:p>
              <a:p>
                <a:pPr lvl="1"/>
                <a:r>
                  <a:rPr lang="en-GB" dirty="0"/>
                  <a:t>E.g.: multi-state model?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F466B-BC31-4D5F-8A6F-7D0E3D3DE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 t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6429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97200"/>
            <a:ext cx="8153400" cy="4267200"/>
          </a:xfrm>
        </p:spPr>
        <p:txBody>
          <a:bodyPr/>
          <a:lstStyle/>
          <a:p>
            <a:r>
              <a:rPr lang="en-US" dirty="0"/>
              <a:t>Viral load is the amount of virus in your body</a:t>
            </a:r>
          </a:p>
          <a:p>
            <a:r>
              <a:rPr lang="en-US" dirty="0"/>
              <a:t>May mediate many processes of interest</a:t>
            </a:r>
          </a:p>
          <a:p>
            <a:pPr lvl="1"/>
            <a:r>
              <a:rPr lang="en-US" dirty="0"/>
              <a:t>Sensitivity of testing (PCR and rapid testing)</a:t>
            </a:r>
          </a:p>
          <a:p>
            <a:pPr lvl="1"/>
            <a:r>
              <a:rPr lang="en-US" dirty="0"/>
              <a:t>Infectiousness</a:t>
            </a:r>
          </a:p>
          <a:p>
            <a:pPr lvl="1"/>
            <a:r>
              <a:rPr lang="en-US" dirty="0"/>
              <a:t>Severity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viral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 cycles to positive in a PCR test: cycle threshold (Ct)</a:t>
                </a:r>
              </a:p>
              <a:p>
                <a:pPr lvl="1"/>
                <a:r>
                  <a:rPr lang="en-US" dirty="0"/>
                  <a:t>Lower Ct = higher viral load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Ct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viral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load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40 is maximum value to be called positive</a:t>
                </a:r>
              </a:p>
              <a:p>
                <a:r>
                  <a:rPr lang="en-US" dirty="0"/>
                  <a:t>Around 30 or lower is infectious on average (</a:t>
                </a:r>
                <a:r>
                  <a:rPr lang="en-GB" dirty="0" err="1">
                    <a:effectLst/>
                    <a:latin typeface="Arial" panose="020B0604020202020204" pitchFamily="34" charset="0"/>
                  </a:rPr>
                  <a:t>Singanayagam</a:t>
                </a:r>
                <a:r>
                  <a:rPr lang="en-GB" dirty="0">
                    <a:effectLst/>
                    <a:latin typeface="Arial" panose="020B0604020202020204" pitchFamily="34" charset="0"/>
                  </a:rPr>
                  <a:t> et al.)</a:t>
                </a:r>
              </a:p>
              <a:p>
                <a:r>
                  <a:rPr lang="en-GB" dirty="0">
                    <a:latin typeface="Arial" panose="020B0604020202020204" pitchFamily="34" charset="0"/>
                  </a:rPr>
                  <a:t>Can vary between labs</a:t>
                </a:r>
                <a:endParaRPr lang="en-GB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3" t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E9C6-A6B5-46DF-90F1-2628D9A9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FC2F-8549-45CB-A68C-0DC0DDC40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Non-representative populations</a:t>
            </a:r>
          </a:p>
          <a:p>
            <a:pPr lvl="1"/>
            <a:r>
              <a:rPr lang="en-GB" dirty="0"/>
              <a:t>E.g.: Professional athletes (</a:t>
            </a:r>
            <a:r>
              <a:rPr lang="en-GB" dirty="0" err="1"/>
              <a:t>Kissler</a:t>
            </a:r>
            <a:r>
              <a:rPr lang="en-GB" dirty="0"/>
              <a:t> et al. 2020)</a:t>
            </a:r>
          </a:p>
          <a:p>
            <a:r>
              <a:rPr lang="en-GB" dirty="0"/>
              <a:t>Few samples per individual (e.g.: Jones et al. 2021)</a:t>
            </a:r>
          </a:p>
        </p:txBody>
      </p:sp>
    </p:spTree>
    <p:extLst>
      <p:ext uri="{BB962C8B-B14F-4D97-AF65-F5344CB8AC3E}">
        <p14:creationId xmlns:p14="http://schemas.microsoft.com/office/powerpoint/2010/main" val="25825095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94F8-D1DE-4EA6-9CDD-72B8F7E3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model for viral load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0EC319-738A-4BBD-8AD9-42EE25B0D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181" y="1700808"/>
            <a:ext cx="4361109" cy="420442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F646A1-850C-4790-84FD-C14275E9B9F3}"/>
                  </a:ext>
                </a:extLst>
              </p:cNvPr>
              <p:cNvSpPr txBox="1"/>
              <p:nvPr/>
            </p:nvSpPr>
            <p:spPr>
              <a:xfrm>
                <a:off x="323528" y="1535326"/>
                <a:ext cx="2054730" cy="516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F646A1-850C-4790-84FD-C14275E9B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35326"/>
                <a:ext cx="2054730" cy="516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D696F8-C450-4168-A1A3-ED9A89156AC6}"/>
                  </a:ext>
                </a:extLst>
              </p:cNvPr>
              <p:cNvSpPr txBox="1"/>
              <p:nvPr/>
            </p:nvSpPr>
            <p:spPr>
              <a:xfrm>
                <a:off x="1146574" y="6029309"/>
                <a:ext cx="12316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,40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D696F8-C450-4168-A1A3-ED9A89156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74" y="6029309"/>
                <a:ext cx="1231684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AF1772-B793-454D-94FB-4C3F8425C68A}"/>
                  </a:ext>
                </a:extLst>
              </p:cNvPr>
              <p:cNvSpPr txBox="1"/>
              <p:nvPr/>
            </p:nvSpPr>
            <p:spPr>
              <a:xfrm>
                <a:off x="4529659" y="3803019"/>
                <a:ext cx="10521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AF1772-B793-454D-94FB-4C3F8425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59" y="3803019"/>
                <a:ext cx="1052148" cy="461665"/>
              </a:xfrm>
              <a:prstGeom prst="rect">
                <a:avLst/>
              </a:prstGeom>
              <a:blipFill>
                <a:blip r:embed="rId5"/>
                <a:stretch>
                  <a:fillRect l="-4624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F44C20-8A3D-4242-8114-B41A680CCFBB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1350893" y="2051942"/>
            <a:ext cx="1519448" cy="94501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C41A89-49D2-4A90-BD07-9C8DBD7A08F4}"/>
              </a:ext>
            </a:extLst>
          </p:cNvPr>
          <p:cNvCxnSpPr>
            <a:stCxn id="9" idx="0"/>
          </p:cNvCxnSpPr>
          <p:nvPr/>
        </p:nvCxnSpPr>
        <p:spPr bwMode="auto">
          <a:xfrm flipV="1">
            <a:off x="1762416" y="5805264"/>
            <a:ext cx="459853" cy="22404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1E4C41-65FD-482D-9F45-B8EE4B626FE8}"/>
              </a:ext>
            </a:extLst>
          </p:cNvPr>
          <p:cNvSpPr txBox="1"/>
          <p:nvPr/>
        </p:nvSpPr>
        <p:spPr>
          <a:xfrm>
            <a:off x="5724128" y="2016406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Piecewise linear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Good approximation to more mechanistic ODE-based models</a:t>
            </a:r>
          </a:p>
        </p:txBody>
      </p:sp>
    </p:spTree>
    <p:extLst>
      <p:ext uri="{BB962C8B-B14F-4D97-AF65-F5344CB8AC3E}">
        <p14:creationId xmlns:p14="http://schemas.microsoft.com/office/powerpoint/2010/main" val="19672087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239F-6D48-46E5-B7A7-A11DB3D4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Relating to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CED07-8992-4051-AB85-4D02181FD6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Ct values only exists if positive</a:t>
                </a:r>
              </a:p>
              <a:p>
                <a:r>
                  <a:rPr lang="en-GB" dirty="0"/>
                  <a:t>Consider negative as censoring at 40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</m:oMath>
                </a14:m>
                <a:r>
                  <a:rPr lang="en-GB" dirty="0"/>
                  <a:t> is expected value at time,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is noise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)&amp; &amp;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for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positive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tests</m:t>
                            </m:r>
                          </m:e>
                          <m:e>
                            <m:nary>
                              <m:nary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nary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&amp; &amp;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for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negative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tests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CED07-8992-4051-AB85-4D02181FD6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7" t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2376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239F-6D48-46E5-B7A7-A11DB3D4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Relating to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CED07-8992-4051-AB85-4D02181FD6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Ct values only exists if positive</a:t>
                </a:r>
              </a:p>
              <a:p>
                <a:r>
                  <a:rPr lang="en-GB" dirty="0"/>
                  <a:t>Consider negative as censoring at 40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</m:oMath>
                </a14:m>
                <a:r>
                  <a:rPr lang="en-GB" dirty="0"/>
                  <a:t> is expected value at time,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is noise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Some tests are negative at high viral loads (low Ct values): add a mixture component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)&amp; &amp;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for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positive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tests</m:t>
                            </m:r>
                          </m:e>
                          <m:e>
                            <m:d>
                              <m:dPr>
                                <m:ctrlP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brk m:alnAt="23"/>
                                  </m:rP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nary>
                              <m:nary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nary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&amp; &amp;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for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negative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tests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CED07-8992-4051-AB85-4D02181FD6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7" t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1739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6AAD-96C8-4EB2-8585-50E3E4AF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hierarchical structure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871300E-01D1-44AD-A27C-F4FEA1B4A3B5}"/>
              </a:ext>
            </a:extLst>
          </p:cNvPr>
          <p:cNvGrpSpPr/>
          <p:nvPr/>
        </p:nvGrpSpPr>
        <p:grpSpPr>
          <a:xfrm>
            <a:off x="705317" y="1916832"/>
            <a:ext cx="7733365" cy="4611071"/>
            <a:chOff x="151003" y="805857"/>
            <a:chExt cx="9429226" cy="57940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C67397-E1BF-4FC3-A3F2-241C7D559248}"/>
                </a:ext>
              </a:extLst>
            </p:cNvPr>
            <p:cNvSpPr/>
            <p:nvPr/>
          </p:nvSpPr>
          <p:spPr>
            <a:xfrm>
              <a:off x="151003" y="1914059"/>
              <a:ext cx="9429226" cy="16010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F5B8773-3BC3-4721-B8D8-8EF34864F8B5}"/>
                    </a:ext>
                  </a:extLst>
                </p:cNvPr>
                <p:cNvSpPr/>
                <p:nvPr/>
              </p:nvSpPr>
              <p:spPr>
                <a:xfrm>
                  <a:off x="2013826" y="809924"/>
                  <a:ext cx="847117" cy="86380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1400" b="0" i="0" smtClean="0">
                                    <a:latin typeface="Cambria Math" panose="02040503050406030204" pitchFamily="18" charset="0"/>
                                  </a:rPr>
                                  <m:t>peak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F5B8773-3BC3-4721-B8D8-8EF34864F8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3826" y="809924"/>
                  <a:ext cx="847117" cy="863809"/>
                </a:xfrm>
                <a:prstGeom prst="ellipse">
                  <a:avLst/>
                </a:prstGeom>
                <a:blipFill>
                  <a:blip r:embed="rId2"/>
                  <a:stretch>
                    <a:fillRect l="-593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6F73DD2-8847-46DF-B363-44E0FD07C873}"/>
                    </a:ext>
                  </a:extLst>
                </p:cNvPr>
                <p:cNvSpPr/>
                <p:nvPr/>
              </p:nvSpPr>
              <p:spPr>
                <a:xfrm>
                  <a:off x="3103078" y="809923"/>
                  <a:ext cx="847118" cy="86380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1400" b="0" i="0" smtClean="0">
                                    <a:latin typeface="Cambria Math" panose="02040503050406030204" pitchFamily="18" charset="0"/>
                                  </a:rPr>
                                  <m:t>peak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6F73DD2-8847-46DF-B363-44E0FD07C8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078" y="809923"/>
                  <a:ext cx="847118" cy="863809"/>
                </a:xfrm>
                <a:prstGeom prst="ellipse">
                  <a:avLst/>
                </a:prstGeom>
                <a:blipFill>
                  <a:blip r:embed="rId3"/>
                  <a:stretch>
                    <a:fillRect l="-33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2B49BCD-FDFB-4371-A567-0228E2BF26F8}"/>
                </a:ext>
              </a:extLst>
            </p:cNvPr>
            <p:cNvCxnSpPr>
              <a:cxnSpLocks/>
              <a:stCxn id="37" idx="4"/>
              <a:endCxn id="40" idx="0"/>
            </p:cNvCxnSpPr>
            <p:nvPr/>
          </p:nvCxnSpPr>
          <p:spPr>
            <a:xfrm>
              <a:off x="2437385" y="1673733"/>
              <a:ext cx="441607" cy="48878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C4A747A-3A28-4176-B7DE-F6BC4F73CCDB}"/>
                    </a:ext>
                  </a:extLst>
                </p:cNvPr>
                <p:cNvSpPr/>
                <p:nvPr/>
              </p:nvSpPr>
              <p:spPr>
                <a:xfrm>
                  <a:off x="2455433" y="2162519"/>
                  <a:ext cx="847117" cy="86380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C4A747A-3A28-4176-B7DE-F6BC4F73CC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433" y="2162519"/>
                  <a:ext cx="847117" cy="86380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8048E2A-16B2-4478-BEEB-78A9AE6C9ADB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2878992" y="1673732"/>
              <a:ext cx="647645" cy="48878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1FEB49F-08A3-4C24-BF18-C96C48E7B70D}"/>
                    </a:ext>
                  </a:extLst>
                </p:cNvPr>
                <p:cNvSpPr/>
                <p:nvPr/>
              </p:nvSpPr>
              <p:spPr>
                <a:xfrm>
                  <a:off x="4682923" y="809924"/>
                  <a:ext cx="847117" cy="86380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𝑝𝑒𝑎𝑘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1FEB49F-08A3-4C24-BF18-C96C48E7B7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23" y="809924"/>
                  <a:ext cx="847117" cy="86380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1D0CB3F-923E-4650-91A7-83BC1E7BC3C1}"/>
                    </a:ext>
                  </a:extLst>
                </p:cNvPr>
                <p:cNvSpPr/>
                <p:nvPr/>
              </p:nvSpPr>
              <p:spPr>
                <a:xfrm>
                  <a:off x="5772175" y="809923"/>
                  <a:ext cx="847118" cy="86380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𝑝𝑒𝑎𝑘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1D0CB3F-923E-4650-91A7-83BC1E7BC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175" y="809923"/>
                  <a:ext cx="847118" cy="863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2A61B7-4535-42EE-8C28-851F097334B3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5106482" y="1673733"/>
              <a:ext cx="441607" cy="48878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7064344-7AAA-4028-B8B0-F920F875B394}"/>
                    </a:ext>
                  </a:extLst>
                </p:cNvPr>
                <p:cNvSpPr/>
                <p:nvPr/>
              </p:nvSpPr>
              <p:spPr>
                <a:xfrm>
                  <a:off x="5124530" y="2162519"/>
                  <a:ext cx="847117" cy="86380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7064344-7AAA-4028-B8B0-F920F875B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530" y="2162519"/>
                  <a:ext cx="847117" cy="86380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6BEAA6F-A8F3-4975-922C-A67262F1355C}"/>
                </a:ext>
              </a:extLst>
            </p:cNvPr>
            <p:cNvCxnSpPr>
              <a:cxnSpLocks/>
              <a:stCxn id="43" idx="4"/>
              <a:endCxn id="45" idx="0"/>
            </p:cNvCxnSpPr>
            <p:nvPr/>
          </p:nvCxnSpPr>
          <p:spPr>
            <a:xfrm flipH="1">
              <a:off x="5548089" y="1673732"/>
              <a:ext cx="647645" cy="48878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28A3F34-46B3-4EFC-B210-216565722864}"/>
                    </a:ext>
                  </a:extLst>
                </p:cNvPr>
                <p:cNvSpPr/>
                <p:nvPr/>
              </p:nvSpPr>
              <p:spPr>
                <a:xfrm>
                  <a:off x="452030" y="2162519"/>
                  <a:ext cx="847117" cy="86380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28A3F34-46B3-4EFC-B210-2165657228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30" y="2162519"/>
                  <a:ext cx="847117" cy="86380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F3F5717-BDDD-4104-BCBC-FF422DD08DE4}"/>
                    </a:ext>
                  </a:extLst>
                </p:cNvPr>
                <p:cNvSpPr/>
                <p:nvPr/>
              </p:nvSpPr>
              <p:spPr>
                <a:xfrm>
                  <a:off x="7352019" y="805858"/>
                  <a:ext cx="847117" cy="86380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F3F5717-BDDD-4104-BCBC-FF422DD08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019" y="805858"/>
                  <a:ext cx="847117" cy="86380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0E08383-DF62-4532-BC4F-D97203AC6BA0}"/>
                    </a:ext>
                  </a:extLst>
                </p:cNvPr>
                <p:cNvSpPr/>
                <p:nvPr/>
              </p:nvSpPr>
              <p:spPr>
                <a:xfrm>
                  <a:off x="8441271" y="805857"/>
                  <a:ext cx="847118" cy="86380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0E08383-DF62-4532-BC4F-D97203AC6B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271" y="805857"/>
                  <a:ext cx="847118" cy="86380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698322C-FC3C-456E-869C-8E9FB3594B20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7775578" y="1669667"/>
              <a:ext cx="441607" cy="48878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27FE6B3-87E2-4650-BB36-E0FEA2524F5C}"/>
                    </a:ext>
                  </a:extLst>
                </p:cNvPr>
                <p:cNvSpPr/>
                <p:nvPr/>
              </p:nvSpPr>
              <p:spPr>
                <a:xfrm>
                  <a:off x="7793626" y="2158453"/>
                  <a:ext cx="847117" cy="86380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27FE6B3-87E2-4650-BB36-E0FEA2524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3626" y="2158453"/>
                  <a:ext cx="847117" cy="86380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C16CE09-306D-4E86-A261-F110D3177301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 flipH="1">
              <a:off x="8217185" y="1669666"/>
              <a:ext cx="647645" cy="48878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57014F5-6737-47CA-B71E-AA8DFB2F2B10}"/>
                    </a:ext>
                  </a:extLst>
                </p:cNvPr>
                <p:cNvSpPr/>
                <p:nvPr/>
              </p:nvSpPr>
              <p:spPr>
                <a:xfrm>
                  <a:off x="4051883" y="3867325"/>
                  <a:ext cx="956345" cy="95634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57014F5-6737-47CA-B71E-AA8DFB2F2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883" y="3867325"/>
                  <a:ext cx="956345" cy="95634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ACBF5DC-42AF-4E69-AFBF-37349D2E26A7}"/>
                </a:ext>
              </a:extLst>
            </p:cNvPr>
            <p:cNvCxnSpPr>
              <a:cxnSpLocks/>
              <a:stCxn id="47" idx="4"/>
              <a:endCxn id="53" idx="0"/>
            </p:cNvCxnSpPr>
            <p:nvPr/>
          </p:nvCxnSpPr>
          <p:spPr>
            <a:xfrm>
              <a:off x="875589" y="3026328"/>
              <a:ext cx="3654467" cy="840997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C67D31-D70C-4E6E-B323-C5F5E9ECC928}"/>
                </a:ext>
              </a:extLst>
            </p:cNvPr>
            <p:cNvCxnSpPr>
              <a:cxnSpLocks/>
              <a:stCxn id="40" idx="4"/>
              <a:endCxn id="53" idx="0"/>
            </p:cNvCxnSpPr>
            <p:nvPr/>
          </p:nvCxnSpPr>
          <p:spPr>
            <a:xfrm>
              <a:off x="2878992" y="3026328"/>
              <a:ext cx="1651064" cy="840997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143E70B-AF22-41C2-BAB2-C8EAC60E2498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4530056" y="3026328"/>
              <a:ext cx="1037524" cy="840997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8A6E7CB-C75A-4493-8EF6-D4D5A1C1BB4A}"/>
                </a:ext>
              </a:extLst>
            </p:cNvPr>
            <p:cNvCxnSpPr>
              <a:cxnSpLocks/>
              <a:stCxn id="51" idx="4"/>
              <a:endCxn id="53" idx="0"/>
            </p:cNvCxnSpPr>
            <p:nvPr/>
          </p:nvCxnSpPr>
          <p:spPr>
            <a:xfrm flipH="1">
              <a:off x="4530056" y="3022262"/>
              <a:ext cx="3687129" cy="845063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D3DB663-742F-4D76-9E31-CA350D7928E3}"/>
                    </a:ext>
                  </a:extLst>
                </p:cNvPr>
                <p:cNvSpPr/>
                <p:nvPr/>
              </p:nvSpPr>
              <p:spPr>
                <a:xfrm>
                  <a:off x="5576621" y="5643566"/>
                  <a:ext cx="956345" cy="956345"/>
                </a:xfrm>
                <a:prstGeom prst="ellipse">
                  <a:avLst/>
                </a:prstGeom>
                <a:noFill/>
                <a:ln w="4445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D3DB663-742F-4D76-9E31-CA350D7928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621" y="5643566"/>
                  <a:ext cx="956345" cy="95634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44450" cmpd="dbl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525BFB0-F6F4-411C-BB6D-C2353E78DA88}"/>
                </a:ext>
              </a:extLst>
            </p:cNvPr>
            <p:cNvCxnSpPr>
              <a:stCxn id="53" idx="4"/>
              <a:endCxn id="58" idx="0"/>
            </p:cNvCxnSpPr>
            <p:nvPr/>
          </p:nvCxnSpPr>
          <p:spPr>
            <a:xfrm>
              <a:off x="4530056" y="4823670"/>
              <a:ext cx="1524738" cy="81989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A28E1479-4BFA-45E7-8CD6-1D19D90C29BE}"/>
                    </a:ext>
                  </a:extLst>
                </p:cNvPr>
                <p:cNvSpPr/>
                <p:nvPr/>
              </p:nvSpPr>
              <p:spPr>
                <a:xfrm>
                  <a:off x="5576621" y="3892618"/>
                  <a:ext cx="956345" cy="95634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A28E1479-4BFA-45E7-8CD6-1D19D90C2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621" y="3892618"/>
                  <a:ext cx="956345" cy="956345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D706D61-5C23-4EED-A939-F7A120FC270C}"/>
                    </a:ext>
                  </a:extLst>
                </p:cNvPr>
                <p:cNvSpPr/>
                <p:nvPr/>
              </p:nvSpPr>
              <p:spPr>
                <a:xfrm>
                  <a:off x="7101360" y="3892618"/>
                  <a:ext cx="956345" cy="95634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D706D61-5C23-4EED-A939-F7A120FC2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360" y="3892618"/>
                  <a:ext cx="956345" cy="956345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90401FD-A409-42CF-AF84-1D0E8236633F}"/>
                </a:ext>
              </a:extLst>
            </p:cNvPr>
            <p:cNvCxnSpPr>
              <a:stCxn id="60" idx="4"/>
              <a:endCxn id="58" idx="0"/>
            </p:cNvCxnSpPr>
            <p:nvPr/>
          </p:nvCxnSpPr>
          <p:spPr>
            <a:xfrm>
              <a:off x="6054794" y="4848963"/>
              <a:ext cx="0" cy="79460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799B561-CEB8-43BA-BFC8-031A1D5A4CD6}"/>
                </a:ext>
              </a:extLst>
            </p:cNvPr>
            <p:cNvCxnSpPr>
              <a:stCxn id="61" idx="4"/>
              <a:endCxn id="58" idx="0"/>
            </p:cNvCxnSpPr>
            <p:nvPr/>
          </p:nvCxnSpPr>
          <p:spPr>
            <a:xfrm flipH="1">
              <a:off x="6054794" y="4848963"/>
              <a:ext cx="1524739" cy="79460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D5C3C7A-C525-4C0F-8154-1CB7B1109F2A}"/>
                    </a:ext>
                  </a:extLst>
                </p:cNvPr>
                <p:cNvSpPr txBox="1"/>
                <p:nvPr/>
              </p:nvSpPr>
              <p:spPr>
                <a:xfrm>
                  <a:off x="9007470" y="3022262"/>
                  <a:ext cx="4539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D5C3C7A-C525-4C0F-8154-1CB7B1109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470" y="3022262"/>
                  <a:ext cx="453907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6230" b="-62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E51133D9-2170-4E33-AEB6-62C152DDC310}"/>
                    </a:ext>
                  </a:extLst>
                </p:cNvPr>
                <p:cNvSpPr/>
                <p:nvPr/>
              </p:nvSpPr>
              <p:spPr>
                <a:xfrm>
                  <a:off x="1299147" y="4818425"/>
                  <a:ext cx="821806" cy="8556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𝑙𝑜𝑑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E51133D9-2170-4E33-AEB6-62C152DDC3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147" y="4818425"/>
                  <a:ext cx="821806" cy="855677"/>
                </a:xfrm>
                <a:prstGeom prst="rect">
                  <a:avLst/>
                </a:prstGeom>
                <a:blipFill>
                  <a:blip r:embed="rId17"/>
                  <a:stretch>
                    <a:fillRect l="-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E2FACC4-3651-4582-AD84-29139C81D3C4}"/>
                </a:ext>
              </a:extLst>
            </p:cNvPr>
            <p:cNvCxnSpPr>
              <a:stCxn id="65" idx="3"/>
              <a:endCxn id="58" idx="2"/>
            </p:cNvCxnSpPr>
            <p:nvPr/>
          </p:nvCxnSpPr>
          <p:spPr>
            <a:xfrm>
              <a:off x="2120953" y="5246264"/>
              <a:ext cx="3455668" cy="87547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27F69ED-B3D1-4649-AC5F-0AB072C21890}"/>
                </a:ext>
              </a:extLst>
            </p:cNvPr>
            <p:cNvCxnSpPr>
              <a:stCxn id="65" idx="3"/>
              <a:endCxn id="53" idx="2"/>
            </p:cNvCxnSpPr>
            <p:nvPr/>
          </p:nvCxnSpPr>
          <p:spPr>
            <a:xfrm flipV="1">
              <a:off x="2120953" y="4345498"/>
              <a:ext cx="1930930" cy="90076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8697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9AAB-AD0A-44EA-B32F-8C23E9B3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6A62-E8DF-4C2B-8297-4E28E467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79 individuals, recruited as contacts of people testing positive in pillar 2</a:t>
            </a:r>
          </a:p>
          <a:p>
            <a:r>
              <a:rPr lang="en-GB" dirty="0"/>
              <a:t>62 are household contacts</a:t>
            </a:r>
          </a:p>
          <a:p>
            <a:r>
              <a:rPr lang="en-GB" dirty="0"/>
              <a:t>Tested every day for up to 20 days (quite variable number of tests per individual)</a:t>
            </a:r>
          </a:p>
          <a:p>
            <a:r>
              <a:rPr lang="en-GB" dirty="0"/>
              <a:t>13 had negatives before first positive</a:t>
            </a:r>
          </a:p>
        </p:txBody>
      </p:sp>
    </p:spTree>
    <p:extLst>
      <p:ext uri="{BB962C8B-B14F-4D97-AF65-F5344CB8AC3E}">
        <p14:creationId xmlns:p14="http://schemas.microsoft.com/office/powerpoint/2010/main" val="6947185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RC_BSU_Cambridge_presentation" id="{E668E419-05B5-4B68-8ADB-A97C30DD6314}" vid="{CE8005E5-4C55-44FA-B19C-C2E2B62F07A8}"/>
    </a:ext>
  </a:extLst>
</a:theme>
</file>

<file path=ppt/theme/theme2.xml><?xml version="1.0" encoding="utf-8"?>
<a:theme xmlns:a="http://schemas.openxmlformats.org/drawingml/2006/main" name="Office Them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RC_BSU_Cambridge_presentation" id="{E668E419-05B5-4B68-8ADB-A97C30DD6314}" vid="{57102190-F2FD-491F-94EE-CB98E30119F3}"/>
    </a:ext>
  </a:extLst>
</a:theme>
</file>

<file path=ppt/theme/theme3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RC_BSU_Cambridge_presentation" id="{E668E419-05B5-4B68-8ADB-A97C30DD6314}" vid="{6AC56E69-2AFC-42A7-AAD8-B0587939B27B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MRC_BSU_Cambridge_presentation_PPT</Template>
  <TotalTime>445</TotalTime>
  <Words>434</Words>
  <Application>Microsoft Office PowerPoint</Application>
  <PresentationFormat>On-screen Show (4:3)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Cambria Math</vt:lpstr>
      <vt:lpstr>Times</vt:lpstr>
      <vt:lpstr>Times New Roman</vt:lpstr>
      <vt:lpstr>Verdana</vt:lpstr>
      <vt:lpstr>EU WARM GRAY Powerpoint Template</vt:lpstr>
      <vt:lpstr>Office Theme</vt:lpstr>
      <vt:lpstr>MRC slides template</vt:lpstr>
      <vt:lpstr>PowerPoint Presentation</vt:lpstr>
      <vt:lpstr>Problem</vt:lpstr>
      <vt:lpstr>Measuring viral load</vt:lpstr>
      <vt:lpstr>Previous estimates</vt:lpstr>
      <vt:lpstr>A simple model for viral load</vt:lpstr>
      <vt:lpstr>Relating to data</vt:lpstr>
      <vt:lpstr>Relating to data</vt:lpstr>
      <vt:lpstr>Adding a hierarchical structure</vt:lpstr>
      <vt:lpstr>Data</vt:lpstr>
      <vt:lpstr>Results</vt:lpstr>
      <vt:lpstr>Results</vt:lpstr>
      <vt:lpstr>Results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Blake</dc:creator>
  <cp:lastModifiedBy>Blake, Joshua</cp:lastModifiedBy>
  <cp:revision>18</cp:revision>
  <cp:lastPrinted>2002-07-16T15:27:40Z</cp:lastPrinted>
  <dcterms:created xsi:type="dcterms:W3CDTF">2021-06-08T08:04:26Z</dcterms:created>
  <dcterms:modified xsi:type="dcterms:W3CDTF">2023-03-17T15:22:07Z</dcterms:modified>
</cp:coreProperties>
</file>