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258" r:id="rId5"/>
    <p:sldId id="272" r:id="rId6"/>
    <p:sldId id="273" r:id="rId7"/>
    <p:sldId id="260" r:id="rId8"/>
    <p:sldId id="274" r:id="rId9"/>
    <p:sldId id="275" r:id="rId1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8447" autoAdjust="0"/>
  </p:normalViewPr>
  <p:slideViewPr>
    <p:cSldViewPr>
      <p:cViewPr varScale="1">
        <p:scale>
          <a:sx n="56" d="100"/>
          <a:sy n="56" d="100"/>
        </p:scale>
        <p:origin x="965" y="53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Blanco" userId="b4a3ac2fae305033" providerId="LiveId" clId="{6FFDB68E-D7B4-4135-9255-FAD24CE50B39}"/>
    <pc:docChg chg="modSld">
      <pc:chgData name="Joshua Blanco" userId="b4a3ac2fae305033" providerId="LiveId" clId="{6FFDB68E-D7B4-4135-9255-FAD24CE50B39}" dt="2020-11-23T23:33:15.129" v="5" actId="207"/>
      <pc:docMkLst>
        <pc:docMk/>
      </pc:docMkLst>
      <pc:sldChg chg="modSp mod">
        <pc:chgData name="Joshua Blanco" userId="b4a3ac2fae305033" providerId="LiveId" clId="{6FFDB68E-D7B4-4135-9255-FAD24CE50B39}" dt="2020-11-23T23:32:50.993" v="3" actId="20577"/>
        <pc:sldMkLst>
          <pc:docMk/>
          <pc:sldMk cId="3711848495" sldId="272"/>
        </pc:sldMkLst>
        <pc:spChg chg="mod">
          <ac:chgData name="Joshua Blanco" userId="b4a3ac2fae305033" providerId="LiveId" clId="{6FFDB68E-D7B4-4135-9255-FAD24CE50B39}" dt="2020-11-23T23:32:50.993" v="3" actId="20577"/>
          <ac:spMkLst>
            <pc:docMk/>
            <pc:sldMk cId="3711848495" sldId="272"/>
            <ac:spMk id="3" creationId="{00000000-0000-0000-0000-000000000000}"/>
          </ac:spMkLst>
        </pc:spChg>
      </pc:sldChg>
      <pc:sldChg chg="modSp mod">
        <pc:chgData name="Joshua Blanco" userId="b4a3ac2fae305033" providerId="LiveId" clId="{6FFDB68E-D7B4-4135-9255-FAD24CE50B39}" dt="2020-11-23T23:33:15.129" v="5" actId="207"/>
        <pc:sldMkLst>
          <pc:docMk/>
          <pc:sldMk cId="2618406708" sldId="273"/>
        </pc:sldMkLst>
        <pc:spChg chg="mod">
          <ac:chgData name="Joshua Blanco" userId="b4a3ac2fae305033" providerId="LiveId" clId="{6FFDB68E-D7B4-4135-9255-FAD24CE50B39}" dt="2020-11-23T23:33:15.129" v="5" actId="207"/>
          <ac:spMkLst>
            <pc:docMk/>
            <pc:sldMk cId="2618406708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B3F2-0F3A-4662-8E01-0AC1D8864C9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4F20E-9E28-46F0-8EBD-03822A491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2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55CA9-CECA-42E3-829B-3A0B1B9A2F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1C228-45F2-4BE7-8DD1-C2994D3BB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Hello, and welcome to the TI Precision Lab</a:t>
            </a:r>
            <a:r>
              <a:rPr lang="en-US" baseline="0" dirty="0"/>
              <a:t> </a:t>
            </a:r>
            <a:r>
              <a:rPr lang="en-US" dirty="0"/>
              <a:t>discussing input offset voltage, </a:t>
            </a:r>
            <a:r>
              <a:rPr lang="en-US" baseline="0" dirty="0"/>
              <a:t>VOS, and input bias current, IB</a:t>
            </a:r>
            <a:r>
              <a:rPr lang="en-US" dirty="0"/>
              <a:t>.  In this video we’ll discuss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1C228-45F2-4BE7-8DD1-C2994D3BBA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2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30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30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30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30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1"/>
            <a:ext cx="13533120" cy="1764030"/>
          </a:xfrm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4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5702" y="771341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1"/>
            <a:ext cx="4813301" cy="1394461"/>
          </a:xfrm>
        </p:spPr>
        <p:txBody>
          <a:bodyPr anchor="b"/>
          <a:lstStyle>
            <a:lvl1pPr algn="l">
              <a:defRPr sz="43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1"/>
            <a:ext cx="8778240" cy="680085"/>
          </a:xfrm>
        </p:spPr>
        <p:txBody>
          <a:bodyPr anchor="b"/>
          <a:lstStyle>
            <a:lvl1pPr algn="l">
              <a:defRPr sz="37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302" y="171451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1"/>
            <a:ext cx="10040621" cy="6882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6" y="1258169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0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6" y="1258169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1"/>
            <a:ext cx="13533120" cy="1764030"/>
          </a:xfrm>
        </p:spPr>
        <p:txBody>
          <a:bodyPr/>
          <a:lstStyle>
            <a:lvl1pPr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7531101"/>
            <a:ext cx="14122400" cy="621792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pic>
        <p:nvPicPr>
          <p:cNvPr id="15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517" y="7689851"/>
            <a:ext cx="2499782" cy="3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5702" y="771341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assroom_pp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1"/>
            <a:ext cx="13533120" cy="1764030"/>
          </a:xfrm>
        </p:spPr>
        <p:txBody>
          <a:bodyPr/>
          <a:lstStyle>
            <a:lvl1pPr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7531101"/>
            <a:ext cx="14122400" cy="621792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pic>
        <p:nvPicPr>
          <p:cNvPr id="14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517" y="7689851"/>
            <a:ext cx="2499782" cy="3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5702" y="771341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1"/>
            <a:ext cx="13533120" cy="1764030"/>
          </a:xfrm>
        </p:spPr>
        <p:txBody>
          <a:bodyPr/>
          <a:lstStyle>
            <a:lvl1pPr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7531101"/>
            <a:ext cx="14122400" cy="621792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517" y="7689851"/>
            <a:ext cx="2499782" cy="3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5702" y="771341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6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4"/>
            <a:ext cx="12435840" cy="1634491"/>
          </a:xfrm>
        </p:spPr>
        <p:txBody>
          <a:bodyPr anchor="t"/>
          <a:lstStyle>
            <a:lvl1pPr algn="l">
              <a:defRPr sz="53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1" y="1423037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7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5"/>
            <a:ext cx="1316736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1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2609851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61"/>
            <a:ext cx="13533120" cy="97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6" y="1270639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531101"/>
            <a:ext cx="14122400" cy="621792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5702" y="771341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457517" y="7689851"/>
            <a:ext cx="2499782" cy="3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34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4" r:id="rId3"/>
    <p:sldLayoutId id="2147483695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377441"/>
            <a:ext cx="13533120" cy="1764030"/>
          </a:xfrm>
        </p:spPr>
        <p:txBody>
          <a:bodyPr/>
          <a:lstStyle/>
          <a:p>
            <a:r>
              <a:rPr lang="en-US" sz="4800" dirty="0">
                <a:solidFill>
                  <a:srgbClr val="DE0000"/>
                </a:solidFill>
              </a:rPr>
              <a:t>The Math Behind the</a:t>
            </a:r>
            <a:br>
              <a:rPr lang="en-US" sz="4800" dirty="0">
                <a:solidFill>
                  <a:srgbClr val="DE0000"/>
                </a:solidFill>
              </a:rPr>
            </a:br>
            <a:r>
              <a:rPr lang="en-US" sz="4800" dirty="0">
                <a:solidFill>
                  <a:srgbClr val="DE0000"/>
                </a:solidFill>
              </a:rPr>
              <a:t>R-C Component Selection</a:t>
            </a:r>
            <a:br>
              <a:rPr lang="en-US" sz="4800" dirty="0">
                <a:solidFill>
                  <a:srgbClr val="DE0000"/>
                </a:solidFill>
              </a:rPr>
            </a:br>
            <a:r>
              <a:rPr lang="en-US" sz="2800" dirty="0">
                <a:solidFill>
                  <a:srgbClr val="DE0000"/>
                </a:solidFill>
              </a:rPr>
              <a:t>TIPL 4406 </a:t>
            </a:r>
            <a:br>
              <a:rPr lang="en-US" sz="2800" dirty="0">
                <a:solidFill>
                  <a:srgbClr val="DE0000"/>
                </a:solidFill>
              </a:rPr>
            </a:br>
            <a:r>
              <a:rPr lang="en-US" sz="2800" dirty="0">
                <a:solidFill>
                  <a:srgbClr val="DE0000"/>
                </a:solidFill>
              </a:rPr>
              <a:t>TI Precision Labs – ADCs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4709161"/>
            <a:ext cx="13533120" cy="1783080"/>
          </a:xfrm>
        </p:spPr>
        <p:txBody>
          <a:bodyPr/>
          <a:lstStyle/>
          <a:p>
            <a:r>
              <a:rPr lang="en-US" sz="2000" dirty="0"/>
              <a:t>Created by Art Kay</a:t>
            </a:r>
          </a:p>
        </p:txBody>
      </p:sp>
      <p:sp>
        <p:nvSpPr>
          <p:cNvPr id="4" name="AutoShape 2" descr="http://imgt3.bdstatic.com/it/u=1180523526,1835255193&amp;fm=21&amp;gp=0.jpg"/>
          <p:cNvSpPr>
            <a:spLocks noChangeAspect="1" noChangeArrowheads="1"/>
          </p:cNvSpPr>
          <p:nvPr/>
        </p:nvSpPr>
        <p:spPr bwMode="auto">
          <a:xfrm>
            <a:off x="248920" y="-173355"/>
            <a:ext cx="487680" cy="3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imgt3.bdstatic.com/it/u=1180523526,1835255193&amp;fm=21&amp;gp=0.jpg"/>
          <p:cNvSpPr>
            <a:spLocks noChangeAspect="1" noChangeArrowheads="1"/>
          </p:cNvSpPr>
          <p:nvPr/>
        </p:nvSpPr>
        <p:spPr bwMode="auto">
          <a:xfrm>
            <a:off x="492760" y="9525"/>
            <a:ext cx="487680" cy="3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45702" y="771341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algn="r"/>
            <a:fld id="{3B20521C-F793-4067-BB07-C7AF74E21EF3}" type="slidenum">
              <a:rPr lang="en-US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8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61"/>
            <a:ext cx="14030960" cy="977266"/>
          </a:xfrm>
        </p:spPr>
        <p:txBody>
          <a:bodyPr/>
          <a:lstStyle/>
          <a:p>
            <a:r>
              <a:rPr lang="en-US" sz="4000" dirty="0">
                <a:solidFill>
                  <a:srgbClr val="DE0000"/>
                </a:solidFill>
              </a:rPr>
              <a:t>The Math Behind the R-C Component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40970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external charge bucket capacitor is __d__.</a:t>
            </a:r>
            <a:endParaRPr lang="en-US" sz="2100" dirty="0"/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Half the size of the internal sample and hold capacitor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Equal to the internal sample and hold capacitor 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Double the size of the internal sample and hold capacitor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20 times the size of the internal sample and hold capacitor</a:t>
            </a:r>
          </a:p>
          <a:p>
            <a:pPr marL="977773" lvl="1" indent="-514350">
              <a:buFont typeface="+mj-lt"/>
              <a:buAutoNum type="alphaLcPeriod"/>
            </a:pP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error target for settling is ___a____.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Half the size of the LSB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Equal to the LSB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Double the size of the LSB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20 times the size of the LSB</a:t>
            </a:r>
          </a:p>
          <a:p>
            <a:pPr marL="977773" lvl="1" indent="-514350">
              <a:buFont typeface="+mj-lt"/>
              <a:buAutoNum type="alphaLcPeriod"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61"/>
            <a:ext cx="14030960" cy="977266"/>
          </a:xfrm>
        </p:spPr>
        <p:txBody>
          <a:bodyPr/>
          <a:lstStyle/>
          <a:p>
            <a:r>
              <a:rPr lang="en-US" sz="4000" dirty="0">
                <a:solidFill>
                  <a:srgbClr val="DE0000"/>
                </a:solidFill>
              </a:rPr>
              <a:t>The Math Behind the R-C Component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4097000" cy="5410200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sz="2100" dirty="0"/>
              <a:t>(T/F) The algorithm determines the RC charge bucket circuit and the amplifier slew rate.</a:t>
            </a:r>
          </a:p>
          <a:p>
            <a:pPr marL="920623" lvl="1" indent="-457200">
              <a:buAutoNum type="alphaLcPeriod"/>
            </a:pPr>
            <a:r>
              <a:rPr lang="en-US" sz="2100" dirty="0"/>
              <a:t>True</a:t>
            </a:r>
          </a:p>
          <a:p>
            <a:pPr marL="920623" lvl="1" indent="-457200">
              <a:buAutoNum type="alphaLcPeriod"/>
            </a:pPr>
            <a:r>
              <a:rPr lang="en-US" sz="2100" dirty="0">
                <a:solidFill>
                  <a:srgbClr val="FF0000"/>
                </a:solidFill>
              </a:rPr>
              <a:t>False</a:t>
            </a:r>
          </a:p>
          <a:p>
            <a:pPr marL="977773" lvl="1" indent="-514350">
              <a:buFont typeface="+mj-lt"/>
              <a:buAutoNum type="alphaLcPeriod"/>
            </a:pPr>
            <a:endParaRPr lang="en-US" sz="21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100" dirty="0"/>
              <a:t>(T/F) The amplifier bandwidth is usually lower than the charge bucket filter cutoff frequency.  </a:t>
            </a:r>
          </a:p>
          <a:p>
            <a:pPr marL="920623" lvl="1" indent="-457200">
              <a:buAutoNum type="alphaLcPeriod"/>
            </a:pPr>
            <a:r>
              <a:rPr lang="en-US" sz="2100" dirty="0"/>
              <a:t>True</a:t>
            </a:r>
          </a:p>
          <a:p>
            <a:pPr marL="920623" lvl="1" indent="-457200">
              <a:buAutoNum type="alphaLcPeriod"/>
            </a:pPr>
            <a:r>
              <a:rPr lang="en-US" sz="2100" dirty="0">
                <a:solidFill>
                  <a:srgbClr val="FF0000"/>
                </a:solidFill>
              </a:rPr>
              <a:t>False</a:t>
            </a:r>
          </a:p>
          <a:p>
            <a:pPr marL="463423" lvl="1" indent="0"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0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61"/>
            <a:ext cx="14030960" cy="977266"/>
          </a:xfrm>
        </p:spPr>
        <p:txBody>
          <a:bodyPr/>
          <a:lstStyle/>
          <a:p>
            <a:r>
              <a:rPr lang="en-US" sz="4000" dirty="0">
                <a:solidFill>
                  <a:srgbClr val="DE0000"/>
                </a:solidFill>
              </a:rPr>
              <a:t>The Math Behind the R-C Component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40970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external charge bucket capacitor is ____.</a:t>
            </a:r>
            <a:endParaRPr lang="en-US" sz="2100" dirty="0"/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Half the size of the internal sample and hold capacitor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Equal to the internal sample and hold capacitor 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Double the size of the internal sample and hold capacitor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b="1" dirty="0">
                <a:solidFill>
                  <a:srgbClr val="00B050"/>
                </a:solidFill>
              </a:rPr>
              <a:t>20 times the size of the internal sample and hold capacitor</a:t>
            </a:r>
          </a:p>
          <a:p>
            <a:pPr marL="977773" lvl="1" indent="-514350">
              <a:buFont typeface="+mj-lt"/>
              <a:buAutoNum type="alphaLcPeriod"/>
            </a:pP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error target for settling is _______.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b="1" dirty="0">
                <a:solidFill>
                  <a:srgbClr val="00B050"/>
                </a:solidFill>
              </a:rPr>
              <a:t>Half the size of the LSB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Equal to the LSB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Double the size of the LSB</a:t>
            </a:r>
          </a:p>
          <a:p>
            <a:pPr marL="977773" lvl="1" indent="-514350">
              <a:buFont typeface="+mj-lt"/>
              <a:buAutoNum type="alphaLcPeriod"/>
            </a:pPr>
            <a:r>
              <a:rPr lang="en-US" sz="2100" dirty="0"/>
              <a:t>20 times the size of the LSB</a:t>
            </a:r>
          </a:p>
          <a:p>
            <a:pPr marL="977773" lvl="1" indent="-514350">
              <a:buFont typeface="+mj-lt"/>
              <a:buAutoNum type="alphaLcPeriod"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61"/>
            <a:ext cx="14030960" cy="977266"/>
          </a:xfrm>
        </p:spPr>
        <p:txBody>
          <a:bodyPr/>
          <a:lstStyle/>
          <a:p>
            <a:r>
              <a:rPr lang="en-US" sz="4000" dirty="0">
                <a:solidFill>
                  <a:srgbClr val="DE0000"/>
                </a:solidFill>
              </a:rPr>
              <a:t>The Math Behind the R-C Component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4097000" cy="5410200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sz="2100" dirty="0"/>
              <a:t>(T/F) The algorithm determines the RC charge bucket circuit and the amplifier slew rate.</a:t>
            </a:r>
          </a:p>
          <a:p>
            <a:pPr marL="920623" lvl="1" indent="-457200">
              <a:buAutoNum type="alphaLcPeriod"/>
            </a:pPr>
            <a:r>
              <a:rPr lang="en-US" sz="2100" dirty="0"/>
              <a:t>True</a:t>
            </a:r>
          </a:p>
          <a:p>
            <a:pPr marL="920623" lvl="1" indent="-457200">
              <a:buAutoNum type="alphaLcPeriod"/>
            </a:pPr>
            <a:r>
              <a:rPr lang="en-US" sz="2100" b="1" dirty="0">
                <a:solidFill>
                  <a:srgbClr val="00B050"/>
                </a:solidFill>
              </a:rPr>
              <a:t>False</a:t>
            </a:r>
          </a:p>
          <a:p>
            <a:pPr marL="977773" lvl="1" indent="-514350">
              <a:buFont typeface="+mj-lt"/>
              <a:buAutoNum type="alphaLcPeriod"/>
            </a:pPr>
            <a:endParaRPr lang="en-US" sz="21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100" dirty="0"/>
              <a:t>(T/F) The amplifier bandwidth is usually lower than the charge bucket filter cutoff frequency.  </a:t>
            </a:r>
          </a:p>
          <a:p>
            <a:pPr marL="920623" lvl="1" indent="-457200">
              <a:buAutoNum type="alphaLcPeriod"/>
            </a:pPr>
            <a:r>
              <a:rPr lang="en-US" sz="2100" dirty="0"/>
              <a:t>True</a:t>
            </a:r>
          </a:p>
          <a:p>
            <a:pPr marL="920623" lvl="1" indent="-457200">
              <a:buAutoNum type="alphaLcPeriod"/>
            </a:pPr>
            <a:r>
              <a:rPr lang="en-US" sz="2100" b="1" dirty="0">
                <a:solidFill>
                  <a:srgbClr val="00B050"/>
                </a:solidFill>
              </a:rPr>
              <a:t>False</a:t>
            </a:r>
          </a:p>
          <a:p>
            <a:pPr marL="463423" lvl="1" indent="0"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8218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06535B0821C4C9CA25C1E8D4353DE" ma:contentTypeVersion="0" ma:contentTypeDescription="Create a new document." ma:contentTypeScope="" ma:versionID="0da3f9c2449ed628457b8f8cf02bd9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2639B6D-A2E3-46E0-A3C4-9BF441A5BD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127B2B6-3BB8-45EC-A268-0B46DBCC2C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D3A77-EC22-42A8-B9FA-65E2D1E14490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18783</TotalTime>
  <Words>329</Words>
  <Application>Microsoft Office PowerPoint</Application>
  <PresentationFormat>Custom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FinalPowerpoint</vt:lpstr>
      <vt:lpstr>The Math Behind the R-C Component Selection TIPL 4406  TI Precision Labs – ADCs</vt:lpstr>
      <vt:lpstr>The Math Behind the R-C Component Selection</vt:lpstr>
      <vt:lpstr>The Math Behind the R-C Component Selection</vt:lpstr>
      <vt:lpstr>Solutions</vt:lpstr>
      <vt:lpstr>The Math Behind the R-C Component Selection</vt:lpstr>
      <vt:lpstr>The Math Behind the R-C Component Selection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– Power Tools</dc:title>
  <dc:creator>Anand, Ankur</dc:creator>
  <cp:lastModifiedBy>Joshua Blanco</cp:lastModifiedBy>
  <cp:revision>298</cp:revision>
  <dcterms:created xsi:type="dcterms:W3CDTF">2014-01-16T17:03:53Z</dcterms:created>
  <dcterms:modified xsi:type="dcterms:W3CDTF">2020-11-23T23:33:32Z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0x01010098006535B0821C4C9CA25C1E8D4353DE</vt:lpwstr>
  </property>
</Properties>
</file>