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6/18/16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6/18/16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Lines 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6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 of outliers on Regression lines</a:t>
            </a:r>
            <a:endParaRPr lang="en-US" dirty="0"/>
          </a:p>
        </p:txBody>
      </p:sp>
      <p:pic>
        <p:nvPicPr>
          <p:cNvPr id="4" name="Content Placeholder 3" descr="Screen Shot 2016-02-07 at 1.13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17" r="-23117"/>
          <a:stretch>
            <a:fillRect/>
          </a:stretch>
        </p:blipFill>
        <p:spPr>
          <a:xfrm>
            <a:off x="3512273" y="1886416"/>
            <a:ext cx="4445317" cy="2800550"/>
          </a:xfrm>
        </p:spPr>
      </p:pic>
      <p:pic>
        <p:nvPicPr>
          <p:cNvPr id="5" name="Content Placeholder 3" descr="Screen Shot 2016-02-07 at 1.1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85" r="-24985"/>
          <a:stretch>
            <a:fillRect/>
          </a:stretch>
        </p:blipFill>
        <p:spPr>
          <a:xfrm>
            <a:off x="-340554" y="1886416"/>
            <a:ext cx="4619344" cy="29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our model is</a:t>
            </a:r>
          </a:p>
          <a:p>
            <a:endParaRPr lang="en-US" dirty="0"/>
          </a:p>
          <a:p>
            <a:r>
              <a:rPr lang="en-US" dirty="0" smtClean="0"/>
              <a:t>We interpret </a:t>
            </a:r>
            <a:r>
              <a:rPr lang="en-US" dirty="0" err="1" smtClean="0"/>
              <a:t>Beta_j</a:t>
            </a:r>
            <a:r>
              <a:rPr lang="en-US" dirty="0" smtClean="0"/>
              <a:t> as the </a:t>
            </a:r>
            <a:r>
              <a:rPr lang="en-US" i="1" dirty="0" smtClean="0">
                <a:solidFill>
                  <a:srgbClr val="A89D7F"/>
                </a:solidFill>
              </a:rPr>
              <a:t>average</a:t>
            </a:r>
            <a:r>
              <a:rPr lang="en-US" dirty="0" smtClean="0"/>
              <a:t> effect on Y of a one unit increase in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A89D7F"/>
                </a:solidFill>
              </a:rPr>
              <a:t>holding other predictors fixed</a:t>
            </a:r>
            <a:r>
              <a:rPr lang="en-US" dirty="0" smtClean="0"/>
              <a:t>. In the advertising example, the model becomes</a:t>
            </a:r>
          </a:p>
          <a:p>
            <a:endParaRPr lang="en-US" dirty="0"/>
          </a:p>
        </p:txBody>
      </p:sp>
      <p:pic>
        <p:nvPicPr>
          <p:cNvPr id="6" name="Picture 5" descr="Screen Shot 2016-02-07 at 4.0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6" y="1943461"/>
            <a:ext cx="4902200" cy="533400"/>
          </a:xfrm>
          <a:prstGeom prst="rect">
            <a:avLst/>
          </a:prstGeom>
        </p:spPr>
      </p:pic>
      <p:pic>
        <p:nvPicPr>
          <p:cNvPr id="7" name="Picture 6" descr="Screen Shot 2016-02-07 at 4.06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8" y="3904400"/>
            <a:ext cx="6896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regression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scenario is when the predictors are uncorrelated </a:t>
            </a:r>
          </a:p>
          <a:p>
            <a:pPr lvl="1"/>
            <a:r>
              <a:rPr lang="en-US" dirty="0" smtClean="0">
                <a:solidFill>
                  <a:srgbClr val="A89D7F"/>
                </a:solidFill>
              </a:rPr>
              <a:t>- </a:t>
            </a:r>
            <a:r>
              <a:rPr lang="en-US" i="1" dirty="0" smtClean="0">
                <a:solidFill>
                  <a:srgbClr val="A89D7F"/>
                </a:solidFill>
              </a:rPr>
              <a:t>A balanced design</a:t>
            </a:r>
          </a:p>
          <a:p>
            <a:pPr lvl="2"/>
            <a:r>
              <a:rPr lang="en-US" dirty="0" smtClean="0"/>
              <a:t>Each coefficient can be estimated and tested separately.</a:t>
            </a:r>
          </a:p>
          <a:p>
            <a:pPr lvl="2"/>
            <a:r>
              <a:rPr lang="en-US" dirty="0" smtClean="0"/>
              <a:t>Interpretations such as </a:t>
            </a:r>
            <a:r>
              <a:rPr lang="en-US" i="1" dirty="0" smtClean="0">
                <a:solidFill>
                  <a:srgbClr val="A89D7F"/>
                </a:solidFill>
              </a:rPr>
              <a:t>“a unit change in </a:t>
            </a:r>
            <a:r>
              <a:rPr lang="en-US" i="1" dirty="0" err="1" smtClean="0">
                <a:solidFill>
                  <a:srgbClr val="A89D7F"/>
                </a:solidFill>
              </a:rPr>
              <a:t>X</a:t>
            </a:r>
            <a:r>
              <a:rPr lang="en-US" i="1" baseline="-25000" dirty="0" err="1" smtClean="0">
                <a:solidFill>
                  <a:srgbClr val="A89D7F"/>
                </a:solidFill>
              </a:rPr>
              <a:t>j</a:t>
            </a:r>
            <a:r>
              <a:rPr lang="en-US" i="1" baseline="-25000" dirty="0" smtClean="0">
                <a:solidFill>
                  <a:srgbClr val="A89D7F"/>
                </a:solidFill>
              </a:rPr>
              <a:t> </a:t>
            </a:r>
            <a:r>
              <a:rPr lang="en-US" i="1" dirty="0" smtClean="0">
                <a:solidFill>
                  <a:srgbClr val="A89D7F"/>
                </a:solidFill>
              </a:rPr>
              <a:t>is associated with a </a:t>
            </a:r>
            <a:r>
              <a:rPr lang="en-US" i="1" dirty="0" err="1" smtClean="0">
                <a:solidFill>
                  <a:srgbClr val="A89D7F"/>
                </a:solidFill>
              </a:rPr>
              <a:t>Beta_j</a:t>
            </a:r>
            <a:r>
              <a:rPr lang="en-US" i="1" dirty="0" smtClean="0">
                <a:solidFill>
                  <a:srgbClr val="A89D7F"/>
                </a:solidFill>
              </a:rPr>
              <a:t> change in Y , while all the other variables stay fixed”</a:t>
            </a:r>
            <a:r>
              <a:rPr lang="en-US" dirty="0" smtClean="0"/>
              <a:t>, are possible.  </a:t>
            </a:r>
          </a:p>
          <a:p>
            <a:r>
              <a:rPr lang="en-US" dirty="0" smtClean="0"/>
              <a:t>Correlations amongst predictors cause problems:</a:t>
            </a:r>
          </a:p>
          <a:p>
            <a:pPr lvl="1"/>
            <a:r>
              <a:rPr lang="en-US" dirty="0" smtClean="0"/>
              <a:t>The variance of all coefficients tends to increase, sometimes dramatically.</a:t>
            </a:r>
          </a:p>
          <a:p>
            <a:pPr lvl="1"/>
            <a:r>
              <a:rPr lang="en-US" dirty="0" smtClean="0"/>
              <a:t>Interpretations become hazardous – when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changes, everything else changes.</a:t>
            </a:r>
          </a:p>
          <a:p>
            <a:r>
              <a:rPr lang="en-US" i="1" dirty="0" smtClean="0">
                <a:solidFill>
                  <a:srgbClr val="A89D7F"/>
                </a:solidFill>
              </a:rPr>
              <a:t>Claims of causality </a:t>
            </a:r>
            <a:r>
              <a:rPr lang="en-US" dirty="0" smtClean="0"/>
              <a:t>should be avoided for observational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7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woes of (interpreting) regression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A89D7F"/>
                </a:solidFill>
              </a:rPr>
              <a:t>“Data analysis and regression” </a:t>
            </a:r>
            <a:r>
              <a:rPr lang="en-US" i="1" dirty="0" err="1" smtClean="0">
                <a:solidFill>
                  <a:srgbClr val="A89D7F"/>
                </a:solidFill>
              </a:rPr>
              <a:t>Mosteller</a:t>
            </a:r>
            <a:r>
              <a:rPr lang="en-US" i="1" dirty="0" smtClean="0">
                <a:solidFill>
                  <a:srgbClr val="A89D7F"/>
                </a:solidFill>
              </a:rPr>
              <a:t> and </a:t>
            </a:r>
            <a:r>
              <a:rPr lang="en-US" i="1" dirty="0" err="1" smtClean="0">
                <a:solidFill>
                  <a:srgbClr val="A89D7F"/>
                </a:solidFill>
              </a:rPr>
              <a:t>Tukey</a:t>
            </a:r>
            <a:r>
              <a:rPr lang="en-US" i="1" dirty="0" smtClean="0">
                <a:solidFill>
                  <a:srgbClr val="A89D7F"/>
                </a:solidFill>
              </a:rPr>
              <a:t> 1977</a:t>
            </a:r>
          </a:p>
          <a:p>
            <a:pPr lvl="1"/>
            <a:r>
              <a:rPr lang="en-US" dirty="0" smtClean="0"/>
              <a:t>A regression coefficient </a:t>
            </a:r>
            <a:r>
              <a:rPr lang="en-US" dirty="0" err="1" smtClean="0"/>
              <a:t>Beta_j</a:t>
            </a:r>
            <a:r>
              <a:rPr lang="en-US" dirty="0" smtClean="0"/>
              <a:t> estimates the expected change in Y per unit change in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A89D7F"/>
                </a:solidFill>
              </a:rPr>
              <a:t>with other predictors held fixed</a:t>
            </a:r>
            <a:r>
              <a:rPr lang="en-US" dirty="0" smtClean="0"/>
              <a:t>. But predictors usually change together. </a:t>
            </a:r>
          </a:p>
          <a:p>
            <a:pPr lvl="1"/>
            <a:r>
              <a:rPr lang="en-US" dirty="0" smtClean="0"/>
              <a:t>Example: Y = Number of tackles by a football player in a season; W and H are his weight and height. Fitted regression model is:</a:t>
            </a:r>
          </a:p>
          <a:p>
            <a:pPr marL="411480" lvl="1" indent="0">
              <a:buNone/>
            </a:pPr>
            <a:r>
              <a:rPr lang="en-US" dirty="0" smtClean="0"/>
              <a:t>				How do we interpret -0.1? </a:t>
            </a:r>
          </a:p>
          <a:p>
            <a:r>
              <a:rPr lang="en-US" i="1" dirty="0" smtClean="0">
                <a:solidFill>
                  <a:srgbClr val="A89D7F"/>
                </a:solidFill>
              </a:rPr>
              <a:t>“Essentially, all models are wrong, but some are useful” </a:t>
            </a:r>
            <a:r>
              <a:rPr lang="en-US" dirty="0" smtClean="0"/>
              <a:t>George Box</a:t>
            </a:r>
          </a:p>
          <a:p>
            <a:r>
              <a:rPr lang="en-US" i="1" dirty="0" smtClean="0">
                <a:solidFill>
                  <a:srgbClr val="A89D7F"/>
                </a:solidFill>
              </a:rPr>
              <a:t>“The only way to find out what will happen when a complex system is </a:t>
            </a:r>
            <a:r>
              <a:rPr lang="en-US" i="1" dirty="0" smtClean="0">
                <a:solidFill>
                  <a:srgbClr val="A89D7F"/>
                </a:solidFill>
              </a:rPr>
              <a:t>disturbed is </a:t>
            </a:r>
            <a:r>
              <a:rPr lang="en-US" i="1" dirty="0" smtClean="0">
                <a:solidFill>
                  <a:srgbClr val="A89D7F"/>
                </a:solidFill>
              </a:rPr>
              <a:t>to disturb the system, not merely to observe it passively.” </a:t>
            </a:r>
            <a:r>
              <a:rPr lang="en-US" dirty="0" smtClean="0"/>
              <a:t>Fred </a:t>
            </a:r>
            <a:r>
              <a:rPr lang="en-US" dirty="0" err="1" smtClean="0"/>
              <a:t>Mosteller</a:t>
            </a:r>
            <a:r>
              <a:rPr lang="en-US" dirty="0" smtClean="0"/>
              <a:t> and John </a:t>
            </a:r>
            <a:r>
              <a:rPr lang="en-US" dirty="0" err="1" smtClean="0"/>
              <a:t>Tukey</a:t>
            </a:r>
            <a:r>
              <a:rPr lang="en-US" dirty="0" smtClean="0"/>
              <a:t>, paraphrasing George Box</a:t>
            </a:r>
            <a:endParaRPr lang="en-US" i="1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6-02-07 at 4.1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19" y="3685180"/>
            <a:ext cx="2654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and Prediction for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70294"/>
          </a:xfrm>
        </p:spPr>
        <p:txBody>
          <a:bodyPr/>
          <a:lstStyle/>
          <a:p>
            <a:r>
              <a:rPr lang="en-US" dirty="0" smtClean="0"/>
              <a:t>Given Estimates		we can make predictions using the formula</a:t>
            </a:r>
          </a:p>
          <a:p>
            <a:endParaRPr lang="en-US" dirty="0"/>
          </a:p>
          <a:p>
            <a:r>
              <a:rPr lang="en-US" dirty="0" smtClean="0"/>
              <a:t>We estimate	 		as the values that minimize the sum of squared residuals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done using any standard statistical software.</a:t>
            </a:r>
          </a:p>
          <a:p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6-02-07 at 4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45" y="1617884"/>
            <a:ext cx="1511300" cy="444500"/>
          </a:xfrm>
          <a:prstGeom prst="rect">
            <a:avLst/>
          </a:prstGeom>
        </p:spPr>
      </p:pic>
      <p:pic>
        <p:nvPicPr>
          <p:cNvPr id="5" name="Picture 4" descr="Screen Shot 2016-02-07 at 4.1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49" y="2272534"/>
            <a:ext cx="4025900" cy="495300"/>
          </a:xfrm>
          <a:prstGeom prst="rect">
            <a:avLst/>
          </a:prstGeom>
        </p:spPr>
      </p:pic>
      <p:pic>
        <p:nvPicPr>
          <p:cNvPr id="7" name="Picture 6" descr="Screen Shot 2016-02-07 at 4.17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84" y="2767834"/>
            <a:ext cx="1524000" cy="419100"/>
          </a:xfrm>
          <a:prstGeom prst="rect">
            <a:avLst/>
          </a:prstGeom>
        </p:spPr>
      </p:pic>
      <p:pic>
        <p:nvPicPr>
          <p:cNvPr id="8" name="Picture 7" descr="Screen Shot 2016-02-07 at 4.17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45" y="3452382"/>
            <a:ext cx="6172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7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2-07 at 4.19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68" r="-33968"/>
          <a:stretch>
            <a:fillRect/>
          </a:stretch>
        </p:blipFill>
        <p:spPr>
          <a:xfrm>
            <a:off x="237194" y="1280177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310392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advertising data</a:t>
            </a:r>
            <a:endParaRPr lang="en-US" dirty="0"/>
          </a:p>
        </p:txBody>
      </p:sp>
      <p:pic>
        <p:nvPicPr>
          <p:cNvPr id="4" name="Content Placeholder 3" descr="Screen Shot 2016-02-07 at 4.20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" r="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454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at least one of the predictors		   useful in predicting the response?</a:t>
            </a:r>
          </a:p>
          <a:p>
            <a:r>
              <a:rPr lang="en-US" dirty="0" smtClean="0"/>
              <a:t>Do all the predictors help to explain Y, or is only a subset of the predictors useful?</a:t>
            </a:r>
          </a:p>
          <a:p>
            <a:r>
              <a:rPr lang="en-US" dirty="0" smtClean="0"/>
              <a:t>How well does the model fit the data?</a:t>
            </a:r>
          </a:p>
          <a:p>
            <a:r>
              <a:rPr lang="en-US" dirty="0" smtClean="0"/>
              <a:t>Given a set of predictor values, what response value should we predict, and how accurate is our prediction? </a:t>
            </a:r>
            <a:endParaRPr lang="en-US" dirty="0"/>
          </a:p>
        </p:txBody>
      </p:sp>
      <p:pic>
        <p:nvPicPr>
          <p:cNvPr id="4" name="Picture 3" descr="Screen Shot 2016-02-07 at 4.2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47" y="1681539"/>
            <a:ext cx="1778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Models – adding non-linear terms</a:t>
            </a:r>
            <a:endParaRPr lang="en-US" dirty="0"/>
          </a:p>
        </p:txBody>
      </p:sp>
      <p:pic>
        <p:nvPicPr>
          <p:cNvPr id="4" name="Content Placeholder 3" descr="Screen Shot 2016-02-07 at 4.37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665" b="-91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49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Let’s investigate differences in credit card balances between males and females. </a:t>
            </a:r>
            <a:endParaRPr lang="en-US" dirty="0"/>
          </a:p>
          <a:p>
            <a:pPr lvl="1"/>
            <a:r>
              <a:rPr lang="en-US" dirty="0" smtClean="0"/>
              <a:t>Our output, Y, is credit card balance</a:t>
            </a:r>
          </a:p>
          <a:p>
            <a:pPr lvl="1"/>
            <a:r>
              <a:rPr lang="en-US" dirty="0" smtClean="0"/>
              <a:t>We assume we only want to use gender as a predictor</a:t>
            </a:r>
          </a:p>
          <a:p>
            <a:pPr lvl="1"/>
            <a:r>
              <a:rPr lang="en-US" dirty="0" smtClean="0"/>
              <a:t>We create a new variable: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2-07 at 4.5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06" y="3567849"/>
            <a:ext cx="4419600" cy="1104900"/>
          </a:xfrm>
          <a:prstGeom prst="rect">
            <a:avLst/>
          </a:prstGeom>
        </p:spPr>
      </p:pic>
      <p:pic>
        <p:nvPicPr>
          <p:cNvPr id="5" name="Picture 4" descr="Screen Shot 2016-02-07 at 4.5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8" y="4432009"/>
            <a:ext cx="76073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linear regression lines?</a:t>
            </a:r>
          </a:p>
          <a:p>
            <a:r>
              <a:rPr lang="en-US" dirty="0" smtClean="0"/>
              <a:t>Explore single variable regression lines</a:t>
            </a:r>
          </a:p>
          <a:p>
            <a:r>
              <a:rPr lang="en-US" dirty="0" smtClean="0"/>
              <a:t>Explore multi-variable regression lines</a:t>
            </a:r>
          </a:p>
          <a:p>
            <a:r>
              <a:rPr lang="en-US" dirty="0" smtClean="0"/>
              <a:t>How to capture non-linearity with linear regression lines</a:t>
            </a:r>
          </a:p>
          <a:p>
            <a:r>
              <a:rPr lang="en-US" dirty="0" smtClean="0"/>
              <a:t>Learn how to interpret regression coefficients</a:t>
            </a:r>
          </a:p>
          <a:p>
            <a:r>
              <a:rPr lang="en-US" dirty="0" smtClean="0"/>
              <a:t>How to deal with dummy variables</a:t>
            </a:r>
          </a:p>
          <a:p>
            <a:endParaRPr lang="en-US" dirty="0"/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sklearn</a:t>
            </a:r>
            <a:r>
              <a:rPr lang="en-US" dirty="0" smtClean="0"/>
              <a:t> library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1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interpret the results</a:t>
            </a:r>
            <a:endParaRPr lang="en-US" dirty="0"/>
          </a:p>
        </p:txBody>
      </p:sp>
      <p:pic>
        <p:nvPicPr>
          <p:cNvPr id="5" name="Content Placeholder 4" descr="Screen Shot 2016-02-07 at 4.57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598" b="-55598"/>
          <a:stretch>
            <a:fillRect/>
          </a:stretch>
        </p:blipFill>
        <p:spPr>
          <a:xfrm>
            <a:off x="567203" y="1770213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33405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predictors with more than two levels</a:t>
            </a:r>
            <a:endParaRPr lang="en-US" dirty="0"/>
          </a:p>
        </p:txBody>
      </p:sp>
      <p:pic>
        <p:nvPicPr>
          <p:cNvPr id="4" name="Content Placeholder 3" descr="Screen Shot 2016-02-07 at 4.58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76" b="-6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618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 and Results for ethnicity</a:t>
            </a:r>
            <a:endParaRPr lang="en-US" dirty="0"/>
          </a:p>
        </p:txBody>
      </p:sp>
      <p:pic>
        <p:nvPicPr>
          <p:cNvPr id="4" name="Content Placeholder 3" descr="Screen Shot 2016-02-07 at 4.59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670" b="-57670"/>
          <a:stretch>
            <a:fillRect/>
          </a:stretch>
        </p:blipFill>
        <p:spPr>
          <a:xfrm>
            <a:off x="457200" y="890148"/>
            <a:ext cx="7620000" cy="4800600"/>
          </a:xfrm>
        </p:spPr>
      </p:pic>
      <p:pic>
        <p:nvPicPr>
          <p:cNvPr id="5" name="Picture 4" descr="Screen Shot 2016-02-07 at 4.59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8" y="4435679"/>
            <a:ext cx="8013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learned:</a:t>
            </a:r>
          </a:p>
          <a:p>
            <a:pPr lvl="1"/>
            <a:r>
              <a:rPr lang="en-US" dirty="0" smtClean="0"/>
              <a:t>What are regression lines – advantages and limitations</a:t>
            </a:r>
          </a:p>
          <a:p>
            <a:pPr lvl="1"/>
            <a:r>
              <a:rPr lang="en-US" dirty="0" smtClean="0"/>
              <a:t>Single variable and multi-variable regression lines</a:t>
            </a:r>
          </a:p>
          <a:p>
            <a:pPr lvl="1"/>
            <a:r>
              <a:rPr lang="en-US" dirty="0" smtClean="0"/>
              <a:t>How to interpret coefficients of regression lines</a:t>
            </a:r>
          </a:p>
          <a:p>
            <a:pPr lvl="1"/>
            <a:r>
              <a:rPr lang="en-US" dirty="0" smtClean="0"/>
              <a:t>Different classes of non-linear functions that can be handled using regression lines.</a:t>
            </a:r>
          </a:p>
          <a:p>
            <a:pPr lvl="1"/>
            <a:r>
              <a:rPr lang="en-US" dirty="0" smtClean="0"/>
              <a:t>Using dummy variables – how to interpret dummy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we are going to learn next session:</a:t>
            </a:r>
          </a:p>
          <a:p>
            <a:pPr lvl="1"/>
            <a:r>
              <a:rPr lang="en-US" dirty="0" smtClean="0"/>
              <a:t>Hypothesis test – test of significance on regression coefficients</a:t>
            </a:r>
          </a:p>
          <a:p>
            <a:pPr lvl="1"/>
            <a:r>
              <a:rPr lang="en-US" dirty="0" smtClean="0"/>
              <a:t>P-Value</a:t>
            </a:r>
          </a:p>
          <a:p>
            <a:pPr lvl="1"/>
            <a:r>
              <a:rPr lang="en-US" dirty="0" smtClean="0"/>
              <a:t>Different types of error</a:t>
            </a:r>
          </a:p>
          <a:p>
            <a:pPr lvl="1"/>
            <a:r>
              <a:rPr lang="en-US" dirty="0" smtClean="0"/>
              <a:t>Interaction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5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 - </a:t>
            </a:r>
            <a:r>
              <a:rPr lang="en-US" dirty="0" err="1" smtClean="0"/>
              <a:t>sklearn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leaving class – please make sure you have </a:t>
            </a:r>
            <a:r>
              <a:rPr lang="en-US" dirty="0" err="1" smtClean="0"/>
              <a:t>sklearn</a:t>
            </a:r>
            <a:r>
              <a:rPr lang="en-US" dirty="0" smtClean="0"/>
              <a:t> library. Type “import </a:t>
            </a:r>
            <a:r>
              <a:rPr lang="en-US" dirty="0" err="1" smtClean="0"/>
              <a:t>sklearn</a:t>
            </a:r>
            <a:r>
              <a:rPr lang="en-US" dirty="0" smtClean="0"/>
              <a:t>” on your </a:t>
            </a:r>
            <a:r>
              <a:rPr lang="en-US" dirty="0" err="1" smtClean="0"/>
              <a:t>ipython</a:t>
            </a:r>
            <a:r>
              <a:rPr lang="en-US" dirty="0" smtClean="0"/>
              <a:t> notebook. If it runs, perfect, otherwise, you need to install </a:t>
            </a:r>
            <a:r>
              <a:rPr lang="en-US" dirty="0" err="1" smtClean="0"/>
              <a:t>sklearn</a:t>
            </a:r>
            <a:r>
              <a:rPr lang="en-US" dirty="0" smtClean="0"/>
              <a:t> on your computer.</a:t>
            </a:r>
          </a:p>
          <a:p>
            <a:r>
              <a:rPr lang="en-US" dirty="0" smtClean="0"/>
              <a:t>To install </a:t>
            </a:r>
            <a:r>
              <a:rPr lang="en-US" dirty="0" err="1" smtClean="0"/>
              <a:t>sklearn</a:t>
            </a:r>
            <a:r>
              <a:rPr lang="en-US" dirty="0" smtClean="0"/>
              <a:t> library type “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scikit</a:t>
            </a:r>
            <a:r>
              <a:rPr lang="en-US" dirty="0"/>
              <a:t>-learn” </a:t>
            </a:r>
            <a:r>
              <a:rPr lang="en-US" dirty="0" smtClean="0"/>
              <a:t>on your terminal window/command line </a:t>
            </a:r>
          </a:p>
          <a:p>
            <a:r>
              <a:rPr lang="en-US" dirty="0" smtClean="0"/>
              <a:t>Also, please check if you have </a:t>
            </a:r>
            <a:r>
              <a:rPr lang="en-US" dirty="0" err="1" smtClean="0"/>
              <a:t>seaborn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If not type “</a:t>
            </a:r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dirty="0" err="1" smtClean="0"/>
              <a:t>seaborn</a:t>
            </a:r>
            <a:r>
              <a:rPr lang="en-US" dirty="0" smtClean="0"/>
              <a:t>” on your terminal window/</a:t>
            </a:r>
            <a:r>
              <a:rPr lang="en-US" smtClean="0"/>
              <a:t>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8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is a simple approach to supervised learning. It assumes that the dependence of Y (Your quantitative output) on </a:t>
            </a:r>
            <a:r>
              <a:rPr lang="en-CA" i="1" dirty="0"/>
              <a:t>X</a:t>
            </a:r>
            <a:r>
              <a:rPr lang="en-CA" i="1" baseline="-25000" dirty="0"/>
              <a:t>1</a:t>
            </a:r>
            <a:r>
              <a:rPr lang="en-CA" i="1" dirty="0"/>
              <a:t>,X</a:t>
            </a:r>
            <a:r>
              <a:rPr lang="en-CA" i="1" baseline="-25000" dirty="0"/>
              <a:t>2</a:t>
            </a:r>
            <a:r>
              <a:rPr lang="en-CA" i="1" dirty="0"/>
              <a:t>, …., </a:t>
            </a:r>
            <a:r>
              <a:rPr lang="en-CA" i="1" dirty="0" err="1" smtClean="0"/>
              <a:t>X</a:t>
            </a:r>
            <a:r>
              <a:rPr lang="en-CA" i="1" baseline="-25000" dirty="0" err="1" smtClean="0"/>
              <a:t>p</a:t>
            </a:r>
            <a:r>
              <a:rPr lang="en-CA" i="1" dirty="0" smtClean="0"/>
              <a:t> (your inputs) is </a:t>
            </a:r>
            <a:r>
              <a:rPr lang="en-C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linear</a:t>
            </a:r>
          </a:p>
          <a:p>
            <a:r>
              <a:rPr lang="en-US" sz="2400" b="1" dirty="0" smtClean="0"/>
              <a:t>Linear Regression Lines are:</a:t>
            </a:r>
            <a:endParaRPr lang="en-US" sz="2400" dirty="0"/>
          </a:p>
          <a:p>
            <a:pPr lvl="1"/>
            <a:r>
              <a:rPr lang="en-US" dirty="0"/>
              <a:t>Simple to explain</a:t>
            </a:r>
          </a:p>
          <a:p>
            <a:pPr lvl="1"/>
            <a:r>
              <a:rPr lang="en-US" dirty="0"/>
              <a:t>Highly interpretable</a:t>
            </a:r>
          </a:p>
          <a:p>
            <a:pPr lvl="1"/>
            <a:r>
              <a:rPr lang="en-US" dirty="0"/>
              <a:t>Model training and prediction are fast</a:t>
            </a:r>
          </a:p>
          <a:p>
            <a:pPr lvl="1"/>
            <a:r>
              <a:rPr lang="en-US" dirty="0"/>
              <a:t>No tuning is required (excluding regularization)</a:t>
            </a:r>
          </a:p>
          <a:p>
            <a:pPr lvl="1"/>
            <a:r>
              <a:rPr lang="en-US" dirty="0" smtClean="0"/>
              <a:t>(Input) Features </a:t>
            </a:r>
            <a:r>
              <a:rPr lang="en-US" dirty="0"/>
              <a:t>don't need scaling</a:t>
            </a:r>
          </a:p>
          <a:p>
            <a:pPr lvl="1"/>
            <a:r>
              <a:rPr lang="en-US" dirty="0"/>
              <a:t>Can perform well with a small number of observations</a:t>
            </a:r>
          </a:p>
          <a:p>
            <a:pPr lvl="1"/>
            <a:r>
              <a:rPr lang="en-US" dirty="0"/>
              <a:t>Well-</a:t>
            </a:r>
            <a:r>
              <a:rPr lang="en-US" dirty="0" smtClean="0"/>
              <a:t>understood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too flexible</a:t>
            </a:r>
            <a:endParaRPr lang="en-CA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60833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52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Using a single predictor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a model</a:t>
            </a:r>
          </a:p>
          <a:p>
            <a:endParaRPr lang="en-US" dirty="0"/>
          </a:p>
          <a:p>
            <a:r>
              <a:rPr lang="en-US" dirty="0" smtClean="0"/>
              <a:t>Where beta0 and beta1 are two unknown constants that represent the </a:t>
            </a:r>
            <a:r>
              <a:rPr lang="en-US" dirty="0" smtClean="0">
                <a:solidFill>
                  <a:srgbClr val="A89D7F"/>
                </a:solidFill>
              </a:rPr>
              <a:t>intercept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A89D7F"/>
                </a:solidFill>
              </a:rPr>
              <a:t>slope</a:t>
            </a:r>
            <a:r>
              <a:rPr lang="en-US" dirty="0" smtClean="0"/>
              <a:t>, also known as </a:t>
            </a:r>
            <a:r>
              <a:rPr lang="en-US" dirty="0" smtClean="0">
                <a:solidFill>
                  <a:srgbClr val="A89D7F"/>
                </a:solidFill>
              </a:rPr>
              <a:t>coefficients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A89D7F"/>
                </a:solidFill>
              </a:rPr>
              <a:t>parameters</a:t>
            </a:r>
            <a:r>
              <a:rPr lang="en-US" dirty="0" smtClean="0"/>
              <a:t> and epsilon is the </a:t>
            </a:r>
            <a:r>
              <a:rPr lang="en-US" dirty="0" smtClean="0">
                <a:solidFill>
                  <a:srgbClr val="A89D7F"/>
                </a:solidFill>
              </a:rPr>
              <a:t>error</a:t>
            </a:r>
            <a:r>
              <a:rPr lang="en-US" dirty="0" smtClean="0"/>
              <a:t> term. 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predict y using:</a:t>
            </a:r>
          </a:p>
          <a:p>
            <a:endParaRPr lang="en-US" dirty="0"/>
          </a:p>
          <a:p>
            <a:r>
              <a:rPr lang="en-US" dirty="0" err="1" smtClean="0"/>
              <a:t>Y_hat</a:t>
            </a:r>
            <a:r>
              <a:rPr lang="en-US" dirty="0" smtClean="0"/>
              <a:t> indicates a prediction of Y on the basis of X = x. The </a:t>
            </a:r>
            <a:r>
              <a:rPr lang="en-US" dirty="0" smtClean="0">
                <a:solidFill>
                  <a:srgbClr val="A89D7F"/>
                </a:solidFill>
              </a:rPr>
              <a:t>hat</a:t>
            </a:r>
            <a:r>
              <a:rPr lang="en-US" dirty="0" smtClean="0"/>
              <a:t> symbol denotes an estimated value. 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6-02-07 at 12.5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85" y="2038244"/>
            <a:ext cx="2082800" cy="457200"/>
          </a:xfrm>
          <a:prstGeom prst="rect">
            <a:avLst/>
          </a:prstGeom>
        </p:spPr>
      </p:pic>
      <p:pic>
        <p:nvPicPr>
          <p:cNvPr id="8" name="Picture 7" descr="Screen Shot 2016-02-07 at 12.5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85" y="4274110"/>
            <a:ext cx="1783742" cy="4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3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for the advertising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Consider the advertising data </a:t>
            </a:r>
            <a:r>
              <a:rPr lang="en-US" dirty="0" smtClean="0"/>
              <a:t>we worked on last session: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Questions we might ask:</a:t>
            </a:r>
          </a:p>
          <a:p>
            <a:r>
              <a:rPr lang="en-US" dirty="0"/>
              <a:t> Is there a relationship between advertising budget </a:t>
            </a:r>
            <a:r>
              <a:rPr lang="en-US" dirty="0" smtClean="0"/>
              <a:t>and sales</a:t>
            </a:r>
            <a:r>
              <a:rPr lang="en-US" dirty="0"/>
              <a:t>?</a:t>
            </a:r>
          </a:p>
          <a:p>
            <a:r>
              <a:rPr lang="en-US" dirty="0"/>
              <a:t> How strong is the relationship between advertising budget</a:t>
            </a:r>
          </a:p>
          <a:p>
            <a:pPr marL="114300" indent="0">
              <a:buNone/>
            </a:pPr>
            <a:r>
              <a:rPr lang="en-US" dirty="0" smtClean="0"/>
              <a:t>     band </a:t>
            </a:r>
            <a:r>
              <a:rPr lang="en-US" dirty="0"/>
              <a:t>sales?</a:t>
            </a:r>
          </a:p>
          <a:p>
            <a:r>
              <a:rPr lang="en-US" dirty="0"/>
              <a:t> Which media </a:t>
            </a:r>
            <a:r>
              <a:rPr lang="en-US" dirty="0" smtClean="0"/>
              <a:t>does contribute </a:t>
            </a:r>
            <a:r>
              <a:rPr lang="en-US" dirty="0"/>
              <a:t>to </a:t>
            </a:r>
            <a:r>
              <a:rPr lang="en-US" dirty="0" smtClean="0"/>
              <a:t>sales the most?</a:t>
            </a:r>
            <a:endParaRPr lang="en-US" dirty="0"/>
          </a:p>
          <a:p>
            <a:r>
              <a:rPr lang="en-US" dirty="0"/>
              <a:t> How accurately can we predict future sales?</a:t>
            </a:r>
          </a:p>
          <a:p>
            <a:r>
              <a:rPr lang="en-US" dirty="0"/>
              <a:t> </a:t>
            </a:r>
            <a:r>
              <a:rPr lang="en-US" dirty="0" smtClean="0"/>
              <a:t>How good does our linear model perform?</a:t>
            </a:r>
            <a:endParaRPr lang="en-US" dirty="0"/>
          </a:p>
          <a:p>
            <a:r>
              <a:rPr lang="en-US" dirty="0"/>
              <a:t> Is there synergy among the advertising media</a:t>
            </a:r>
            <a:r>
              <a:rPr lang="en-US" dirty="0" smtClean="0"/>
              <a:t>?</a:t>
            </a:r>
            <a:r>
              <a:rPr lang="en-US" dirty="0" smtClean="0">
                <a:solidFill>
                  <a:srgbClr val="A89D7F"/>
                </a:solidFill>
              </a:rPr>
              <a:t> (We talk about this next session)</a:t>
            </a:r>
            <a:endParaRPr lang="en-US" dirty="0">
              <a:solidFill>
                <a:srgbClr val="A89D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1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 Data</a:t>
            </a:r>
            <a:endParaRPr lang="en-US" dirty="0"/>
          </a:p>
        </p:txBody>
      </p:sp>
      <p:pic>
        <p:nvPicPr>
          <p:cNvPr id="4" name="Content Placeholder 3" descr="Screen Shot 2016-02-07 at 1.02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72" b="-15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39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the parameters by least squares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                          be the prediction for Y based on the </a:t>
            </a:r>
            <a:r>
              <a:rPr lang="en-US" i="1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value of X. Then                       represents the 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89D7F"/>
                </a:solidFill>
              </a:rPr>
              <a:t>residual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define the </a:t>
            </a:r>
            <a:r>
              <a:rPr lang="en-US" i="1" dirty="0" smtClean="0">
                <a:solidFill>
                  <a:srgbClr val="A89D7F"/>
                </a:solidFill>
              </a:rPr>
              <a:t>residual sum of squares </a:t>
            </a:r>
            <a:r>
              <a:rPr lang="en-US" dirty="0" smtClean="0"/>
              <a:t>(RSS) 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equivalently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least square approach chooses       and       to minimize the RSS. </a:t>
            </a:r>
            <a:endParaRPr lang="en-US" dirty="0"/>
          </a:p>
        </p:txBody>
      </p:sp>
      <p:pic>
        <p:nvPicPr>
          <p:cNvPr id="8" name="Picture 7" descr="Screen Shot 2016-02-07 at 3.4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94" y="1600200"/>
            <a:ext cx="1641665" cy="407929"/>
          </a:xfrm>
          <a:prstGeom prst="rect">
            <a:avLst/>
          </a:prstGeom>
        </p:spPr>
      </p:pic>
      <p:pic>
        <p:nvPicPr>
          <p:cNvPr id="9" name="Picture 8" descr="Screen Shot 2016-02-07 at 3.4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46" y="1950012"/>
            <a:ext cx="1346465" cy="477094"/>
          </a:xfrm>
          <a:prstGeom prst="rect">
            <a:avLst/>
          </a:prstGeom>
        </p:spPr>
      </p:pic>
      <p:pic>
        <p:nvPicPr>
          <p:cNvPr id="10" name="Picture 9" descr="Screen Shot 2016-02-07 at 3.50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07" y="2866228"/>
            <a:ext cx="3098800" cy="508000"/>
          </a:xfrm>
          <a:prstGeom prst="rect">
            <a:avLst/>
          </a:prstGeom>
        </p:spPr>
      </p:pic>
      <p:pic>
        <p:nvPicPr>
          <p:cNvPr id="11" name="Picture 10" descr="Screen Shot 2016-02-07 at 3.50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7" y="4052664"/>
            <a:ext cx="7340600" cy="495300"/>
          </a:xfrm>
          <a:prstGeom prst="rect">
            <a:avLst/>
          </a:prstGeom>
        </p:spPr>
      </p:pic>
      <p:pic>
        <p:nvPicPr>
          <p:cNvPr id="13" name="Picture 12" descr="Screen Shot 2016-02-07 at 3.52.0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0" y="4747161"/>
            <a:ext cx="330200" cy="406400"/>
          </a:xfrm>
          <a:prstGeom prst="rect">
            <a:avLst/>
          </a:prstGeom>
        </p:spPr>
      </p:pic>
      <p:pic>
        <p:nvPicPr>
          <p:cNvPr id="14" name="Picture 13" descr="Screen Shot 2016-02-07 at 3.52.0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68" y="4747161"/>
            <a:ext cx="304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2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Advertising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           </a:t>
            </a:r>
            <a:r>
              <a:rPr lang="en-US" sz="1600" dirty="0" smtClean="0"/>
              <a:t>The least squares fit for the regression of </a:t>
            </a:r>
            <a:r>
              <a:rPr lang="en-US" sz="1600" dirty="0" smtClean="0">
                <a:solidFill>
                  <a:srgbClr val="A89D7F"/>
                </a:solidFill>
              </a:rPr>
              <a:t>Sales</a:t>
            </a:r>
            <a:r>
              <a:rPr lang="en-US" sz="1600" dirty="0" smtClean="0"/>
              <a:t> onto </a:t>
            </a:r>
            <a:r>
              <a:rPr lang="en-US" sz="1600" dirty="0" smtClean="0">
                <a:solidFill>
                  <a:srgbClr val="A89D7F"/>
                </a:solidFill>
              </a:rPr>
              <a:t>TV</a:t>
            </a:r>
            <a:r>
              <a:rPr lang="en-US" sz="1600" dirty="0" smtClean="0"/>
              <a:t>. </a:t>
            </a:r>
          </a:p>
          <a:p>
            <a:r>
              <a:rPr lang="en-US" dirty="0" smtClean="0"/>
              <a:t>In this case linear fit captures the essence of the relationship, although it is somewhat deficient in the left of the plot. </a:t>
            </a:r>
            <a:endParaRPr lang="en-US" dirty="0"/>
          </a:p>
        </p:txBody>
      </p:sp>
      <p:pic>
        <p:nvPicPr>
          <p:cNvPr id="5" name="Picture 4" descr="Screen Shot 2016-02-07 at 3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66" y="1214914"/>
            <a:ext cx="5569323" cy="36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the advertising Data</a:t>
            </a:r>
            <a:endParaRPr lang="en-US" dirty="0"/>
          </a:p>
        </p:txBody>
      </p:sp>
      <p:pic>
        <p:nvPicPr>
          <p:cNvPr id="4" name="Content Placeholder 3" descr="Screen Shot 2016-02-07 at 3.5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174" b="-114174"/>
          <a:stretch>
            <a:fillRect/>
          </a:stretch>
        </p:blipFill>
        <p:spPr>
          <a:xfrm>
            <a:off x="287195" y="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342438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424</TotalTime>
  <Words>832</Words>
  <Application>Microsoft Macintosh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Adjacency</vt:lpstr>
      <vt:lpstr>Equation</vt:lpstr>
      <vt:lpstr>Linear Regression Lines (Part 1)</vt:lpstr>
      <vt:lpstr>Agenda</vt:lpstr>
      <vt:lpstr>Linear Regression Lines</vt:lpstr>
      <vt:lpstr>Simple Linear regression Using a single predictor</vt:lpstr>
      <vt:lpstr>Linear Regression for the advertising data</vt:lpstr>
      <vt:lpstr>Advertising Data</vt:lpstr>
      <vt:lpstr>Estimation of the parameters by least squares</vt:lpstr>
      <vt:lpstr>Example: Advertising Data</vt:lpstr>
      <vt:lpstr>Results for the advertising Data</vt:lpstr>
      <vt:lpstr>The effect of outliers on Regression lines</vt:lpstr>
      <vt:lpstr>Multiple Linear Regression</vt:lpstr>
      <vt:lpstr>Interpreting regression coefficients</vt:lpstr>
      <vt:lpstr>The woes of (interpreting) regression coefficients</vt:lpstr>
      <vt:lpstr>Estimation and Prediction for Multiple Regression</vt:lpstr>
      <vt:lpstr>PowerPoint Presentation</vt:lpstr>
      <vt:lpstr>Results for advertising data</vt:lpstr>
      <vt:lpstr>Some important Questions</vt:lpstr>
      <vt:lpstr>Linear Regression Models – adding non-linear terms</vt:lpstr>
      <vt:lpstr>Qualitative Predictors</vt:lpstr>
      <vt:lpstr>Let’s interpret the results</vt:lpstr>
      <vt:lpstr>Qualitative predictors with more than two levels</vt:lpstr>
      <vt:lpstr>Dummy Variables and Results for ethnicity</vt:lpstr>
      <vt:lpstr>Summary</vt:lpstr>
      <vt:lpstr>Python  - sklearn library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Lines</dc:title>
  <dc:creator>HH</dc:creator>
  <cp:lastModifiedBy>HH</cp:lastModifiedBy>
  <cp:revision>18</cp:revision>
  <dcterms:created xsi:type="dcterms:W3CDTF">2016-02-07T20:04:29Z</dcterms:created>
  <dcterms:modified xsi:type="dcterms:W3CDTF">2016-06-18T21:29:23Z</dcterms:modified>
</cp:coreProperties>
</file>