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2" r:id="rId3"/>
    <p:sldId id="257" r:id="rId4"/>
    <p:sldId id="259" r:id="rId5"/>
    <p:sldId id="263" r:id="rId6"/>
    <p:sldId id="264" r:id="rId7"/>
    <p:sldId id="265" r:id="rId8"/>
    <p:sldId id="260" r:id="rId9"/>
    <p:sldId id="261" r:id="rId10"/>
    <p:sldId id="262" r:id="rId11"/>
    <p:sldId id="266" r:id="rId12"/>
    <p:sldId id="267" r:id="rId13"/>
    <p:sldId id="268" r:id="rId14"/>
    <p:sldId id="269" r:id="rId15"/>
    <p:sldId id="270" r:id="rId16"/>
    <p:sldId id="271"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0" d="100"/>
          <a:sy n="50" d="100"/>
        </p:scale>
        <p:origin x="-120" y="-1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090F48-C128-B147-B831-CB094B7B4021}" type="datetimeFigureOut">
              <a:rPr lang="en-US" smtClean="0"/>
              <a:t>6/26/16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90F48-C128-B147-B831-CB094B7B4021}" type="datetimeFigureOut">
              <a:rPr lang="en-US" smtClean="0"/>
              <a:t>6/26/16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90F48-C128-B147-B831-CB094B7B4021}" type="datetimeFigureOut">
              <a:rPr lang="en-US" smtClean="0"/>
              <a:t>6/26/16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90F48-C128-B147-B831-CB094B7B4021}" type="datetimeFigureOut">
              <a:rPr lang="en-US" smtClean="0"/>
              <a:t>6/26/16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090F48-C128-B147-B831-CB094B7B4021}" type="datetimeFigureOut">
              <a:rPr lang="en-US" smtClean="0"/>
              <a:t>6/26/16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090F48-C128-B147-B831-CB094B7B4021}" type="datetimeFigureOut">
              <a:rPr lang="en-US" smtClean="0"/>
              <a:t>6/26/16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090F48-C128-B147-B831-CB094B7B4021}" type="datetimeFigureOut">
              <a:rPr lang="en-US" smtClean="0"/>
              <a:t>6/26/16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090F48-C128-B147-B831-CB094B7B4021}" type="datetimeFigureOut">
              <a:rPr lang="en-US" smtClean="0"/>
              <a:t>6/26/16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90F48-C128-B147-B831-CB094B7B4021}" type="datetimeFigureOut">
              <a:rPr lang="en-US" smtClean="0"/>
              <a:t>6/26/16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90F48-C128-B147-B831-CB094B7B4021}" type="datetimeFigureOut">
              <a:rPr lang="en-US" smtClean="0"/>
              <a:t>6/26/16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2195D-65F3-FA44-B19F-E708D537EE3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5090F48-C128-B147-B831-CB094B7B4021}" type="datetimeFigureOut">
              <a:rPr lang="en-US" smtClean="0"/>
              <a:t>6/26/16</a:t>
            </a:fld>
            <a:endParaRPr lang="en-US"/>
          </a:p>
        </p:txBody>
      </p:sp>
      <p:sp>
        <p:nvSpPr>
          <p:cNvPr id="9" name="Slide Number Placeholder 8"/>
          <p:cNvSpPr>
            <a:spLocks noGrp="1"/>
          </p:cNvSpPr>
          <p:nvPr>
            <p:ph type="sldNum" sz="quarter" idx="11"/>
          </p:nvPr>
        </p:nvSpPr>
        <p:spPr/>
        <p:txBody>
          <a:bodyPr/>
          <a:lstStyle/>
          <a:p>
            <a:fld id="{07B2195D-65F3-FA44-B19F-E708D537EE3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7B2195D-65F3-FA44-B19F-E708D537EE3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5090F48-C128-B147-B831-CB094B7B4021}" type="datetimeFigureOut">
              <a:rPr lang="en-US" smtClean="0"/>
              <a:t>6/26/16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cf.usc.edu/~gareth/ISL/data.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 Selection</a:t>
            </a:r>
            <a:endParaRPr lang="en-US" dirty="0"/>
          </a:p>
        </p:txBody>
      </p:sp>
      <p:sp>
        <p:nvSpPr>
          <p:cNvPr id="3" name="Subtitle 2"/>
          <p:cNvSpPr>
            <a:spLocks noGrp="1"/>
          </p:cNvSpPr>
          <p:nvPr>
            <p:ph type="subTitle" idx="1"/>
          </p:nvPr>
        </p:nvSpPr>
        <p:spPr/>
        <p:txBody>
          <a:bodyPr/>
          <a:lstStyle/>
          <a:p>
            <a:r>
              <a:rPr lang="en-US" dirty="0" smtClean="0"/>
              <a:t>Instructor: </a:t>
            </a:r>
            <a:r>
              <a:rPr lang="en-US" dirty="0" err="1" smtClean="0"/>
              <a:t>Hamed</a:t>
            </a:r>
            <a:r>
              <a:rPr lang="en-US" dirty="0" smtClean="0"/>
              <a:t> </a:t>
            </a:r>
            <a:r>
              <a:rPr lang="en-US" dirty="0" err="1" smtClean="0"/>
              <a:t>Hasheminia</a:t>
            </a:r>
            <a:endParaRPr lang="en-US" dirty="0" smtClean="0"/>
          </a:p>
          <a:p>
            <a:r>
              <a:rPr lang="en-US" dirty="0" smtClean="0"/>
              <a:t>Lecture </a:t>
            </a:r>
            <a:r>
              <a:rPr lang="en-US" dirty="0" smtClean="0"/>
              <a:t>5</a:t>
            </a:r>
            <a:endParaRPr lang="en-US" dirty="0"/>
          </a:p>
        </p:txBody>
      </p:sp>
    </p:spTree>
    <p:extLst>
      <p:ext uri="{BB962C8B-B14F-4D97-AF65-F5344CB8AC3E}">
        <p14:creationId xmlns:p14="http://schemas.microsoft.com/office/powerpoint/2010/main" val="175168715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imgres.png"/>
          <p:cNvPicPr>
            <a:picLocks noGrp="1" noChangeAspect="1"/>
          </p:cNvPicPr>
          <p:nvPr>
            <p:ph idx="1"/>
          </p:nvPr>
        </p:nvPicPr>
        <p:blipFill>
          <a:blip r:embed="rId2">
            <a:extLst>
              <a:ext uri="{28A0092B-C50C-407E-A947-70E740481C1C}">
                <a14:useLocalDpi xmlns:a14="http://schemas.microsoft.com/office/drawing/2010/main" val="0"/>
              </a:ext>
            </a:extLst>
          </a:blip>
          <a:srcRect l="-13555" r="-13555"/>
          <a:stretch>
            <a:fillRect/>
          </a:stretch>
        </p:blipFill>
        <p:spPr>
          <a:xfrm>
            <a:off x="763764" y="1600200"/>
            <a:ext cx="7620000" cy="4800600"/>
          </a:xfrm>
        </p:spPr>
      </p:pic>
    </p:spTree>
    <p:extLst>
      <p:ext uri="{BB962C8B-B14F-4D97-AF65-F5344CB8AC3E}">
        <p14:creationId xmlns:p14="http://schemas.microsoft.com/office/powerpoint/2010/main" val="1236700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Ridge Regression (Shrinkage method)</a:t>
            </a:r>
            <a:endParaRPr lang="en-US" dirty="0"/>
          </a:p>
        </p:txBody>
      </p:sp>
      <p:pic>
        <p:nvPicPr>
          <p:cNvPr id="4" name="Content Placeholder 3" descr="Screen Shot 2016-02-16 at 8.02.53 PM.png"/>
          <p:cNvPicPr>
            <a:picLocks noGrp="1" noChangeAspect="1"/>
          </p:cNvPicPr>
          <p:nvPr>
            <p:ph idx="1"/>
          </p:nvPr>
        </p:nvPicPr>
        <p:blipFill>
          <a:blip r:embed="rId2">
            <a:extLst>
              <a:ext uri="{28A0092B-C50C-407E-A947-70E740481C1C}">
                <a14:useLocalDpi xmlns:a14="http://schemas.microsoft.com/office/drawing/2010/main" val="0"/>
              </a:ext>
            </a:extLst>
          </a:blip>
          <a:srcRect t="-41844" b="-41844"/>
          <a:stretch>
            <a:fillRect/>
          </a:stretch>
        </p:blipFill>
        <p:spPr>
          <a:xfrm>
            <a:off x="749165" y="978152"/>
            <a:ext cx="5367515" cy="2951926"/>
          </a:xfrm>
        </p:spPr>
      </p:pic>
      <p:sp>
        <p:nvSpPr>
          <p:cNvPr id="5" name="TextBox 4"/>
          <p:cNvSpPr txBox="1"/>
          <p:nvPr/>
        </p:nvSpPr>
        <p:spPr>
          <a:xfrm>
            <a:off x="1197058" y="3299432"/>
            <a:ext cx="6598425" cy="369332"/>
          </a:xfrm>
          <a:prstGeom prst="rect">
            <a:avLst/>
          </a:prstGeom>
          <a:noFill/>
        </p:spPr>
        <p:txBody>
          <a:bodyPr wrap="square" rtlCol="0">
            <a:spAutoFit/>
          </a:bodyPr>
          <a:lstStyle/>
          <a:p>
            <a:r>
              <a:rPr lang="en-US" dirty="0" smtClean="0"/>
              <a:t>In ridge regression we penalize our model for adding more variables:</a:t>
            </a:r>
            <a:endParaRPr lang="en-US" dirty="0"/>
          </a:p>
        </p:txBody>
      </p:sp>
      <p:pic>
        <p:nvPicPr>
          <p:cNvPr id="6" name="Picture 5" descr="Screen Shot 2016-02-16 at 8.03.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879" y="3668764"/>
            <a:ext cx="6286500" cy="1231900"/>
          </a:xfrm>
          <a:prstGeom prst="rect">
            <a:avLst/>
          </a:prstGeom>
        </p:spPr>
      </p:pic>
      <p:sp>
        <p:nvSpPr>
          <p:cNvPr id="7" name="TextBox 6"/>
          <p:cNvSpPr txBox="1"/>
          <p:nvPr/>
        </p:nvSpPr>
        <p:spPr>
          <a:xfrm>
            <a:off x="1197057" y="5032392"/>
            <a:ext cx="6111321" cy="369332"/>
          </a:xfrm>
          <a:prstGeom prst="rect">
            <a:avLst/>
          </a:prstGeom>
          <a:noFill/>
        </p:spPr>
        <p:txBody>
          <a:bodyPr wrap="square" rtlCol="0">
            <a:spAutoFit/>
          </a:bodyPr>
          <a:lstStyle/>
          <a:p>
            <a:r>
              <a:rPr lang="en-US" dirty="0" smtClean="0"/>
              <a:t>Lambda &gt; 0, is a tuning parameter. We set it by cross-validation</a:t>
            </a:r>
            <a:endParaRPr lang="en-US" dirty="0"/>
          </a:p>
        </p:txBody>
      </p:sp>
    </p:spTree>
    <p:extLst>
      <p:ext uri="{BB962C8B-B14F-4D97-AF65-F5344CB8AC3E}">
        <p14:creationId xmlns:p14="http://schemas.microsoft.com/office/powerpoint/2010/main" val="4992061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idx="1"/>
          </p:nvPr>
        </p:nvSpPr>
        <p:spPr/>
        <p:txBody>
          <a:bodyPr/>
          <a:lstStyle/>
          <a:p>
            <a:r>
              <a:rPr lang="en-US" dirty="0" smtClean="0"/>
              <a:t>Coefficients in Ridge Regression are sensitive to scale of your data. It is highly recommended that you standardize your data before performing Ridge Regression. One way to standardize your data is dividing it </a:t>
            </a:r>
            <a:r>
              <a:rPr lang="en-US" smtClean="0"/>
              <a:t>by </a:t>
            </a:r>
            <a:r>
              <a:rPr lang="en-US" smtClean="0"/>
              <a:t>MAX. </a:t>
            </a:r>
            <a:r>
              <a:rPr lang="en-US" dirty="0" smtClean="0"/>
              <a:t>The other way, is chaining it to z-values.  </a:t>
            </a:r>
            <a:endParaRPr lang="en-US" dirty="0"/>
          </a:p>
        </p:txBody>
      </p:sp>
      <p:pic>
        <p:nvPicPr>
          <p:cNvPr id="5" name="Picture 4" descr="Screen Shot 2016-02-16 at 8.10.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792" y="3912600"/>
            <a:ext cx="3251200" cy="1003300"/>
          </a:xfrm>
          <a:prstGeom prst="rect">
            <a:avLst/>
          </a:prstGeom>
        </p:spPr>
      </p:pic>
    </p:spTree>
    <p:extLst>
      <p:ext uri="{BB962C8B-B14F-4D97-AF65-F5344CB8AC3E}">
        <p14:creationId xmlns:p14="http://schemas.microsoft.com/office/powerpoint/2010/main" val="259886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Bias-Variance Trade-off in choosing the best lambda</a:t>
            </a:r>
            <a:endParaRPr lang="en-US" dirty="0"/>
          </a:p>
        </p:txBody>
      </p:sp>
      <p:pic>
        <p:nvPicPr>
          <p:cNvPr id="4" name="Content Placeholder 3" descr="Screen Shot 2016-02-16 at 8.12.13 PM.png"/>
          <p:cNvPicPr>
            <a:picLocks noGrp="1" noChangeAspect="1"/>
          </p:cNvPicPr>
          <p:nvPr>
            <p:ph idx="1"/>
          </p:nvPr>
        </p:nvPicPr>
        <p:blipFill>
          <a:blip r:embed="rId2">
            <a:extLst>
              <a:ext uri="{28A0092B-C50C-407E-A947-70E740481C1C}">
                <a14:useLocalDpi xmlns:a14="http://schemas.microsoft.com/office/drawing/2010/main" val="0"/>
              </a:ext>
            </a:extLst>
          </a:blip>
          <a:srcRect l="-10051" r="-10051"/>
          <a:stretch>
            <a:fillRect/>
          </a:stretch>
        </p:blipFill>
        <p:spPr>
          <a:xfrm>
            <a:off x="355012" y="1600200"/>
            <a:ext cx="7620000" cy="4800600"/>
          </a:xfrm>
        </p:spPr>
      </p:pic>
    </p:spTree>
    <p:extLst>
      <p:ext uri="{BB962C8B-B14F-4D97-AF65-F5344CB8AC3E}">
        <p14:creationId xmlns:p14="http://schemas.microsoft.com/office/powerpoint/2010/main" val="20916356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Regression</a:t>
            </a:r>
            <a:endParaRPr lang="en-US" dirty="0"/>
          </a:p>
        </p:txBody>
      </p:sp>
      <p:pic>
        <p:nvPicPr>
          <p:cNvPr id="4" name="Content Placeholder 3" descr="Screen Shot 2016-02-16 at 8.13.06 PM.png"/>
          <p:cNvPicPr>
            <a:picLocks noGrp="1" noChangeAspect="1"/>
          </p:cNvPicPr>
          <p:nvPr>
            <p:ph idx="1"/>
          </p:nvPr>
        </p:nvPicPr>
        <p:blipFill>
          <a:blip r:embed="rId2">
            <a:extLst>
              <a:ext uri="{28A0092B-C50C-407E-A947-70E740481C1C}">
                <a14:useLocalDpi xmlns:a14="http://schemas.microsoft.com/office/drawing/2010/main" val="0"/>
              </a:ext>
            </a:extLst>
          </a:blip>
          <a:srcRect t="-143175" b="-143175"/>
          <a:stretch>
            <a:fillRect/>
          </a:stretch>
        </p:blipFill>
        <p:spPr>
          <a:xfrm>
            <a:off x="686118" y="1600200"/>
            <a:ext cx="7620000" cy="4800600"/>
          </a:xfrm>
        </p:spPr>
      </p:pic>
      <p:sp>
        <p:nvSpPr>
          <p:cNvPr id="5" name="TextBox 4"/>
          <p:cNvSpPr txBox="1"/>
          <p:nvPr/>
        </p:nvSpPr>
        <p:spPr>
          <a:xfrm>
            <a:off x="686118" y="1966549"/>
            <a:ext cx="7708716" cy="923330"/>
          </a:xfrm>
          <a:prstGeom prst="rect">
            <a:avLst/>
          </a:prstGeom>
          <a:noFill/>
        </p:spPr>
        <p:txBody>
          <a:bodyPr wrap="square" rtlCol="0">
            <a:spAutoFit/>
          </a:bodyPr>
          <a:lstStyle/>
          <a:p>
            <a:r>
              <a:rPr lang="en-US" dirty="0" smtClean="0"/>
              <a:t>Lasso is very similar to Ridge regression. The only difference is it penalizes objective function with Norm 1 – summation of absolute values - instead of Norm 2.</a:t>
            </a:r>
            <a:endParaRPr lang="en-US" dirty="0"/>
          </a:p>
        </p:txBody>
      </p:sp>
      <p:sp>
        <p:nvSpPr>
          <p:cNvPr id="6" name="TextBox 5"/>
          <p:cNvSpPr txBox="1"/>
          <p:nvPr/>
        </p:nvSpPr>
        <p:spPr>
          <a:xfrm>
            <a:off x="686118" y="5138938"/>
            <a:ext cx="7708716" cy="646331"/>
          </a:xfrm>
          <a:prstGeom prst="rect">
            <a:avLst/>
          </a:prstGeom>
          <a:noFill/>
        </p:spPr>
        <p:txBody>
          <a:bodyPr wrap="square" rtlCol="0">
            <a:spAutoFit/>
          </a:bodyPr>
          <a:lstStyle/>
          <a:p>
            <a:r>
              <a:rPr lang="en-US" dirty="0" smtClean="0"/>
              <a:t>As in Ridge regression, selecting a good lambda for the lasso is critical; cross-validation is again the method of choice. </a:t>
            </a:r>
            <a:endParaRPr lang="en-US" dirty="0"/>
          </a:p>
        </p:txBody>
      </p:sp>
    </p:spTree>
    <p:extLst>
      <p:ext uri="{BB962C8B-B14F-4D97-AF65-F5344CB8AC3E}">
        <p14:creationId xmlns:p14="http://schemas.microsoft.com/office/powerpoint/2010/main" val="4040718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Regression</a:t>
            </a:r>
            <a:endParaRPr lang="en-US" dirty="0"/>
          </a:p>
        </p:txBody>
      </p:sp>
      <p:sp>
        <p:nvSpPr>
          <p:cNvPr id="3" name="Content Placeholder 2"/>
          <p:cNvSpPr>
            <a:spLocks noGrp="1"/>
          </p:cNvSpPr>
          <p:nvPr>
            <p:ph idx="1"/>
          </p:nvPr>
        </p:nvSpPr>
        <p:spPr/>
        <p:txBody>
          <a:bodyPr/>
          <a:lstStyle/>
          <a:p>
            <a:r>
              <a:rPr lang="en-US" dirty="0" smtClean="0"/>
              <a:t>As with ridge regression, the lasso shrinks the coefficient estimates towards zero. </a:t>
            </a:r>
          </a:p>
          <a:p>
            <a:r>
              <a:rPr lang="en-US" dirty="0" smtClean="0"/>
              <a:t>However, in the case of the lasso, the Norm 1 penalty has the effect of forcing some of the coefficient estimates to be exactly equal to zero when the tuning parameter lambda is sufficiently large. </a:t>
            </a:r>
            <a:endParaRPr lang="en-US" dirty="0"/>
          </a:p>
        </p:txBody>
      </p:sp>
    </p:spTree>
    <p:extLst>
      <p:ext uri="{BB962C8B-B14F-4D97-AF65-F5344CB8AC3E}">
        <p14:creationId xmlns:p14="http://schemas.microsoft.com/office/powerpoint/2010/main" val="30801823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methods of model selection</a:t>
            </a:r>
            <a:endParaRPr lang="en-US" dirty="0"/>
          </a:p>
        </p:txBody>
      </p:sp>
      <p:sp>
        <p:nvSpPr>
          <p:cNvPr id="3" name="Content Placeholder 2"/>
          <p:cNvSpPr>
            <a:spLocks noGrp="1"/>
          </p:cNvSpPr>
          <p:nvPr>
            <p:ph idx="1"/>
          </p:nvPr>
        </p:nvSpPr>
        <p:spPr/>
        <p:txBody>
          <a:bodyPr/>
          <a:lstStyle/>
          <a:p>
            <a:r>
              <a:rPr lang="en-US" dirty="0" smtClean="0"/>
              <a:t>Forward Selection (Python is not that good for this method)</a:t>
            </a:r>
          </a:p>
          <a:p>
            <a:r>
              <a:rPr lang="en-US" dirty="0" smtClean="0"/>
              <a:t>Backward selection(Python is not that good for this method)</a:t>
            </a:r>
          </a:p>
          <a:p>
            <a:r>
              <a:rPr lang="en-US" dirty="0" smtClean="0"/>
              <a:t>All subset selection(Python is not that good for this method)</a:t>
            </a:r>
          </a:p>
          <a:p>
            <a:r>
              <a:rPr lang="en-US" dirty="0" smtClean="0"/>
              <a:t>Principle component methods. (Will cover that later in the course.)</a:t>
            </a:r>
            <a:endParaRPr lang="en-US" dirty="0"/>
          </a:p>
        </p:txBody>
      </p:sp>
    </p:spTree>
    <p:extLst>
      <p:ext uri="{BB962C8B-B14F-4D97-AF65-F5344CB8AC3E}">
        <p14:creationId xmlns:p14="http://schemas.microsoft.com/office/powerpoint/2010/main" val="24687216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Bias-Variance Trade-off</a:t>
            </a:r>
          </a:p>
          <a:p>
            <a:r>
              <a:rPr lang="en-US" dirty="0" smtClean="0"/>
              <a:t>Validation</a:t>
            </a:r>
          </a:p>
          <a:p>
            <a:r>
              <a:rPr lang="en-US" dirty="0" smtClean="0"/>
              <a:t>Cross-Validation</a:t>
            </a:r>
          </a:p>
          <a:p>
            <a:r>
              <a:rPr lang="en-US" dirty="0" smtClean="0"/>
              <a:t>Ridge-Regression</a:t>
            </a:r>
          </a:p>
          <a:p>
            <a:r>
              <a:rPr lang="en-US" dirty="0" smtClean="0"/>
              <a:t>Lasso-Regression</a:t>
            </a:r>
          </a:p>
          <a:p>
            <a:r>
              <a:rPr lang="en-US" dirty="0" smtClean="0"/>
              <a:t>Backward, Forward, and all subset selection</a:t>
            </a:r>
          </a:p>
          <a:p>
            <a:r>
              <a:rPr lang="en-US" dirty="0" smtClean="0"/>
              <a:t>Resource (Chapter 6): </a:t>
            </a:r>
            <a:r>
              <a:rPr lang="en-US" dirty="0">
                <a:hlinkClick r:id="rId2"/>
              </a:rPr>
              <a:t>http://www-bcf.usc.edu/~gareth/ISL/</a:t>
            </a:r>
            <a:r>
              <a:rPr lang="en-US" dirty="0" smtClean="0">
                <a:hlinkClick r:id="rId2"/>
              </a:rPr>
              <a:t>data.html</a:t>
            </a:r>
            <a:endParaRPr lang="en-US" dirty="0" smtClean="0"/>
          </a:p>
          <a:p>
            <a:r>
              <a:rPr lang="en-US" dirty="0" smtClean="0"/>
              <a:t>Video Resource: http</a:t>
            </a:r>
            <a:r>
              <a:rPr lang="en-US" dirty="0"/>
              <a:t>://</a:t>
            </a:r>
            <a:r>
              <a:rPr lang="en-US" dirty="0" err="1"/>
              <a:t>dataminingclass.com</a:t>
            </a:r>
            <a:r>
              <a:rPr lang="en-US" dirty="0"/>
              <a:t>/</a:t>
            </a:r>
            <a:r>
              <a:rPr lang="en-US" dirty="0" err="1"/>
              <a:t>index.php</a:t>
            </a:r>
            <a:r>
              <a:rPr lang="en-US" dirty="0"/>
              <a:t>/lectures/linear-model-selection-and-regularization/</a:t>
            </a:r>
            <a:endParaRPr lang="en-US" dirty="0" smtClean="0"/>
          </a:p>
          <a:p>
            <a:pPr marL="114300" indent="0">
              <a:buNone/>
            </a:pPr>
            <a:endParaRPr lang="en-US" dirty="0" smtClean="0"/>
          </a:p>
        </p:txBody>
      </p:sp>
    </p:spTree>
    <p:extLst>
      <p:ext uri="{BB962C8B-B14F-4D97-AF65-F5344CB8AC3E}">
        <p14:creationId xmlns:p14="http://schemas.microsoft.com/office/powerpoint/2010/main" val="34345765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Bias-Variance Trade off</a:t>
            </a:r>
          </a:p>
          <a:p>
            <a:r>
              <a:rPr lang="en-US" dirty="0" smtClean="0"/>
              <a:t>Validation (Test </a:t>
            </a:r>
            <a:r>
              <a:rPr lang="en-US" dirty="0" err="1" smtClean="0"/>
              <a:t>vs</a:t>
            </a:r>
            <a:r>
              <a:rPr lang="en-US" dirty="0" smtClean="0"/>
              <a:t> Train set)</a:t>
            </a:r>
          </a:p>
          <a:p>
            <a:r>
              <a:rPr lang="en-US" dirty="0" smtClean="0"/>
              <a:t>Cross-Validation</a:t>
            </a:r>
          </a:p>
          <a:p>
            <a:r>
              <a:rPr lang="en-US" smtClean="0"/>
              <a:t>Ridge and Lasso </a:t>
            </a:r>
            <a:r>
              <a:rPr lang="en-US" dirty="0" smtClean="0"/>
              <a:t>Regression</a:t>
            </a:r>
          </a:p>
          <a:p>
            <a:r>
              <a:rPr lang="en-US" dirty="0" smtClean="0"/>
              <a:t>(Optional) Backward Selection, Forward Selection, All Subset Selection. (If you want to use these methods you need to use R)</a:t>
            </a:r>
          </a:p>
          <a:p>
            <a:endParaRPr lang="en-US" dirty="0"/>
          </a:p>
        </p:txBody>
      </p:sp>
    </p:spTree>
    <p:extLst>
      <p:ext uri="{BB962C8B-B14F-4D97-AF65-F5344CB8AC3E}">
        <p14:creationId xmlns:p14="http://schemas.microsoft.com/office/powerpoint/2010/main" val="1823434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 Variance Trade-off</a:t>
            </a:r>
            <a:endParaRPr lang="en-US" dirty="0"/>
          </a:p>
        </p:txBody>
      </p:sp>
      <p:pic>
        <p:nvPicPr>
          <p:cNvPr id="5" name="Content Placeholder 4" descr="imgres.png"/>
          <p:cNvPicPr>
            <a:picLocks noGrp="1" noChangeAspect="1"/>
          </p:cNvPicPr>
          <p:nvPr>
            <p:ph idx="1"/>
          </p:nvPr>
        </p:nvPicPr>
        <p:blipFill>
          <a:blip r:embed="rId2">
            <a:extLst>
              <a:ext uri="{28A0092B-C50C-407E-A947-70E740481C1C}">
                <a14:useLocalDpi xmlns:a14="http://schemas.microsoft.com/office/drawing/2010/main" val="0"/>
              </a:ext>
            </a:extLst>
          </a:blip>
          <a:srcRect l="81" r="81"/>
          <a:stretch>
            <a:fillRect/>
          </a:stretch>
        </p:blipFill>
        <p:spPr/>
      </p:pic>
      <p:sp>
        <p:nvSpPr>
          <p:cNvPr id="4" name="Rectangle 3"/>
          <p:cNvSpPr/>
          <p:nvPr/>
        </p:nvSpPr>
        <p:spPr>
          <a:xfrm>
            <a:off x="4479666" y="1806222"/>
            <a:ext cx="4410333" cy="369332"/>
          </a:xfrm>
          <a:prstGeom prst="rect">
            <a:avLst/>
          </a:prstGeom>
        </p:spPr>
        <p:txBody>
          <a:bodyPr wrap="square">
            <a:spAutoFit/>
          </a:bodyPr>
          <a:lstStyle/>
          <a:p>
            <a:r>
              <a:rPr lang="en-US" dirty="0" smtClean="0"/>
              <a:t> </a:t>
            </a:r>
            <a:endParaRPr lang="en-US" dirty="0"/>
          </a:p>
        </p:txBody>
      </p:sp>
    </p:spTree>
    <p:extLst>
      <p:ext uri="{BB962C8B-B14F-4D97-AF65-F5344CB8AC3E}">
        <p14:creationId xmlns:p14="http://schemas.microsoft.com/office/powerpoint/2010/main" val="41059953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 Variance Trade-off</a:t>
            </a:r>
            <a:endParaRPr lang="en-US" dirty="0"/>
          </a:p>
        </p:txBody>
      </p:sp>
      <p:pic>
        <p:nvPicPr>
          <p:cNvPr id="4" name="Content Placeholder 3" descr="plot_underfitting_overfitting_0011.png"/>
          <p:cNvPicPr>
            <a:picLocks noGrp="1" noChangeAspect="1"/>
          </p:cNvPicPr>
          <p:nvPr>
            <p:ph idx="1"/>
          </p:nvPr>
        </p:nvPicPr>
        <p:blipFill>
          <a:blip r:embed="rId2">
            <a:extLst>
              <a:ext uri="{28A0092B-C50C-407E-A947-70E740481C1C}">
                <a14:useLocalDpi xmlns:a14="http://schemas.microsoft.com/office/drawing/2010/main" val="0"/>
              </a:ext>
            </a:extLst>
          </a:blip>
          <a:srcRect t="-38200" b="-38200"/>
          <a:stretch>
            <a:fillRect/>
          </a:stretch>
        </p:blipFill>
        <p:spPr/>
      </p:pic>
    </p:spTree>
    <p:extLst>
      <p:ext uri="{BB962C8B-B14F-4D97-AF65-F5344CB8AC3E}">
        <p14:creationId xmlns:p14="http://schemas.microsoft.com/office/powerpoint/2010/main" val="18804274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We divide our dataset to test and training.</a:t>
            </a:r>
          </a:p>
          <a:p>
            <a:r>
              <a:rPr lang="en-US" dirty="0" smtClean="0"/>
              <a:t>We then train our algorithms with train data.</a:t>
            </a:r>
          </a:p>
          <a:p>
            <a:r>
              <a:rPr lang="en-US" dirty="0" smtClean="0"/>
              <a:t>We compute test error by using predictions of our models on our test set.</a:t>
            </a:r>
            <a:endParaRPr lang="en-US" dirty="0"/>
          </a:p>
        </p:txBody>
      </p:sp>
    </p:spTree>
    <p:extLst>
      <p:ext uri="{BB962C8B-B14F-4D97-AF65-F5344CB8AC3E}">
        <p14:creationId xmlns:p14="http://schemas.microsoft.com/office/powerpoint/2010/main" val="12567057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example</a:t>
            </a:r>
            <a:endParaRPr lang="en-US" dirty="0"/>
          </a:p>
        </p:txBody>
      </p:sp>
      <p:pic>
        <p:nvPicPr>
          <p:cNvPr id="4" name="Content Placeholder 3" descr="Screen Shot 2016-02-16 at 7.59.05 PM.png"/>
          <p:cNvPicPr>
            <a:picLocks noGrp="1" noChangeAspect="1"/>
          </p:cNvPicPr>
          <p:nvPr>
            <p:ph idx="1"/>
          </p:nvPr>
        </p:nvPicPr>
        <p:blipFill>
          <a:blip r:embed="rId2">
            <a:extLst>
              <a:ext uri="{28A0092B-C50C-407E-A947-70E740481C1C}">
                <a14:useLocalDpi xmlns:a14="http://schemas.microsoft.com/office/drawing/2010/main" val="0"/>
              </a:ext>
            </a:extLst>
          </a:blip>
          <a:srcRect t="5215" b="5215"/>
          <a:stretch>
            <a:fillRect/>
          </a:stretch>
        </p:blipFill>
        <p:spPr/>
      </p:pic>
    </p:spTree>
    <p:extLst>
      <p:ext uri="{BB962C8B-B14F-4D97-AF65-F5344CB8AC3E}">
        <p14:creationId xmlns:p14="http://schemas.microsoft.com/office/powerpoint/2010/main" val="14399391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Example</a:t>
            </a:r>
            <a:endParaRPr lang="en-US" dirty="0"/>
          </a:p>
        </p:txBody>
      </p:sp>
      <p:pic>
        <p:nvPicPr>
          <p:cNvPr id="4" name="Content Placeholder 3" descr="Screen Shot 2016-02-16 at 7.59.55 PM.png"/>
          <p:cNvPicPr>
            <a:picLocks noGrp="1" noChangeAspect="1"/>
          </p:cNvPicPr>
          <p:nvPr>
            <p:ph idx="1"/>
          </p:nvPr>
        </p:nvPicPr>
        <p:blipFill>
          <a:blip r:embed="rId2">
            <a:extLst>
              <a:ext uri="{28A0092B-C50C-407E-A947-70E740481C1C}">
                <a14:useLocalDpi xmlns:a14="http://schemas.microsoft.com/office/drawing/2010/main" val="0"/>
              </a:ext>
            </a:extLst>
          </a:blip>
          <a:srcRect l="8756" r="8756"/>
          <a:stretch>
            <a:fillRect/>
          </a:stretch>
        </p:blipFill>
        <p:spPr/>
      </p:pic>
    </p:spTree>
    <p:extLst>
      <p:ext uri="{BB962C8B-B14F-4D97-AF65-F5344CB8AC3E}">
        <p14:creationId xmlns:p14="http://schemas.microsoft.com/office/powerpoint/2010/main" val="37460481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Cross-Validation</a:t>
            </a:r>
            <a:endParaRPr lang="en-US" dirty="0"/>
          </a:p>
        </p:txBody>
      </p:sp>
      <p:pic>
        <p:nvPicPr>
          <p:cNvPr id="4" name="Content Placeholder 3" descr="k-fold-cross-validation.jpg"/>
          <p:cNvPicPr>
            <a:picLocks noGrp="1" noChangeAspect="1"/>
          </p:cNvPicPr>
          <p:nvPr>
            <p:ph idx="1"/>
          </p:nvPr>
        </p:nvPicPr>
        <p:blipFill>
          <a:blip r:embed="rId2">
            <a:extLst>
              <a:ext uri="{28A0092B-C50C-407E-A947-70E740481C1C}">
                <a14:useLocalDpi xmlns:a14="http://schemas.microsoft.com/office/drawing/2010/main" val="0"/>
              </a:ext>
            </a:extLst>
          </a:blip>
          <a:srcRect t="-15415" b="-15415"/>
          <a:stretch>
            <a:fillRect/>
          </a:stretch>
        </p:blipFill>
        <p:spPr/>
      </p:pic>
    </p:spTree>
    <p:extLst>
      <p:ext uri="{BB962C8B-B14F-4D97-AF65-F5344CB8AC3E}">
        <p14:creationId xmlns:p14="http://schemas.microsoft.com/office/powerpoint/2010/main" val="13934525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Cross-Validation</a:t>
            </a:r>
            <a:endParaRPr lang="en-US" dirty="0"/>
          </a:p>
        </p:txBody>
      </p:sp>
      <p:pic>
        <p:nvPicPr>
          <p:cNvPr id="4" name="Content Placeholder 3" descr="bc81.png"/>
          <p:cNvPicPr>
            <a:picLocks noGrp="1" noChangeAspect="1"/>
          </p:cNvPicPr>
          <p:nvPr>
            <p:ph idx="1"/>
          </p:nvPr>
        </p:nvPicPr>
        <p:blipFill>
          <a:blip r:embed="rId2">
            <a:extLst>
              <a:ext uri="{28A0092B-C50C-407E-A947-70E740481C1C}">
                <a14:useLocalDpi xmlns:a14="http://schemas.microsoft.com/office/drawing/2010/main" val="0"/>
              </a:ext>
            </a:extLst>
          </a:blip>
          <a:srcRect t="-5646" b="-5646"/>
          <a:stretch>
            <a:fillRect/>
          </a:stretch>
        </p:blipFill>
        <p:spPr/>
      </p:pic>
    </p:spTree>
    <p:extLst>
      <p:ext uri="{BB962C8B-B14F-4D97-AF65-F5344CB8AC3E}">
        <p14:creationId xmlns:p14="http://schemas.microsoft.com/office/powerpoint/2010/main" val="95331593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64</TotalTime>
  <Words>450</Words>
  <Application>Microsoft Macintosh PowerPoint</Application>
  <PresentationFormat>On-screen Show (4:3)</PresentationFormat>
  <Paragraphs>46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Adjacency</vt:lpstr>
      <vt:lpstr>Model Selection</vt:lpstr>
      <vt:lpstr>Agenda</vt:lpstr>
      <vt:lpstr>Bias – Variance Trade-off</vt:lpstr>
      <vt:lpstr>Bias – Variance Trade-off</vt:lpstr>
      <vt:lpstr>Validation</vt:lpstr>
      <vt:lpstr>Validation example</vt:lpstr>
      <vt:lpstr>Validation Example</vt:lpstr>
      <vt:lpstr>K-fold Cross-Validation</vt:lpstr>
      <vt:lpstr>K-fold Cross-Validation</vt:lpstr>
      <vt:lpstr>PowerPoint Presentation</vt:lpstr>
      <vt:lpstr>Ridge Regression (Shrinkage method)</vt:lpstr>
      <vt:lpstr>Ridge Regression</vt:lpstr>
      <vt:lpstr>Bias-Variance Trade-off in choosing the best lambda</vt:lpstr>
      <vt:lpstr>Lasso Regression</vt:lpstr>
      <vt:lpstr>Lasso Regression</vt:lpstr>
      <vt:lpstr>Other methods of model selection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HH</dc:creator>
  <cp:lastModifiedBy>HH</cp:lastModifiedBy>
  <cp:revision>10</cp:revision>
  <dcterms:created xsi:type="dcterms:W3CDTF">2016-02-17T03:28:52Z</dcterms:created>
  <dcterms:modified xsi:type="dcterms:W3CDTF">2016-06-26T17:53:56Z</dcterms:modified>
</cp:coreProperties>
</file>