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57" r:id="rId4"/>
    <p:sldId id="258" r:id="rId5"/>
    <p:sldId id="259" r:id="rId6"/>
    <p:sldId id="261" r:id="rId7"/>
    <p:sldId id="262" r:id="rId8"/>
    <p:sldId id="263" r:id="rId9"/>
    <p:sldId id="264" r:id="rId10"/>
    <p:sldId id="266" r:id="rId11"/>
    <p:sldId id="267" r:id="rId12"/>
    <p:sldId id="269" r:id="rId13"/>
    <p:sldId id="270" r:id="rId14"/>
    <p:sldId id="271" r:id="rId15"/>
    <p:sldId id="274" r:id="rId16"/>
    <p:sldId id="275" r:id="rId17"/>
    <p:sldId id="276"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3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9009C-E741-1B48-B543-CD06FF38EAB6}" type="datetimeFigureOut">
              <a:rPr lang="en-US" smtClean="0"/>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09C-E741-1B48-B543-CD06FF38EAB6}" type="datetimeFigureOut">
              <a:rPr lang="en-US" smtClean="0"/>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9009C-E741-1B48-B543-CD06FF38EAB6}" type="datetimeFigureOut">
              <a:rPr lang="en-US" smtClean="0"/>
              <a:t>7/26/16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19009C-E741-1B48-B543-CD06FF38EAB6}" type="datetimeFigureOut">
              <a:rPr lang="en-US" smtClean="0"/>
              <a:t>7/26/16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9009C-E741-1B48-B543-CD06FF38EAB6}" type="datetimeFigureOut">
              <a:rPr lang="en-US" smtClean="0"/>
              <a:t>7/26/16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9009C-E741-1B48-B543-CD06FF38EAB6}" type="datetimeFigureOut">
              <a:rPr lang="en-US" smtClean="0"/>
              <a:t>7/26/16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9009C-E741-1B48-B543-CD06FF38EAB6}" type="datetimeFigureOut">
              <a:rPr lang="en-US" smtClean="0"/>
              <a:t>7/26/16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BDF15-D5DD-EC40-B3AF-1A24DE3E84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9009C-E741-1B48-B543-CD06FF38EAB6}" type="datetimeFigureOut">
              <a:rPr lang="en-US" smtClean="0"/>
              <a:t>7/26/16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DF15-D5DD-EC40-B3AF-1A24DE3E84F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F19009C-E741-1B48-B543-CD06FF38EAB6}" type="datetimeFigureOut">
              <a:rPr lang="en-US" smtClean="0"/>
              <a:t>7/26/16</a:t>
            </a:fld>
            <a:endParaRPr lang="en-US"/>
          </a:p>
        </p:txBody>
      </p:sp>
      <p:sp>
        <p:nvSpPr>
          <p:cNvPr id="9" name="Slide Number Placeholder 8"/>
          <p:cNvSpPr>
            <a:spLocks noGrp="1"/>
          </p:cNvSpPr>
          <p:nvPr>
            <p:ph type="sldNum" sz="quarter" idx="11"/>
          </p:nvPr>
        </p:nvSpPr>
        <p:spPr/>
        <p:txBody>
          <a:bodyPr/>
          <a:lstStyle/>
          <a:p>
            <a:fld id="{BDABDF15-D5DD-EC40-B3AF-1A24DE3E84F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DABDF15-D5DD-EC40-B3AF-1A24DE3E84F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19009C-E741-1B48-B543-CD06FF38EAB6}" type="datetimeFigureOut">
              <a:rPr lang="en-US" smtClean="0"/>
              <a:t>7/26/16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13- Natural Language Processing</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11010387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Words</a:t>
            </a:r>
            <a:endParaRPr lang="en-US" dirty="0"/>
          </a:p>
        </p:txBody>
      </p:sp>
      <p:sp>
        <p:nvSpPr>
          <p:cNvPr id="3" name="Content Placeholder 2"/>
          <p:cNvSpPr>
            <a:spLocks noGrp="1"/>
          </p:cNvSpPr>
          <p:nvPr>
            <p:ph idx="1"/>
          </p:nvPr>
        </p:nvSpPr>
        <p:spPr/>
        <p:txBody>
          <a:bodyPr/>
          <a:lstStyle/>
          <a:p>
            <a:r>
              <a:rPr lang="en-US" dirty="0" smtClean="0"/>
              <a:t>Some words are so common that they provide no information to a statistical language model.</a:t>
            </a:r>
          </a:p>
          <a:p>
            <a:r>
              <a:rPr lang="en-US" dirty="0" smtClean="0"/>
              <a:t>Here are some examples of stop words “the, in, a, ….”</a:t>
            </a:r>
          </a:p>
          <a:p>
            <a:r>
              <a:rPr lang="en-US" dirty="0" smtClean="0"/>
              <a:t>We should remove these stop words. </a:t>
            </a:r>
            <a:endParaRPr lang="en-US" dirty="0"/>
          </a:p>
        </p:txBody>
      </p:sp>
    </p:spTree>
    <p:extLst>
      <p:ext uri="{BB962C8B-B14F-4D97-AF65-F5344CB8AC3E}">
        <p14:creationId xmlns:p14="http://schemas.microsoft.com/office/powerpoint/2010/main" val="1981170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p:txBody>
          <a:bodyPr>
            <a:normAutofit lnSpcReduction="10000"/>
          </a:bodyPr>
          <a:lstStyle/>
          <a:p>
            <a:pPr marL="203200" lvl="0" indent="-256540">
              <a:spcBef>
                <a:spcPts val="0"/>
              </a:spcBef>
              <a:buSzPct val="100000"/>
              <a:buFont typeface="Georgia"/>
              <a:buChar char="‣"/>
            </a:pPr>
            <a:r>
              <a:rPr lang="en-US" sz="2400" dirty="0">
                <a:latin typeface="Times New Roman"/>
                <a:ea typeface="Georgia"/>
                <a:cs typeface="Times New Roman"/>
                <a:sym typeface="Georgia"/>
              </a:rPr>
              <a:t>Text classification is the task of predicting what category or topic a piece of text is from.</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For example, we may want to identify whether an article is a sports or business story.  Or whether has positive or negative sentiment.</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Typically, this is done by using the text as features and the label as the target output.  This is referred to as </a:t>
            </a:r>
            <a:r>
              <a:rPr lang="en-US" sz="2400" i="1" dirty="0">
                <a:latin typeface="Times New Roman"/>
                <a:ea typeface="Georgia"/>
                <a:cs typeface="Times New Roman"/>
                <a:sym typeface="Georgia"/>
              </a:rPr>
              <a:t>bag-of-words</a:t>
            </a:r>
            <a:r>
              <a:rPr lang="en-US" sz="2400" dirty="0">
                <a:latin typeface="Times New Roman"/>
                <a:ea typeface="Georgia"/>
                <a:cs typeface="Times New Roman"/>
                <a:sym typeface="Georgia"/>
              </a:rPr>
              <a:t> classification.</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To include text as features, we usually create a </a:t>
            </a:r>
            <a:r>
              <a:rPr lang="en-US" sz="2400" i="1" dirty="0">
                <a:latin typeface="Times New Roman"/>
                <a:ea typeface="Georgia"/>
                <a:cs typeface="Times New Roman"/>
                <a:sym typeface="Georgia"/>
              </a:rPr>
              <a:t>binary</a:t>
            </a:r>
            <a:r>
              <a:rPr lang="en-US" sz="2400" dirty="0">
                <a:latin typeface="Times New Roman"/>
                <a:ea typeface="Georgia"/>
                <a:cs typeface="Times New Roman"/>
                <a:sym typeface="Georgia"/>
              </a:rPr>
              <a:t> feature for each word, i.e. does this piece of text contain that word?</a:t>
            </a:r>
            <a:endParaRPr lang="en-US" dirty="0">
              <a:latin typeface="Times New Roman"/>
              <a:cs typeface="Times New Roman"/>
            </a:endParaRPr>
          </a:p>
        </p:txBody>
      </p:sp>
    </p:spTree>
    <p:extLst>
      <p:ext uri="{BB962C8B-B14F-4D97-AF65-F5344CB8AC3E}">
        <p14:creationId xmlns:p14="http://schemas.microsoft.com/office/powerpoint/2010/main" val="346921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3" y="-61145"/>
            <a:ext cx="7620000" cy="1143000"/>
          </a:xfrm>
        </p:spPr>
        <p:txBody>
          <a:bodyPr/>
          <a:lstStyle/>
          <a:p>
            <a:r>
              <a:rPr lang="en-US" dirty="0" smtClean="0"/>
              <a:t>Text Classification</a:t>
            </a:r>
            <a:endParaRPr lang="en-US" dirty="0"/>
          </a:p>
        </p:txBody>
      </p:sp>
      <p:sp>
        <p:nvSpPr>
          <p:cNvPr id="3" name="Content Placeholder 2"/>
          <p:cNvSpPr>
            <a:spLocks noGrp="1"/>
          </p:cNvSpPr>
          <p:nvPr>
            <p:ph idx="1"/>
          </p:nvPr>
        </p:nvSpPr>
        <p:spPr>
          <a:xfrm>
            <a:off x="0" y="585481"/>
            <a:ext cx="7620000" cy="4800600"/>
          </a:xfrm>
        </p:spPr>
        <p:txBody>
          <a:bodyPr/>
          <a:lstStyle/>
          <a:p>
            <a:pPr lvl="0">
              <a:spcBef>
                <a:spcPts val="0"/>
              </a:spcBef>
              <a:buNone/>
            </a:pPr>
            <a:endParaRPr lang="en-US" sz="900" dirty="0">
              <a:latin typeface="Georgia"/>
              <a:ea typeface="Georgia"/>
              <a:cs typeface="Georgia"/>
              <a:sym typeface="Georgia"/>
            </a:endParaRPr>
          </a:p>
          <a:p>
            <a:pPr lvl="0">
              <a:spcBef>
                <a:spcPts val="0"/>
              </a:spcBef>
              <a:buNone/>
            </a:pPr>
            <a:r>
              <a:rPr lang="en-US" sz="2400" dirty="0">
                <a:latin typeface="Georgia"/>
                <a:ea typeface="Georgia"/>
                <a:cs typeface="Georgia"/>
                <a:sym typeface="Georgia"/>
              </a:rPr>
              <a:t>“It’s a great advantage not to drink among hard drinking people.”</a:t>
            </a:r>
          </a:p>
          <a:p>
            <a:endParaRPr lang="en-US" dirty="0"/>
          </a:p>
        </p:txBody>
      </p:sp>
      <p:graphicFrame>
        <p:nvGraphicFramePr>
          <p:cNvPr id="4" name="Shape 670"/>
          <p:cNvGraphicFramePr/>
          <p:nvPr>
            <p:extLst>
              <p:ext uri="{D42A27DB-BD31-4B8C-83A1-F6EECF244321}">
                <p14:modId xmlns:p14="http://schemas.microsoft.com/office/powerpoint/2010/main" val="1481361228"/>
              </p:ext>
            </p:extLst>
          </p:nvPr>
        </p:nvGraphicFramePr>
        <p:xfrm>
          <a:off x="566712" y="1567309"/>
          <a:ext cx="2576622" cy="5028870"/>
        </p:xfrm>
        <a:graphic>
          <a:graphicData uri="http://schemas.openxmlformats.org/drawingml/2006/table">
            <a:tbl>
              <a:tblPr>
                <a:noFill/>
              </a:tblPr>
              <a:tblGrid>
                <a:gridCol w="1288311"/>
                <a:gridCol w="1288311"/>
              </a:tblGrid>
              <a:tr h="325865">
                <a:tc>
                  <a:txBody>
                    <a:bodyPr/>
                    <a:lstStyle/>
                    <a:p>
                      <a:pPr lvl="0" algn="ctr">
                        <a:spcBef>
                          <a:spcPts val="0"/>
                        </a:spcBef>
                        <a:buNone/>
                      </a:pPr>
                      <a:r>
                        <a:rPr lang="en-US" b="1">
                          <a:latin typeface="Georgia"/>
                          <a:ea typeface="Georgia"/>
                          <a:cs typeface="Georgia"/>
                          <a:sym typeface="Georgia"/>
                        </a:rPr>
                        <a:t>Feature</a:t>
                      </a:r>
                    </a:p>
                  </a:txBody>
                  <a:tcPr marL="91425" marR="91425" marT="91425" marB="91425"/>
                </a:tc>
                <a:tc>
                  <a:txBody>
                    <a:bodyPr/>
                    <a:lstStyle/>
                    <a:p>
                      <a:pPr lvl="0" algn="ctr">
                        <a:spcBef>
                          <a:spcPts val="0"/>
                        </a:spcBef>
                        <a:buNone/>
                      </a:pPr>
                      <a:r>
                        <a:rPr lang="en-US" b="1" dirty="0">
                          <a:latin typeface="Georgia"/>
                          <a:ea typeface="Georgia"/>
                          <a:cs typeface="Georgia"/>
                          <a:sym typeface="Georgia"/>
                        </a:rPr>
                        <a:t>Value</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it’s</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great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good</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advantage</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not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think</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drink</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from</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hard</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325865">
                <a:tc>
                  <a:txBody>
                    <a:bodyPr/>
                    <a:lstStyle/>
                    <a:p>
                      <a:pPr lvl="0" algn="ctr">
                        <a:spcBef>
                          <a:spcPts val="0"/>
                        </a:spcBef>
                        <a:buNone/>
                      </a:pPr>
                      <a:r>
                        <a:rPr lang="en-US">
                          <a:latin typeface="Georgia"/>
                          <a:ea typeface="Georgia"/>
                          <a:cs typeface="Georgia"/>
                          <a:sym typeface="Georgia"/>
                        </a:rPr>
                        <a:t>drinking</a:t>
                      </a:r>
                    </a:p>
                  </a:txBody>
                  <a:tcPr marL="91425" marR="91425" marT="91425" marB="91425"/>
                </a:tc>
                <a:tc>
                  <a:txBody>
                    <a:bodyPr/>
                    <a:lstStyle/>
                    <a:p>
                      <a:pPr lvl="0" algn="ctr">
                        <a:spcBef>
                          <a:spcPts val="0"/>
                        </a:spcBef>
                        <a:buNone/>
                      </a:pPr>
                      <a:r>
                        <a:rPr lang="en-US" dirty="0">
                          <a:latin typeface="Georgia"/>
                          <a:ea typeface="Georgia"/>
                          <a:cs typeface="Georgia"/>
                          <a:sym typeface="Georgia"/>
                        </a:rPr>
                        <a:t>1</a:t>
                      </a:r>
                    </a:p>
                  </a:txBody>
                  <a:tcPr marL="91425" marR="91425" marT="91425" marB="91425"/>
                </a:tc>
              </a:tr>
            </a:tbl>
          </a:graphicData>
        </a:graphic>
      </p:graphicFrame>
      <p:graphicFrame>
        <p:nvGraphicFramePr>
          <p:cNvPr id="5" name="Shape 671"/>
          <p:cNvGraphicFramePr/>
          <p:nvPr>
            <p:extLst>
              <p:ext uri="{D42A27DB-BD31-4B8C-83A1-F6EECF244321}">
                <p14:modId xmlns:p14="http://schemas.microsoft.com/office/powerpoint/2010/main" val="4093774267"/>
              </p:ext>
            </p:extLst>
          </p:nvPr>
        </p:nvGraphicFramePr>
        <p:xfrm>
          <a:off x="3143334" y="1567309"/>
          <a:ext cx="3451190" cy="5028870"/>
        </p:xfrm>
        <a:graphic>
          <a:graphicData uri="http://schemas.openxmlformats.org/drawingml/2006/table">
            <a:tbl>
              <a:tblPr>
                <a:noFill/>
              </a:tblPr>
              <a:tblGrid>
                <a:gridCol w="1725595"/>
                <a:gridCol w="1725595"/>
              </a:tblGrid>
              <a:tr h="238325">
                <a:tc>
                  <a:txBody>
                    <a:bodyPr/>
                    <a:lstStyle/>
                    <a:p>
                      <a:pPr lvl="0" algn="ctr" rtl="0">
                        <a:spcBef>
                          <a:spcPts val="0"/>
                        </a:spcBef>
                        <a:buNone/>
                      </a:pPr>
                      <a:r>
                        <a:rPr lang="en-US" b="1">
                          <a:latin typeface="Georgia"/>
                          <a:ea typeface="Georgia"/>
                          <a:cs typeface="Georgia"/>
                          <a:sym typeface="Georgia"/>
                        </a:rPr>
                        <a:t>Feature</a:t>
                      </a:r>
                    </a:p>
                  </a:txBody>
                  <a:tcPr marL="91425" marR="91425" marT="91425" marB="91425"/>
                </a:tc>
                <a:tc>
                  <a:txBody>
                    <a:bodyPr/>
                    <a:lstStyle/>
                    <a:p>
                      <a:pPr lvl="0" algn="ctr" rtl="0">
                        <a:spcBef>
                          <a:spcPts val="0"/>
                        </a:spcBef>
                        <a:buNone/>
                      </a:pPr>
                      <a:r>
                        <a:rPr lang="en-US" b="1">
                          <a:latin typeface="Georgia"/>
                          <a:ea typeface="Georgia"/>
                          <a:cs typeface="Georgia"/>
                          <a:sym typeface="Georgia"/>
                        </a:rPr>
                        <a:t>Value</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people</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withhold</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random</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smoke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439748">
                <a:tc>
                  <a:txBody>
                    <a:bodyPr/>
                    <a:lstStyle/>
                    <a:p>
                      <a:pPr lvl="0" algn="ctr" rtl="0">
                        <a:spcBef>
                          <a:spcPts val="0"/>
                        </a:spcBef>
                        <a:buNone/>
                      </a:pPr>
                      <a:r>
                        <a:rPr lang="en-US">
                          <a:latin typeface="Georgia"/>
                          <a:ea typeface="Georgia"/>
                          <a:cs typeface="Georgia"/>
                          <a:sym typeface="Georgia"/>
                        </a:rPr>
                        <a:t>among</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whenever</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thoughtful</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inexhaustible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men</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dirty="0">
                          <a:latin typeface="Georgia"/>
                          <a:ea typeface="Georgia"/>
                          <a:cs typeface="Georgia"/>
                          <a:sym typeface="Georgia"/>
                        </a:rPr>
                        <a:t>Nick</a:t>
                      </a:r>
                    </a:p>
                  </a:txBody>
                  <a:tcPr marL="91425" marR="91425" marT="91425" marB="91425"/>
                </a:tc>
                <a:tc>
                  <a:txBody>
                    <a:bodyPr/>
                    <a:lstStyle/>
                    <a:p>
                      <a:pPr lvl="0" algn="ctr" rtl="0">
                        <a:spcBef>
                          <a:spcPts val="0"/>
                        </a:spcBef>
                        <a:buNone/>
                      </a:pPr>
                      <a:r>
                        <a:rPr lang="en-US" dirty="0">
                          <a:latin typeface="Georgia"/>
                          <a:ea typeface="Georgia"/>
                          <a:cs typeface="Georgia"/>
                          <a:sym typeface="Georgia"/>
                        </a:rPr>
                        <a:t>0</a:t>
                      </a:r>
                    </a:p>
                  </a:txBody>
                  <a:tcPr marL="91425" marR="91425" marT="91425" marB="91425"/>
                </a:tc>
              </a:tr>
            </a:tbl>
          </a:graphicData>
        </a:graphic>
      </p:graphicFrame>
    </p:spTree>
    <p:extLst>
      <p:ext uri="{BB962C8B-B14F-4D97-AF65-F5344CB8AC3E}">
        <p14:creationId xmlns:p14="http://schemas.microsoft.com/office/powerpoint/2010/main" val="23198800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Regularizing the models</a:t>
            </a:r>
            <a:endParaRPr lang="en-US" dirty="0"/>
          </a:p>
        </p:txBody>
      </p:sp>
      <p:sp>
        <p:nvSpPr>
          <p:cNvPr id="3" name="Content Placeholder 2"/>
          <p:cNvSpPr>
            <a:spLocks noGrp="1"/>
          </p:cNvSpPr>
          <p:nvPr>
            <p:ph idx="1"/>
          </p:nvPr>
        </p:nvSpPr>
        <p:spPr/>
        <p:txBody>
          <a:bodyPr/>
          <a:lstStyle/>
          <a:p>
            <a:pPr marL="203200" lvl="0" indent="-256540">
              <a:spcBef>
                <a:spcPts val="0"/>
              </a:spcBef>
              <a:buSzPct val="100000"/>
              <a:buFont typeface="Georgia"/>
              <a:buChar char="‣"/>
            </a:pPr>
            <a:r>
              <a:rPr lang="en-US" sz="2400" b="1" dirty="0">
                <a:latin typeface="Georgia"/>
                <a:ea typeface="Georgia"/>
                <a:cs typeface="Georgia"/>
                <a:sym typeface="Georgia"/>
              </a:rPr>
              <a:t>REMEMBER</a:t>
            </a:r>
            <a:r>
              <a:rPr lang="en-US" sz="2400" dirty="0">
                <a:latin typeface="Georgia"/>
                <a:ea typeface="Georgia"/>
                <a:cs typeface="Georgia"/>
                <a:sym typeface="Georgia"/>
              </a:rPr>
              <a:t>:  Using all of the words can be useful, but we may need to use regularization to avoid </a:t>
            </a:r>
            <a:r>
              <a:rPr lang="en-US" sz="2400" dirty="0" err="1">
                <a:latin typeface="Georgia"/>
                <a:ea typeface="Georgia"/>
                <a:cs typeface="Georgia"/>
                <a:sym typeface="Georgia"/>
              </a:rPr>
              <a:t>overfitting</a:t>
            </a:r>
            <a:r>
              <a:rPr lang="en-US" sz="2400" dirty="0">
                <a:latin typeface="Georgia"/>
                <a:ea typeface="Georgia"/>
                <a:cs typeface="Georgia"/>
                <a:sym typeface="Georgia"/>
              </a:rPr>
              <a:t>.  Otherwise, rare words may cause the model to </a:t>
            </a:r>
            <a:r>
              <a:rPr lang="en-US" sz="2400" dirty="0" err="1">
                <a:latin typeface="Georgia"/>
                <a:ea typeface="Georgia"/>
                <a:cs typeface="Georgia"/>
                <a:sym typeface="Georgia"/>
              </a:rPr>
              <a:t>overfit</a:t>
            </a:r>
            <a:r>
              <a:rPr lang="en-US" sz="2400" dirty="0">
                <a:latin typeface="Georgia"/>
                <a:ea typeface="Georgia"/>
                <a:cs typeface="Georgia"/>
                <a:sym typeface="Georgia"/>
              </a:rPr>
              <a:t> and not generalize</a:t>
            </a:r>
            <a:r>
              <a:rPr lang="en-US" sz="2400" dirty="0" smtClean="0">
                <a:latin typeface="Georgia"/>
                <a:ea typeface="Georgia"/>
                <a:cs typeface="Georgia"/>
                <a:sym typeface="Georgia"/>
              </a:rPr>
              <a:t>.</a:t>
            </a:r>
          </a:p>
          <a:p>
            <a:pPr marL="203200" lvl="0" indent="-256540">
              <a:spcBef>
                <a:spcPts val="0"/>
              </a:spcBef>
              <a:buSzPct val="100000"/>
              <a:buFont typeface="Georgia"/>
              <a:buChar char="‣"/>
            </a:pPr>
            <a:r>
              <a:rPr lang="en-US" sz="2400" dirty="0" smtClean="0">
                <a:latin typeface="Georgia"/>
                <a:ea typeface="Georgia"/>
                <a:cs typeface="Georgia"/>
                <a:sym typeface="Georgia"/>
              </a:rPr>
              <a:t>We can use CV and Lasso/Ridge type of modification to regularize our models. </a:t>
            </a:r>
          </a:p>
          <a:p>
            <a:pPr marL="203200" lvl="0" indent="-256540">
              <a:spcBef>
                <a:spcPts val="0"/>
              </a:spcBef>
              <a:buSzPct val="100000"/>
              <a:buFont typeface="Georgia"/>
              <a:buChar char="‣"/>
            </a:pPr>
            <a:r>
              <a:rPr lang="en-US" sz="2400" dirty="0" smtClean="0">
                <a:latin typeface="Georgia"/>
                <a:ea typeface="Georgia"/>
                <a:cs typeface="Georgia"/>
                <a:sym typeface="Georgia"/>
              </a:rPr>
              <a:t>A better way to lower the high dimension of our input data is using Principle Component Method.  </a:t>
            </a:r>
            <a:endParaRPr lang="en-US" sz="2400" dirty="0">
              <a:latin typeface="Georgia"/>
              <a:ea typeface="Georgia"/>
              <a:cs typeface="Georgia"/>
              <a:sym typeface="Georgia"/>
            </a:endParaRPr>
          </a:p>
        </p:txBody>
      </p:sp>
    </p:spTree>
    <p:extLst>
      <p:ext uri="{BB962C8B-B14F-4D97-AF65-F5344CB8AC3E}">
        <p14:creationId xmlns:p14="http://schemas.microsoft.com/office/powerpoint/2010/main" val="303426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 – Inverse Document Frequency</a:t>
            </a:r>
            <a:endParaRPr lang="en-US" dirty="0"/>
          </a:p>
        </p:txBody>
      </p:sp>
      <p:sp>
        <p:nvSpPr>
          <p:cNvPr id="3" name="Content Placeholder 2"/>
          <p:cNvSpPr>
            <a:spLocks noGrp="1"/>
          </p:cNvSpPr>
          <p:nvPr>
            <p:ph idx="1"/>
          </p:nvPr>
        </p:nvSpPr>
        <p:spPr/>
        <p:txBody>
          <a:bodyPr>
            <a:normAutofit lnSpcReduction="10000"/>
          </a:bodyPr>
          <a:lstStyle/>
          <a:p>
            <a:pPr lvl="0"/>
            <a:r>
              <a:rPr lang="en-US" sz="2400" dirty="0">
                <a:latin typeface="Georgia"/>
                <a:ea typeface="Georgia"/>
                <a:cs typeface="Georgia"/>
                <a:sym typeface="Georgia"/>
              </a:rPr>
              <a:t>TF-IDF uses the product of two intermediate values, the </a:t>
            </a:r>
            <a:r>
              <a:rPr lang="en-US" sz="2400" i="1" dirty="0">
                <a:latin typeface="Georgia"/>
                <a:ea typeface="Georgia"/>
                <a:cs typeface="Georgia"/>
                <a:sym typeface="Georgia"/>
              </a:rPr>
              <a:t>Term Frequency</a:t>
            </a:r>
            <a:r>
              <a:rPr lang="en-US" sz="2400" dirty="0">
                <a:latin typeface="Georgia"/>
                <a:ea typeface="Georgia"/>
                <a:cs typeface="Georgia"/>
                <a:sym typeface="Georgia"/>
              </a:rPr>
              <a:t> and </a:t>
            </a:r>
            <a:r>
              <a:rPr lang="en-US" sz="2400" i="1" dirty="0">
                <a:latin typeface="Georgia"/>
                <a:ea typeface="Georgia"/>
                <a:cs typeface="Georgia"/>
                <a:sym typeface="Georgia"/>
              </a:rPr>
              <a:t>Inverse Document Frequency</a:t>
            </a:r>
            <a:r>
              <a:rPr lang="en-US" sz="2400" dirty="0">
                <a:latin typeface="Georgia"/>
                <a:ea typeface="Georgia"/>
                <a:cs typeface="Georgia"/>
                <a:sym typeface="Georgia"/>
              </a:rPr>
              <a:t>.</a:t>
            </a:r>
          </a:p>
          <a:p>
            <a:pPr marL="203200" lvl="0" indent="-256540">
              <a:spcBef>
                <a:spcPts val="0"/>
              </a:spcBef>
              <a:buSzPct val="100000"/>
              <a:buFont typeface="Georgia"/>
              <a:buChar char="‣"/>
            </a:pPr>
            <a:r>
              <a:rPr lang="en-US" sz="2400" i="1" dirty="0">
                <a:latin typeface="Georgia"/>
                <a:ea typeface="Georgia"/>
                <a:cs typeface="Georgia"/>
                <a:sym typeface="Georgia"/>
              </a:rPr>
              <a:t>Term Frequency</a:t>
            </a:r>
            <a:r>
              <a:rPr lang="en-US" sz="2400" dirty="0">
                <a:latin typeface="Georgia"/>
                <a:ea typeface="Georgia"/>
                <a:cs typeface="Georgia"/>
                <a:sym typeface="Georgia"/>
              </a:rPr>
              <a:t> </a:t>
            </a:r>
            <a:r>
              <a:rPr lang="en-US" sz="2400" dirty="0" smtClean="0">
                <a:latin typeface="Georgia"/>
                <a:ea typeface="Georgia"/>
                <a:cs typeface="Georgia"/>
                <a:sym typeface="Georgia"/>
              </a:rPr>
              <a:t>is just </a:t>
            </a:r>
            <a:r>
              <a:rPr lang="en-US" sz="2400" dirty="0">
                <a:latin typeface="Georgia"/>
                <a:ea typeface="Georgia"/>
                <a:cs typeface="Georgia"/>
                <a:sym typeface="Georgia"/>
              </a:rPr>
              <a:t>the number of times a word appears in the document (i.e. count).</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i="1" dirty="0">
                <a:latin typeface="Georgia"/>
                <a:ea typeface="Georgia"/>
                <a:cs typeface="Georgia"/>
                <a:sym typeface="Georgia"/>
              </a:rPr>
              <a:t>Document Frequency</a:t>
            </a:r>
            <a:r>
              <a:rPr lang="en-US" sz="2400" dirty="0">
                <a:latin typeface="Georgia"/>
                <a:ea typeface="Georgia"/>
                <a:cs typeface="Georgia"/>
                <a:sym typeface="Georgia"/>
              </a:rPr>
              <a:t> is the percentage of documents that a particular word appears in. </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For example, </a:t>
            </a:r>
            <a:r>
              <a:rPr lang="en-US" sz="2400" dirty="0" smtClean="0">
                <a:latin typeface="Georgia"/>
                <a:ea typeface="Georgia"/>
                <a:cs typeface="Georgia"/>
                <a:sym typeface="Georgia"/>
              </a:rPr>
              <a:t>Document Frequency of “</a:t>
            </a:r>
            <a:r>
              <a:rPr lang="en-US" sz="2400" dirty="0">
                <a:latin typeface="Georgia"/>
                <a:ea typeface="Georgia"/>
                <a:cs typeface="Georgia"/>
                <a:sym typeface="Georgia"/>
              </a:rPr>
              <a:t>the” would be 100% while “Syria” is much lower.  </a:t>
            </a:r>
          </a:p>
          <a:p>
            <a:pPr lvl="0">
              <a:spcBef>
                <a:spcPts val="0"/>
              </a:spcBef>
              <a:buNone/>
            </a:pPr>
            <a:endParaRPr lang="en-US" sz="2400" i="1" dirty="0">
              <a:latin typeface="Georgia"/>
              <a:ea typeface="Georgia"/>
              <a:cs typeface="Georgia"/>
              <a:sym typeface="Georgia"/>
            </a:endParaRPr>
          </a:p>
          <a:p>
            <a:pPr marL="203200" lvl="0" indent="-256540">
              <a:spcBef>
                <a:spcPts val="0"/>
              </a:spcBef>
              <a:buSzPct val="100000"/>
              <a:buFont typeface="Georgia"/>
              <a:buChar char="‣"/>
            </a:pPr>
            <a:r>
              <a:rPr lang="en-US" sz="2400" i="1" dirty="0">
                <a:latin typeface="Georgia"/>
                <a:ea typeface="Georgia"/>
                <a:cs typeface="Georgia"/>
                <a:sym typeface="Georgia"/>
              </a:rPr>
              <a:t>Inverse Document Frequency</a:t>
            </a:r>
            <a:r>
              <a:rPr lang="en-US" sz="2400" dirty="0">
                <a:latin typeface="Georgia"/>
                <a:ea typeface="Georgia"/>
                <a:cs typeface="Georgia"/>
                <a:sym typeface="Georgia"/>
              </a:rPr>
              <a:t> is just 1/Document Frequency.</a:t>
            </a:r>
          </a:p>
          <a:p>
            <a:endParaRPr lang="en-US" dirty="0"/>
          </a:p>
        </p:txBody>
      </p:sp>
    </p:spTree>
    <p:extLst>
      <p:ext uri="{BB962C8B-B14F-4D97-AF65-F5344CB8AC3E}">
        <p14:creationId xmlns:p14="http://schemas.microsoft.com/office/powerpoint/2010/main" val="2958919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 (Term Frequency-inverse document frequency)</a:t>
            </a:r>
            <a:endParaRPr lang="en-US" dirty="0"/>
          </a:p>
        </p:txBody>
      </p:sp>
      <p:sp>
        <p:nvSpPr>
          <p:cNvPr id="3" name="Content Placeholder 2"/>
          <p:cNvSpPr>
            <a:spLocks noGrp="1"/>
          </p:cNvSpPr>
          <p:nvPr>
            <p:ph idx="1"/>
          </p:nvPr>
        </p:nvSpPr>
        <p:spPr/>
        <p:txBody>
          <a:bodyPr/>
          <a:lstStyle/>
          <a:p>
            <a:r>
              <a:rPr lang="en-US" dirty="0" smtClean="0"/>
              <a:t>TF-IDF formula in Python</a:t>
            </a:r>
          </a:p>
          <a:p>
            <a:endParaRPr lang="en-US" dirty="0"/>
          </a:p>
          <a:p>
            <a:r>
              <a:rPr lang="en-US" dirty="0" smtClean="0"/>
              <a:t>TF-IDF(t, d) = </a:t>
            </a:r>
            <a:r>
              <a:rPr lang="en-US" dirty="0" err="1" smtClean="0"/>
              <a:t>tf</a:t>
            </a:r>
            <a:r>
              <a:rPr lang="en-US" dirty="0" smtClean="0"/>
              <a:t>(</a:t>
            </a:r>
            <a:r>
              <a:rPr lang="en-US" dirty="0" err="1" smtClean="0"/>
              <a:t>t,d</a:t>
            </a:r>
            <a:r>
              <a:rPr lang="en-US" dirty="0" smtClean="0"/>
              <a:t>) * (</a:t>
            </a:r>
            <a:r>
              <a:rPr lang="en-US" dirty="0" err="1" smtClean="0"/>
              <a:t>idf</a:t>
            </a:r>
            <a:r>
              <a:rPr lang="en-US" dirty="0" smtClean="0"/>
              <a:t>(</a:t>
            </a:r>
            <a:r>
              <a:rPr lang="en-US" dirty="0" err="1" smtClean="0"/>
              <a:t>t,d</a:t>
            </a:r>
            <a:r>
              <a:rPr lang="en-US" dirty="0" smtClean="0"/>
              <a:t>) </a:t>
            </a:r>
            <a:r>
              <a:rPr lang="en-US" dirty="0" smtClean="0">
                <a:solidFill>
                  <a:srgbClr val="FF0000"/>
                </a:solidFill>
              </a:rPr>
              <a:t>+ 1</a:t>
            </a:r>
            <a:r>
              <a:rPr lang="en-US" dirty="0" smtClean="0"/>
              <a:t>)</a:t>
            </a:r>
          </a:p>
          <a:p>
            <a:r>
              <a:rPr lang="en-US" dirty="0" err="1" smtClean="0"/>
              <a:t>tf</a:t>
            </a:r>
            <a:r>
              <a:rPr lang="en-US" dirty="0" smtClean="0"/>
              <a:t>(t, d)  How many times t is repeated in document d</a:t>
            </a:r>
          </a:p>
          <a:p>
            <a:r>
              <a:rPr lang="en-US" dirty="0" err="1" smtClean="0"/>
              <a:t>idf</a:t>
            </a:r>
            <a:r>
              <a:rPr lang="en-US" dirty="0" smtClean="0"/>
              <a:t>(t, d) = log(( </a:t>
            </a:r>
            <a:r>
              <a:rPr lang="en-US" dirty="0" smtClean="0">
                <a:solidFill>
                  <a:srgbClr val="FF0000"/>
                </a:solidFill>
              </a:rPr>
              <a:t>1 + </a:t>
            </a:r>
            <a:r>
              <a:rPr lang="en-US" dirty="0" err="1" smtClean="0"/>
              <a:t>n</a:t>
            </a:r>
            <a:r>
              <a:rPr lang="en-US" baseline="-25000" dirty="0" err="1" smtClean="0"/>
              <a:t>d</a:t>
            </a:r>
            <a:r>
              <a:rPr lang="en-US" dirty="0" smtClean="0"/>
              <a:t>) / (1 + </a:t>
            </a:r>
            <a:r>
              <a:rPr lang="en-US" dirty="0" err="1" smtClean="0"/>
              <a:t>df</a:t>
            </a:r>
            <a:r>
              <a:rPr lang="en-US" dirty="0" smtClean="0"/>
              <a:t>(t, d)</a:t>
            </a:r>
            <a:r>
              <a:rPr lang="en-US" dirty="0" smtClean="0"/>
              <a:t>))</a:t>
            </a:r>
            <a:endParaRPr lang="en-US" dirty="0" smtClean="0"/>
          </a:p>
          <a:p>
            <a:pPr lvl="1"/>
            <a:r>
              <a:rPr lang="en-US" dirty="0" smtClean="0"/>
              <a:t> </a:t>
            </a:r>
            <a:r>
              <a:rPr lang="en-US" dirty="0">
                <a:solidFill>
                  <a:srgbClr val="FF0000"/>
                </a:solidFill>
              </a:rPr>
              <a:t> </a:t>
            </a:r>
            <a:r>
              <a:rPr lang="en-US" dirty="0" err="1" smtClean="0"/>
              <a:t>n</a:t>
            </a:r>
            <a:r>
              <a:rPr lang="en-US" baseline="-25000" dirty="0" err="1" smtClean="0"/>
              <a:t>d</a:t>
            </a:r>
            <a:r>
              <a:rPr lang="en-US" baseline="-25000" dirty="0" smtClean="0"/>
              <a:t> </a:t>
            </a:r>
            <a:r>
              <a:rPr lang="en-US" dirty="0" smtClean="0"/>
              <a:t>=  total number of documents</a:t>
            </a:r>
          </a:p>
          <a:p>
            <a:pPr lvl="1"/>
            <a:r>
              <a:rPr lang="en-US" dirty="0" smtClean="0"/>
              <a:t> </a:t>
            </a:r>
            <a:r>
              <a:rPr lang="en-US" dirty="0" err="1" smtClean="0"/>
              <a:t>df</a:t>
            </a:r>
            <a:r>
              <a:rPr lang="en-US" dirty="0" smtClean="0"/>
              <a:t>(t, d) = Among all documents, how may of them have t in them</a:t>
            </a:r>
          </a:p>
          <a:p>
            <a:r>
              <a:rPr lang="en-US" dirty="0" smtClean="0"/>
              <a:t>In python – TF-IDF vector is automatically normalized.</a:t>
            </a:r>
            <a:endParaRPr lang="en-US" dirty="0"/>
          </a:p>
        </p:txBody>
      </p:sp>
    </p:spTree>
    <p:extLst>
      <p:ext uri="{BB962C8B-B14F-4D97-AF65-F5344CB8AC3E}">
        <p14:creationId xmlns:p14="http://schemas.microsoft.com/office/powerpoint/2010/main" val="14743674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 love Data Science.</a:t>
            </a:r>
          </a:p>
          <a:p>
            <a:r>
              <a:rPr lang="en-US" dirty="0" smtClean="0"/>
              <a:t>I am a GA student</a:t>
            </a:r>
          </a:p>
          <a:p>
            <a:r>
              <a:rPr lang="en-US" dirty="0" smtClean="0"/>
              <a:t>I am a student and a GA member.</a:t>
            </a:r>
          </a:p>
          <a:p>
            <a:endParaRPr lang="en-US" dirty="0"/>
          </a:p>
          <a:p>
            <a:r>
              <a:rPr lang="en-US" dirty="0" err="1" smtClean="0"/>
              <a:t>Tf-idf</a:t>
            </a:r>
            <a:r>
              <a:rPr lang="en-US" dirty="0" smtClean="0"/>
              <a:t>(t = love, d = 1)</a:t>
            </a:r>
          </a:p>
          <a:p>
            <a:pPr lvl="1"/>
            <a:r>
              <a:rPr lang="en-US" dirty="0" smtClean="0"/>
              <a:t>  </a:t>
            </a:r>
            <a:r>
              <a:rPr lang="en-US" dirty="0" err="1" smtClean="0"/>
              <a:t>tf</a:t>
            </a:r>
            <a:r>
              <a:rPr lang="en-US" dirty="0" smtClean="0"/>
              <a:t>(love, 1) = 1   (“Love” is repeated once in document 1 – first sentence)</a:t>
            </a:r>
          </a:p>
          <a:p>
            <a:pPr lvl="1"/>
            <a:r>
              <a:rPr lang="en-US" dirty="0" err="1" smtClean="0"/>
              <a:t>n</a:t>
            </a:r>
            <a:r>
              <a:rPr lang="en-US" baseline="-25000" dirty="0" err="1" smtClean="0"/>
              <a:t>d</a:t>
            </a:r>
            <a:r>
              <a:rPr lang="en-US" baseline="-25000" dirty="0" smtClean="0"/>
              <a:t> </a:t>
            </a:r>
            <a:r>
              <a:rPr lang="en-US" dirty="0" smtClean="0"/>
              <a:t>= 3  (We have three documents/3 sentences)</a:t>
            </a:r>
          </a:p>
          <a:p>
            <a:pPr lvl="1"/>
            <a:r>
              <a:rPr lang="en-US" dirty="0" err="1" smtClean="0"/>
              <a:t>Df</a:t>
            </a:r>
            <a:r>
              <a:rPr lang="en-US" dirty="0" smtClean="0"/>
              <a:t>(t = love, d) = 1 (among all sentences “Love” only appeared once)</a:t>
            </a:r>
          </a:p>
          <a:p>
            <a:pPr lvl="1"/>
            <a:r>
              <a:rPr lang="en-US" dirty="0" smtClean="0"/>
              <a:t>TF-</a:t>
            </a:r>
            <a:r>
              <a:rPr lang="en-US" dirty="0" err="1" smtClean="0"/>
              <a:t>idf</a:t>
            </a:r>
            <a:r>
              <a:rPr lang="en-US" dirty="0" smtClean="0"/>
              <a:t>  = 1 * (log((1+3)/(1+1))+ 1) = 1 *( 1 + log(2)) = 1.69</a:t>
            </a:r>
          </a:p>
          <a:p>
            <a:pPr lvl="1"/>
            <a:endParaRPr lang="en-US" dirty="0"/>
          </a:p>
        </p:txBody>
      </p:sp>
    </p:spTree>
    <p:extLst>
      <p:ext uri="{BB962C8B-B14F-4D97-AF65-F5344CB8AC3E}">
        <p14:creationId xmlns:p14="http://schemas.microsoft.com/office/powerpoint/2010/main" val="17376558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TF-</a:t>
            </a:r>
            <a:r>
              <a:rPr lang="en-US" dirty="0" err="1" smtClean="0"/>
              <a:t>idf</a:t>
            </a:r>
            <a:r>
              <a:rPr lang="en-US" dirty="0" smtClean="0"/>
              <a:t>(t = love , d = 1) = 0 * (1 + log(4/2)) = 0</a:t>
            </a:r>
          </a:p>
          <a:p>
            <a:r>
              <a:rPr lang="en-US" dirty="0" smtClean="0"/>
              <a:t>TF-</a:t>
            </a:r>
            <a:r>
              <a:rPr lang="en-US" dirty="0" err="1" smtClean="0"/>
              <a:t>idf</a:t>
            </a:r>
            <a:r>
              <a:rPr lang="en-US" dirty="0" smtClean="0"/>
              <a:t>(t = I , d = 2) = 1 * ( 1 + log(4/4)) = 1 </a:t>
            </a:r>
            <a:endParaRPr lang="en-US" dirty="0"/>
          </a:p>
        </p:txBody>
      </p:sp>
    </p:spTree>
    <p:extLst>
      <p:ext uri="{BB962C8B-B14F-4D97-AF65-F5344CB8AC3E}">
        <p14:creationId xmlns:p14="http://schemas.microsoft.com/office/powerpoint/2010/main" val="27642468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lstStyle/>
          <a:p>
            <a:pPr marL="0" lvl="0" indent="0">
              <a:spcBef>
                <a:spcPts val="0"/>
              </a:spcBef>
              <a:buSzPct val="100000"/>
              <a:buNone/>
            </a:pPr>
            <a:endParaRPr lang="en-US" sz="2400" dirty="0">
              <a:latin typeface="Georgia"/>
              <a:ea typeface="Georgia"/>
              <a:cs typeface="Georgia"/>
              <a:sym typeface="Georgia"/>
            </a:endParaRPr>
          </a:p>
          <a:p>
            <a:pPr marL="0" lvl="0" indent="0">
              <a:spcBef>
                <a:spcPts val="0"/>
              </a:spcBef>
              <a:buSzPct val="100000"/>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The intuition is that the words that have high weight are those that either appear frequently in this document or appear rarely in other documents (and are therefore unique to this document).  </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This is a good alternative to using a static set of stop words.</a:t>
            </a:r>
          </a:p>
          <a:p>
            <a:endParaRPr lang="en-US" dirty="0"/>
          </a:p>
        </p:txBody>
      </p:sp>
    </p:spTree>
    <p:extLst>
      <p:ext uri="{BB962C8B-B14F-4D97-AF65-F5344CB8AC3E}">
        <p14:creationId xmlns:p14="http://schemas.microsoft.com/office/powerpoint/2010/main" val="1182407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learned about Natural Language Processing</a:t>
            </a:r>
          </a:p>
          <a:p>
            <a:r>
              <a:rPr lang="en-US" dirty="0" smtClean="0"/>
              <a:t>Tokenization/Lemmatization/Stemming</a:t>
            </a:r>
          </a:p>
          <a:p>
            <a:r>
              <a:rPr lang="en-US" smtClean="0"/>
              <a:t>Stop </a:t>
            </a:r>
            <a:r>
              <a:rPr lang="en-US" dirty="0" smtClean="0"/>
              <a:t>Words</a:t>
            </a:r>
          </a:p>
          <a:p>
            <a:r>
              <a:rPr lang="en-US" dirty="0" smtClean="0"/>
              <a:t>Bag-of-Words</a:t>
            </a:r>
          </a:p>
          <a:p>
            <a:r>
              <a:rPr lang="en-US" dirty="0" smtClean="0"/>
              <a:t>TF-IDF</a:t>
            </a:r>
          </a:p>
          <a:p>
            <a:endParaRPr lang="en-US" dirty="0" smtClean="0"/>
          </a:p>
          <a:p>
            <a:endParaRPr lang="en-US" dirty="0"/>
          </a:p>
        </p:txBody>
      </p:sp>
    </p:spTree>
    <p:extLst>
      <p:ext uri="{BB962C8B-B14F-4D97-AF65-F5344CB8AC3E}">
        <p14:creationId xmlns:p14="http://schemas.microsoft.com/office/powerpoint/2010/main" val="1783651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Natural Language Processing?</a:t>
            </a:r>
          </a:p>
          <a:p>
            <a:r>
              <a:rPr lang="en-US" dirty="0" smtClean="0"/>
              <a:t>NLP Applications</a:t>
            </a:r>
          </a:p>
          <a:p>
            <a:r>
              <a:rPr lang="en-US" dirty="0" smtClean="0"/>
              <a:t>Basic NLP Practice</a:t>
            </a:r>
            <a:endParaRPr lang="en-US" dirty="0"/>
          </a:p>
        </p:txBody>
      </p:sp>
    </p:spTree>
    <p:extLst>
      <p:ext uri="{BB962C8B-B14F-4D97-AF65-F5344CB8AC3E}">
        <p14:creationId xmlns:p14="http://schemas.microsoft.com/office/powerpoint/2010/main" val="2502967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The interface between human and computer language</a:t>
            </a:r>
          </a:p>
          <a:p>
            <a:pPr lvl="0"/>
            <a:r>
              <a:rPr lang="en-US" dirty="0">
                <a:sym typeface="Georgia"/>
              </a:rPr>
              <a:t>Natural language processing is the task of extracting meaning and information from text documents.</a:t>
            </a:r>
          </a:p>
          <a:p>
            <a:pPr lvl="0"/>
            <a:r>
              <a:rPr lang="en-US" dirty="0">
                <a:sym typeface="Georgia"/>
              </a:rPr>
              <a:t>These tasks may range from simple classification tasks, such as deciding what category a piece of text falls into, to more complex tasks like translating or summarizing text</a:t>
            </a:r>
            <a:r>
              <a:rPr lang="en-US" dirty="0" smtClean="0">
                <a:sym typeface="Georgia"/>
              </a:rPr>
              <a:t>.</a:t>
            </a:r>
          </a:p>
          <a:p>
            <a:pPr lvl="0"/>
            <a:r>
              <a:rPr lang="en-US" dirty="0" smtClean="0">
                <a:sym typeface="Georgia"/>
              </a:rPr>
              <a:t>Can you come up with some real-world examples of NLP? (I think some of you are already using it!)</a:t>
            </a:r>
            <a:endParaRPr lang="en-US" dirty="0">
              <a:sym typeface="Georgia"/>
            </a:endParaRPr>
          </a:p>
          <a:p>
            <a:endParaRPr lang="en-US" dirty="0"/>
          </a:p>
        </p:txBody>
      </p:sp>
    </p:spTree>
    <p:extLst>
      <p:ext uri="{BB962C8B-B14F-4D97-AF65-F5344CB8AC3E}">
        <p14:creationId xmlns:p14="http://schemas.microsoft.com/office/powerpoint/2010/main" val="3040821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teach computers to understand human language?</a:t>
            </a:r>
            <a:endParaRPr lang="en-US" dirty="0"/>
          </a:p>
        </p:txBody>
      </p:sp>
      <p:sp>
        <p:nvSpPr>
          <p:cNvPr id="3" name="Content Placeholder 2"/>
          <p:cNvSpPr>
            <a:spLocks noGrp="1"/>
          </p:cNvSpPr>
          <p:nvPr>
            <p:ph idx="1"/>
          </p:nvPr>
        </p:nvSpPr>
        <p:spPr/>
        <p:txBody>
          <a:bodyPr/>
          <a:lstStyle/>
          <a:p>
            <a:r>
              <a:rPr lang="en-US" dirty="0" smtClean="0"/>
              <a:t>How do we discern the meaning of </a:t>
            </a:r>
            <a:r>
              <a:rPr lang="en-US" b="1" dirty="0" smtClean="0"/>
              <a:t>sea </a:t>
            </a:r>
            <a:r>
              <a:rPr lang="en-US" dirty="0"/>
              <a:t>in the following </a:t>
            </a:r>
            <a:r>
              <a:rPr lang="en-US" dirty="0" smtClean="0"/>
              <a:t>sentences?</a:t>
            </a:r>
          </a:p>
          <a:p>
            <a:pPr lvl="1"/>
            <a:r>
              <a:rPr lang="en-US" dirty="0" smtClean="0"/>
              <a:t>“The driftwood floated in from the </a:t>
            </a:r>
            <a:r>
              <a:rPr lang="en-US" b="1" dirty="0" smtClean="0"/>
              <a:t>sea</a:t>
            </a:r>
            <a:r>
              <a:rPr lang="en-US" dirty="0" smtClean="0"/>
              <a:t>”</a:t>
            </a:r>
          </a:p>
          <a:p>
            <a:pPr lvl="1"/>
            <a:r>
              <a:rPr lang="en-US" dirty="0" smtClean="0"/>
              <a:t>My cousin is dealing with a </a:t>
            </a:r>
            <a:r>
              <a:rPr lang="en-US" b="1" dirty="0" smtClean="0"/>
              <a:t>sea</a:t>
            </a:r>
            <a:r>
              <a:rPr lang="en-US" dirty="0" smtClean="0"/>
              <a:t> of troubles.”</a:t>
            </a:r>
          </a:p>
          <a:p>
            <a:r>
              <a:rPr lang="en-US" dirty="0" smtClean="0"/>
              <a:t>Large body of water: </a:t>
            </a:r>
            <a:r>
              <a:rPr lang="en-US" b="1" u="sng" dirty="0" smtClean="0"/>
              <a:t>the sea</a:t>
            </a:r>
          </a:p>
          <a:p>
            <a:r>
              <a:rPr lang="en-US" dirty="0" smtClean="0"/>
              <a:t>Figurative large quantity </a:t>
            </a:r>
            <a:r>
              <a:rPr lang="en-US" b="1" u="sng" dirty="0" smtClean="0"/>
              <a:t>sea of</a:t>
            </a:r>
            <a:endParaRPr lang="en-US" b="1" u="sng" dirty="0"/>
          </a:p>
        </p:txBody>
      </p:sp>
    </p:spTree>
    <p:extLst>
      <p:ext uri="{BB962C8B-B14F-4D97-AF65-F5344CB8AC3E}">
        <p14:creationId xmlns:p14="http://schemas.microsoft.com/office/powerpoint/2010/main" val="2723799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Applications</a:t>
            </a:r>
            <a:endParaRPr lang="en-US" dirty="0"/>
          </a:p>
        </p:txBody>
      </p:sp>
      <p:sp>
        <p:nvSpPr>
          <p:cNvPr id="3" name="Content Placeholder 2"/>
          <p:cNvSpPr>
            <a:spLocks noGrp="1"/>
          </p:cNvSpPr>
          <p:nvPr>
            <p:ph idx="1"/>
          </p:nvPr>
        </p:nvSpPr>
        <p:spPr/>
        <p:txBody>
          <a:bodyPr/>
          <a:lstStyle/>
          <a:p>
            <a:r>
              <a:rPr lang="en-US" dirty="0" smtClean="0"/>
              <a:t>Speech Recognition</a:t>
            </a:r>
          </a:p>
          <a:p>
            <a:endParaRPr lang="en-US" dirty="0"/>
          </a:p>
          <a:p>
            <a:endParaRPr lang="en-US" dirty="0" smtClean="0"/>
          </a:p>
          <a:p>
            <a:r>
              <a:rPr lang="en-US" dirty="0" smtClean="0"/>
              <a:t>Machine Translation</a:t>
            </a:r>
          </a:p>
          <a:p>
            <a:r>
              <a:rPr lang="en-US" dirty="0" smtClean="0"/>
              <a:t>Auto Correction</a:t>
            </a:r>
          </a:p>
          <a:p>
            <a:r>
              <a:rPr lang="en-US" dirty="0" smtClean="0"/>
              <a:t>Sentiment analysis</a:t>
            </a:r>
          </a:p>
          <a:p>
            <a:r>
              <a:rPr lang="en-US" dirty="0" smtClean="0"/>
              <a:t>Topic Modeling</a:t>
            </a:r>
          </a:p>
          <a:p>
            <a:pPr marL="114300" indent="0">
              <a:buNone/>
            </a:pPr>
            <a:endParaRPr lang="en-US" dirty="0"/>
          </a:p>
        </p:txBody>
      </p:sp>
      <p:pic>
        <p:nvPicPr>
          <p:cNvPr id="4" name="Shape 498"/>
          <p:cNvPicPr preferRelativeResize="0"/>
          <p:nvPr/>
        </p:nvPicPr>
        <p:blipFill>
          <a:blip r:embed="rId2">
            <a:alphaModFix/>
          </a:blip>
          <a:stretch>
            <a:fillRect/>
          </a:stretch>
        </p:blipFill>
        <p:spPr>
          <a:xfrm>
            <a:off x="2689848" y="1044051"/>
            <a:ext cx="2857500" cy="1861202"/>
          </a:xfrm>
          <a:prstGeom prst="rect">
            <a:avLst/>
          </a:prstGeom>
          <a:noFill/>
          <a:ln>
            <a:noFill/>
          </a:ln>
        </p:spPr>
      </p:pic>
      <p:pic>
        <p:nvPicPr>
          <p:cNvPr id="5" name="Picture 4" descr="Screen Shot 2016-03-12 at 5.58.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556706"/>
            <a:ext cx="6802800" cy="2087149"/>
          </a:xfrm>
          <a:prstGeom prst="rect">
            <a:avLst/>
          </a:prstGeom>
        </p:spPr>
      </p:pic>
    </p:spTree>
    <p:extLst>
      <p:ext uri="{BB962C8B-B14F-4D97-AF65-F5344CB8AC3E}">
        <p14:creationId xmlns:p14="http://schemas.microsoft.com/office/powerpoint/2010/main" val="2322538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a:xfrm>
            <a:off x="209028" y="1417638"/>
            <a:ext cx="7620000" cy="4800600"/>
          </a:xfrm>
        </p:spPr>
        <p:txBody>
          <a:bodyPr/>
          <a:lstStyle/>
          <a:p>
            <a:pPr lvl="0"/>
            <a:r>
              <a:rPr lang="en-US" sz="2400" dirty="0">
                <a:latin typeface="Times New Roman"/>
                <a:ea typeface="Georgia"/>
                <a:cs typeface="Times New Roman"/>
                <a:sym typeface="Georgia"/>
              </a:rPr>
              <a:t>Tokenization is the task of separating a sentence into its constituent parts, or </a:t>
            </a:r>
            <a:r>
              <a:rPr lang="en-US" sz="2400" i="1" dirty="0">
                <a:latin typeface="Times New Roman"/>
                <a:ea typeface="Georgia"/>
                <a:cs typeface="Times New Roman"/>
                <a:sym typeface="Georgia"/>
              </a:rPr>
              <a:t>tokens</a:t>
            </a:r>
            <a:r>
              <a:rPr lang="en-US" sz="2400" dirty="0">
                <a:latin typeface="Times New Roman"/>
                <a:ea typeface="Georgia"/>
                <a:cs typeface="Times New Roman"/>
                <a:sym typeface="Georgia"/>
              </a:rPr>
              <a:t>.</a:t>
            </a:r>
          </a:p>
          <a:p>
            <a:pPr lvl="0"/>
            <a:r>
              <a:rPr lang="en-US" sz="2400" dirty="0">
                <a:latin typeface="Times New Roman"/>
                <a:ea typeface="Georgia"/>
                <a:cs typeface="Times New Roman"/>
                <a:sym typeface="Georgia"/>
              </a:rPr>
              <a:t>Determining the “words” of a sentence seems easy but can quickly become complicated with unusual punctuation (common in social media) or different language conventions.</a:t>
            </a:r>
          </a:p>
          <a:p>
            <a:pPr lvl="0"/>
            <a:r>
              <a:rPr lang="en-US" sz="2400" dirty="0">
                <a:latin typeface="Times New Roman"/>
                <a:ea typeface="Georgia"/>
                <a:cs typeface="Times New Roman"/>
                <a:sym typeface="Georgia"/>
              </a:rPr>
              <a:t>What sort of difficulties may there be with the following sentence?</a:t>
            </a:r>
          </a:p>
          <a:p>
            <a:pPr lvl="1"/>
            <a:r>
              <a:rPr lang="en-US" dirty="0">
                <a:latin typeface="Times New Roman"/>
                <a:ea typeface="Georgia"/>
                <a:cs typeface="Times New Roman"/>
                <a:sym typeface="Georgia"/>
              </a:rPr>
              <a:t>The L.A. Lakers won the NBA championship in 2010, defeating the Boston Celtics.</a:t>
            </a:r>
          </a:p>
          <a:p>
            <a:endParaRPr lang="en-US" dirty="0"/>
          </a:p>
        </p:txBody>
      </p:sp>
    </p:spTree>
    <p:extLst>
      <p:ext uri="{BB962C8B-B14F-4D97-AF65-F5344CB8AC3E}">
        <p14:creationId xmlns:p14="http://schemas.microsoft.com/office/powerpoint/2010/main" val="959554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 Examples</a:t>
            </a:r>
            <a:endParaRPr lang="en-US" dirty="0"/>
          </a:p>
        </p:txBody>
      </p:sp>
      <p:sp>
        <p:nvSpPr>
          <p:cNvPr id="3" name="Content Placeholder 2"/>
          <p:cNvSpPr>
            <a:spLocks noGrp="1"/>
          </p:cNvSpPr>
          <p:nvPr>
            <p:ph idx="1"/>
          </p:nvPr>
        </p:nvSpPr>
        <p:spPr/>
        <p:txBody>
          <a:bodyPr/>
          <a:lstStyle/>
          <a:p>
            <a:pPr lvl="0" algn="ctr">
              <a:spcBef>
                <a:spcPts val="0"/>
              </a:spcBef>
              <a:buNone/>
            </a:pPr>
            <a:r>
              <a:rPr lang="en-US" sz="2400" dirty="0">
                <a:latin typeface="Georgia"/>
                <a:ea typeface="Georgia"/>
                <a:cs typeface="Georgia"/>
                <a:sym typeface="Georgia"/>
              </a:rPr>
              <a:t>My house is located in Uptown. → [My, house, is, located, in, Uptown]</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The Lakers are my favorite team. → [The, Lakers, are, my, favorite, team]</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Data Science is the future! → [Data, Science, is, the, future]</a:t>
            </a:r>
          </a:p>
          <a:p>
            <a:pPr lvl="0" algn="ctr">
              <a:spcBef>
                <a:spcPts val="0"/>
              </a:spcBef>
              <a:buNone/>
            </a:pPr>
            <a:endParaRPr lang="en-US" sz="2400" dirty="0">
              <a:latin typeface="Georgia"/>
              <a:ea typeface="Georgia"/>
              <a:cs typeface="Georgia"/>
              <a:sym typeface="Georgia"/>
            </a:endParaRPr>
          </a:p>
          <a:p>
            <a:pPr lvl="0" algn="ctr">
              <a:spcBef>
                <a:spcPts val="0"/>
              </a:spcBef>
              <a:buNone/>
            </a:pPr>
            <a:r>
              <a:rPr lang="en-US" sz="2400" dirty="0">
                <a:latin typeface="Georgia"/>
                <a:ea typeface="Georgia"/>
                <a:cs typeface="Georgia"/>
                <a:sym typeface="Georgia"/>
              </a:rPr>
              <a:t>GA has many locations. → [GA, has, many, locations.]</a:t>
            </a:r>
          </a:p>
          <a:p>
            <a:endParaRPr lang="en-US" dirty="0"/>
          </a:p>
        </p:txBody>
      </p:sp>
    </p:spTree>
    <p:extLst>
      <p:ext uri="{BB962C8B-B14F-4D97-AF65-F5344CB8AC3E}">
        <p14:creationId xmlns:p14="http://schemas.microsoft.com/office/powerpoint/2010/main" val="3821516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 and Stemming</a:t>
            </a:r>
            <a:endParaRPr lang="en-US" dirty="0"/>
          </a:p>
        </p:txBody>
      </p:sp>
      <p:sp>
        <p:nvSpPr>
          <p:cNvPr id="3" name="Content Placeholder 2"/>
          <p:cNvSpPr>
            <a:spLocks noGrp="1"/>
          </p:cNvSpPr>
          <p:nvPr>
            <p:ph idx="1"/>
          </p:nvPr>
        </p:nvSpPr>
        <p:spPr/>
        <p:txBody>
          <a:bodyPr/>
          <a:lstStyle/>
          <a:p>
            <a:pPr marL="203200" lvl="0" indent="-256540">
              <a:spcBef>
                <a:spcPts val="0"/>
              </a:spcBef>
              <a:buSzPct val="100000"/>
              <a:buFont typeface="Georgia"/>
              <a:buChar char="‣"/>
            </a:pPr>
            <a:r>
              <a:rPr lang="en-US" sz="2400" dirty="0">
                <a:latin typeface="Times New Roman"/>
                <a:ea typeface="Georgia"/>
                <a:cs typeface="Times New Roman"/>
                <a:sym typeface="Georgia"/>
              </a:rPr>
              <a:t>Lemmatization is a more refined process that uses specific language and grammar rules to derive the root of a word.  </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This is useful for words that do not share an obvious root such as ‘better’ and ‘best’.</a:t>
            </a:r>
          </a:p>
          <a:p>
            <a:pPr lvl="0">
              <a:spcBef>
                <a:spcPts val="0"/>
              </a:spcBef>
              <a:buNone/>
            </a:pPr>
            <a:endParaRPr lang="en-US" sz="2400" dirty="0">
              <a:latin typeface="Times New Roman"/>
              <a:ea typeface="Georgia"/>
              <a:cs typeface="Times New Roman"/>
              <a:sym typeface="Georgia"/>
            </a:endParaRPr>
          </a:p>
          <a:p>
            <a:pPr marL="203200" lvl="0" indent="-256540">
              <a:spcBef>
                <a:spcPts val="0"/>
              </a:spcBef>
              <a:buSzPct val="100000"/>
              <a:buFont typeface="Georgia"/>
              <a:buChar char="‣"/>
            </a:pPr>
            <a:r>
              <a:rPr lang="en-US" sz="2400" dirty="0">
                <a:latin typeface="Times New Roman"/>
                <a:ea typeface="Georgia"/>
                <a:cs typeface="Times New Roman"/>
                <a:sym typeface="Georgia"/>
              </a:rPr>
              <a:t>What are some other examples of words that do not share an obvious root?</a:t>
            </a:r>
          </a:p>
          <a:p>
            <a:endParaRPr lang="en-US" dirty="0"/>
          </a:p>
        </p:txBody>
      </p:sp>
    </p:spTree>
    <p:extLst>
      <p:ext uri="{BB962C8B-B14F-4D97-AF65-F5344CB8AC3E}">
        <p14:creationId xmlns:p14="http://schemas.microsoft.com/office/powerpoint/2010/main" val="247723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 and Stemming</a:t>
            </a:r>
            <a:endParaRPr lang="en-US" dirty="0"/>
          </a:p>
        </p:txBody>
      </p:sp>
      <p:sp>
        <p:nvSpPr>
          <p:cNvPr id="3" name="Content Placeholder 2"/>
          <p:cNvSpPr>
            <a:spLocks noGrp="1"/>
          </p:cNvSpPr>
          <p:nvPr>
            <p:ph idx="1"/>
          </p:nvPr>
        </p:nvSpPr>
        <p:spPr>
          <a:xfrm>
            <a:off x="-2141294" y="1656044"/>
            <a:ext cx="7620000" cy="4800600"/>
          </a:xfrm>
        </p:spPr>
        <p:txBody>
          <a:bodyPr>
            <a:normAutofit/>
          </a:bodyPr>
          <a:lstStyle/>
          <a:p>
            <a:pPr lvl="0" algn="ctr">
              <a:spcBef>
                <a:spcPts val="0"/>
              </a:spcBef>
              <a:buNone/>
            </a:pPr>
            <a:r>
              <a:rPr lang="en-US" sz="2000" b="1" dirty="0">
                <a:latin typeface="Georgia"/>
                <a:ea typeface="Georgia"/>
                <a:cs typeface="Georgia"/>
                <a:sym typeface="Georgia"/>
              </a:rPr>
              <a:t>Lemmatization</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shouted → shout</a:t>
            </a:r>
          </a:p>
          <a:p>
            <a:pPr lvl="0">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best → good</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better → good</a:t>
            </a:r>
          </a:p>
          <a:p>
            <a:pPr lvl="0" algn="ctr">
              <a:spcBef>
                <a:spcPts val="0"/>
              </a:spcBef>
              <a:buNone/>
            </a:pPr>
            <a:endParaRPr lang="en-US" sz="2000" dirty="0">
              <a:latin typeface="Georgia"/>
              <a:ea typeface="Georgia"/>
              <a:cs typeface="Georgia"/>
              <a:sym typeface="Georgia"/>
            </a:endParaRPr>
          </a:p>
          <a:p>
            <a:pPr lvl="0" algn="ctr">
              <a:spcBef>
                <a:spcPts val="0"/>
              </a:spcBef>
              <a:buNone/>
            </a:pPr>
            <a:r>
              <a:rPr lang="en-US" sz="2000" dirty="0">
                <a:latin typeface="Georgia"/>
                <a:ea typeface="Georgia"/>
                <a:cs typeface="Georgia"/>
                <a:sym typeface="Georgia"/>
              </a:rPr>
              <a:t>good → good</a:t>
            </a:r>
          </a:p>
          <a:p>
            <a:pPr lvl="0" algn="ctr">
              <a:spcBef>
                <a:spcPts val="0"/>
              </a:spcBef>
              <a:buNone/>
            </a:pPr>
            <a:endParaRPr lang="en-US" sz="2000" dirty="0">
              <a:latin typeface="Georgia"/>
              <a:ea typeface="Georgia"/>
              <a:cs typeface="Georgia"/>
              <a:sym typeface="Georgia"/>
            </a:endParaRPr>
          </a:p>
          <a:p>
            <a:endParaRPr lang="en-US" dirty="0"/>
          </a:p>
        </p:txBody>
      </p:sp>
      <p:sp>
        <p:nvSpPr>
          <p:cNvPr id="4" name="Rectangle 3"/>
          <p:cNvSpPr/>
          <p:nvPr/>
        </p:nvSpPr>
        <p:spPr>
          <a:xfrm>
            <a:off x="3240819" y="1638281"/>
            <a:ext cx="4836381" cy="2308324"/>
          </a:xfrm>
          <a:prstGeom prst="rect">
            <a:avLst/>
          </a:prstGeom>
        </p:spPr>
        <p:txBody>
          <a:bodyPr wrap="square">
            <a:spAutoFit/>
          </a:bodyPr>
          <a:lstStyle/>
          <a:p>
            <a:pPr lvl="0" algn="ctr"/>
            <a:r>
              <a:rPr lang="en-US" b="1" dirty="0" smtClean="0">
                <a:latin typeface="Georgia"/>
                <a:ea typeface="Georgia"/>
                <a:cs typeface="Georgia"/>
                <a:sym typeface="Georgia"/>
              </a:rPr>
              <a:t>Stemming</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badly → bad</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computing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computed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p:txBody>
      </p:sp>
    </p:spTree>
    <p:extLst>
      <p:ext uri="{BB962C8B-B14F-4D97-AF65-F5344CB8AC3E}">
        <p14:creationId xmlns:p14="http://schemas.microsoft.com/office/powerpoint/2010/main" val="4135223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275</TotalTime>
  <Words>1151</Words>
  <Application>Microsoft Macintosh PowerPoint</Application>
  <PresentationFormat>On-screen Show (4:3)</PresentationFormat>
  <Paragraphs>166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Lecture 13- Natural Language Processing</vt:lpstr>
      <vt:lpstr>Agenda</vt:lpstr>
      <vt:lpstr>Natural Language Processing</vt:lpstr>
      <vt:lpstr>How do we teach computers to understand human language?</vt:lpstr>
      <vt:lpstr>NLP Applications</vt:lpstr>
      <vt:lpstr>Tokenization</vt:lpstr>
      <vt:lpstr>Tokenization Examples</vt:lpstr>
      <vt:lpstr>Lemmatization and Stemming</vt:lpstr>
      <vt:lpstr>Lemmatization and Stemming</vt:lpstr>
      <vt:lpstr>Stop Words</vt:lpstr>
      <vt:lpstr>Text Classification</vt:lpstr>
      <vt:lpstr>Text Classification</vt:lpstr>
      <vt:lpstr>Regularizing the models</vt:lpstr>
      <vt:lpstr>Term Frequency – Inverse Document Frequency</vt:lpstr>
      <vt:lpstr>TF-IDF (Term Frequency-inverse document frequency)</vt:lpstr>
      <vt:lpstr>Example</vt:lpstr>
      <vt:lpstr>PowerPoint Presentation</vt:lpstr>
      <vt:lpstr>TF-IDF</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Natural Language Processing</dc:title>
  <dc:creator>HH</dc:creator>
  <cp:lastModifiedBy>HH</cp:lastModifiedBy>
  <cp:revision>12</cp:revision>
  <dcterms:created xsi:type="dcterms:W3CDTF">2016-03-13T01:10:43Z</dcterms:created>
  <dcterms:modified xsi:type="dcterms:W3CDTF">2016-07-27T02:50:50Z</dcterms:modified>
</cp:coreProperties>
</file>