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aEUgPlyGAyaf79+gS7gb1DaI0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e6302ed9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e6302ed94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Miss/ Mrs / Ms.</a:t>
            </a:r>
            <a:endParaRPr/>
          </a:p>
        </p:txBody>
      </p:sp>
      <p:sp>
        <p:nvSpPr>
          <p:cNvPr id="167" name="Google Shape;167;g5e6302ed94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e6302ed94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e6302ed94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5e6302ed94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e6302ed9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e6302ed9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5e6302ed94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300">
        <p14:pan dir="u"/>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thoughtco.com/types-of-business-letters-1210162" TargetMode="External"/><Relationship Id="rId4" Type="http://schemas.openxmlformats.org/officeDocument/2006/relationships/hyperlink" Target="https://www.thoughtco.com/the-introductory-paragraph-185726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p:nvPr/>
        </p:nvSpPr>
        <p:spPr>
          <a:xfrm>
            <a:off x="1982426" y="402891"/>
            <a:ext cx="8227147" cy="5564125"/>
          </a:xfrm>
          <a:prstGeom prst="wedgeEllipseCallout">
            <a:avLst>
              <a:gd fmla="val -20833" name="adj1"/>
              <a:gd fmla="val 62500" name="adj2"/>
            </a:avLst>
          </a:prstGeom>
          <a:solidFill>
            <a:srgbClr val="FFD96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ph type="ctrTitle"/>
          </p:nvPr>
        </p:nvSpPr>
        <p:spPr>
          <a:xfrm>
            <a:off x="1524000" y="1777336"/>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8000"/>
              <a:buFont typeface="Calibri"/>
              <a:buNone/>
            </a:pPr>
            <a:r>
              <a:rPr lang="en-GB" sz="8000"/>
              <a:t>Communication in the workplace</a:t>
            </a:r>
            <a:endParaRPr sz="8000"/>
          </a:p>
        </p:txBody>
      </p:sp>
      <p:sp>
        <p:nvSpPr>
          <p:cNvPr id="90" name="Google Shape;90;p1"/>
          <p:cNvSpPr txBox="1"/>
          <p:nvPr>
            <p:ph idx="1" type="subTitle"/>
          </p:nvPr>
        </p:nvSpPr>
        <p:spPr>
          <a:xfrm>
            <a:off x="1524000" y="4311254"/>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GB" sz="4400"/>
              <a:t>Who? What? How? Why?</a:t>
            </a:r>
            <a:endParaRPr sz="4400"/>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5e6302ed94_0_18"/>
          <p:cNvSpPr txBox="1"/>
          <p:nvPr>
            <p:ph idx="1" type="body"/>
          </p:nvPr>
        </p:nvSpPr>
        <p:spPr>
          <a:xfrm>
            <a:off x="7982750" y="2068175"/>
            <a:ext cx="27582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Yours faithfully, </a:t>
            </a:r>
            <a:endParaRPr/>
          </a:p>
          <a:p>
            <a:pPr indent="0" lvl="0" marL="0" rtl="0" algn="l">
              <a:spcBef>
                <a:spcPts val="1000"/>
              </a:spcBef>
              <a:spcAft>
                <a:spcPts val="0"/>
              </a:spcAft>
              <a:buNone/>
            </a:pPr>
            <a:r>
              <a:rPr lang="en-GB"/>
              <a:t>Mrs. Conteh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GB"/>
              <a:t>Yours sincerely,</a:t>
            </a:r>
            <a:endParaRPr/>
          </a:p>
          <a:p>
            <a:pPr indent="0" lvl="0" marL="0" rtl="0" algn="l">
              <a:spcBef>
                <a:spcPts val="1000"/>
              </a:spcBef>
              <a:spcAft>
                <a:spcPts val="0"/>
              </a:spcAft>
              <a:buNone/>
            </a:pPr>
            <a:r>
              <a:rPr lang="en-GB"/>
              <a:t>Mr. Bangura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GB"/>
              <a:t>Kind Regards,</a:t>
            </a:r>
            <a:endParaRPr/>
          </a:p>
          <a:p>
            <a:pPr indent="0" lvl="0" marL="0" rtl="0" algn="l">
              <a:spcBef>
                <a:spcPts val="1000"/>
              </a:spcBef>
              <a:spcAft>
                <a:spcPts val="0"/>
              </a:spcAft>
              <a:buNone/>
            </a:pPr>
            <a:r>
              <a:rPr lang="en-GB"/>
              <a:t>Miss. Sesay</a:t>
            </a:r>
            <a:endParaRPr/>
          </a:p>
          <a:p>
            <a:pPr indent="0" lvl="0" marL="0" rtl="0" algn="l">
              <a:spcBef>
                <a:spcPts val="1000"/>
              </a:spcBef>
              <a:spcAft>
                <a:spcPts val="0"/>
              </a:spcAft>
              <a:buNone/>
            </a:pPr>
            <a:r>
              <a:t/>
            </a:r>
            <a:endParaRPr/>
          </a:p>
        </p:txBody>
      </p:sp>
      <p:sp>
        <p:nvSpPr>
          <p:cNvPr id="170" name="Google Shape;170;g5e6302ed94_0_18"/>
          <p:cNvSpPr txBox="1"/>
          <p:nvPr/>
        </p:nvSpPr>
        <p:spPr>
          <a:xfrm>
            <a:off x="1806450" y="1421975"/>
            <a:ext cx="23199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3000" u="sng">
                <a:solidFill>
                  <a:schemeClr val="dk1"/>
                </a:solidFill>
                <a:latin typeface="Calibri"/>
                <a:ea typeface="Calibri"/>
                <a:cs typeface="Calibri"/>
                <a:sym typeface="Calibri"/>
              </a:rPr>
              <a:t>Salutations</a:t>
            </a:r>
            <a:endParaRPr sz="3000" u="sng"/>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71" name="Google Shape;171;g5e6302ed94_0_18"/>
          <p:cNvSpPr txBox="1"/>
          <p:nvPr/>
        </p:nvSpPr>
        <p:spPr>
          <a:xfrm>
            <a:off x="7601500" y="1421975"/>
            <a:ext cx="27582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u="sng">
                <a:latin typeface="Calibri"/>
                <a:ea typeface="Calibri"/>
                <a:cs typeface="Calibri"/>
                <a:sym typeface="Calibri"/>
              </a:rPr>
              <a:t>Sign off</a:t>
            </a:r>
            <a:endParaRPr sz="3000" u="sng">
              <a:latin typeface="Calibri"/>
              <a:ea typeface="Calibri"/>
              <a:cs typeface="Calibri"/>
              <a:sym typeface="Calibri"/>
            </a:endParaRPr>
          </a:p>
        </p:txBody>
      </p:sp>
      <p:sp>
        <p:nvSpPr>
          <p:cNvPr id="172" name="Google Shape;172;g5e6302ed94_0_18"/>
          <p:cNvSpPr txBox="1"/>
          <p:nvPr>
            <p:ph type="title"/>
          </p:nvPr>
        </p:nvSpPr>
        <p:spPr>
          <a:xfrm>
            <a:off x="173930" y="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Starting &amp; Finishing</a:t>
            </a:r>
            <a:endParaRPr/>
          </a:p>
        </p:txBody>
      </p:sp>
      <p:sp>
        <p:nvSpPr>
          <p:cNvPr id="173" name="Google Shape;173;g5e6302ed94_0_18"/>
          <p:cNvSpPr/>
          <p:nvPr/>
        </p:nvSpPr>
        <p:spPr>
          <a:xfrm>
            <a:off x="0" y="1111725"/>
            <a:ext cx="5307000" cy="213900"/>
          </a:xfrm>
          <a:prstGeom prst="homePlate">
            <a:avLst>
              <a:gd fmla="val 50000" name="adj"/>
            </a:avLst>
          </a:prstGeom>
          <a:solidFill>
            <a:srgbClr val="FFD96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g5e6302ed94_0_18"/>
          <p:cNvSpPr txBox="1"/>
          <p:nvPr>
            <p:ph idx="1" type="body"/>
          </p:nvPr>
        </p:nvSpPr>
        <p:spPr>
          <a:xfrm>
            <a:off x="312900" y="2068175"/>
            <a:ext cx="53070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To Whom it may concern,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GB"/>
              <a:t>Dear Sir/Madam,</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GB"/>
              <a:t>Dear Sirs,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GB"/>
              <a:t>Dear Mr. Sesay,</a:t>
            </a:r>
            <a:endParaRPr/>
          </a:p>
          <a:p>
            <a:pPr indent="0" lvl="0" marL="0" rtl="0" algn="l">
              <a:spcBef>
                <a:spcPts val="1000"/>
              </a:spcBef>
              <a:spcAft>
                <a:spcPts val="0"/>
              </a:spcAft>
              <a:buNone/>
            </a:pPr>
            <a:r>
              <a:rPr lang="en-GB"/>
              <a:t>		</a:t>
            </a:r>
            <a:endParaRPr/>
          </a:p>
          <a:p>
            <a:pPr indent="0" lvl="0" marL="0" rtl="0" algn="l">
              <a:spcBef>
                <a:spcPts val="1000"/>
              </a:spcBef>
              <a:spcAft>
                <a:spcPts val="0"/>
              </a:spcAft>
              <a:buNone/>
            </a:pPr>
            <a:r>
              <a:t/>
            </a:r>
            <a:endParaRPr/>
          </a:p>
        </p:txBody>
      </p:sp>
      <p:sp>
        <p:nvSpPr>
          <p:cNvPr id="175" name="Google Shape;175;g5e6302ed94_0_18"/>
          <p:cNvSpPr/>
          <p:nvPr/>
        </p:nvSpPr>
        <p:spPr>
          <a:xfrm>
            <a:off x="5736800" y="2356475"/>
            <a:ext cx="281100" cy="3774600"/>
          </a:xfrm>
          <a:prstGeom prst="down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5e6302ed94_0_18"/>
          <p:cNvSpPr txBox="1"/>
          <p:nvPr/>
        </p:nvSpPr>
        <p:spPr>
          <a:xfrm>
            <a:off x="5465950" y="1782763"/>
            <a:ext cx="11772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FORMAL</a:t>
            </a:r>
            <a:endParaRPr sz="1800">
              <a:latin typeface="Calibri"/>
              <a:ea typeface="Calibri"/>
              <a:cs typeface="Calibri"/>
              <a:sym typeface="Calibri"/>
            </a:endParaRPr>
          </a:p>
        </p:txBody>
      </p:sp>
      <p:sp>
        <p:nvSpPr>
          <p:cNvPr id="177" name="Google Shape;177;g5e6302ed94_0_18"/>
          <p:cNvSpPr txBox="1"/>
          <p:nvPr/>
        </p:nvSpPr>
        <p:spPr>
          <a:xfrm>
            <a:off x="5194900" y="6193250"/>
            <a:ext cx="17193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LESS FORMAL</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1000"/>
                                        <p:tgtEl>
                                          <p:spTgt spid="17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 calcmode="lin" valueType="num">
                                      <p:cBhvr additive="base">
                                        <p:cTn dur="1000"/>
                                        <p:tgtEl>
                                          <p:spTgt spid="17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 calcmode="lin" valueType="num">
                                      <p:cBhvr additive="base">
                                        <p:cTn dur="1000"/>
                                        <p:tgtEl>
                                          <p:spTgt spid="17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 calcmode="lin" valueType="num">
                                      <p:cBhvr additive="base">
                                        <p:cTn dur="1000"/>
                                        <p:tgtEl>
                                          <p:spTgt spid="17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 calcmode="lin" valueType="num">
                                      <p:cBhvr additive="base">
                                        <p:cTn dur="1000"/>
                                        <p:tgtEl>
                                          <p:spTgt spid="17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 calcmode="lin" valueType="num">
                                      <p:cBhvr additive="base">
                                        <p:cTn dur="1000"/>
                                        <p:tgtEl>
                                          <p:spTgt spid="17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 calcmode="lin" valueType="num">
                                      <p:cBhvr additive="base">
                                        <p:cTn dur="1000"/>
                                        <p:tgtEl>
                                          <p:spTgt spid="174">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 calcmode="lin" valueType="num">
                                      <p:cBhvr additive="base">
                                        <p:cTn dur="1000"/>
                                        <p:tgtEl>
                                          <p:spTgt spid="174">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 calcmode="lin" valueType="num">
                                      <p:cBhvr additive="base">
                                        <p:cTn dur="1000"/>
                                        <p:tgtEl>
                                          <p:spTgt spid="174">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 calcmode="lin" valueType="num">
                                      <p:cBhvr additive="base">
                                        <p:cTn dur="1000"/>
                                        <p:tgtEl>
                                          <p:spTgt spid="16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 calcmode="lin" valueType="num">
                                      <p:cBhvr additive="base">
                                        <p:cTn dur="1000"/>
                                        <p:tgtEl>
                                          <p:spTgt spid="16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 calcmode="lin" valueType="num">
                                      <p:cBhvr additive="base">
                                        <p:cTn dur="1000"/>
                                        <p:tgtEl>
                                          <p:spTgt spid="16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 calcmode="lin" valueType="num">
                                      <p:cBhvr additive="base">
                                        <p:cTn dur="1000"/>
                                        <p:tgtEl>
                                          <p:spTgt spid="16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 calcmode="lin" valueType="num">
                                      <p:cBhvr additive="base">
                                        <p:cTn dur="1000"/>
                                        <p:tgtEl>
                                          <p:spTgt spid="16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 calcmode="lin" valueType="num">
                                      <p:cBhvr additive="base">
                                        <p:cTn dur="1000"/>
                                        <p:tgtEl>
                                          <p:spTgt spid="169">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 calcmode="lin" valueType="num">
                                      <p:cBhvr additive="base">
                                        <p:cTn dur="1000"/>
                                        <p:tgtEl>
                                          <p:spTgt spid="169">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 calcmode="lin" valueType="num">
                                      <p:cBhvr additive="base">
                                        <p:cTn dur="1000"/>
                                        <p:tgtEl>
                                          <p:spTgt spid="169">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anim calcmode="lin" valueType="num">
                                      <p:cBhvr additive="base">
                                        <p:cTn dur="1000"/>
                                        <p:tgtEl>
                                          <p:spTgt spid="169">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g5e6302ed94_0_41"/>
          <p:cNvSpPr txBox="1"/>
          <p:nvPr>
            <p:ph type="title"/>
          </p:nvPr>
        </p:nvSpPr>
        <p:spPr>
          <a:xfrm>
            <a:off x="1094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The body of the letter</a:t>
            </a:r>
            <a:endParaRPr/>
          </a:p>
        </p:txBody>
      </p:sp>
      <p:sp>
        <p:nvSpPr>
          <p:cNvPr id="184" name="Google Shape;184;g5e6302ed94_0_41"/>
          <p:cNvSpPr txBox="1"/>
          <p:nvPr>
            <p:ph idx="1" type="body"/>
          </p:nvPr>
        </p:nvSpPr>
        <p:spPr>
          <a:xfrm>
            <a:off x="0" y="1111725"/>
            <a:ext cx="12108900" cy="5616600"/>
          </a:xfrm>
          <a:prstGeom prst="rect">
            <a:avLst/>
          </a:prstGeom>
        </p:spPr>
        <p:txBody>
          <a:bodyPr anchorCtr="0" anchor="t" bIns="45700" lIns="91425" spcFirstLastPara="1" rIns="91425" wrap="square" tIns="45700">
            <a:noAutofit/>
          </a:bodyPr>
          <a:lstStyle/>
          <a:p>
            <a:pPr indent="0" lvl="0" marL="0" rtl="0" algn="l">
              <a:lnSpc>
                <a:spcPct val="120000"/>
              </a:lnSpc>
              <a:spcBef>
                <a:spcPts val="1400"/>
              </a:spcBef>
              <a:spcAft>
                <a:spcPts val="0"/>
              </a:spcAft>
              <a:buClr>
                <a:schemeClr val="dk1"/>
              </a:buClr>
              <a:buSzPts val="1100"/>
              <a:buFont typeface="Arial"/>
              <a:buNone/>
            </a:pPr>
            <a:r>
              <a:rPr b="1" lang="en-GB" sz="1800" u="sng">
                <a:solidFill>
                  <a:srgbClr val="282828"/>
                </a:solidFill>
                <a:highlight>
                  <a:srgbClr val="FFFFFF"/>
                </a:highlight>
              </a:rPr>
              <a:t>A Purpose for Each Paragraph</a:t>
            </a:r>
            <a:endParaRPr b="1" sz="1800" u="sng">
              <a:solidFill>
                <a:srgbClr val="282828"/>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b="1" lang="en-GB" sz="1800">
                <a:solidFill>
                  <a:srgbClr val="282828"/>
                </a:solidFill>
                <a:highlight>
                  <a:srgbClr val="FFFFFF"/>
                </a:highlight>
              </a:rPr>
              <a:t>First Paragraph:</a:t>
            </a:r>
            <a:r>
              <a:rPr lang="en-GB" sz="1800">
                <a:solidFill>
                  <a:srgbClr val="282828"/>
                </a:solidFill>
                <a:highlight>
                  <a:srgbClr val="FFFFFF"/>
                </a:highlight>
              </a:rPr>
              <a:t> The first paragraph of formal </a:t>
            </a:r>
            <a:r>
              <a:rPr lang="en-GB" sz="1800">
                <a:solidFill>
                  <a:srgbClr val="0086A6"/>
                </a:solidFill>
                <a:highlight>
                  <a:srgbClr val="FFFFFF"/>
                </a:highlight>
                <a:uFill>
                  <a:noFill/>
                </a:uFill>
                <a:hlinkClick r:id="rId3"/>
              </a:rPr>
              <a:t>letters</a:t>
            </a:r>
            <a:r>
              <a:rPr lang="en-GB" sz="1800">
                <a:solidFill>
                  <a:srgbClr val="282828"/>
                </a:solidFill>
                <a:highlight>
                  <a:srgbClr val="FFFFFF"/>
                </a:highlight>
              </a:rPr>
              <a:t> should include an introduction to the purpose of the letter. It's common to first thank someone or to introduce yourself.</a:t>
            </a:r>
            <a:endParaRPr sz="1800">
              <a:solidFill>
                <a:srgbClr val="282828"/>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i="1" lang="en-GB" sz="1800">
                <a:solidFill>
                  <a:srgbClr val="282828"/>
                </a:solidFill>
                <a:highlight>
                  <a:srgbClr val="FFFFFF"/>
                </a:highlight>
              </a:rPr>
              <a:t>Dear Mr. Anders,</a:t>
            </a:r>
            <a:endParaRPr i="1" sz="1800">
              <a:solidFill>
                <a:srgbClr val="282828"/>
              </a:solidFill>
              <a:highlight>
                <a:srgbClr val="FFFFFF"/>
              </a:highlight>
            </a:endParaRPr>
          </a:p>
          <a:p>
            <a:pPr indent="0" lvl="0" marL="0" rtl="0" algn="l">
              <a:lnSpc>
                <a:spcPct val="115000"/>
              </a:lnSpc>
              <a:spcBef>
                <a:spcPts val="800"/>
              </a:spcBef>
              <a:spcAft>
                <a:spcPts val="0"/>
              </a:spcAft>
              <a:buNone/>
            </a:pPr>
            <a:r>
              <a:rPr i="1" lang="en-GB" sz="1800">
                <a:solidFill>
                  <a:srgbClr val="282828"/>
                </a:solidFill>
                <a:highlight>
                  <a:srgbClr val="FFFFFF"/>
                </a:highlight>
              </a:rPr>
              <a:t>Thank you for taking the time to meet with me last week. I'd like to follow up on our conversation and have a few questions for you.</a:t>
            </a:r>
            <a:endParaRPr i="1" sz="1800">
              <a:solidFill>
                <a:srgbClr val="282828"/>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i="1" sz="1400">
              <a:solidFill>
                <a:srgbClr val="282828"/>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b="1" lang="en-GB" sz="1800">
                <a:solidFill>
                  <a:srgbClr val="282828"/>
                </a:solidFill>
                <a:highlight>
                  <a:srgbClr val="FFFFFF"/>
                </a:highlight>
              </a:rPr>
              <a:t>Body Paragraphs: </a:t>
            </a:r>
            <a:r>
              <a:rPr lang="en-GB" sz="1800">
                <a:solidFill>
                  <a:srgbClr val="282828"/>
                </a:solidFill>
                <a:highlight>
                  <a:srgbClr val="FFFFFF"/>
                </a:highlight>
              </a:rPr>
              <a:t>The second and following paragraphs should provide the main information of the letter, and build on the main purpose in the </a:t>
            </a:r>
            <a:r>
              <a:rPr lang="en-GB" sz="1800">
                <a:solidFill>
                  <a:srgbClr val="0086A6"/>
                </a:solidFill>
                <a:highlight>
                  <a:srgbClr val="FFFFFF"/>
                </a:highlight>
                <a:uFill>
                  <a:noFill/>
                </a:uFill>
                <a:hlinkClick r:id="rId4"/>
              </a:rPr>
              <a:t>introductory first paragraph</a:t>
            </a:r>
            <a:r>
              <a:rPr lang="en-GB" sz="1800">
                <a:solidFill>
                  <a:srgbClr val="282828"/>
                </a:solidFill>
                <a:highlight>
                  <a:srgbClr val="FFFFFF"/>
                </a:highlight>
              </a:rPr>
              <a:t>.</a:t>
            </a:r>
            <a:endParaRPr sz="1800">
              <a:solidFill>
                <a:srgbClr val="282828"/>
              </a:solidFill>
              <a:highlight>
                <a:srgbClr val="FFFFFF"/>
              </a:highlight>
            </a:endParaRPr>
          </a:p>
          <a:p>
            <a:pPr indent="0" lvl="0" marL="0" rtl="0" algn="l">
              <a:lnSpc>
                <a:spcPct val="115000"/>
              </a:lnSpc>
              <a:spcBef>
                <a:spcPts val="800"/>
              </a:spcBef>
              <a:spcAft>
                <a:spcPts val="0"/>
              </a:spcAft>
              <a:buNone/>
            </a:pPr>
            <a:r>
              <a:rPr i="1" lang="en-GB" sz="1800">
                <a:solidFill>
                  <a:srgbClr val="282828"/>
                </a:solidFill>
                <a:highlight>
                  <a:srgbClr val="FFFFFF"/>
                </a:highlight>
              </a:rPr>
              <a:t>Our project is moving forward as scheduled. We'd like to develop a training program for staff at the new locations. To this end, we have decided to rent out space in the local business exhibition center. New staff will be trained by our experts in personnel for three days. In this way, we'll be able to meet demand from the first day.</a:t>
            </a:r>
            <a:endParaRPr i="1" sz="1800">
              <a:solidFill>
                <a:srgbClr val="282828"/>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i="1" sz="1400">
              <a:solidFill>
                <a:srgbClr val="282828"/>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b="1" lang="en-GB" sz="1800">
                <a:solidFill>
                  <a:srgbClr val="282828"/>
                </a:solidFill>
                <a:highlight>
                  <a:srgbClr val="FFFFFF"/>
                </a:highlight>
              </a:rPr>
              <a:t>Final Paragraph:</a:t>
            </a:r>
            <a:r>
              <a:rPr lang="en-GB" sz="1800">
                <a:solidFill>
                  <a:srgbClr val="282828"/>
                </a:solidFill>
                <a:highlight>
                  <a:srgbClr val="FFFFFF"/>
                </a:highlight>
              </a:rPr>
              <a:t> The final paragraph should shortly summarize the intent of the formal letter and end with some call to action.</a:t>
            </a:r>
            <a:endParaRPr sz="1800">
              <a:solidFill>
                <a:srgbClr val="282828"/>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i="1" lang="en-GB" sz="1800">
                <a:solidFill>
                  <a:srgbClr val="282828"/>
                </a:solidFill>
                <a:highlight>
                  <a:srgbClr val="FFFFFF"/>
                </a:highlight>
              </a:rPr>
              <a:t>Thank you for your consideration of my suggestions. I look forward to an opportunity to discuss this matter further.</a:t>
            </a:r>
            <a:endParaRPr i="1" sz="1800">
              <a:solidFill>
                <a:srgbClr val="282828"/>
              </a:solidFill>
              <a:highlight>
                <a:srgbClr val="FFFFFF"/>
              </a:highlight>
            </a:endParaRPr>
          </a:p>
          <a:p>
            <a:pPr indent="0" lvl="0" marL="0" rtl="0" algn="l">
              <a:spcBef>
                <a:spcPts val="1000"/>
              </a:spcBef>
              <a:spcAft>
                <a:spcPts val="0"/>
              </a:spcAft>
              <a:buNone/>
            </a:pPr>
            <a:r>
              <a:t/>
            </a:r>
            <a:endParaRPr/>
          </a:p>
        </p:txBody>
      </p:sp>
      <p:sp>
        <p:nvSpPr>
          <p:cNvPr id="185" name="Google Shape;185;g5e6302ed94_0_41"/>
          <p:cNvSpPr/>
          <p:nvPr/>
        </p:nvSpPr>
        <p:spPr>
          <a:xfrm>
            <a:off x="0" y="1111725"/>
            <a:ext cx="5961000" cy="111000"/>
          </a:xfrm>
          <a:prstGeom prst="homePlate">
            <a:avLst>
              <a:gd fmla="val 50000" name="adj"/>
            </a:avLst>
          </a:prstGeom>
          <a:solidFill>
            <a:srgbClr val="FFD96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1000"/>
                                        <p:tgtEl>
                                          <p:spTgt spid="1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animEffect filter="fade" transition="in">
                                      <p:cBhvr>
                                        <p:cTn dur="1000"/>
                                        <p:tgtEl>
                                          <p:spTgt spid="1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6" st="6"/>
                                            </p:txEl>
                                          </p:spTgt>
                                        </p:tgtEl>
                                        <p:attrNameLst>
                                          <p:attrName>style.visibility</p:attrName>
                                        </p:attrNameLst>
                                      </p:cBhvr>
                                      <p:to>
                                        <p:strVal val="visible"/>
                                      </p:to>
                                    </p:set>
                                    <p:animEffect filter="fade" transition="in">
                                      <p:cBhvr>
                                        <p:cTn dur="1000"/>
                                        <p:tgtEl>
                                          <p:spTgt spid="1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7" st="7"/>
                                            </p:txEl>
                                          </p:spTgt>
                                        </p:tgtEl>
                                        <p:attrNameLst>
                                          <p:attrName>style.visibility</p:attrName>
                                        </p:attrNameLst>
                                      </p:cBhvr>
                                      <p:to>
                                        <p:strVal val="visible"/>
                                      </p:to>
                                    </p:set>
                                    <p:animEffect filter="fade" transition="in">
                                      <p:cBhvr>
                                        <p:cTn dur="1000"/>
                                        <p:tgtEl>
                                          <p:spTgt spid="18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8" st="8"/>
                                            </p:txEl>
                                          </p:spTgt>
                                        </p:tgtEl>
                                        <p:attrNameLst>
                                          <p:attrName>style.visibility</p:attrName>
                                        </p:attrNameLst>
                                      </p:cBhvr>
                                      <p:to>
                                        <p:strVal val="visible"/>
                                      </p:to>
                                    </p:set>
                                    <p:animEffect filter="fade" transition="in">
                                      <p:cBhvr>
                                        <p:cTn dur="1000"/>
                                        <p:tgtEl>
                                          <p:spTgt spid="18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9" st="9"/>
                                            </p:txEl>
                                          </p:spTgt>
                                        </p:tgtEl>
                                        <p:attrNameLst>
                                          <p:attrName>style.visibility</p:attrName>
                                        </p:attrNameLst>
                                      </p:cBhvr>
                                      <p:to>
                                        <p:strVal val="visible"/>
                                      </p:to>
                                    </p:set>
                                    <p:animEffect filter="fade" transition="in">
                                      <p:cBhvr>
                                        <p:cTn dur="1000"/>
                                        <p:tgtEl>
                                          <p:spTgt spid="18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0" st="10"/>
                                            </p:txEl>
                                          </p:spTgt>
                                        </p:tgtEl>
                                        <p:attrNameLst>
                                          <p:attrName>style.visibility</p:attrName>
                                        </p:attrNameLst>
                                      </p:cBhvr>
                                      <p:to>
                                        <p:strVal val="visible"/>
                                      </p:to>
                                    </p:set>
                                    <p:animEffect filter="fade" transition="in">
                                      <p:cBhvr>
                                        <p:cTn dur="1000"/>
                                        <p:tgtEl>
                                          <p:spTgt spid="18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g5e6302ed94_0_1"/>
          <p:cNvSpPr txBox="1"/>
          <p:nvPr>
            <p:ph idx="1" type="body"/>
          </p:nvPr>
        </p:nvSpPr>
        <p:spPr>
          <a:xfrm>
            <a:off x="371025" y="1601375"/>
            <a:ext cx="5683500" cy="3056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The aim and purpose of the letter:</a:t>
            </a:r>
            <a:endParaRPr/>
          </a:p>
          <a:p>
            <a:pPr indent="-342900" lvl="0" marL="457200" rtl="0" algn="l">
              <a:spcBef>
                <a:spcPts val="1000"/>
              </a:spcBef>
              <a:spcAft>
                <a:spcPts val="0"/>
              </a:spcAft>
              <a:buSzPts val="1800"/>
              <a:buChar char="•"/>
            </a:pPr>
            <a:r>
              <a:rPr lang="en-GB"/>
              <a:t>Complaints</a:t>
            </a:r>
            <a:endParaRPr/>
          </a:p>
          <a:p>
            <a:pPr indent="-342900" lvl="0" marL="457200" rtl="0" algn="l">
              <a:spcBef>
                <a:spcPts val="0"/>
              </a:spcBef>
              <a:spcAft>
                <a:spcPts val="0"/>
              </a:spcAft>
              <a:buSzPts val="1800"/>
              <a:buChar char="•"/>
            </a:pPr>
            <a:r>
              <a:rPr lang="en-GB"/>
              <a:t>Invitations</a:t>
            </a:r>
            <a:endParaRPr/>
          </a:p>
          <a:p>
            <a:pPr indent="-342900" lvl="0" marL="457200" rtl="0" algn="l">
              <a:spcBef>
                <a:spcPts val="0"/>
              </a:spcBef>
              <a:spcAft>
                <a:spcPts val="0"/>
              </a:spcAft>
              <a:buSzPts val="1800"/>
              <a:buChar char="•"/>
            </a:pPr>
            <a:r>
              <a:rPr lang="en-GB"/>
              <a:t>Applications</a:t>
            </a:r>
            <a:endParaRPr/>
          </a:p>
          <a:p>
            <a:pPr indent="-342900" lvl="0" marL="457200" rtl="0" algn="l">
              <a:spcBef>
                <a:spcPts val="0"/>
              </a:spcBef>
              <a:spcAft>
                <a:spcPts val="0"/>
              </a:spcAft>
              <a:buSzPts val="1800"/>
              <a:buChar char="•"/>
            </a:pPr>
            <a:r>
              <a:rPr lang="en-GB"/>
              <a:t>Requests</a:t>
            </a:r>
            <a:endParaRPr/>
          </a:p>
          <a:p>
            <a:pPr indent="-342900" lvl="0" marL="457200" rtl="0" algn="l">
              <a:spcBef>
                <a:spcPts val="0"/>
              </a:spcBef>
              <a:spcAft>
                <a:spcPts val="0"/>
              </a:spcAft>
              <a:buSzPts val="1800"/>
              <a:buChar char="•"/>
            </a:pPr>
            <a:r>
              <a:rPr lang="en-GB"/>
              <a:t>Making arrangements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92" name="Google Shape;192;g5e6302ed94_0_1"/>
          <p:cNvSpPr txBox="1"/>
          <p:nvPr>
            <p:ph type="title"/>
          </p:nvPr>
        </p:nvSpPr>
        <p:spPr>
          <a:xfrm>
            <a:off x="229980" y="1825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Pay attention to...</a:t>
            </a:r>
            <a:endParaRPr/>
          </a:p>
        </p:txBody>
      </p:sp>
      <p:sp>
        <p:nvSpPr>
          <p:cNvPr id="193" name="Google Shape;193;g5e6302ed94_0_1"/>
          <p:cNvSpPr/>
          <p:nvPr/>
        </p:nvSpPr>
        <p:spPr>
          <a:xfrm>
            <a:off x="0" y="1111725"/>
            <a:ext cx="5288400" cy="213900"/>
          </a:xfrm>
          <a:prstGeom prst="homePlate">
            <a:avLst>
              <a:gd fmla="val 50000" name="adj"/>
            </a:avLst>
          </a:prstGeom>
          <a:solidFill>
            <a:srgbClr val="FFD96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g5e6302ed94_0_1"/>
          <p:cNvSpPr txBox="1"/>
          <p:nvPr/>
        </p:nvSpPr>
        <p:spPr>
          <a:xfrm>
            <a:off x="7325150" y="2087250"/>
            <a:ext cx="3961500" cy="30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Calibri"/>
                <a:ea typeface="Calibri"/>
                <a:cs typeface="Calibri"/>
                <a:sym typeface="Calibri"/>
              </a:rPr>
              <a:t>“I’m writing this letter with regards to the request for tenders which I read in the august edition of Awoko newspaper.”</a:t>
            </a:r>
            <a:endParaRPr sz="2400">
              <a:latin typeface="Calibri"/>
              <a:ea typeface="Calibri"/>
              <a:cs typeface="Calibri"/>
              <a:sym typeface="Calibri"/>
            </a:endParaRPr>
          </a:p>
        </p:txBody>
      </p:sp>
      <p:sp>
        <p:nvSpPr>
          <p:cNvPr id="195" name="Google Shape;195;g5e6302ed94_0_1"/>
          <p:cNvSpPr/>
          <p:nvPr/>
        </p:nvSpPr>
        <p:spPr>
          <a:xfrm>
            <a:off x="5867625" y="1975125"/>
            <a:ext cx="878400" cy="2186400"/>
          </a:xfrm>
          <a:prstGeom prst="rightBrace">
            <a:avLst>
              <a:gd fmla="val 18746" name="adj1"/>
              <a:gd fmla="val 5084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5e6302ed94_0_1"/>
          <p:cNvSpPr txBox="1"/>
          <p:nvPr/>
        </p:nvSpPr>
        <p:spPr>
          <a:xfrm>
            <a:off x="371025" y="4915500"/>
            <a:ext cx="4896000" cy="132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GB" sz="2800">
                <a:solidFill>
                  <a:schemeClr val="dk1"/>
                </a:solidFill>
                <a:latin typeface="Calibri"/>
                <a:ea typeface="Calibri"/>
                <a:cs typeface="Calibri"/>
                <a:sym typeface="Calibri"/>
              </a:rPr>
              <a:t>Who you are writing to and the relationship you have with the person...</a:t>
            </a:r>
            <a:endParaRPr>
              <a:latin typeface="Calibri"/>
              <a:ea typeface="Calibri"/>
              <a:cs typeface="Calibri"/>
              <a:sym typeface="Calibri"/>
            </a:endParaRPr>
          </a:p>
        </p:txBody>
      </p:sp>
      <p:sp>
        <p:nvSpPr>
          <p:cNvPr id="197" name="Google Shape;197;g5e6302ed94_0_1"/>
          <p:cNvSpPr/>
          <p:nvPr/>
        </p:nvSpPr>
        <p:spPr>
          <a:xfrm>
            <a:off x="5933088" y="5025050"/>
            <a:ext cx="726000" cy="1325700"/>
          </a:xfrm>
          <a:prstGeom prst="rightBrace">
            <a:avLst>
              <a:gd fmla="val 18746" name="adj1"/>
              <a:gd fmla="val 5084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5e6302ed94_0_1"/>
          <p:cNvSpPr txBox="1"/>
          <p:nvPr/>
        </p:nvSpPr>
        <p:spPr>
          <a:xfrm>
            <a:off x="7427900" y="4658075"/>
            <a:ext cx="3756000" cy="16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Calibri"/>
                <a:ea typeface="Calibri"/>
                <a:cs typeface="Calibri"/>
                <a:sym typeface="Calibri"/>
              </a:rPr>
              <a:t>“Dear Sir/Madam,”</a:t>
            </a:r>
            <a:endParaRPr sz="2400">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a:p>
            <a:pPr indent="0" lvl="0" marL="0" rtl="0" algn="ctr">
              <a:spcBef>
                <a:spcPts val="0"/>
              </a:spcBef>
              <a:spcAft>
                <a:spcPts val="0"/>
              </a:spcAft>
              <a:buNone/>
            </a:pPr>
            <a:r>
              <a:rPr lang="en-GB" sz="2400">
                <a:latin typeface="Calibri"/>
                <a:ea typeface="Calibri"/>
                <a:cs typeface="Calibri"/>
                <a:sym typeface="Calibri"/>
              </a:rPr>
              <a:t>“Dear Mrs. Blake,”</a:t>
            </a:r>
            <a:endParaRPr sz="2400">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a:p>
            <a:pPr indent="0" lvl="0" marL="0" rtl="0" algn="ctr">
              <a:spcBef>
                <a:spcPts val="0"/>
              </a:spcBef>
              <a:spcAft>
                <a:spcPts val="0"/>
              </a:spcAft>
              <a:buNone/>
            </a:pPr>
            <a:r>
              <a:rPr lang="en-GB" sz="2400">
                <a:latin typeface="Calibri"/>
                <a:ea typeface="Calibri"/>
                <a:cs typeface="Calibri"/>
                <a:sym typeface="Calibri"/>
              </a:rPr>
              <a:t>“Dear Sandra,”</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 calcmode="lin" valueType="num">
                                      <p:cBhvr additive="base">
                                        <p:cTn dur="1000"/>
                                        <p:tgtEl>
                                          <p:spTgt spid="19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 calcmode="lin" valueType="num">
                                      <p:cBhvr additive="base">
                                        <p:cTn dur="1000"/>
                                        <p:tgtEl>
                                          <p:spTgt spid="19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 calcmode="lin" valueType="num">
                                      <p:cBhvr additive="base">
                                        <p:cTn dur="1000"/>
                                        <p:tgtEl>
                                          <p:spTgt spid="19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 calcmode="lin" valueType="num">
                                      <p:cBhvr additive="base">
                                        <p:cTn dur="1000"/>
                                        <p:tgtEl>
                                          <p:spTgt spid="19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 calcmode="lin" valueType="num">
                                      <p:cBhvr additive="base">
                                        <p:cTn dur="1000"/>
                                        <p:tgtEl>
                                          <p:spTgt spid="19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anim calcmode="lin" valueType="num">
                                      <p:cBhvr additive="base">
                                        <p:cTn dur="1000"/>
                                        <p:tgtEl>
                                          <p:spTgt spid="19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anim calcmode="lin" valueType="num">
                                      <p:cBhvr additive="base">
                                        <p:cTn dur="1000"/>
                                        <p:tgtEl>
                                          <p:spTgt spid="19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anim calcmode="lin" valueType="num">
                                      <p:cBhvr additive="base">
                                        <p:cTn dur="1000"/>
                                        <p:tgtEl>
                                          <p:spTgt spid="191">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anim calcmode="lin" valueType="num">
                                      <p:cBhvr additive="base">
                                        <p:cTn dur="1000"/>
                                        <p:tgtEl>
                                          <p:spTgt spid="191">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xEl>
                                              <p:pRg end="9" st="9"/>
                                            </p:txEl>
                                          </p:spTgt>
                                        </p:tgtEl>
                                        <p:attrNameLst>
                                          <p:attrName>style.visibility</p:attrName>
                                        </p:attrNameLst>
                                      </p:cBhvr>
                                      <p:to>
                                        <p:strVal val="visible"/>
                                      </p:to>
                                    </p:set>
                                    <p:anim calcmode="lin" valueType="num">
                                      <p:cBhvr additive="base">
                                        <p:cTn dur="1000"/>
                                        <p:tgtEl>
                                          <p:spTgt spid="191">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1000"/>
                                        <p:tgtEl>
                                          <p:spTgt spid="19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title"/>
          </p:nvPr>
        </p:nvSpPr>
        <p:spPr>
          <a:xfrm>
            <a:off x="976187" y="12063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6000"/>
              <a:buFont typeface="Calibri"/>
              <a:buNone/>
            </a:pPr>
            <a:r>
              <a:rPr lang="en-GB" sz="6000">
                <a:solidFill>
                  <a:schemeClr val="accent4"/>
                </a:solidFill>
                <a:latin typeface="Calibri"/>
                <a:ea typeface="Calibri"/>
                <a:cs typeface="Calibri"/>
                <a:sym typeface="Calibri"/>
              </a:rPr>
              <a:t>How do we communicate?</a:t>
            </a:r>
            <a:endParaRPr sz="6000">
              <a:solidFill>
                <a:schemeClr val="accent4"/>
              </a:solidFill>
              <a:latin typeface="Calibri"/>
              <a:ea typeface="Calibri"/>
              <a:cs typeface="Calibri"/>
              <a:sym typeface="Calibri"/>
            </a:endParaRPr>
          </a:p>
        </p:txBody>
      </p:sp>
      <p:sp>
        <p:nvSpPr>
          <p:cNvPr id="96" name="Google Shape;96;p2"/>
          <p:cNvSpPr txBox="1"/>
          <p:nvPr>
            <p:ph idx="1" type="body"/>
          </p:nvPr>
        </p:nvSpPr>
        <p:spPr>
          <a:xfrm>
            <a:off x="838200" y="1855171"/>
            <a:ext cx="10515600" cy="46377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lang="en-GB" sz="4000"/>
              <a:t>Social media</a:t>
            </a:r>
            <a:endParaRPr/>
          </a:p>
          <a:p>
            <a:pPr indent="0" lvl="0" marL="0" rtl="0" algn="ctr">
              <a:lnSpc>
                <a:spcPct val="90000"/>
              </a:lnSpc>
              <a:spcBef>
                <a:spcPts val="1000"/>
              </a:spcBef>
              <a:spcAft>
                <a:spcPts val="0"/>
              </a:spcAft>
              <a:buClr>
                <a:schemeClr val="dk1"/>
              </a:buClr>
              <a:buSzPts val="4000"/>
              <a:buNone/>
            </a:pPr>
            <a:r>
              <a:rPr lang="en-GB" sz="4000"/>
              <a:t>Email</a:t>
            </a:r>
            <a:endParaRPr/>
          </a:p>
          <a:p>
            <a:pPr indent="0" lvl="0" marL="0" rtl="0" algn="ctr">
              <a:lnSpc>
                <a:spcPct val="90000"/>
              </a:lnSpc>
              <a:spcBef>
                <a:spcPts val="1000"/>
              </a:spcBef>
              <a:spcAft>
                <a:spcPts val="0"/>
              </a:spcAft>
              <a:buClr>
                <a:schemeClr val="dk1"/>
              </a:buClr>
              <a:buSzPts val="4000"/>
              <a:buNone/>
            </a:pPr>
            <a:r>
              <a:rPr lang="en-GB" sz="4000"/>
              <a:t>Telephone</a:t>
            </a:r>
            <a:endParaRPr/>
          </a:p>
          <a:p>
            <a:pPr indent="0" lvl="0" marL="0" rtl="0" algn="ctr">
              <a:lnSpc>
                <a:spcPct val="90000"/>
              </a:lnSpc>
              <a:spcBef>
                <a:spcPts val="1000"/>
              </a:spcBef>
              <a:spcAft>
                <a:spcPts val="0"/>
              </a:spcAft>
              <a:buClr>
                <a:schemeClr val="dk1"/>
              </a:buClr>
              <a:buSzPts val="4000"/>
              <a:buNone/>
            </a:pPr>
            <a:r>
              <a:rPr lang="en-GB" sz="4000"/>
              <a:t>Letter writing</a:t>
            </a:r>
            <a:endParaRPr/>
          </a:p>
          <a:p>
            <a:pPr indent="0" lvl="0" marL="0" rtl="0" algn="ctr">
              <a:lnSpc>
                <a:spcPct val="90000"/>
              </a:lnSpc>
              <a:spcBef>
                <a:spcPts val="1000"/>
              </a:spcBef>
              <a:spcAft>
                <a:spcPts val="0"/>
              </a:spcAft>
              <a:buClr>
                <a:schemeClr val="dk1"/>
              </a:buClr>
              <a:buSzPts val="4000"/>
              <a:buNone/>
            </a:pPr>
            <a:r>
              <a:rPr lang="en-GB" sz="4000"/>
              <a:t>Verbal</a:t>
            </a:r>
            <a:endParaRPr/>
          </a:p>
          <a:p>
            <a:pPr indent="0" lvl="0" marL="0" rtl="0" algn="ctr">
              <a:lnSpc>
                <a:spcPct val="90000"/>
              </a:lnSpc>
              <a:spcBef>
                <a:spcPts val="1000"/>
              </a:spcBef>
              <a:spcAft>
                <a:spcPts val="0"/>
              </a:spcAft>
              <a:buClr>
                <a:schemeClr val="dk1"/>
              </a:buClr>
              <a:buSzPts val="4000"/>
              <a:buNone/>
            </a:pPr>
            <a:r>
              <a:rPr lang="en-GB" sz="4000"/>
              <a:t>Non-Verbal</a:t>
            </a:r>
            <a:endParaRPr sz="4000"/>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 calcmode="lin" valueType="num">
                                      <p:cBhvr additive="base">
                                        <p:cTn dur="1000"/>
                                        <p:tgtEl>
                                          <p:spTgt spid="9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 calcmode="lin" valueType="num">
                                      <p:cBhvr additive="base">
                                        <p:cTn dur="1000"/>
                                        <p:tgtEl>
                                          <p:spTgt spid="9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 calcmode="lin" valueType="num">
                                      <p:cBhvr additive="base">
                                        <p:cTn dur="1000"/>
                                        <p:tgtEl>
                                          <p:spTgt spid="9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 calcmode="lin" valueType="num">
                                      <p:cBhvr additive="base">
                                        <p:cTn dur="1000"/>
                                        <p:tgtEl>
                                          <p:spTgt spid="9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 calcmode="lin" valueType="num">
                                      <p:cBhvr additive="base">
                                        <p:cTn dur="1000"/>
                                        <p:tgtEl>
                                          <p:spTgt spid="9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 calcmode="lin" valueType="num">
                                      <p:cBhvr additive="base">
                                        <p:cTn dur="1000"/>
                                        <p:tgtEl>
                                          <p:spTgt spid="9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3"/>
          <p:cNvSpPr txBox="1"/>
          <p:nvPr>
            <p:ph type="title"/>
          </p:nvPr>
        </p:nvSpPr>
        <p:spPr>
          <a:xfrm>
            <a:off x="224920" y="2383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FEEDBACK LOOP</a:t>
            </a:r>
            <a:endParaRPr/>
          </a:p>
        </p:txBody>
      </p:sp>
      <p:sp>
        <p:nvSpPr>
          <p:cNvPr id="102" name="Google Shape;102;p3"/>
          <p:cNvSpPr txBox="1"/>
          <p:nvPr>
            <p:ph idx="1" type="body"/>
          </p:nvPr>
        </p:nvSpPr>
        <p:spPr>
          <a:xfrm>
            <a:off x="3781941" y="5884145"/>
            <a:ext cx="8100351" cy="19000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None/>
            </a:pPr>
            <a:r>
              <a:rPr lang="en-GB" sz="4800"/>
              <a:t>ALWAYS REMEMBER</a:t>
            </a:r>
            <a:endParaRPr sz="4800"/>
          </a:p>
        </p:txBody>
      </p:sp>
      <p:sp>
        <p:nvSpPr>
          <p:cNvPr id="103" name="Google Shape;103;p3"/>
          <p:cNvSpPr/>
          <p:nvPr/>
        </p:nvSpPr>
        <p:spPr>
          <a:xfrm rot="10800000">
            <a:off x="3983251" y="2008491"/>
            <a:ext cx="1953480" cy="3294394"/>
          </a:xfrm>
          <a:prstGeom prst="curvedLeftArrow">
            <a:avLst>
              <a:gd fmla="val 25000" name="adj1"/>
              <a:gd fmla="val 43662"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6638753" y="2330463"/>
            <a:ext cx="1953481" cy="3071323"/>
          </a:xfrm>
          <a:prstGeom prst="curvedLeftArrow">
            <a:avLst>
              <a:gd fmla="val 25000" name="adj1"/>
              <a:gd fmla="val 43662"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0" y="1089983"/>
            <a:ext cx="6096000" cy="213831"/>
          </a:xfrm>
          <a:prstGeom prst="homePlate">
            <a:avLst>
              <a:gd fmla="val 50000" name="adj"/>
            </a:avLst>
          </a:prstGeom>
          <a:solidFill>
            <a:srgbClr val="FFD96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24921"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WHO ARE YOU SPEAKING TO?</a:t>
            </a:r>
            <a:endParaRPr/>
          </a:p>
        </p:txBody>
      </p:sp>
      <p:sp>
        <p:nvSpPr>
          <p:cNvPr id="111" name="Google Shape;111;p4"/>
          <p:cNvSpPr txBox="1"/>
          <p:nvPr>
            <p:ph idx="1" type="body"/>
          </p:nvPr>
        </p:nvSpPr>
        <p:spPr>
          <a:xfrm>
            <a:off x="3465030" y="1825625"/>
            <a:ext cx="788877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3200"/>
              <a:buChar char="•"/>
            </a:pPr>
            <a:r>
              <a:rPr i="1" lang="en-GB" sz="3200">
                <a:solidFill>
                  <a:schemeClr val="accent1"/>
                </a:solidFill>
              </a:rPr>
              <a:t>Mother?</a:t>
            </a:r>
            <a:endParaRPr/>
          </a:p>
          <a:p>
            <a:pPr indent="-228600" lvl="0" marL="228600" rtl="0" algn="l">
              <a:lnSpc>
                <a:spcPct val="90000"/>
              </a:lnSpc>
              <a:spcBef>
                <a:spcPts val="1000"/>
              </a:spcBef>
              <a:spcAft>
                <a:spcPts val="0"/>
              </a:spcAft>
              <a:buClr>
                <a:schemeClr val="accent1"/>
              </a:buClr>
              <a:buSzPts val="3200"/>
              <a:buChar char="•"/>
            </a:pPr>
            <a:r>
              <a:rPr i="1" lang="en-GB" sz="3200">
                <a:solidFill>
                  <a:schemeClr val="accent1"/>
                </a:solidFill>
              </a:rPr>
              <a:t>Best friend? </a:t>
            </a:r>
            <a:endParaRPr/>
          </a:p>
          <a:p>
            <a:pPr indent="-228600" lvl="0" marL="228600" rtl="0" algn="l">
              <a:lnSpc>
                <a:spcPct val="90000"/>
              </a:lnSpc>
              <a:spcBef>
                <a:spcPts val="1000"/>
              </a:spcBef>
              <a:spcAft>
                <a:spcPts val="0"/>
              </a:spcAft>
              <a:buClr>
                <a:schemeClr val="dk1"/>
              </a:buClr>
              <a:buSzPts val="3200"/>
              <a:buChar char="•"/>
            </a:pPr>
            <a:r>
              <a:rPr lang="en-GB" sz="3200"/>
              <a:t>Boss?</a:t>
            </a:r>
            <a:endParaRPr/>
          </a:p>
          <a:p>
            <a:pPr indent="-228600" lvl="0" marL="228600" rtl="0" algn="l">
              <a:lnSpc>
                <a:spcPct val="90000"/>
              </a:lnSpc>
              <a:spcBef>
                <a:spcPts val="1000"/>
              </a:spcBef>
              <a:spcAft>
                <a:spcPts val="0"/>
              </a:spcAft>
              <a:buClr>
                <a:schemeClr val="dk1"/>
              </a:buClr>
              <a:buSzPts val="3200"/>
              <a:buChar char="•"/>
            </a:pPr>
            <a:r>
              <a:rPr lang="en-GB" sz="3200"/>
              <a:t>Colleague?</a:t>
            </a:r>
            <a:endParaRPr/>
          </a:p>
          <a:p>
            <a:pPr indent="-228600" lvl="0" marL="228600" rtl="0" algn="l">
              <a:lnSpc>
                <a:spcPct val="90000"/>
              </a:lnSpc>
              <a:spcBef>
                <a:spcPts val="1000"/>
              </a:spcBef>
              <a:spcAft>
                <a:spcPts val="0"/>
              </a:spcAft>
              <a:buClr>
                <a:schemeClr val="dk1"/>
              </a:buClr>
              <a:buSzPts val="3200"/>
              <a:buChar char="•"/>
            </a:pPr>
            <a:r>
              <a:rPr lang="en-GB" sz="3200"/>
              <a:t>A name/email/number you do not know?</a:t>
            </a:r>
            <a:endParaRPr/>
          </a:p>
          <a:p>
            <a:pPr indent="-228600" lvl="0" marL="228600" rtl="0" algn="l">
              <a:lnSpc>
                <a:spcPct val="90000"/>
              </a:lnSpc>
              <a:spcBef>
                <a:spcPts val="1000"/>
              </a:spcBef>
              <a:spcAft>
                <a:spcPts val="0"/>
              </a:spcAft>
              <a:buClr>
                <a:schemeClr val="dk1"/>
              </a:buClr>
              <a:buSzPts val="3200"/>
              <a:buChar char="•"/>
            </a:pPr>
            <a:r>
              <a:rPr lang="en-GB" sz="3200"/>
              <a:t>Another organisation?</a:t>
            </a:r>
            <a:endParaRPr/>
          </a:p>
          <a:p>
            <a:pPr indent="-228600" lvl="0" marL="228600" rtl="0" algn="l">
              <a:lnSpc>
                <a:spcPct val="90000"/>
              </a:lnSpc>
              <a:spcBef>
                <a:spcPts val="1000"/>
              </a:spcBef>
              <a:spcAft>
                <a:spcPts val="0"/>
              </a:spcAft>
              <a:buClr>
                <a:schemeClr val="dk1"/>
              </a:buClr>
              <a:buSzPts val="3200"/>
              <a:buChar char="•"/>
            </a:pPr>
            <a:r>
              <a:rPr lang="en-GB" sz="3200"/>
              <a:t>The Police?</a:t>
            </a:r>
            <a:endParaRPr/>
          </a:p>
        </p:txBody>
      </p:sp>
      <p:sp>
        <p:nvSpPr>
          <p:cNvPr id="112" name="Google Shape;112;p4"/>
          <p:cNvSpPr/>
          <p:nvPr/>
        </p:nvSpPr>
        <p:spPr>
          <a:xfrm>
            <a:off x="0" y="992594"/>
            <a:ext cx="7665996" cy="218633"/>
          </a:xfrm>
          <a:prstGeom prst="homePlate">
            <a:avLst>
              <a:gd fmla="val 50000" name="adj"/>
            </a:avLst>
          </a:prstGeom>
          <a:solidFill>
            <a:srgbClr val="FFD96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 calcmode="lin" valueType="num">
                                      <p:cBhvr additive="base">
                                        <p:cTn dur="1000"/>
                                        <p:tgtEl>
                                          <p:spTgt spid="11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 calcmode="lin" valueType="num">
                                      <p:cBhvr additive="base">
                                        <p:cTn dur="1000"/>
                                        <p:tgtEl>
                                          <p:spTgt spid="11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 calcmode="lin" valueType="num">
                                      <p:cBhvr additive="base">
                                        <p:cTn dur="1000"/>
                                        <p:tgtEl>
                                          <p:spTgt spid="11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 calcmode="lin" valueType="num">
                                      <p:cBhvr additive="base">
                                        <p:cTn dur="1000"/>
                                        <p:tgtEl>
                                          <p:spTgt spid="11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 calcmode="lin" valueType="num">
                                      <p:cBhvr additive="base">
                                        <p:cTn dur="1000"/>
                                        <p:tgtEl>
                                          <p:spTgt spid="11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 calcmode="lin" valueType="num">
                                      <p:cBhvr additive="base">
                                        <p:cTn dur="1000"/>
                                        <p:tgtEl>
                                          <p:spTgt spid="11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 calcmode="lin" valueType="num">
                                      <p:cBhvr additive="base">
                                        <p:cTn dur="1000"/>
                                        <p:tgtEl>
                                          <p:spTgt spid="11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5"/>
          <p:cNvSpPr txBox="1"/>
          <p:nvPr>
            <p:ph type="title"/>
          </p:nvPr>
        </p:nvSpPr>
        <p:spPr>
          <a:xfrm>
            <a:off x="236817" y="29465"/>
            <a:ext cx="10515600" cy="11005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TELEPHONE COMMUNICATION</a:t>
            </a:r>
            <a:endParaRPr/>
          </a:p>
        </p:txBody>
      </p:sp>
      <p:sp>
        <p:nvSpPr>
          <p:cNvPr id="118" name="Google Shape;118;p5"/>
          <p:cNvSpPr txBox="1"/>
          <p:nvPr>
            <p:ph idx="1" type="body"/>
          </p:nvPr>
        </p:nvSpPr>
        <p:spPr>
          <a:xfrm>
            <a:off x="715544" y="1607819"/>
            <a:ext cx="11565381" cy="14773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GB" sz="1800"/>
              <a:t>ANSWERING THE PHONE</a:t>
            </a:r>
            <a:endParaRPr/>
          </a:p>
          <a:p>
            <a:pPr indent="0" lvl="0" marL="0" rtl="0" algn="l">
              <a:lnSpc>
                <a:spcPct val="90000"/>
              </a:lnSpc>
              <a:spcBef>
                <a:spcPts val="1000"/>
              </a:spcBef>
              <a:spcAft>
                <a:spcPts val="0"/>
              </a:spcAft>
              <a:buClr>
                <a:schemeClr val="dk1"/>
              </a:buClr>
              <a:buSzPts val="1800"/>
              <a:buNone/>
            </a:pPr>
            <a:r>
              <a:rPr lang="en-GB" sz="1800"/>
              <a:t>‘Hello, Kim speaking’</a:t>
            </a:r>
            <a:endParaRPr/>
          </a:p>
          <a:p>
            <a:pPr indent="0" lvl="0" marL="0" rtl="0" algn="l">
              <a:lnSpc>
                <a:spcPct val="90000"/>
              </a:lnSpc>
              <a:spcBef>
                <a:spcPts val="1000"/>
              </a:spcBef>
              <a:spcAft>
                <a:spcPts val="0"/>
              </a:spcAft>
              <a:buClr>
                <a:schemeClr val="dk1"/>
              </a:buClr>
              <a:buSzPts val="1800"/>
              <a:buNone/>
            </a:pPr>
            <a:r>
              <a:rPr lang="en-GB" sz="1800"/>
              <a:t>Could I ask who is calling please?</a:t>
            </a:r>
            <a:endParaRPr/>
          </a:p>
          <a:p>
            <a:pPr indent="0" lvl="0" marL="0" rtl="0" algn="l">
              <a:lnSpc>
                <a:spcPct val="90000"/>
              </a:lnSpc>
              <a:spcBef>
                <a:spcPts val="1000"/>
              </a:spcBef>
              <a:spcAft>
                <a:spcPts val="0"/>
              </a:spcAft>
              <a:buClr>
                <a:schemeClr val="dk1"/>
              </a:buClr>
              <a:buSzPts val="1800"/>
              <a:buNone/>
            </a:pPr>
            <a:r>
              <a:rPr lang="en-GB" sz="1800"/>
              <a:t>Would you mind holding for one moment?</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p:txBody>
      </p:sp>
      <p:sp>
        <p:nvSpPr>
          <p:cNvPr id="119" name="Google Shape;119;p5"/>
          <p:cNvSpPr/>
          <p:nvPr/>
        </p:nvSpPr>
        <p:spPr>
          <a:xfrm rot="10800000">
            <a:off x="10752417" y="5634061"/>
            <a:ext cx="520369" cy="1006724"/>
          </a:xfrm>
          <a:prstGeom prst="curvedLeftArrow">
            <a:avLst>
              <a:gd fmla="val 25000" name="adj1"/>
              <a:gd fmla="val 43662"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0" name="Google Shape;120;p5"/>
          <p:cNvSpPr/>
          <p:nvPr/>
        </p:nvSpPr>
        <p:spPr>
          <a:xfrm>
            <a:off x="11433967" y="5701529"/>
            <a:ext cx="558635" cy="939256"/>
          </a:xfrm>
          <a:prstGeom prst="curvedLeftArrow">
            <a:avLst>
              <a:gd fmla="val 25000" name="adj1"/>
              <a:gd fmla="val 43662"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1" name="Google Shape;121;p5"/>
          <p:cNvSpPr txBox="1"/>
          <p:nvPr/>
        </p:nvSpPr>
        <p:spPr>
          <a:xfrm>
            <a:off x="355702" y="1393350"/>
            <a:ext cx="1112075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122" name="Google Shape;122;p5"/>
          <p:cNvSpPr/>
          <p:nvPr/>
        </p:nvSpPr>
        <p:spPr>
          <a:xfrm>
            <a:off x="0" y="1129988"/>
            <a:ext cx="8263944" cy="213831"/>
          </a:xfrm>
          <a:prstGeom prst="homePlate">
            <a:avLst>
              <a:gd fmla="val 50000" name="adj"/>
            </a:avLst>
          </a:prstGeom>
          <a:solidFill>
            <a:srgbClr val="FFD96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5"/>
          <p:cNvSpPr txBox="1"/>
          <p:nvPr/>
        </p:nvSpPr>
        <p:spPr>
          <a:xfrm>
            <a:off x="5874407" y="1962559"/>
            <a:ext cx="647298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ASKING TO SPEAK TO SOMEONE.</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‘Good morning!’  ‘Good afternoon’ ‘Good evening’, This is Kimberley Burn calling.</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May I speak with Mr. Sesay, please?</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Is Dr. Martin available, please?</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4" name="Google Shape;124;p5"/>
          <p:cNvSpPr txBox="1"/>
          <p:nvPr/>
        </p:nvSpPr>
        <p:spPr>
          <a:xfrm>
            <a:off x="5874407" y="3895329"/>
            <a:ext cx="477907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CONNECTING SOMEONE</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One moment please. I will see if she is available.</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Please hold while I put you through.</a:t>
            </a:r>
            <a:endParaRPr b="0" i="0" sz="1800" u="none" cap="none" strike="noStrike">
              <a:solidFill>
                <a:schemeClr val="dk1"/>
              </a:solidFill>
              <a:latin typeface="Calibri"/>
              <a:ea typeface="Calibri"/>
              <a:cs typeface="Calibri"/>
              <a:sym typeface="Calibri"/>
            </a:endParaRPr>
          </a:p>
        </p:txBody>
      </p:sp>
      <p:sp>
        <p:nvSpPr>
          <p:cNvPr id="125" name="Google Shape;125;p5"/>
          <p:cNvSpPr txBox="1"/>
          <p:nvPr/>
        </p:nvSpPr>
        <p:spPr>
          <a:xfrm>
            <a:off x="671879" y="5464650"/>
            <a:ext cx="340217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REPEATING INFORMATION</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Let me repeat that to clarify...</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Ok so that’s 07 60 7 6 51, correct?</a:t>
            </a:r>
            <a:endParaRPr b="0" i="0" sz="1800" u="none" cap="none" strike="noStrike">
              <a:solidFill>
                <a:schemeClr val="dk1"/>
              </a:solidFill>
              <a:latin typeface="Calibri"/>
              <a:ea typeface="Calibri"/>
              <a:cs typeface="Calibri"/>
              <a:sym typeface="Calibri"/>
            </a:endParaRPr>
          </a:p>
        </p:txBody>
      </p:sp>
      <p:sp>
        <p:nvSpPr>
          <p:cNvPr id="126" name="Google Shape;126;p5"/>
          <p:cNvSpPr txBox="1"/>
          <p:nvPr/>
        </p:nvSpPr>
        <p:spPr>
          <a:xfrm>
            <a:off x="715544" y="3787785"/>
            <a:ext cx="547665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MAKING A REQUEST</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Would you mind calling back in an hour, I am in a meeting at the moment. Thank you.</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Would you mind spelling that for me, please?</a:t>
            </a:r>
            <a:endParaRPr b="0" i="0" sz="1800" u="none" cap="none" strike="noStrike">
              <a:solidFill>
                <a:schemeClr val="dk1"/>
              </a:solidFill>
              <a:latin typeface="Calibri"/>
              <a:ea typeface="Calibri"/>
              <a:cs typeface="Calibri"/>
              <a:sym typeface="Calibri"/>
            </a:endParaRPr>
          </a:p>
        </p:txBody>
      </p:sp>
      <p:sp>
        <p:nvSpPr>
          <p:cNvPr id="127" name="Google Shape;127;p5"/>
          <p:cNvSpPr txBox="1"/>
          <p:nvPr/>
        </p:nvSpPr>
        <p:spPr>
          <a:xfrm>
            <a:off x="5946549" y="5090587"/>
            <a:ext cx="587261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FINISHING A CALL</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Thank you for your call. Goodbye.</a:t>
            </a:r>
            <a:endParaRPr/>
          </a:p>
          <a:p>
            <a:pPr indent="0" lvl="0" marL="0" marR="0" rtl="0" algn="l">
              <a:spcBef>
                <a:spcPts val="0"/>
              </a:spcBef>
              <a:spcAft>
                <a:spcPts val="0"/>
              </a:spcAft>
              <a:buClr>
                <a:schemeClr val="dk1"/>
              </a:buClr>
              <a:buSzPts val="1800"/>
              <a:buFont typeface="Calibri"/>
              <a:buNone/>
            </a:pPr>
            <a:r>
              <a:rPr b="0" i="0" lang="en-GB" sz="1800" u="none" cap="none" strike="noStrike">
                <a:solidFill>
                  <a:schemeClr val="dk1"/>
                </a:solidFill>
                <a:latin typeface="Calibri"/>
                <a:ea typeface="Calibri"/>
                <a:cs typeface="Calibri"/>
                <a:sym typeface="Calibri"/>
              </a:rPr>
              <a:t>Speak to you again soon. Bye.</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 calcmode="lin" valueType="num">
                                      <p:cBhvr additive="base">
                                        <p:cTn dur="1000"/>
                                        <p:tgtEl>
                                          <p:spTgt spid="1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 calcmode="lin" valueType="num">
                                      <p:cBhvr additive="base">
                                        <p:cTn dur="1000"/>
                                        <p:tgtEl>
                                          <p:spTgt spid="11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 calcmode="lin" valueType="num">
                                      <p:cBhvr additive="base">
                                        <p:cTn dur="1000"/>
                                        <p:tgtEl>
                                          <p:spTgt spid="11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 calcmode="lin" valueType="num">
                                      <p:cBhvr additive="base">
                                        <p:cTn dur="1000"/>
                                        <p:tgtEl>
                                          <p:spTgt spid="11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 calcmode="lin" valueType="num">
                                      <p:cBhvr additive="base">
                                        <p:cTn dur="1000"/>
                                        <p:tgtEl>
                                          <p:spTgt spid="11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 calcmode="lin" valueType="num">
                                      <p:cBhvr additive="base">
                                        <p:cTn dur="1000"/>
                                        <p:tgtEl>
                                          <p:spTgt spid="11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 calcmode="lin" valueType="num">
                                      <p:cBhvr additive="base">
                                        <p:cTn dur="1000"/>
                                        <p:tgtEl>
                                          <p:spTgt spid="11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 calcmode="lin" valueType="num">
                                      <p:cBhvr additive="base">
                                        <p:cTn dur="1000"/>
                                        <p:tgtEl>
                                          <p:spTgt spid="11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 calcmode="lin" valueType="num">
                                      <p:cBhvr additive="base">
                                        <p:cTn dur="1000"/>
                                        <p:tgtEl>
                                          <p:spTgt spid="11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anim calcmode="lin" valueType="num">
                                      <p:cBhvr additive="base">
                                        <p:cTn dur="1000"/>
                                        <p:tgtEl>
                                          <p:spTgt spid="11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10" st="10"/>
                                            </p:txEl>
                                          </p:spTgt>
                                        </p:tgtEl>
                                        <p:attrNameLst>
                                          <p:attrName>style.visibility</p:attrName>
                                        </p:attrNameLst>
                                      </p:cBhvr>
                                      <p:to>
                                        <p:strVal val="visible"/>
                                      </p:to>
                                    </p:set>
                                    <p:anim calcmode="lin" valueType="num">
                                      <p:cBhvr additive="base">
                                        <p:cTn dur="1000"/>
                                        <p:tgtEl>
                                          <p:spTgt spid="11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11" st="11"/>
                                            </p:txEl>
                                          </p:spTgt>
                                        </p:tgtEl>
                                        <p:attrNameLst>
                                          <p:attrName>style.visibility</p:attrName>
                                        </p:attrNameLst>
                                      </p:cBhvr>
                                      <p:to>
                                        <p:strVal val="visible"/>
                                      </p:to>
                                    </p:set>
                                    <p:anim calcmode="lin" valueType="num">
                                      <p:cBhvr additive="base">
                                        <p:cTn dur="1000"/>
                                        <p:tgtEl>
                                          <p:spTgt spid="11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12" st="12"/>
                                            </p:txEl>
                                          </p:spTgt>
                                        </p:tgtEl>
                                        <p:attrNameLst>
                                          <p:attrName>style.visibility</p:attrName>
                                        </p:attrNameLst>
                                      </p:cBhvr>
                                      <p:to>
                                        <p:strVal val="visible"/>
                                      </p:to>
                                    </p:set>
                                    <p:anim calcmode="lin" valueType="num">
                                      <p:cBhvr additive="base">
                                        <p:cTn dur="1000"/>
                                        <p:tgtEl>
                                          <p:spTgt spid="118">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13" st="13"/>
                                            </p:txEl>
                                          </p:spTgt>
                                        </p:tgtEl>
                                        <p:attrNameLst>
                                          <p:attrName>style.visibility</p:attrName>
                                        </p:attrNameLst>
                                      </p:cBhvr>
                                      <p:to>
                                        <p:strVal val="visible"/>
                                      </p:to>
                                    </p:set>
                                    <p:anim calcmode="lin" valueType="num">
                                      <p:cBhvr additive="base">
                                        <p:cTn dur="1000"/>
                                        <p:tgtEl>
                                          <p:spTgt spid="118">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 calcmode="lin" valueType="num">
                                      <p:cBhvr additive="base">
                                        <p:cTn dur="1000"/>
                                        <p:tgtEl>
                                          <p:spTgt spid="1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 calcmode="lin" valueType="num">
                                      <p:cBhvr additive="base">
                                        <p:cTn dur="1000"/>
                                        <p:tgtEl>
                                          <p:spTgt spid="1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 calcmode="lin" valueType="num">
                                      <p:cBhvr additive="base">
                                        <p:cTn dur="1000"/>
                                        <p:tgtEl>
                                          <p:spTgt spid="1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 calcmode="lin" valueType="num">
                                      <p:cBhvr additive="base">
                                        <p:cTn dur="1000"/>
                                        <p:tgtEl>
                                          <p:spTgt spid="12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 calcmode="lin" valueType="num">
                                      <p:cBhvr additive="base">
                                        <p:cTn dur="1000"/>
                                        <p:tgtEl>
                                          <p:spTgt spid="12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 calcmode="lin" valueType="num">
                                      <p:cBhvr additive="base">
                                        <p:cTn dur="1000"/>
                                        <p:tgtEl>
                                          <p:spTgt spid="12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 calcmode="lin" valueType="num">
                                      <p:cBhvr additive="base">
                                        <p:cTn dur="1000"/>
                                        <p:tgtEl>
                                          <p:spTgt spid="12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 calcmode="lin" valueType="num">
                                      <p:cBhvr additive="base">
                                        <p:cTn dur="1000"/>
                                        <p:tgtEl>
                                          <p:spTgt spid="12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 calcmode="lin" valueType="num">
                                      <p:cBhvr additive="base">
                                        <p:cTn dur="1000"/>
                                        <p:tgtEl>
                                          <p:spTgt spid="12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 calcmode="lin" valueType="num">
                                      <p:cBhvr additive="base">
                                        <p:cTn dur="1000"/>
                                        <p:tgtEl>
                                          <p:spTgt spid="12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 calcmode="lin" valueType="num">
                                      <p:cBhvr additive="base">
                                        <p:cTn dur="1000"/>
                                        <p:tgtEl>
                                          <p:spTgt spid="12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 calcmode="lin" valueType="num">
                                      <p:cBhvr additive="base">
                                        <p:cTn dur="1000"/>
                                        <p:tgtEl>
                                          <p:spTgt spid="12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 calcmode="lin" valueType="num">
                                      <p:cBhvr additive="base">
                                        <p:cTn dur="1000"/>
                                        <p:tgtEl>
                                          <p:spTgt spid="12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 calcmode="lin" valueType="num">
                                      <p:cBhvr additive="base">
                                        <p:cTn dur="1000"/>
                                        <p:tgtEl>
                                          <p:spTgt spid="12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 calcmode="lin" valueType="num">
                                      <p:cBhvr additive="base">
                                        <p:cTn dur="1000"/>
                                        <p:tgtEl>
                                          <p:spTgt spid="12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 calcmode="lin" valueType="num">
                                      <p:cBhvr additive="base">
                                        <p:cTn dur="1000"/>
                                        <p:tgtEl>
                                          <p:spTgt spid="12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 calcmode="lin" valueType="num">
                                      <p:cBhvr additive="base">
                                        <p:cTn dur="1000"/>
                                        <p:tgtEl>
                                          <p:spTgt spid="12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 calcmode="lin" valueType="num">
                                      <p:cBhvr additive="base">
                                        <p:cTn dur="1000"/>
                                        <p:tgtEl>
                                          <p:spTgt spid="12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6000"/>
              <a:buFont typeface="Calibri"/>
              <a:buNone/>
            </a:pPr>
            <a:r>
              <a:rPr lang="en-GB" sz="6000">
                <a:solidFill>
                  <a:schemeClr val="accent4"/>
                </a:solidFill>
                <a:latin typeface="Calibri"/>
                <a:ea typeface="Calibri"/>
                <a:cs typeface="Calibri"/>
                <a:sym typeface="Calibri"/>
              </a:rPr>
              <a:t>Practice Task</a:t>
            </a:r>
            <a:endParaRPr sz="6000">
              <a:solidFill>
                <a:schemeClr val="accent4"/>
              </a:solidFill>
              <a:latin typeface="Calibri"/>
              <a:ea typeface="Calibri"/>
              <a:cs typeface="Calibri"/>
              <a:sym typeface="Calibri"/>
            </a:endParaRPr>
          </a:p>
        </p:txBody>
      </p:sp>
      <p:sp>
        <p:nvSpPr>
          <p:cNvPr id="133" name="Google Shape;133;p6"/>
          <p:cNvSpPr txBox="1"/>
          <p:nvPr>
            <p:ph idx="1" type="body"/>
          </p:nvPr>
        </p:nvSpPr>
        <p:spPr>
          <a:xfrm>
            <a:off x="976188" y="1253331"/>
            <a:ext cx="10515600" cy="4351338"/>
          </a:xfrm>
          <a:prstGeom prst="rect">
            <a:avLst/>
          </a:prstGeom>
          <a:noFill/>
          <a:ln>
            <a:noFill/>
          </a:ln>
        </p:spPr>
        <p:txBody>
          <a:bodyPr anchorCtr="0" anchor="ctr" bIns="45700" lIns="91425" spcFirstLastPara="1" rIns="91425" wrap="square" tIns="45700">
            <a:normAutofit/>
          </a:bodyPr>
          <a:lstStyle/>
          <a:p>
            <a:pPr indent="-514350" lvl="0" marL="514350" rtl="0" algn="ctr">
              <a:lnSpc>
                <a:spcPct val="90000"/>
              </a:lnSpc>
              <a:spcBef>
                <a:spcPts val="0"/>
              </a:spcBef>
              <a:spcAft>
                <a:spcPts val="0"/>
              </a:spcAft>
              <a:buClr>
                <a:schemeClr val="dk1"/>
              </a:buClr>
              <a:buSzPts val="3600"/>
              <a:buAutoNum type="arabicPeriod"/>
            </a:pPr>
            <a:r>
              <a:rPr lang="en-GB" sz="3600"/>
              <a:t>Sit Back to back in pairs</a:t>
            </a:r>
            <a:endParaRPr/>
          </a:p>
          <a:p>
            <a:pPr indent="-285750" lvl="0" marL="514350" rtl="0" algn="ctr">
              <a:lnSpc>
                <a:spcPct val="90000"/>
              </a:lnSpc>
              <a:spcBef>
                <a:spcPts val="1000"/>
              </a:spcBef>
              <a:spcAft>
                <a:spcPts val="0"/>
              </a:spcAft>
              <a:buClr>
                <a:schemeClr val="dk1"/>
              </a:buClr>
              <a:buSzPts val="3600"/>
              <a:buNone/>
            </a:pPr>
            <a:r>
              <a:t/>
            </a:r>
            <a:endParaRPr sz="3600"/>
          </a:p>
          <a:p>
            <a:pPr indent="-514350" lvl="0" marL="514350" rtl="0" algn="ctr">
              <a:lnSpc>
                <a:spcPct val="90000"/>
              </a:lnSpc>
              <a:spcBef>
                <a:spcPts val="1000"/>
              </a:spcBef>
              <a:spcAft>
                <a:spcPts val="0"/>
              </a:spcAft>
              <a:buClr>
                <a:schemeClr val="dk1"/>
              </a:buClr>
              <a:buSzPts val="3600"/>
              <a:buAutoNum type="arabicPeriod"/>
            </a:pPr>
            <a:r>
              <a:rPr lang="en-GB" sz="3600"/>
              <a:t>Arrange a meeting with someone from a different organisation. Share telephone numbers and email addresses and a time and place to meet.</a:t>
            </a:r>
            <a:endParaRPr/>
          </a:p>
        </p:txBody>
      </p:sp>
      <p:sp>
        <p:nvSpPr>
          <p:cNvPr id="134" name="Google Shape;134;p6"/>
          <p:cNvSpPr/>
          <p:nvPr/>
        </p:nvSpPr>
        <p:spPr>
          <a:xfrm>
            <a:off x="5017836" y="5408472"/>
            <a:ext cx="2432304" cy="1084403"/>
          </a:xfrm>
          <a:prstGeom prst="leftRightArrowCallout">
            <a:avLst>
              <a:gd fmla="val 25000" name="adj1"/>
              <a:gd fmla="val 25000" name="adj2"/>
              <a:gd fmla="val 25000" name="adj3"/>
              <a:gd fmla="val 48123" name="adj4"/>
            </a:avLst>
          </a:prstGeom>
          <a:solidFill>
            <a:schemeClr val="accent5"/>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 calcmode="lin" valueType="num">
                                      <p:cBhvr additive="base">
                                        <p:cTn dur="1000"/>
                                        <p:tgtEl>
                                          <p:spTgt spid="13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 calcmode="lin" valueType="num">
                                      <p:cBhvr additive="base">
                                        <p:cTn dur="1000"/>
                                        <p:tgtEl>
                                          <p:spTgt spid="13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 calcmode="lin" valueType="num">
                                      <p:cBhvr additive="base">
                                        <p:cTn dur="1000"/>
                                        <p:tgtEl>
                                          <p:spTgt spid="13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7"/>
          <p:cNvSpPr txBox="1"/>
          <p:nvPr>
            <p:ph type="title"/>
          </p:nvPr>
        </p:nvSpPr>
        <p:spPr>
          <a:xfrm>
            <a:off x="236817"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EMAIL CORRESPONDENCE</a:t>
            </a:r>
            <a:endParaRPr/>
          </a:p>
        </p:txBody>
      </p:sp>
      <p:sp>
        <p:nvSpPr>
          <p:cNvPr id="141" name="Google Shape;141;p7"/>
          <p:cNvSpPr/>
          <p:nvPr/>
        </p:nvSpPr>
        <p:spPr>
          <a:xfrm>
            <a:off x="-1" y="1167208"/>
            <a:ext cx="6776741" cy="158355"/>
          </a:xfrm>
          <a:prstGeom prst="homePlate">
            <a:avLst>
              <a:gd fmla="val 50000" name="adj"/>
            </a:avLst>
          </a:prstGeom>
          <a:solidFill>
            <a:srgbClr val="FFD96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7"/>
          <p:cNvSpPr txBox="1"/>
          <p:nvPr>
            <p:ph idx="1" type="body"/>
          </p:nvPr>
        </p:nvSpPr>
        <p:spPr>
          <a:xfrm>
            <a:off x="362908" y="1700755"/>
            <a:ext cx="5257800" cy="4797796"/>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400"/>
              <a:buNone/>
            </a:pPr>
            <a:r>
              <a:rPr lang="en-GB" sz="1400"/>
              <a:t>Subject lines</a:t>
            </a:r>
            <a:endParaRPr/>
          </a:p>
          <a:p>
            <a:pPr indent="-228600" lvl="1" marL="685800" rtl="0" algn="l">
              <a:lnSpc>
                <a:spcPct val="80000"/>
              </a:lnSpc>
              <a:spcBef>
                <a:spcPts val="500"/>
              </a:spcBef>
              <a:spcAft>
                <a:spcPts val="0"/>
              </a:spcAft>
              <a:buClr>
                <a:schemeClr val="dk1"/>
              </a:buClr>
              <a:buSzPts val="1400"/>
              <a:buChar char="•"/>
            </a:pPr>
            <a:r>
              <a:rPr lang="en-GB" sz="1400"/>
              <a:t>No blank or simple ‘Hello’</a:t>
            </a:r>
            <a:endParaRPr/>
          </a:p>
          <a:p>
            <a:pPr indent="-228600" lvl="1" marL="685800" rtl="0" algn="l">
              <a:lnSpc>
                <a:spcPct val="80000"/>
              </a:lnSpc>
              <a:spcBef>
                <a:spcPts val="500"/>
              </a:spcBef>
              <a:spcAft>
                <a:spcPts val="0"/>
              </a:spcAft>
              <a:buClr>
                <a:schemeClr val="dk1"/>
              </a:buClr>
              <a:buSzPts val="1400"/>
              <a:buChar char="•"/>
            </a:pPr>
            <a:r>
              <a:rPr lang="en-GB" sz="1400"/>
              <a:t>Think of the person trying to find your specific email at a later date.</a:t>
            </a:r>
            <a:endParaRPr/>
          </a:p>
          <a:p>
            <a:pPr indent="0" lvl="0" marL="0" rtl="0" algn="l">
              <a:lnSpc>
                <a:spcPct val="80000"/>
              </a:lnSpc>
              <a:spcBef>
                <a:spcPts val="1000"/>
              </a:spcBef>
              <a:spcAft>
                <a:spcPts val="0"/>
              </a:spcAft>
              <a:buClr>
                <a:schemeClr val="dk1"/>
              </a:buClr>
              <a:buSzPts val="1400"/>
              <a:buNone/>
            </a:pPr>
            <a:r>
              <a:rPr lang="en-GB" sz="1400"/>
              <a:t>Misspelled names</a:t>
            </a:r>
            <a:endParaRPr/>
          </a:p>
          <a:p>
            <a:pPr indent="-228600" lvl="1" marL="685800" rtl="0" algn="l">
              <a:lnSpc>
                <a:spcPct val="80000"/>
              </a:lnSpc>
              <a:spcBef>
                <a:spcPts val="500"/>
              </a:spcBef>
              <a:spcAft>
                <a:spcPts val="0"/>
              </a:spcAft>
              <a:buClr>
                <a:schemeClr val="dk1"/>
              </a:buClr>
              <a:buSzPts val="1400"/>
              <a:buChar char="•"/>
            </a:pPr>
            <a:r>
              <a:rPr lang="en-GB" sz="1400"/>
              <a:t>ALWAYS CHECK the spelling of the name. </a:t>
            </a:r>
            <a:endParaRPr/>
          </a:p>
          <a:p>
            <a:pPr indent="-228600" lvl="1" marL="685800" rtl="0" algn="l">
              <a:lnSpc>
                <a:spcPct val="80000"/>
              </a:lnSpc>
              <a:spcBef>
                <a:spcPts val="500"/>
              </a:spcBef>
              <a:spcAft>
                <a:spcPts val="0"/>
              </a:spcAft>
              <a:buClr>
                <a:schemeClr val="dk1"/>
              </a:buClr>
              <a:buSzPts val="1400"/>
              <a:buChar char="•"/>
            </a:pPr>
            <a:r>
              <a:rPr lang="en-GB" sz="1400"/>
              <a:t>It is careless and unprofessional.</a:t>
            </a:r>
            <a:endParaRPr/>
          </a:p>
          <a:p>
            <a:pPr indent="0" lvl="0" marL="0" rtl="0" algn="l">
              <a:lnSpc>
                <a:spcPct val="80000"/>
              </a:lnSpc>
              <a:spcBef>
                <a:spcPts val="1000"/>
              </a:spcBef>
              <a:spcAft>
                <a:spcPts val="0"/>
              </a:spcAft>
              <a:buClr>
                <a:schemeClr val="dk1"/>
              </a:buClr>
              <a:buSzPts val="1400"/>
              <a:buNone/>
            </a:pPr>
            <a:r>
              <a:rPr lang="en-GB" sz="1400"/>
              <a:t>Attachments</a:t>
            </a:r>
            <a:endParaRPr/>
          </a:p>
          <a:p>
            <a:pPr indent="-228600" lvl="1" marL="685800" rtl="0" algn="l">
              <a:lnSpc>
                <a:spcPct val="80000"/>
              </a:lnSpc>
              <a:spcBef>
                <a:spcPts val="500"/>
              </a:spcBef>
              <a:spcAft>
                <a:spcPts val="0"/>
              </a:spcAft>
              <a:buClr>
                <a:schemeClr val="dk1"/>
              </a:buClr>
              <a:buSzPts val="1400"/>
              <a:buChar char="•"/>
            </a:pPr>
            <a:r>
              <a:rPr lang="en-GB" sz="1400"/>
              <a:t>Check you attachment before you send it – is it the correct one?</a:t>
            </a:r>
            <a:endParaRPr/>
          </a:p>
          <a:p>
            <a:pPr indent="-228600" lvl="1" marL="685800" rtl="0" algn="l">
              <a:lnSpc>
                <a:spcPct val="80000"/>
              </a:lnSpc>
              <a:spcBef>
                <a:spcPts val="500"/>
              </a:spcBef>
              <a:spcAft>
                <a:spcPts val="0"/>
              </a:spcAft>
              <a:buClr>
                <a:schemeClr val="dk1"/>
              </a:buClr>
              <a:buSzPts val="1400"/>
              <a:buChar char="•"/>
            </a:pPr>
            <a:r>
              <a:rPr lang="en-GB" sz="1400"/>
              <a:t>Let the recipient know. ‘Please see attached.’</a:t>
            </a:r>
            <a:endParaRPr/>
          </a:p>
          <a:p>
            <a:pPr indent="0" lvl="0" marL="0" rtl="0" algn="l">
              <a:lnSpc>
                <a:spcPct val="80000"/>
              </a:lnSpc>
              <a:spcBef>
                <a:spcPts val="1000"/>
              </a:spcBef>
              <a:spcAft>
                <a:spcPts val="0"/>
              </a:spcAft>
              <a:buClr>
                <a:schemeClr val="dk1"/>
              </a:buClr>
              <a:buSzPts val="1400"/>
              <a:buNone/>
            </a:pPr>
            <a:r>
              <a:rPr lang="en-GB" sz="1400"/>
              <a:t>Email signatures</a:t>
            </a:r>
            <a:endParaRPr/>
          </a:p>
          <a:p>
            <a:pPr indent="-228600" lvl="1" marL="685800" rtl="0" algn="l">
              <a:lnSpc>
                <a:spcPct val="80000"/>
              </a:lnSpc>
              <a:spcBef>
                <a:spcPts val="500"/>
              </a:spcBef>
              <a:spcAft>
                <a:spcPts val="0"/>
              </a:spcAft>
              <a:buClr>
                <a:schemeClr val="dk1"/>
              </a:buClr>
              <a:buSzPts val="1400"/>
              <a:buChar char="•"/>
            </a:pPr>
            <a:r>
              <a:rPr lang="en-GB" sz="1400"/>
              <a:t>This makes you look more professional and makes it easier for you to be contacted.</a:t>
            </a:r>
            <a:endParaRPr/>
          </a:p>
          <a:p>
            <a:pPr indent="-228600" lvl="1" marL="685800" rtl="0" algn="l">
              <a:lnSpc>
                <a:spcPct val="80000"/>
              </a:lnSpc>
              <a:spcBef>
                <a:spcPts val="500"/>
              </a:spcBef>
              <a:spcAft>
                <a:spcPts val="0"/>
              </a:spcAft>
              <a:buClr>
                <a:schemeClr val="dk1"/>
              </a:buClr>
              <a:buSzPts val="1400"/>
              <a:buChar char="•"/>
            </a:pPr>
            <a:r>
              <a:rPr lang="en-GB" sz="1400"/>
              <a:t>Your name, job role/ company, address, contact numbers, links to social media and websites.</a:t>
            </a:r>
            <a:endParaRPr/>
          </a:p>
          <a:p>
            <a:pPr indent="0" lvl="0" marL="0" rtl="0" algn="l">
              <a:lnSpc>
                <a:spcPct val="80000"/>
              </a:lnSpc>
              <a:spcBef>
                <a:spcPts val="1000"/>
              </a:spcBef>
              <a:spcAft>
                <a:spcPts val="0"/>
              </a:spcAft>
              <a:buClr>
                <a:schemeClr val="dk1"/>
              </a:buClr>
              <a:buSzPts val="1400"/>
              <a:buNone/>
            </a:pPr>
            <a:r>
              <a:rPr lang="en-GB" sz="1400"/>
              <a:t>CC and BCC</a:t>
            </a:r>
            <a:endParaRPr/>
          </a:p>
          <a:p>
            <a:pPr indent="-228600" lvl="1" marL="685800" rtl="0" algn="l">
              <a:lnSpc>
                <a:spcPct val="80000"/>
              </a:lnSpc>
              <a:spcBef>
                <a:spcPts val="500"/>
              </a:spcBef>
              <a:spcAft>
                <a:spcPts val="0"/>
              </a:spcAft>
              <a:buClr>
                <a:schemeClr val="dk1"/>
              </a:buClr>
              <a:buSzPts val="1400"/>
              <a:buChar char="•"/>
            </a:pPr>
            <a:r>
              <a:rPr lang="en-GB" sz="1400"/>
              <a:t>Only if the person really needs that information.</a:t>
            </a:r>
            <a:endParaRPr/>
          </a:p>
          <a:p>
            <a:pPr indent="-228600" lvl="1" marL="685800" rtl="0" algn="l">
              <a:lnSpc>
                <a:spcPct val="80000"/>
              </a:lnSpc>
              <a:spcBef>
                <a:spcPts val="500"/>
              </a:spcBef>
              <a:spcAft>
                <a:spcPts val="0"/>
              </a:spcAft>
              <a:buClr>
                <a:schemeClr val="dk1"/>
              </a:buClr>
              <a:buSzPts val="1400"/>
              <a:buChar char="•"/>
            </a:pPr>
            <a:r>
              <a:rPr lang="en-GB" sz="1400"/>
              <a:t>Remember – the entire thread of emails may be attached and some information may go to the wrong people</a:t>
            </a:r>
            <a:endParaRPr sz="1400"/>
          </a:p>
        </p:txBody>
      </p:sp>
      <p:sp>
        <p:nvSpPr>
          <p:cNvPr id="143" name="Google Shape;143;p7"/>
          <p:cNvSpPr txBox="1"/>
          <p:nvPr/>
        </p:nvSpPr>
        <p:spPr>
          <a:xfrm>
            <a:off x="6260972" y="1451015"/>
            <a:ext cx="5697982" cy="5047536"/>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GB" sz="1400" u="none" cap="none" strike="noStrike">
                <a:solidFill>
                  <a:schemeClr val="dk1"/>
                </a:solidFill>
                <a:latin typeface="Calibri"/>
                <a:ea typeface="Calibri"/>
                <a:cs typeface="Calibri"/>
                <a:sym typeface="Calibri"/>
              </a:rPr>
              <a:t>Exclamation marks</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It is rare that you will need to use exclamation ma</a:t>
            </a:r>
            <a:r>
              <a:rPr lang="en-GB">
                <a:solidFill>
                  <a:schemeClr val="dk1"/>
                </a:solidFill>
                <a:latin typeface="Calibri"/>
                <a:ea typeface="Calibri"/>
                <a:cs typeface="Calibri"/>
                <a:sym typeface="Calibri"/>
              </a:rPr>
              <a:t>rk</a:t>
            </a:r>
            <a:r>
              <a:rPr b="0" i="0" lang="en-GB" sz="1400" u="none" cap="none" strike="noStrike">
                <a:solidFill>
                  <a:schemeClr val="dk1"/>
                </a:solidFill>
                <a:latin typeface="Calibri"/>
                <a:ea typeface="Calibri"/>
                <a:cs typeface="Calibri"/>
                <a:sym typeface="Calibri"/>
              </a:rPr>
              <a:t>s in an email. It can seem unprofessional and be misinterpreted.</a:t>
            </a:r>
            <a:endParaRPr/>
          </a:p>
          <a:p>
            <a:pPr indent="-196850" lvl="1" marL="7429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Cross cultural language</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It is wonderful to want to blee people, however, in emails, it is best to keep things professional and culture neutral..</a:t>
            </a:r>
            <a:endParaRPr/>
          </a:p>
          <a:p>
            <a:pPr indent="-196850" lvl="1" marL="7429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Reply all</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In general, avoid this UNLESS you want all of the CCs and BCCs involved in your email conversation</a:t>
            </a:r>
            <a:endParaRPr/>
          </a:p>
          <a:p>
            <a:pPr indent="-196850" lvl="1" marL="7429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GB">
                <a:solidFill>
                  <a:schemeClr val="dk1"/>
                </a:solidFill>
                <a:latin typeface="Calibri"/>
                <a:ea typeface="Calibri"/>
                <a:cs typeface="Calibri"/>
                <a:sym typeface="Calibri"/>
              </a:rPr>
              <a:t>Proofreading</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Spell check</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Check the email address is correct</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Check your Ccsand BCCs</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Check you have attached what you have said you will attach.</a:t>
            </a:r>
            <a:endParaRPr/>
          </a:p>
          <a:p>
            <a:pPr indent="-196850" lvl="1" marL="7429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AND FINALLY ...Keep a clean inbox!</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Just like your desk at work, keeping your inbox organised and clean is very important! It helps you find previous emails more quickly and ensures you reply to people in a timely manner.</a:t>
            </a:r>
            <a:endParaRPr b="0" i="0" sz="1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500"/>
                                        <p:tgtEl>
                                          <p:spTgt spid="1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 calcmode="lin" valueType="num">
                                      <p:cBhvr additive="base">
                                        <p:cTn dur="500"/>
                                        <p:tgtEl>
                                          <p:spTgt spid="1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 calcmode="lin" valueType="num">
                                      <p:cBhvr additive="base">
                                        <p:cTn dur="500"/>
                                        <p:tgtEl>
                                          <p:spTgt spid="1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 calcmode="lin" valueType="num">
                                      <p:cBhvr additive="base">
                                        <p:cTn dur="500"/>
                                        <p:tgtEl>
                                          <p:spTgt spid="14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 calcmode="lin" valueType="num">
                                      <p:cBhvr additive="base">
                                        <p:cTn dur="500"/>
                                        <p:tgtEl>
                                          <p:spTgt spid="14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 calcmode="lin" valueType="num">
                                      <p:cBhvr additive="base">
                                        <p:cTn dur="500"/>
                                        <p:tgtEl>
                                          <p:spTgt spid="14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 calcmode="lin" valueType="num">
                                      <p:cBhvr additive="base">
                                        <p:cTn dur="500"/>
                                        <p:tgtEl>
                                          <p:spTgt spid="14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anim calcmode="lin" valueType="num">
                                      <p:cBhvr additive="base">
                                        <p:cTn dur="500"/>
                                        <p:tgtEl>
                                          <p:spTgt spid="142">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8" st="8"/>
                                            </p:txEl>
                                          </p:spTgt>
                                        </p:tgtEl>
                                        <p:attrNameLst>
                                          <p:attrName>style.visibility</p:attrName>
                                        </p:attrNameLst>
                                      </p:cBhvr>
                                      <p:to>
                                        <p:strVal val="visible"/>
                                      </p:to>
                                    </p:set>
                                    <p:anim calcmode="lin" valueType="num">
                                      <p:cBhvr additive="base">
                                        <p:cTn dur="500"/>
                                        <p:tgtEl>
                                          <p:spTgt spid="142">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9" st="9"/>
                                            </p:txEl>
                                          </p:spTgt>
                                        </p:tgtEl>
                                        <p:attrNameLst>
                                          <p:attrName>style.visibility</p:attrName>
                                        </p:attrNameLst>
                                      </p:cBhvr>
                                      <p:to>
                                        <p:strVal val="visible"/>
                                      </p:to>
                                    </p:set>
                                    <p:anim calcmode="lin" valueType="num">
                                      <p:cBhvr additive="base">
                                        <p:cTn dur="500"/>
                                        <p:tgtEl>
                                          <p:spTgt spid="142">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0" st="10"/>
                                            </p:txEl>
                                          </p:spTgt>
                                        </p:tgtEl>
                                        <p:attrNameLst>
                                          <p:attrName>style.visibility</p:attrName>
                                        </p:attrNameLst>
                                      </p:cBhvr>
                                      <p:to>
                                        <p:strVal val="visible"/>
                                      </p:to>
                                    </p:set>
                                    <p:anim calcmode="lin" valueType="num">
                                      <p:cBhvr additive="base">
                                        <p:cTn dur="500"/>
                                        <p:tgtEl>
                                          <p:spTgt spid="142">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1" st="11"/>
                                            </p:txEl>
                                          </p:spTgt>
                                        </p:tgtEl>
                                        <p:attrNameLst>
                                          <p:attrName>style.visibility</p:attrName>
                                        </p:attrNameLst>
                                      </p:cBhvr>
                                      <p:to>
                                        <p:strVal val="visible"/>
                                      </p:to>
                                    </p:set>
                                    <p:anim calcmode="lin" valueType="num">
                                      <p:cBhvr additive="base">
                                        <p:cTn dur="500"/>
                                        <p:tgtEl>
                                          <p:spTgt spid="142">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2" st="12"/>
                                            </p:txEl>
                                          </p:spTgt>
                                        </p:tgtEl>
                                        <p:attrNameLst>
                                          <p:attrName>style.visibility</p:attrName>
                                        </p:attrNameLst>
                                      </p:cBhvr>
                                      <p:to>
                                        <p:strVal val="visible"/>
                                      </p:to>
                                    </p:set>
                                    <p:anim calcmode="lin" valueType="num">
                                      <p:cBhvr additive="base">
                                        <p:cTn dur="500"/>
                                        <p:tgtEl>
                                          <p:spTgt spid="142">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3" st="13"/>
                                            </p:txEl>
                                          </p:spTgt>
                                        </p:tgtEl>
                                        <p:attrNameLst>
                                          <p:attrName>style.visibility</p:attrName>
                                        </p:attrNameLst>
                                      </p:cBhvr>
                                      <p:to>
                                        <p:strVal val="visible"/>
                                      </p:to>
                                    </p:set>
                                    <p:anim calcmode="lin" valueType="num">
                                      <p:cBhvr additive="base">
                                        <p:cTn dur="500"/>
                                        <p:tgtEl>
                                          <p:spTgt spid="142">
                                            <p:txEl>
                                              <p:pRg end="13" st="1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4" st="14"/>
                                            </p:txEl>
                                          </p:spTgt>
                                        </p:tgtEl>
                                        <p:attrNameLst>
                                          <p:attrName>style.visibility</p:attrName>
                                        </p:attrNameLst>
                                      </p:cBhvr>
                                      <p:to>
                                        <p:strVal val="visible"/>
                                      </p:to>
                                    </p:set>
                                    <p:anim calcmode="lin" valueType="num">
                                      <p:cBhvr additive="base">
                                        <p:cTn dur="500"/>
                                        <p:tgtEl>
                                          <p:spTgt spid="142">
                                            <p:txEl>
                                              <p:pRg end="14" st="1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 calcmode="lin" valueType="num">
                                      <p:cBhvr additive="base">
                                        <p:cTn dur="500"/>
                                        <p:tgtEl>
                                          <p:spTgt spid="1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 calcmode="lin" valueType="num">
                                      <p:cBhvr additive="base">
                                        <p:cTn dur="500"/>
                                        <p:tgtEl>
                                          <p:spTgt spid="14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 calcmode="lin" valueType="num">
                                      <p:cBhvr additive="base">
                                        <p:cTn dur="500"/>
                                        <p:tgtEl>
                                          <p:spTgt spid="14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 calcmode="lin" valueType="num">
                                      <p:cBhvr additive="base">
                                        <p:cTn dur="500"/>
                                        <p:tgtEl>
                                          <p:spTgt spid="14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 calcmode="lin" valueType="num">
                                      <p:cBhvr additive="base">
                                        <p:cTn dur="500"/>
                                        <p:tgtEl>
                                          <p:spTgt spid="14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 calcmode="lin" valueType="num">
                                      <p:cBhvr additive="base">
                                        <p:cTn dur="500"/>
                                        <p:tgtEl>
                                          <p:spTgt spid="14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 calcmode="lin" valueType="num">
                                      <p:cBhvr additive="base">
                                        <p:cTn dur="500"/>
                                        <p:tgtEl>
                                          <p:spTgt spid="14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anim calcmode="lin" valueType="num">
                                      <p:cBhvr additive="base">
                                        <p:cTn dur="500"/>
                                        <p:tgtEl>
                                          <p:spTgt spid="14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anim calcmode="lin" valueType="num">
                                      <p:cBhvr additive="base">
                                        <p:cTn dur="500"/>
                                        <p:tgtEl>
                                          <p:spTgt spid="14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anim calcmode="lin" valueType="num">
                                      <p:cBhvr additive="base">
                                        <p:cTn dur="500"/>
                                        <p:tgtEl>
                                          <p:spTgt spid="143">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anim calcmode="lin" valueType="num">
                                      <p:cBhvr additive="base">
                                        <p:cTn dur="500"/>
                                        <p:tgtEl>
                                          <p:spTgt spid="143">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anim calcmode="lin" valueType="num">
                                      <p:cBhvr additive="base">
                                        <p:cTn dur="500"/>
                                        <p:tgtEl>
                                          <p:spTgt spid="143">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anim calcmode="lin" valueType="num">
                                      <p:cBhvr additive="base">
                                        <p:cTn dur="500"/>
                                        <p:tgtEl>
                                          <p:spTgt spid="143">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13" st="13"/>
                                            </p:txEl>
                                          </p:spTgt>
                                        </p:tgtEl>
                                        <p:attrNameLst>
                                          <p:attrName>style.visibility</p:attrName>
                                        </p:attrNameLst>
                                      </p:cBhvr>
                                      <p:to>
                                        <p:strVal val="visible"/>
                                      </p:to>
                                    </p:set>
                                    <p:anim calcmode="lin" valueType="num">
                                      <p:cBhvr additive="base">
                                        <p:cTn dur="500"/>
                                        <p:tgtEl>
                                          <p:spTgt spid="143">
                                            <p:txEl>
                                              <p:pRg end="13" st="1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14" st="14"/>
                                            </p:txEl>
                                          </p:spTgt>
                                        </p:tgtEl>
                                        <p:attrNameLst>
                                          <p:attrName>style.visibility</p:attrName>
                                        </p:attrNameLst>
                                      </p:cBhvr>
                                      <p:to>
                                        <p:strVal val="visible"/>
                                      </p:to>
                                    </p:set>
                                    <p:anim calcmode="lin" valueType="num">
                                      <p:cBhvr additive="base">
                                        <p:cTn dur="500"/>
                                        <p:tgtEl>
                                          <p:spTgt spid="143">
                                            <p:txEl>
                                              <p:pRg end="14" st="1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15" st="15"/>
                                            </p:txEl>
                                          </p:spTgt>
                                        </p:tgtEl>
                                        <p:attrNameLst>
                                          <p:attrName>style.visibility</p:attrName>
                                        </p:attrNameLst>
                                      </p:cBhvr>
                                      <p:to>
                                        <p:strVal val="visible"/>
                                      </p:to>
                                    </p:set>
                                    <p:anim calcmode="lin" valueType="num">
                                      <p:cBhvr additive="base">
                                        <p:cTn dur="500"/>
                                        <p:tgtEl>
                                          <p:spTgt spid="143">
                                            <p:txEl>
                                              <p:pRg end="15" st="1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16" st="16"/>
                                            </p:txEl>
                                          </p:spTgt>
                                        </p:tgtEl>
                                        <p:attrNameLst>
                                          <p:attrName>style.visibility</p:attrName>
                                        </p:attrNameLst>
                                      </p:cBhvr>
                                      <p:to>
                                        <p:strVal val="visible"/>
                                      </p:to>
                                    </p:set>
                                    <p:anim calcmode="lin" valueType="num">
                                      <p:cBhvr additive="base">
                                        <p:cTn dur="500"/>
                                        <p:tgtEl>
                                          <p:spTgt spid="143">
                                            <p:txEl>
                                              <p:pRg end="16" st="1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xEl>
                                              <p:pRg end="17" st="17"/>
                                            </p:txEl>
                                          </p:spTgt>
                                        </p:tgtEl>
                                        <p:attrNameLst>
                                          <p:attrName>style.visibility</p:attrName>
                                        </p:attrNameLst>
                                      </p:cBhvr>
                                      <p:to>
                                        <p:strVal val="visible"/>
                                      </p:to>
                                    </p:set>
                                    <p:anim calcmode="lin" valueType="num">
                                      <p:cBhvr additive="base">
                                        <p:cTn dur="500"/>
                                        <p:tgtEl>
                                          <p:spTgt spid="143">
                                            <p:txEl>
                                              <p:pRg end="17" st="1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8"/>
          <p:cNvSpPr txBox="1"/>
          <p:nvPr>
            <p:ph type="title"/>
          </p:nvPr>
        </p:nvSpPr>
        <p:spPr>
          <a:xfrm>
            <a:off x="2757228" y="160121"/>
            <a:ext cx="10515600" cy="15877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800"/>
              <a:buFont typeface="Calibri"/>
              <a:buNone/>
            </a:pPr>
            <a:r>
              <a:rPr lang="en-GB" sz="4800">
                <a:solidFill>
                  <a:schemeClr val="accent4"/>
                </a:solidFill>
                <a:latin typeface="Calibri"/>
                <a:ea typeface="Calibri"/>
                <a:cs typeface="Calibri"/>
                <a:sym typeface="Calibri"/>
              </a:rPr>
              <a:t>Don’t forget... </a:t>
            </a:r>
            <a:endParaRPr sz="4800">
              <a:solidFill>
                <a:schemeClr val="accent4"/>
              </a:solidFill>
              <a:latin typeface="Calibri"/>
              <a:ea typeface="Calibri"/>
              <a:cs typeface="Calibri"/>
              <a:sym typeface="Calibri"/>
            </a:endParaRPr>
          </a:p>
        </p:txBody>
      </p:sp>
      <p:sp>
        <p:nvSpPr>
          <p:cNvPr id="149" name="Google Shape;149;p8"/>
          <p:cNvSpPr txBox="1"/>
          <p:nvPr>
            <p:ph idx="1" type="body"/>
          </p:nvPr>
        </p:nvSpPr>
        <p:spPr>
          <a:xfrm>
            <a:off x="553024" y="1253331"/>
            <a:ext cx="10515600" cy="43513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None/>
            </a:pPr>
            <a:r>
              <a:rPr lang="en-GB" sz="5400"/>
              <a:t>‘Noted, with thanks.’</a:t>
            </a:r>
            <a:endParaRPr sz="5400"/>
          </a:p>
        </p:txBody>
      </p:sp>
      <p:sp>
        <p:nvSpPr>
          <p:cNvPr id="150" name="Google Shape;150;p8"/>
          <p:cNvSpPr txBox="1"/>
          <p:nvPr/>
        </p:nvSpPr>
        <p:spPr>
          <a:xfrm>
            <a:off x="838200" y="5643515"/>
            <a:ext cx="2902806" cy="397514"/>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chemeClr val="dk1"/>
              </a:buClr>
              <a:buSzPts val="2590"/>
              <a:buFont typeface="Arial"/>
              <a:buNone/>
            </a:pPr>
            <a:r>
              <a:t/>
            </a:r>
            <a:endParaRPr sz="2590">
              <a:solidFill>
                <a:schemeClr val="dk1"/>
              </a:solidFill>
              <a:latin typeface="Calibri"/>
              <a:ea typeface="Calibri"/>
              <a:cs typeface="Calibri"/>
              <a:sym typeface="Calibri"/>
            </a:endParaRPr>
          </a:p>
        </p:txBody>
      </p:sp>
      <p:sp>
        <p:nvSpPr>
          <p:cNvPr id="151" name="Google Shape;151;p8"/>
          <p:cNvSpPr/>
          <p:nvPr/>
        </p:nvSpPr>
        <p:spPr>
          <a:xfrm rot="10800000">
            <a:off x="6980118" y="247109"/>
            <a:ext cx="567285" cy="1285128"/>
          </a:xfrm>
          <a:prstGeom prst="curvedLeftArrow">
            <a:avLst>
              <a:gd fmla="val 25000" name="adj1"/>
              <a:gd fmla="val 43662"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8"/>
          <p:cNvSpPr/>
          <p:nvPr/>
        </p:nvSpPr>
        <p:spPr>
          <a:xfrm>
            <a:off x="7731386" y="299594"/>
            <a:ext cx="567285" cy="1285128"/>
          </a:xfrm>
          <a:prstGeom prst="curvedLeftArrow">
            <a:avLst>
              <a:gd fmla="val 25000" name="adj1"/>
              <a:gd fmla="val 43662"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9"/>
          <p:cNvSpPr txBox="1"/>
          <p:nvPr>
            <p:ph type="title"/>
          </p:nvPr>
        </p:nvSpPr>
        <p:spPr>
          <a:xfrm>
            <a:off x="229980"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LETTER WRITING</a:t>
            </a:r>
            <a:endParaRPr/>
          </a:p>
        </p:txBody>
      </p:sp>
      <p:sp>
        <p:nvSpPr>
          <p:cNvPr id="158" name="Google Shape;158;p9"/>
          <p:cNvSpPr txBox="1"/>
          <p:nvPr>
            <p:ph idx="1" type="body"/>
          </p:nvPr>
        </p:nvSpPr>
        <p:spPr>
          <a:xfrm>
            <a:off x="229963" y="1732450"/>
            <a:ext cx="2243400" cy="132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GB" sz="3000"/>
              <a:t>Layout</a:t>
            </a:r>
            <a:endParaRPr b="1" sz="3000"/>
          </a:p>
        </p:txBody>
      </p:sp>
      <p:sp>
        <p:nvSpPr>
          <p:cNvPr id="159" name="Google Shape;159;p9"/>
          <p:cNvSpPr/>
          <p:nvPr/>
        </p:nvSpPr>
        <p:spPr>
          <a:xfrm>
            <a:off x="0" y="1111732"/>
            <a:ext cx="5013561" cy="213831"/>
          </a:xfrm>
          <a:prstGeom prst="homePlate">
            <a:avLst>
              <a:gd fmla="val 50000" name="adj"/>
            </a:avLst>
          </a:prstGeom>
          <a:solidFill>
            <a:srgbClr val="FFD96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9"/>
          <p:cNvSpPr txBox="1"/>
          <p:nvPr/>
        </p:nvSpPr>
        <p:spPr>
          <a:xfrm>
            <a:off x="1602600" y="1554725"/>
            <a:ext cx="4267500" cy="5883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GB" sz="1100">
                <a:solidFill>
                  <a:srgbClr val="1A1A1A"/>
                </a:solidFill>
              </a:rPr>
              <a:t>[Your Name / Company Name]</a:t>
            </a:r>
            <a:endParaRPr sz="1100">
              <a:solidFill>
                <a:srgbClr val="1A1A1A"/>
              </a:solidFill>
            </a:endParaRPr>
          </a:p>
          <a:p>
            <a:pPr indent="0" lvl="0" marL="0" rtl="0" algn="r">
              <a:lnSpc>
                <a:spcPct val="100000"/>
              </a:lnSpc>
              <a:spcBef>
                <a:spcPts val="0"/>
              </a:spcBef>
              <a:spcAft>
                <a:spcPts val="0"/>
              </a:spcAft>
              <a:buNone/>
            </a:pPr>
            <a:r>
              <a:rPr lang="en-GB" sz="1100">
                <a:solidFill>
                  <a:srgbClr val="1A1A1A"/>
                </a:solidFill>
              </a:rPr>
              <a:t>[Title (Optional)]</a:t>
            </a:r>
            <a:endParaRPr sz="1100">
              <a:solidFill>
                <a:srgbClr val="1A1A1A"/>
              </a:solidFill>
            </a:endParaRPr>
          </a:p>
          <a:p>
            <a:pPr indent="0" lvl="0" marL="0" rtl="0" algn="r">
              <a:lnSpc>
                <a:spcPct val="100000"/>
              </a:lnSpc>
              <a:spcBef>
                <a:spcPts val="0"/>
              </a:spcBef>
              <a:spcAft>
                <a:spcPts val="0"/>
              </a:spcAft>
              <a:buNone/>
            </a:pPr>
            <a:r>
              <a:rPr lang="en-GB" sz="1100">
                <a:solidFill>
                  <a:srgbClr val="1A1A1A"/>
                </a:solidFill>
              </a:rPr>
              <a:t>[Address]</a:t>
            </a:r>
            <a:endParaRPr sz="1100">
              <a:solidFill>
                <a:srgbClr val="1A1A1A"/>
              </a:solidFill>
            </a:endParaRPr>
          </a:p>
          <a:p>
            <a:pPr indent="0" lvl="0" marL="0" rtl="0" algn="r">
              <a:lnSpc>
                <a:spcPct val="100000"/>
              </a:lnSpc>
              <a:spcBef>
                <a:spcPts val="0"/>
              </a:spcBef>
              <a:spcAft>
                <a:spcPts val="0"/>
              </a:spcAft>
              <a:buNone/>
            </a:pPr>
            <a:r>
              <a:rPr lang="en-GB" sz="1100">
                <a:solidFill>
                  <a:srgbClr val="1A1A1A"/>
                </a:solidFill>
              </a:rPr>
              <a:t>[Tel]</a:t>
            </a:r>
            <a:endParaRPr sz="1100">
              <a:solidFill>
                <a:srgbClr val="1A1A1A"/>
              </a:solidFill>
            </a:endParaRPr>
          </a:p>
          <a:p>
            <a:pPr indent="0" lvl="0" marL="0" rtl="0" algn="r">
              <a:lnSpc>
                <a:spcPct val="100000"/>
              </a:lnSpc>
              <a:spcBef>
                <a:spcPts val="0"/>
              </a:spcBef>
              <a:spcAft>
                <a:spcPts val="0"/>
              </a:spcAft>
              <a:buNone/>
            </a:pPr>
            <a:r>
              <a:rPr lang="en-GB" sz="1100">
                <a:solidFill>
                  <a:srgbClr val="1A1A1A"/>
                </a:solidFill>
              </a:rPr>
              <a:t>[E-mail (Optional)]</a:t>
            </a:r>
            <a:endParaRPr sz="1100">
              <a:solidFill>
                <a:srgbClr val="1A1A1A"/>
              </a:solidFill>
            </a:endParaRPr>
          </a:p>
          <a:p>
            <a:pPr indent="0" lvl="0" marL="0" rtl="0" algn="r">
              <a:lnSpc>
                <a:spcPct val="100000"/>
              </a:lnSpc>
              <a:spcBef>
                <a:spcPts val="0"/>
              </a:spcBef>
              <a:spcAft>
                <a:spcPts val="0"/>
              </a:spcAft>
              <a:buNone/>
            </a:pPr>
            <a:r>
              <a:rPr lang="en-GB" sz="1100">
                <a:solidFill>
                  <a:srgbClr val="1A1A1A"/>
                </a:solidFill>
              </a:rPr>
              <a:t>[Date]</a:t>
            </a:r>
            <a:endParaRPr sz="1100">
              <a:solidFill>
                <a:srgbClr val="1A1A1A"/>
              </a:solidFill>
            </a:endParaRPr>
          </a:p>
          <a:p>
            <a:pPr indent="0" lvl="0" marL="0" rtl="0" algn="l">
              <a:lnSpc>
                <a:spcPct val="100000"/>
              </a:lnSpc>
              <a:spcBef>
                <a:spcPts val="0"/>
              </a:spcBef>
              <a:spcAft>
                <a:spcPts val="0"/>
              </a:spcAft>
              <a:buNone/>
            </a:pPr>
            <a:r>
              <a:t/>
            </a:r>
            <a:endParaRPr sz="1100">
              <a:solidFill>
                <a:srgbClr val="1A1A1A"/>
              </a:solidFill>
            </a:endParaRPr>
          </a:p>
          <a:p>
            <a:pPr indent="0" lvl="0" marL="0" rtl="0" algn="l">
              <a:lnSpc>
                <a:spcPct val="100000"/>
              </a:lnSpc>
              <a:spcBef>
                <a:spcPts val="1500"/>
              </a:spcBef>
              <a:spcAft>
                <a:spcPts val="0"/>
              </a:spcAft>
              <a:buNone/>
            </a:pPr>
            <a:r>
              <a:rPr lang="en-GB" sz="1100">
                <a:solidFill>
                  <a:srgbClr val="1A1A1A"/>
                </a:solidFill>
              </a:rPr>
              <a:t>[Title (Optional)]</a:t>
            </a:r>
            <a:endParaRPr sz="1100">
              <a:solidFill>
                <a:srgbClr val="1A1A1A"/>
              </a:solidFill>
            </a:endParaRPr>
          </a:p>
          <a:p>
            <a:pPr indent="0" lvl="0" marL="0" rtl="0" algn="l">
              <a:lnSpc>
                <a:spcPct val="100000"/>
              </a:lnSpc>
              <a:spcBef>
                <a:spcPts val="0"/>
              </a:spcBef>
              <a:spcAft>
                <a:spcPts val="0"/>
              </a:spcAft>
              <a:buNone/>
            </a:pPr>
            <a:r>
              <a:rPr lang="en-GB" sz="1100">
                <a:solidFill>
                  <a:srgbClr val="1A1A1A"/>
                </a:solidFill>
              </a:rPr>
              <a:t>[Company Name]</a:t>
            </a:r>
            <a:endParaRPr sz="1100">
              <a:solidFill>
                <a:srgbClr val="1A1A1A"/>
              </a:solidFill>
            </a:endParaRPr>
          </a:p>
          <a:p>
            <a:pPr indent="0" lvl="0" marL="0" rtl="0" algn="l">
              <a:lnSpc>
                <a:spcPct val="100000"/>
              </a:lnSpc>
              <a:spcBef>
                <a:spcPts val="0"/>
              </a:spcBef>
              <a:spcAft>
                <a:spcPts val="0"/>
              </a:spcAft>
              <a:buNone/>
            </a:pPr>
            <a:r>
              <a:rPr lang="en-GB" sz="1100">
                <a:solidFill>
                  <a:srgbClr val="1A1A1A"/>
                </a:solidFill>
              </a:rPr>
              <a:t>[Street Address]</a:t>
            </a:r>
            <a:endParaRPr sz="1100">
              <a:solidFill>
                <a:srgbClr val="1A1A1A"/>
              </a:solidFill>
            </a:endParaRPr>
          </a:p>
          <a:p>
            <a:pPr indent="0" lvl="0" marL="0" rtl="0" algn="l">
              <a:lnSpc>
                <a:spcPct val="100000"/>
              </a:lnSpc>
              <a:spcBef>
                <a:spcPts val="0"/>
              </a:spcBef>
              <a:spcAft>
                <a:spcPts val="0"/>
              </a:spcAft>
              <a:buNone/>
            </a:pPr>
            <a:r>
              <a:rPr lang="en-GB" sz="1100">
                <a:solidFill>
                  <a:srgbClr val="1A1A1A"/>
                </a:solidFill>
              </a:rPr>
              <a:t>[Town, County Postal Code]</a:t>
            </a:r>
            <a:endParaRPr sz="1100">
              <a:solidFill>
                <a:srgbClr val="1A1A1A"/>
              </a:solidFill>
            </a:endParaRPr>
          </a:p>
          <a:p>
            <a:pPr indent="0" lvl="0" marL="0" rtl="0" algn="l">
              <a:lnSpc>
                <a:spcPct val="100000"/>
              </a:lnSpc>
              <a:spcBef>
                <a:spcPts val="0"/>
              </a:spcBef>
              <a:spcAft>
                <a:spcPts val="0"/>
              </a:spcAft>
              <a:buNone/>
            </a:pPr>
            <a:r>
              <a:t/>
            </a:r>
            <a:endParaRPr sz="1100">
              <a:solidFill>
                <a:srgbClr val="1A1A1A"/>
              </a:solidFill>
            </a:endParaRPr>
          </a:p>
          <a:p>
            <a:pPr indent="0" lvl="0" marL="0" rtl="0" algn="l">
              <a:lnSpc>
                <a:spcPct val="100000"/>
              </a:lnSpc>
              <a:spcBef>
                <a:spcPts val="1500"/>
              </a:spcBef>
              <a:spcAft>
                <a:spcPts val="0"/>
              </a:spcAft>
              <a:buNone/>
            </a:pPr>
            <a:r>
              <a:rPr lang="en-GB" sz="1100">
                <a:solidFill>
                  <a:srgbClr val="1A1A1A"/>
                </a:solidFill>
              </a:rPr>
              <a:t>Dear [Recipient Name]:</a:t>
            </a:r>
            <a:endParaRPr sz="1100">
              <a:solidFill>
                <a:srgbClr val="1A1A1A"/>
              </a:solidFill>
            </a:endParaRPr>
          </a:p>
          <a:p>
            <a:pPr indent="0" lvl="0" marL="0" rtl="0" algn="l">
              <a:lnSpc>
                <a:spcPct val="100000"/>
              </a:lnSpc>
              <a:spcBef>
                <a:spcPts val="1500"/>
              </a:spcBef>
              <a:spcAft>
                <a:spcPts val="0"/>
              </a:spcAft>
              <a:buNone/>
            </a:pPr>
            <a:r>
              <a:rPr lang="en-GB" sz="1100">
                <a:solidFill>
                  <a:srgbClr val="1A1A1A"/>
                </a:solidFill>
              </a:rPr>
              <a:t>[1st paragraph of the Body of the letter]</a:t>
            </a:r>
            <a:endParaRPr sz="1100">
              <a:solidFill>
                <a:srgbClr val="1A1A1A"/>
              </a:solidFill>
            </a:endParaRPr>
          </a:p>
          <a:p>
            <a:pPr indent="0" lvl="0" marL="0" rtl="0" algn="l">
              <a:lnSpc>
                <a:spcPct val="100000"/>
              </a:lnSpc>
              <a:spcBef>
                <a:spcPts val="1500"/>
              </a:spcBef>
              <a:spcAft>
                <a:spcPts val="0"/>
              </a:spcAft>
              <a:buNone/>
            </a:pPr>
            <a:r>
              <a:rPr lang="en-GB" sz="1100">
                <a:solidFill>
                  <a:srgbClr val="1A1A1A"/>
                </a:solidFill>
              </a:rPr>
              <a:t>[2nd paragraph of the Body of the letter]</a:t>
            </a:r>
            <a:endParaRPr sz="1100">
              <a:solidFill>
                <a:srgbClr val="1A1A1A"/>
              </a:solidFill>
            </a:endParaRPr>
          </a:p>
          <a:p>
            <a:pPr indent="0" lvl="0" marL="0" rtl="0" algn="l">
              <a:lnSpc>
                <a:spcPct val="100000"/>
              </a:lnSpc>
              <a:spcBef>
                <a:spcPts val="1500"/>
              </a:spcBef>
              <a:spcAft>
                <a:spcPts val="0"/>
              </a:spcAft>
              <a:buNone/>
            </a:pPr>
            <a:r>
              <a:rPr lang="en-GB" sz="1100">
                <a:solidFill>
                  <a:srgbClr val="1A1A1A"/>
                </a:solidFill>
              </a:rPr>
              <a:t>[3rd paragraph of the Body of the letter]</a:t>
            </a:r>
            <a:endParaRPr sz="1100">
              <a:solidFill>
                <a:srgbClr val="1A1A1A"/>
              </a:solidFill>
            </a:endParaRPr>
          </a:p>
          <a:p>
            <a:pPr indent="0" lvl="0" marL="0" rtl="0" algn="l">
              <a:lnSpc>
                <a:spcPct val="177272"/>
              </a:lnSpc>
              <a:spcBef>
                <a:spcPts val="1500"/>
              </a:spcBef>
              <a:spcAft>
                <a:spcPts val="0"/>
              </a:spcAft>
              <a:buNone/>
            </a:pPr>
            <a:r>
              <a:rPr lang="en-GB" sz="1100">
                <a:solidFill>
                  <a:srgbClr val="1A1A1A"/>
                </a:solidFill>
              </a:rPr>
              <a:t>Yours sincerely,</a:t>
            </a:r>
            <a:endParaRPr sz="1100">
              <a:solidFill>
                <a:srgbClr val="1A1A1A"/>
              </a:solidFill>
            </a:endParaRPr>
          </a:p>
          <a:p>
            <a:pPr indent="0" lvl="0" marL="0" rtl="0" algn="l">
              <a:lnSpc>
                <a:spcPct val="177272"/>
              </a:lnSpc>
              <a:spcBef>
                <a:spcPts val="1500"/>
              </a:spcBef>
              <a:spcAft>
                <a:spcPts val="0"/>
              </a:spcAft>
              <a:buNone/>
            </a:pPr>
            <a:r>
              <a:rPr lang="en-GB" sz="1100">
                <a:solidFill>
                  <a:srgbClr val="1A1A1A"/>
                </a:solidFill>
              </a:rPr>
              <a:t>[Signature]</a:t>
            </a:r>
            <a:endParaRPr sz="1100">
              <a:solidFill>
                <a:srgbClr val="1A1A1A"/>
              </a:solidFill>
            </a:endParaRPr>
          </a:p>
          <a:p>
            <a:pPr indent="0" lvl="0" marL="0" rtl="0" algn="l">
              <a:lnSpc>
                <a:spcPct val="177272"/>
              </a:lnSpc>
              <a:spcBef>
                <a:spcPts val="1500"/>
              </a:spcBef>
              <a:spcAft>
                <a:spcPts val="1500"/>
              </a:spcAft>
              <a:buNone/>
            </a:pPr>
            <a:r>
              <a:rPr lang="en-GB" sz="1100">
                <a:solidFill>
                  <a:srgbClr val="1A1A1A"/>
                </a:solidFill>
              </a:rPr>
              <a:t>[Your Name, Title]</a:t>
            </a:r>
            <a:endParaRPr sz="1100">
              <a:solidFill>
                <a:srgbClr val="1A1A1A"/>
              </a:solidFill>
            </a:endParaRPr>
          </a:p>
        </p:txBody>
      </p:sp>
      <p:sp>
        <p:nvSpPr>
          <p:cNvPr id="161" name="Google Shape;161;p9"/>
          <p:cNvSpPr/>
          <p:nvPr/>
        </p:nvSpPr>
        <p:spPr>
          <a:xfrm>
            <a:off x="1528200" y="1554725"/>
            <a:ext cx="4341900" cy="5180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9"/>
          <p:cNvCxnSpPr>
            <a:endCxn id="163" idx="1"/>
          </p:cNvCxnSpPr>
          <p:nvPr/>
        </p:nvCxnSpPr>
        <p:spPr>
          <a:xfrm flipH="1" rot="10800000">
            <a:off x="4342125" y="1821825"/>
            <a:ext cx="2944500" cy="2776800"/>
          </a:xfrm>
          <a:prstGeom prst="straightConnector1">
            <a:avLst/>
          </a:prstGeom>
          <a:noFill/>
          <a:ln cap="flat" cmpd="sng" w="28575">
            <a:solidFill>
              <a:srgbClr val="FF0000"/>
            </a:solidFill>
            <a:prstDash val="solid"/>
            <a:round/>
            <a:headEnd len="med" w="med" type="none"/>
            <a:tailEnd len="med" w="med" type="stealth"/>
          </a:ln>
        </p:spPr>
      </p:cxnSp>
      <p:sp>
        <p:nvSpPr>
          <p:cNvPr id="163" name="Google Shape;163;p9"/>
          <p:cNvSpPr txBox="1"/>
          <p:nvPr/>
        </p:nvSpPr>
        <p:spPr>
          <a:xfrm>
            <a:off x="7286625" y="1262775"/>
            <a:ext cx="3745800" cy="111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333333"/>
                </a:solidFill>
                <a:highlight>
                  <a:srgbClr val="FFFFFF"/>
                </a:highlight>
                <a:latin typeface="Calibri"/>
                <a:ea typeface="Calibri"/>
                <a:cs typeface="Calibri"/>
                <a:sym typeface="Calibri"/>
              </a:rPr>
              <a:t>It is best to use short, clear, logical paragraphs to state your point.</a:t>
            </a:r>
            <a:endParaRPr sz="1800">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