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oI9nu7N7EgQbsnGrlrCXxvsZi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e635d2f7f_1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e635d2f7f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>
            <p:ph type="ctrTitle"/>
          </p:nvPr>
        </p:nvSpPr>
        <p:spPr>
          <a:xfrm>
            <a:off x="358250" y="726799"/>
            <a:ext cx="11703300" cy="3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9600">
                <a:solidFill>
                  <a:srgbClr val="1155CC"/>
                </a:solidFill>
              </a:rPr>
              <a:t>Data Management</a:t>
            </a:r>
            <a:br>
              <a:rPr lang="en-US">
                <a:solidFill>
                  <a:srgbClr val="0000FF"/>
                </a:solidFill>
              </a:rPr>
            </a:br>
            <a:endParaRPr>
              <a:solidFill>
                <a:srgbClr val="0000FF"/>
              </a:solidFill>
            </a:endParaRPr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1524000" y="3735125"/>
            <a:ext cx="9396600" cy="295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0350" lvl="1" marL="6858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◆"/>
            </a:pPr>
            <a:r>
              <a:rPr lang="en-US" sz="3600"/>
              <a:t>New section new page</a:t>
            </a:r>
            <a:endParaRPr sz="3600"/>
          </a:p>
          <a:p>
            <a:pPr indent="-260350" lvl="1" marL="685800" rtl="0" algn="ctr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Char char="◆"/>
            </a:pPr>
            <a:r>
              <a:rPr lang="en-US" sz="3600"/>
              <a:t>Lots of diagram and pictures</a:t>
            </a:r>
            <a:endParaRPr sz="3600"/>
          </a:p>
          <a:p>
            <a:pPr indent="-260350" lvl="1" marL="685800" rtl="0" algn="ctr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Char char="◆"/>
            </a:pPr>
            <a:r>
              <a:rPr lang="en-US" sz="3600"/>
              <a:t>Label tables (above) and figures (below)</a:t>
            </a:r>
            <a:endParaRPr sz="36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8" name="Google Shape;168;p10"/>
          <p:cNvSpPr txBox="1"/>
          <p:nvPr>
            <p:ph type="title"/>
          </p:nvPr>
        </p:nvSpPr>
        <p:spPr>
          <a:xfrm>
            <a:off x="763650" y="3651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u="sng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General Rules</a:t>
            </a:r>
            <a:br>
              <a:rPr lang="en-US" sz="3100"/>
            </a:br>
            <a:endParaRPr/>
          </a:p>
        </p:txBody>
      </p:sp>
      <p:sp>
        <p:nvSpPr>
          <p:cNvPr id="169" name="Google Shape;169;p10"/>
          <p:cNvSpPr/>
          <p:nvPr/>
        </p:nvSpPr>
        <p:spPr>
          <a:xfrm>
            <a:off x="10092675" y="365100"/>
            <a:ext cx="1486800" cy="1449600"/>
          </a:xfrm>
          <a:prstGeom prst="verticalScroll">
            <a:avLst>
              <a:gd fmla="val 12500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A simple page by page list of the entire document.</a:t>
            </a:r>
            <a:endParaRPr sz="31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 txBox="1"/>
          <p:nvPr>
            <p:ph type="title"/>
          </p:nvPr>
        </p:nvSpPr>
        <p:spPr>
          <a:xfrm>
            <a:off x="838200" y="499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u="sng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  <a:br>
              <a:rPr lang="en-US" sz="3100"/>
            </a:br>
            <a:endParaRPr/>
          </a:p>
        </p:txBody>
      </p:sp>
      <p:pic>
        <p:nvPicPr>
          <p:cNvPr id="176" name="Google Shape;17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350" y="2777971"/>
            <a:ext cx="10515601" cy="303377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1"/>
          <p:cNvSpPr/>
          <p:nvPr/>
        </p:nvSpPr>
        <p:spPr>
          <a:xfrm>
            <a:off x="854000" y="2715063"/>
            <a:ext cx="10296300" cy="31596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0055400" y="278225"/>
            <a:ext cx="1486800" cy="1449600"/>
          </a:xfrm>
          <a:prstGeom prst="verticalScroll">
            <a:avLst>
              <a:gd fmla="val 12500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 txBox="1"/>
          <p:nvPr>
            <p:ph idx="1" type="body"/>
          </p:nvPr>
        </p:nvSpPr>
        <p:spPr>
          <a:xfrm>
            <a:off x="838200" y="21238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This is simply a contents page for your graphs, tables, and figures that show your results. </a:t>
            </a:r>
            <a:endParaRPr sz="3100"/>
          </a:p>
          <a:p>
            <a:pPr indent="0" lvl="0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177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4" name="Google Shape;184;p12"/>
          <p:cNvSpPr txBox="1"/>
          <p:nvPr>
            <p:ph type="title"/>
          </p:nvPr>
        </p:nvSpPr>
        <p:spPr>
          <a:xfrm>
            <a:off x="838200" y="499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u="sng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Table of Figures</a:t>
            </a:r>
            <a:br>
              <a:rPr lang="en-US" sz="3100"/>
            </a:br>
            <a:endParaRPr/>
          </a:p>
        </p:txBody>
      </p:sp>
      <p:sp>
        <p:nvSpPr>
          <p:cNvPr id="185" name="Google Shape;185;p12"/>
          <p:cNvSpPr txBox="1"/>
          <p:nvPr/>
        </p:nvSpPr>
        <p:spPr>
          <a:xfrm>
            <a:off x="614975" y="4107850"/>
            <a:ext cx="11106900" cy="25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of Figures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1: Breakdown of results ‘How many participants had previously studied report writing’..................................7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2: Pie chart showing the percentage of participants who had never studied letter writing.’..............................8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2"/>
          <p:cNvSpPr/>
          <p:nvPr/>
        </p:nvSpPr>
        <p:spPr>
          <a:xfrm>
            <a:off x="617100" y="3921500"/>
            <a:ext cx="10957800" cy="16398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2"/>
          <p:cNvSpPr/>
          <p:nvPr/>
        </p:nvSpPr>
        <p:spPr>
          <a:xfrm>
            <a:off x="10235075" y="296875"/>
            <a:ext cx="1486800" cy="1449600"/>
          </a:xfrm>
          <a:prstGeom prst="verticalScroll">
            <a:avLst>
              <a:gd fmla="val 12500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/>
          <p:nvPr>
            <p:ph idx="1" type="body"/>
          </p:nvPr>
        </p:nvSpPr>
        <p:spPr>
          <a:xfrm>
            <a:off x="427925" y="1769600"/>
            <a:ext cx="11596800" cy="44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000"/>
              <a:t>INTRODUCTION: </a:t>
            </a:r>
            <a:endParaRPr sz="3000"/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000"/>
              <a:t>What the Employability Skills Bootcamp is - the idea, the concept, history or background – USE THE PROPOSAL</a:t>
            </a:r>
            <a:endParaRPr sz="3000"/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000"/>
              <a:t>PROJECT GOALS:</a:t>
            </a:r>
            <a:endParaRPr sz="3000"/>
          </a:p>
          <a:p>
            <a:pPr indent="-419100" lvl="0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3000"/>
              <a:buChar char="❖"/>
            </a:pPr>
            <a:r>
              <a:rPr lang="en-US" sz="3000"/>
              <a:t>Short-term outcomes - What are the main goals for participants for the end of the week?</a:t>
            </a:r>
            <a:endParaRPr sz="3000"/>
          </a:p>
          <a:p>
            <a:pPr indent="-4191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en-US" sz="3000"/>
              <a:t>Long-term outcomes - What are the overall goals for the future of the participants?</a:t>
            </a:r>
            <a:endParaRPr sz="3000"/>
          </a:p>
          <a:p>
            <a:pPr indent="0" lvl="0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000"/>
              <a:t>METHODOLOGY: </a:t>
            </a:r>
            <a:endParaRPr sz="3000"/>
          </a:p>
          <a:p>
            <a:pPr indent="-419100" lvl="0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3000"/>
              <a:buChar char="❖"/>
            </a:pPr>
            <a:r>
              <a:rPr lang="en-US" sz="3000"/>
              <a:t>Participants – Who attended the Boot camp (A list of full names)</a:t>
            </a:r>
            <a:endParaRPr sz="3000"/>
          </a:p>
          <a:p>
            <a:pPr indent="-4191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en-US" sz="3000"/>
              <a:t>Activities - What did you do? How did you do it?</a:t>
            </a:r>
            <a:endParaRPr sz="3000"/>
          </a:p>
          <a:p>
            <a:pPr indent="0" lvl="0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93" name="Google Shape;193;p13"/>
          <p:cNvSpPr/>
          <p:nvPr/>
        </p:nvSpPr>
        <p:spPr>
          <a:xfrm>
            <a:off x="10537925" y="381950"/>
            <a:ext cx="1486800" cy="1449600"/>
          </a:xfrm>
          <a:prstGeom prst="verticalScroll">
            <a:avLst>
              <a:gd fmla="val 12500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3"/>
          <p:cNvSpPr txBox="1"/>
          <p:nvPr>
            <p:ph type="title"/>
          </p:nvPr>
        </p:nvSpPr>
        <p:spPr>
          <a:xfrm>
            <a:off x="670475" y="2948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u="sng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Divide the report into sections</a:t>
            </a:r>
            <a:br>
              <a:rPr lang="en-US" sz="3100"/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e635d2f7f_1_5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000"/>
              <a:t>RESULTS: </a:t>
            </a:r>
            <a:endParaRPr sz="3000"/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Share your case studies and describe your figures/charts and results.</a:t>
            </a:r>
            <a:endParaRPr sz="3000"/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000"/>
              <a:t>LEARNINGS: </a:t>
            </a:r>
            <a:endParaRPr sz="3000"/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What you have learned as a group - what worked well and what didn't work so well? What could we do better next time? What things have we not covered?</a:t>
            </a:r>
            <a:endParaRPr sz="3000"/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000"/>
              <a:t>SUSTAINABILITY: </a:t>
            </a:r>
            <a:endParaRPr sz="3000"/>
          </a:p>
          <a:p>
            <a:pPr indent="0" lvl="0" marL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List the main areas that require further action. How are you going to take what you have learned and apply it?</a:t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5e635d2f7f_1_50"/>
          <p:cNvSpPr txBox="1"/>
          <p:nvPr>
            <p:ph type="title"/>
          </p:nvPr>
        </p:nvSpPr>
        <p:spPr>
          <a:xfrm>
            <a:off x="838200" y="4439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u="sng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...continued</a:t>
            </a:r>
            <a:br>
              <a:rPr lang="en-US" sz="3100"/>
            </a:br>
            <a:endParaRPr/>
          </a:p>
        </p:txBody>
      </p:sp>
      <p:sp>
        <p:nvSpPr>
          <p:cNvPr id="201" name="Google Shape;201;g5e635d2f7f_1_50"/>
          <p:cNvSpPr/>
          <p:nvPr/>
        </p:nvSpPr>
        <p:spPr>
          <a:xfrm>
            <a:off x="9794500" y="483225"/>
            <a:ext cx="1486800" cy="1449600"/>
          </a:xfrm>
          <a:prstGeom prst="verticalScroll">
            <a:avLst>
              <a:gd fmla="val 12500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 b="25428" l="25979" r="25178" t="26154"/>
          <a:stretch/>
        </p:blipFill>
        <p:spPr>
          <a:xfrm>
            <a:off x="7861600" y="892100"/>
            <a:ext cx="2824976" cy="280020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>
            <p:ph type="title"/>
          </p:nvPr>
        </p:nvSpPr>
        <p:spPr>
          <a:xfrm>
            <a:off x="800925" y="1608525"/>
            <a:ext cx="1957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COLLECT</a:t>
            </a:r>
            <a:endParaRPr sz="3959"/>
          </a:p>
        </p:txBody>
      </p:sp>
      <p:sp>
        <p:nvSpPr>
          <p:cNvPr id="95" name="Google Shape;95;p2"/>
          <p:cNvSpPr txBox="1"/>
          <p:nvPr/>
        </p:nvSpPr>
        <p:spPr>
          <a:xfrm>
            <a:off x="5963450" y="3898800"/>
            <a:ext cx="25905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8684200" y="4946525"/>
            <a:ext cx="11334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>
            <p:ph type="title"/>
          </p:nvPr>
        </p:nvSpPr>
        <p:spPr>
          <a:xfrm>
            <a:off x="3540550" y="2605050"/>
            <a:ext cx="1770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STORE</a:t>
            </a:r>
            <a:endParaRPr sz="3959"/>
          </a:p>
        </p:txBody>
      </p:sp>
      <p:sp>
        <p:nvSpPr>
          <p:cNvPr id="98" name="Google Shape;98;p2"/>
          <p:cNvSpPr/>
          <p:nvPr/>
        </p:nvSpPr>
        <p:spPr>
          <a:xfrm flipH="1" rot="10800000">
            <a:off x="4714875" y="3791125"/>
            <a:ext cx="835200" cy="670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 flipH="1" rot="10800000">
            <a:off x="7495125" y="4778800"/>
            <a:ext cx="835200" cy="670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 flipH="1" rot="10800000">
            <a:off x="2354750" y="2735500"/>
            <a:ext cx="835200" cy="670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-2437925" y="0"/>
            <a:ext cx="97467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The Data Trail</a:t>
            </a:r>
            <a:endParaRPr sz="60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0" y="1032925"/>
            <a:ext cx="4920000" cy="2424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490500" y="5826825"/>
            <a:ext cx="112110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Data can show us to what extent your project proposal has been met.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>
            <p:ph type="title"/>
          </p:nvPr>
        </p:nvSpPr>
        <p:spPr>
          <a:xfrm>
            <a:off x="186350" y="2906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6000">
                <a:solidFill>
                  <a:srgbClr val="4A86E8"/>
                </a:solidFill>
              </a:rPr>
              <a:t>Collection Methods</a:t>
            </a:r>
            <a:br>
              <a:rPr lang="en-US" sz="4000"/>
            </a:br>
            <a:endParaRPr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808825" y="1491000"/>
            <a:ext cx="10955700" cy="53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Action Research Surveys / Structured questionnaires</a:t>
            </a:r>
            <a:endParaRPr sz="3000"/>
          </a:p>
          <a:p>
            <a:pPr indent="-41910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-US" sz="3000" u="sng"/>
              <a:t>Proof read</a:t>
            </a:r>
            <a:endParaRPr sz="3000" u="sng"/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-US" sz="3000" u="sng"/>
              <a:t>Plan &amp; Delegate </a:t>
            </a:r>
            <a:r>
              <a:rPr lang="en-US" sz="3000"/>
              <a:t>– Do you need a specific number of male/female participants, ages range, social status etc?</a:t>
            </a:r>
            <a:endParaRPr sz="3000"/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-US" sz="3000" u="sng"/>
              <a:t>Ask permission</a:t>
            </a:r>
            <a:endParaRPr sz="3000" u="sng"/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-US" sz="3000" u="sng"/>
              <a:t>Be clear </a:t>
            </a:r>
            <a:r>
              <a:rPr lang="en-US" sz="3000"/>
              <a:t>to your participants (is it an anonymous survey, how will their information be used ?)</a:t>
            </a:r>
            <a:endParaRPr sz="3000"/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-US" sz="3000"/>
              <a:t>Does your collection tool match your surveys?</a:t>
            </a:r>
            <a:endParaRPr sz="30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Case studies </a:t>
            </a:r>
            <a:endParaRPr sz="3000"/>
          </a:p>
          <a:p>
            <a:pPr indent="-419100" lvl="0" marL="9144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3000"/>
              <a:buChar char="➢"/>
            </a:pPr>
            <a:r>
              <a:rPr lang="en-US" sz="3000"/>
              <a:t>Always remember -consent Consent CONSENT!</a:t>
            </a:r>
            <a:endParaRPr sz="30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7747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</p:txBody>
      </p:sp>
      <p:sp>
        <p:nvSpPr>
          <p:cNvPr id="111" name="Google Shape;111;p3"/>
          <p:cNvSpPr/>
          <p:nvPr/>
        </p:nvSpPr>
        <p:spPr>
          <a:xfrm>
            <a:off x="0" y="1032925"/>
            <a:ext cx="6858000" cy="2424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670475" y="1429950"/>
            <a:ext cx="11442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3600"/>
              <a:t>Research - </a:t>
            </a:r>
            <a:r>
              <a:rPr lang="en-US" sz="3600"/>
              <a:t>Stakeholder Analysis</a:t>
            </a:r>
            <a:endParaRPr sz="3600"/>
          </a:p>
          <a:p>
            <a:pPr indent="-457200" lvl="0" marL="9144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3600"/>
              <a:buChar char="➢"/>
            </a:pPr>
            <a:r>
              <a:rPr lang="en-US" sz="3600"/>
              <a:t>Who are those connected at Local, Regional, National and International? </a:t>
            </a:r>
            <a:endParaRPr sz="3600"/>
          </a:p>
          <a:p>
            <a:pPr indent="0" lvl="0" marL="9144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/>
              <a:t>Mapping </a:t>
            </a:r>
            <a:endParaRPr sz="3600"/>
          </a:p>
          <a:p>
            <a:pPr indent="-45720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0"/>
              <a:buChar char="➢"/>
            </a:pPr>
            <a:r>
              <a:rPr lang="en-US" sz="3600" u="sng"/>
              <a:t>Social mapping</a:t>
            </a:r>
            <a:r>
              <a:rPr lang="en-US" sz="3600"/>
              <a:t> &lt;visual method of showing the distribution of households, institutions different types of people  like m/f, illiterate/literate&gt; </a:t>
            </a:r>
            <a:endParaRPr sz="3600"/>
          </a:p>
          <a:p>
            <a:pPr indent="-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➢"/>
            </a:pPr>
            <a:r>
              <a:rPr lang="en-US" sz="3600" u="sng"/>
              <a:t>T</a:t>
            </a:r>
            <a:r>
              <a:rPr lang="en-US" sz="3600" u="sng"/>
              <a:t>ransect mapping</a:t>
            </a:r>
            <a:r>
              <a:rPr lang="en-US" sz="3600"/>
              <a:t> &lt;location of resources, the landscape, main land uses&gt;</a:t>
            </a:r>
            <a:endParaRPr sz="36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0" y="1032925"/>
            <a:ext cx="8945100" cy="2424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"/>
          <p:cNvSpPr txBox="1"/>
          <p:nvPr>
            <p:ph type="title"/>
          </p:nvPr>
        </p:nvSpPr>
        <p:spPr>
          <a:xfrm>
            <a:off x="167725" y="2906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6000">
                <a:solidFill>
                  <a:srgbClr val="4A86E8"/>
                </a:solidFill>
              </a:rPr>
              <a:t>Collection Methods cont...</a:t>
            </a:r>
            <a:br>
              <a:rPr lang="en-US" sz="4000"/>
            </a:b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338750" y="1275325"/>
            <a:ext cx="5648100" cy="51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/>
              <a:t>EXCEL DATA ENTRY FORMS</a:t>
            </a:r>
            <a:endParaRPr sz="36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6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6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/>
              <a:t>GOOGLE FORMS</a:t>
            </a:r>
            <a:endParaRPr sz="36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6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6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/>
              <a:t>KONO TOOLBOX</a:t>
            </a:r>
            <a:endParaRPr sz="3600"/>
          </a:p>
        </p:txBody>
      </p:sp>
      <p:sp>
        <p:nvSpPr>
          <p:cNvPr id="126" name="Google Shape;126;p5"/>
          <p:cNvSpPr/>
          <p:nvPr/>
        </p:nvSpPr>
        <p:spPr>
          <a:xfrm>
            <a:off x="0" y="1032925"/>
            <a:ext cx="8684400" cy="2424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"/>
          <p:cNvSpPr txBox="1"/>
          <p:nvPr>
            <p:ph type="title"/>
          </p:nvPr>
        </p:nvSpPr>
        <p:spPr>
          <a:xfrm>
            <a:off x="186350" y="2906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6000">
                <a:solidFill>
                  <a:srgbClr val="4A86E8"/>
                </a:solidFill>
              </a:rPr>
              <a:t>Entering and storing data</a:t>
            </a:r>
            <a:br>
              <a:rPr lang="en-US" sz="4000"/>
            </a:br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6839450" y="1498225"/>
            <a:ext cx="4813500" cy="15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KEY THINGS TO REMEMBER:</a:t>
            </a:r>
            <a:endParaRPr sz="2400" u="sng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Before starting your data collection - ensure you have read through your collect tool to check for errors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Take your time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Data entry is tough! BUT IT IS WORTH IT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If you can create something that is compatible with an Andriod and an IOS device then GREAT!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 your spreadsheet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❖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frequently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186350" y="2089500"/>
            <a:ext cx="446100" cy="520500"/>
          </a:xfrm>
          <a:prstGeom prst="star4">
            <a:avLst>
              <a:gd fmla="val 125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"/>
          <p:cNvSpPr/>
          <p:nvPr/>
        </p:nvSpPr>
        <p:spPr>
          <a:xfrm>
            <a:off x="877725" y="3581725"/>
            <a:ext cx="446100" cy="520500"/>
          </a:xfrm>
          <a:prstGeom prst="star4">
            <a:avLst>
              <a:gd fmla="val 125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1197400" y="5070575"/>
            <a:ext cx="446100" cy="520500"/>
          </a:xfrm>
          <a:prstGeom prst="star4">
            <a:avLst>
              <a:gd fmla="val 125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6"/>
          <p:cNvSpPr txBox="1"/>
          <p:nvPr>
            <p:ph type="title"/>
          </p:nvPr>
        </p:nvSpPr>
        <p:spPr>
          <a:xfrm>
            <a:off x="223200" y="2950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br>
              <a:rPr lang="en-US" sz="3600"/>
            </a:br>
            <a:r>
              <a:rPr b="1" lang="en-US" sz="6000">
                <a:solidFill>
                  <a:srgbClr val="4A86E8"/>
                </a:solidFill>
              </a:rPr>
              <a:t>Retrieving Data</a:t>
            </a:r>
            <a:br>
              <a:rPr lang="en-US" sz="3600"/>
            </a:br>
            <a:br>
              <a:rPr lang="en-US" sz="3600"/>
            </a:br>
            <a:endParaRPr sz="3959"/>
          </a:p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-690550" y="1620750"/>
            <a:ext cx="11299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US" sz="3959"/>
              <a:t>Making </a:t>
            </a:r>
            <a:r>
              <a:rPr b="1" lang="en-US" sz="3959"/>
              <a:t>Charts &amp; Graphs using…</a:t>
            </a:r>
            <a:endParaRPr b="1" sz="395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959"/>
          </a:p>
          <a:p>
            <a:pPr indent="457200" lvl="0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959"/>
              <a:t>Excel spreadsheets</a:t>
            </a:r>
            <a:endParaRPr sz="3959"/>
          </a:p>
          <a:p>
            <a:pPr indent="457200" lvl="0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959"/>
              <a:t>Google forms</a:t>
            </a:r>
            <a:endParaRPr sz="3959"/>
          </a:p>
          <a:p>
            <a:pPr indent="457200" lvl="0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959"/>
              <a:t>Kono Toolbox</a:t>
            </a:r>
            <a:endParaRPr sz="3959"/>
          </a:p>
        </p:txBody>
      </p:sp>
      <p:sp>
        <p:nvSpPr>
          <p:cNvPr id="139" name="Google Shape;139;p6"/>
          <p:cNvSpPr/>
          <p:nvPr/>
        </p:nvSpPr>
        <p:spPr>
          <a:xfrm>
            <a:off x="0" y="1032925"/>
            <a:ext cx="5665200" cy="2424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 txBox="1"/>
          <p:nvPr>
            <p:ph type="title"/>
          </p:nvPr>
        </p:nvSpPr>
        <p:spPr>
          <a:xfrm>
            <a:off x="148675" y="2860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6000">
                <a:solidFill>
                  <a:srgbClr val="4A86E8"/>
                </a:solidFill>
              </a:rPr>
              <a:t>Analyzing &amp; Presenting Data</a:t>
            </a:r>
            <a:br>
              <a:rPr lang="en-US" sz="4000"/>
            </a:br>
            <a:endParaRPr/>
          </a:p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751800" y="2776150"/>
            <a:ext cx="10515600" cy="1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★"/>
            </a:pPr>
            <a:r>
              <a:rPr lang="en-US"/>
              <a:t>Hold a meeting to share it with your organization and stakeholders – their voices are very important.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7" name="Google Shape;147;p7"/>
          <p:cNvSpPr txBox="1"/>
          <p:nvPr/>
        </p:nvSpPr>
        <p:spPr>
          <a:xfrm>
            <a:off x="1770375" y="1690700"/>
            <a:ext cx="81624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★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and discuss your findings with your team.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924600" y="4592375"/>
            <a:ext cx="10342800" cy="1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★"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 a report summarizing the key findings – always link it back to your original project proposal/ concept note.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0" y="1032925"/>
            <a:ext cx="9355200" cy="2424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355902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800">
                <a:solidFill>
                  <a:srgbClr val="4A86E8"/>
                </a:solidFill>
              </a:rPr>
              <a:t>PREPARING YOUR </a:t>
            </a:r>
            <a:endParaRPr sz="4800">
              <a:solidFill>
                <a:srgbClr val="4A86E8"/>
              </a:solidFill>
            </a:endParaRPr>
          </a:p>
        </p:txBody>
      </p:sp>
      <p:pic>
        <p:nvPicPr>
          <p:cNvPr id="155" name="Google Shape;15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006325"/>
            <a:ext cx="10287000" cy="585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u="sng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Formal front page</a:t>
            </a:r>
            <a:br>
              <a:rPr lang="en-US" sz="3100"/>
            </a:br>
            <a:endParaRPr/>
          </a:p>
        </p:txBody>
      </p:sp>
      <p:sp>
        <p:nvSpPr>
          <p:cNvPr id="161" name="Google Shape;161;p9"/>
          <p:cNvSpPr txBox="1"/>
          <p:nvPr>
            <p:ph idx="1" type="body"/>
          </p:nvPr>
        </p:nvSpPr>
        <p:spPr>
          <a:xfrm>
            <a:off x="297375" y="1690825"/>
            <a:ext cx="11262600" cy="50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-425450" lvl="0" marL="4572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3100"/>
              <a:buChar char="❏"/>
            </a:pPr>
            <a:r>
              <a:rPr lang="en-US" sz="3100"/>
              <a:t>Use an appropriate image that represents your report. (No brand names, no hats or sunglasses - it must be professional and relevant)</a:t>
            </a:r>
            <a:endParaRPr sz="3100"/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-425450" lvl="0" marL="4572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3100"/>
              <a:buChar char="❏"/>
            </a:pPr>
            <a:r>
              <a:rPr lang="en-US" sz="3100"/>
              <a:t>Write the date (Month/year)</a:t>
            </a:r>
            <a:endParaRPr sz="3100"/>
          </a:p>
          <a:p>
            <a:pPr indent="0" lvl="0" marL="4572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-425450" lvl="0" marL="4572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3100"/>
              <a:buChar char="❏"/>
            </a:pPr>
            <a:r>
              <a:rPr lang="en-US" sz="3100"/>
              <a:t>Add your organisations logo and the SLEPaN logo.</a:t>
            </a:r>
            <a:endParaRPr sz="3100"/>
          </a:p>
          <a:p>
            <a:pPr indent="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"/>
          <p:cNvSpPr/>
          <p:nvPr/>
        </p:nvSpPr>
        <p:spPr>
          <a:xfrm>
            <a:off x="10073175" y="365125"/>
            <a:ext cx="1486800" cy="1449600"/>
          </a:xfrm>
          <a:prstGeom prst="verticalScroll">
            <a:avLst>
              <a:gd fmla="val 12500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2019-08-01T21:10:53Z</dcterms:created>
  <dc:creator>Windows User</dc:creator>
</cp:coreProperties>
</file>