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0" roundtripDataSignature="AMtx7mhtpJBttNeU7sm6ZGuAlBozHXWk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
          <p:cNvPicPr preferRelativeResize="0"/>
          <p:nvPr/>
        </p:nvPicPr>
        <p:blipFill>
          <a:blip r:embed="rId3">
            <a:alphaModFix/>
          </a:blip>
          <a:stretch>
            <a:fillRect/>
          </a:stretch>
        </p:blipFill>
        <p:spPr>
          <a:xfrm>
            <a:off x="1233275" y="337099"/>
            <a:ext cx="10058427" cy="6705600"/>
          </a:xfrm>
          <a:prstGeom prst="rect">
            <a:avLst/>
          </a:prstGeom>
          <a:noFill/>
          <a:ln>
            <a:noFill/>
          </a:ln>
        </p:spPr>
      </p:pic>
      <p:sp>
        <p:nvSpPr>
          <p:cNvPr id="85" name="Google Shape;85;p1"/>
          <p:cNvSpPr txBox="1"/>
          <p:nvPr>
            <p:ph type="ctrTitle"/>
          </p:nvPr>
        </p:nvSpPr>
        <p:spPr>
          <a:xfrm>
            <a:off x="1449450" y="2855488"/>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solidFill>
                  <a:srgbClr val="4A86E8"/>
                </a:solidFill>
              </a:rPr>
              <a:t>WRITING PREP</a:t>
            </a: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2"/>
          <p:cNvSpPr txBox="1"/>
          <p:nvPr>
            <p:ph type="title"/>
          </p:nvPr>
        </p:nvSpPr>
        <p:spPr>
          <a:xfrm>
            <a:off x="667497" y="800625"/>
            <a:ext cx="10346400" cy="877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Arimo"/>
              <a:buNone/>
            </a:pPr>
            <a:r>
              <a:rPr lang="en-US" sz="5400" u="sng">
                <a:solidFill>
                  <a:srgbClr val="4A86E8"/>
                </a:solidFill>
              </a:rPr>
              <a:t>Why do we create reports?</a:t>
            </a:r>
            <a:br>
              <a:rPr lang="en-US" sz="3600"/>
            </a:br>
            <a:br>
              <a:rPr lang="en-US" sz="3600"/>
            </a:br>
            <a:endParaRPr sz="3959"/>
          </a:p>
        </p:txBody>
      </p:sp>
      <p:sp>
        <p:nvSpPr>
          <p:cNvPr id="91" name="Google Shape;91;p2"/>
          <p:cNvSpPr txBox="1"/>
          <p:nvPr/>
        </p:nvSpPr>
        <p:spPr>
          <a:xfrm>
            <a:off x="667512" y="1678458"/>
            <a:ext cx="10613136" cy="1569660"/>
          </a:xfrm>
          <a:prstGeom prst="rect">
            <a:avLst/>
          </a:prstGeom>
          <a:noFill/>
          <a:ln>
            <a:noFill/>
          </a:ln>
        </p:spPr>
        <p:txBody>
          <a:bodyPr anchorCtr="0" anchor="t" bIns="45700" lIns="91425" spcFirstLastPara="1" rIns="91425" wrap="square" tIns="45700">
            <a:spAutoFit/>
          </a:bodyPr>
          <a:lstStyle/>
          <a:p>
            <a:pPr indent="-457200" lvl="0" marL="457200" marR="0" rtl="0" algn="ctr">
              <a:spcBef>
                <a:spcPts val="0"/>
              </a:spcBef>
              <a:spcAft>
                <a:spcPts val="0"/>
              </a:spcAft>
              <a:buClr>
                <a:schemeClr val="dk1"/>
              </a:buClr>
              <a:buSzPts val="3600"/>
              <a:buFont typeface="Calibri"/>
              <a:buChar char="★"/>
            </a:pPr>
            <a:r>
              <a:rPr i="0" lang="en-US" sz="3600" u="none" cap="none" strike="noStrike">
                <a:solidFill>
                  <a:schemeClr val="dk1"/>
                </a:solidFill>
                <a:latin typeface="Calibri"/>
                <a:ea typeface="Calibri"/>
                <a:cs typeface="Calibri"/>
                <a:sym typeface="Calibri"/>
              </a:rPr>
              <a:t>Lead to more funding</a:t>
            </a:r>
            <a:endParaRPr i="0" sz="3600" u="none" cap="none" strike="noStrike">
              <a:solidFill>
                <a:schemeClr val="dk1"/>
              </a:solidFill>
              <a:latin typeface="Calibri"/>
              <a:ea typeface="Calibri"/>
              <a:cs typeface="Calibri"/>
              <a:sym typeface="Calibri"/>
            </a:endParaRPr>
          </a:p>
          <a:p>
            <a:pPr indent="0" lvl="0" marL="457200" marR="0" rtl="0" algn="ctr">
              <a:spcBef>
                <a:spcPts val="0"/>
              </a:spcBef>
              <a:spcAft>
                <a:spcPts val="0"/>
              </a:spcAft>
              <a:buNone/>
            </a:pPr>
            <a:r>
              <a:t/>
            </a:r>
            <a:endParaRPr sz="3600">
              <a:solidFill>
                <a:schemeClr val="dk1"/>
              </a:solidFill>
              <a:latin typeface="Calibri"/>
              <a:ea typeface="Calibri"/>
              <a:cs typeface="Calibri"/>
              <a:sym typeface="Calibri"/>
            </a:endParaRPr>
          </a:p>
          <a:p>
            <a:pPr indent="-457200" lvl="0" marL="457200" marR="0" rtl="0" algn="ctr">
              <a:spcBef>
                <a:spcPts val="0"/>
              </a:spcBef>
              <a:spcAft>
                <a:spcPts val="0"/>
              </a:spcAft>
              <a:buClr>
                <a:schemeClr val="dk1"/>
              </a:buClr>
              <a:buSzPts val="3600"/>
              <a:buFont typeface="Calibri"/>
              <a:buChar char="★"/>
            </a:pPr>
            <a:r>
              <a:rPr i="0" lang="en-US" sz="3600" u="none" cap="none" strike="noStrike">
                <a:solidFill>
                  <a:schemeClr val="dk1"/>
                </a:solidFill>
                <a:latin typeface="Calibri"/>
                <a:ea typeface="Calibri"/>
                <a:cs typeface="Calibri"/>
                <a:sym typeface="Calibri"/>
              </a:rPr>
              <a:t>Continue funding</a:t>
            </a:r>
            <a:endParaRPr i="0" sz="3600" u="none" cap="none" strike="noStrike">
              <a:solidFill>
                <a:schemeClr val="dk1"/>
              </a:solidFill>
              <a:latin typeface="Calibri"/>
              <a:ea typeface="Calibri"/>
              <a:cs typeface="Calibri"/>
              <a:sym typeface="Calibri"/>
            </a:endParaRPr>
          </a:p>
          <a:p>
            <a:pPr indent="0" lvl="0" marL="457200" marR="0" rtl="0" algn="ctr">
              <a:spcBef>
                <a:spcPts val="0"/>
              </a:spcBef>
              <a:spcAft>
                <a:spcPts val="0"/>
              </a:spcAft>
              <a:buNone/>
            </a:pPr>
            <a:r>
              <a:t/>
            </a:r>
            <a:endParaRPr sz="3600">
              <a:solidFill>
                <a:schemeClr val="dk1"/>
              </a:solidFill>
              <a:latin typeface="Calibri"/>
              <a:ea typeface="Calibri"/>
              <a:cs typeface="Calibri"/>
              <a:sym typeface="Calibri"/>
            </a:endParaRPr>
          </a:p>
          <a:p>
            <a:pPr indent="-457200" lvl="0" marL="457200" marR="0" rtl="0" algn="ctr">
              <a:spcBef>
                <a:spcPts val="0"/>
              </a:spcBef>
              <a:spcAft>
                <a:spcPts val="0"/>
              </a:spcAft>
              <a:buClr>
                <a:schemeClr val="dk1"/>
              </a:buClr>
              <a:buSzPts val="3600"/>
              <a:buFont typeface="Calibri"/>
              <a:buChar char="★"/>
            </a:pPr>
            <a:r>
              <a:rPr i="0" lang="en-US" sz="3600" u="none" cap="none" strike="noStrike">
                <a:solidFill>
                  <a:schemeClr val="dk1"/>
                </a:solidFill>
                <a:latin typeface="Calibri"/>
                <a:ea typeface="Calibri"/>
                <a:cs typeface="Calibri"/>
                <a:sym typeface="Calibri"/>
              </a:rPr>
              <a:t>Shows accountability for our actions as an </a:t>
            </a:r>
            <a:r>
              <a:rPr i="0" lang="en-US" sz="3600" u="none" cap="none" strike="noStrike">
                <a:solidFill>
                  <a:schemeClr val="dk1"/>
                </a:solidFill>
                <a:latin typeface="Calibri"/>
                <a:ea typeface="Calibri"/>
                <a:cs typeface="Calibri"/>
                <a:sym typeface="Calibri"/>
              </a:rPr>
              <a:t>organization</a:t>
            </a:r>
            <a:endParaRPr sz="36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1000"/>
                                        <p:tgtEl>
                                          <p:spTgt spid="9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 calcmode="lin" valueType="num">
                                      <p:cBhvr additive="base">
                                        <p:cTn dur="1000"/>
                                        <p:tgtEl>
                                          <p:spTgt spid="9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 calcmode="lin" valueType="num">
                                      <p:cBhvr additive="base">
                                        <p:cTn dur="1000"/>
                                        <p:tgtEl>
                                          <p:spTgt spid="9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 calcmode="lin" valueType="num">
                                      <p:cBhvr additive="base">
                                        <p:cTn dur="1000"/>
                                        <p:tgtEl>
                                          <p:spTgt spid="9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 calcmode="lin" valueType="num">
                                      <p:cBhvr additive="base">
                                        <p:cTn dur="1000"/>
                                        <p:tgtEl>
                                          <p:spTgt spid="9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 calcmode="lin" valueType="num">
                                      <p:cBhvr additive="base">
                                        <p:cTn dur="1000"/>
                                        <p:tgtEl>
                                          <p:spTgt spid="91">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br>
              <a:rPr lang="en-US" sz="4000"/>
            </a:br>
            <a:endParaRPr/>
          </a:p>
        </p:txBody>
      </p:sp>
      <p:sp>
        <p:nvSpPr>
          <p:cNvPr id="97" name="Google Shape;97;p3"/>
          <p:cNvSpPr txBox="1"/>
          <p:nvPr>
            <p:ph idx="1" type="body"/>
          </p:nvPr>
        </p:nvSpPr>
        <p:spPr>
          <a:xfrm>
            <a:off x="688700" y="274650"/>
            <a:ext cx="10515600" cy="1060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None/>
            </a:pPr>
            <a:r>
              <a:rPr lang="en-US" sz="6000" u="sng">
                <a:solidFill>
                  <a:srgbClr val="4A86E8"/>
                </a:solidFill>
              </a:rPr>
              <a:t>Concept note (proposal) </a:t>
            </a:r>
            <a:endParaRPr b="1" sz="2400" u="sng"/>
          </a:p>
          <a:p>
            <a:pPr indent="-50800" lvl="0" marL="228600" rtl="0" algn="ctr">
              <a:lnSpc>
                <a:spcPct val="90000"/>
              </a:lnSpc>
              <a:spcBef>
                <a:spcPts val="1000"/>
              </a:spcBef>
              <a:spcAft>
                <a:spcPts val="0"/>
              </a:spcAft>
              <a:buClr>
                <a:schemeClr val="dk1"/>
              </a:buClr>
              <a:buSzPts val="2800"/>
              <a:buNone/>
            </a:pPr>
            <a:r>
              <a:t/>
            </a:r>
            <a:endParaRPr u="sng"/>
          </a:p>
        </p:txBody>
      </p:sp>
      <p:sp>
        <p:nvSpPr>
          <p:cNvPr id="98" name="Google Shape;98;p3"/>
          <p:cNvSpPr txBox="1"/>
          <p:nvPr/>
        </p:nvSpPr>
        <p:spPr>
          <a:xfrm>
            <a:off x="533475" y="1334850"/>
            <a:ext cx="11017800" cy="13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Rationale</a:t>
            </a:r>
            <a:endParaRPr b="1"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All five organisations that constitute the SLEPaN network (EducAid, Forut, NYAF, DCI &amp; Pikin to Pikin) find themselves struggling with some key missing skills among otherwise potentially much stronger leaders. </a:t>
            </a:r>
            <a:endParaRPr sz="1800">
              <a:latin typeface="Calibri"/>
              <a:ea typeface="Calibri"/>
              <a:cs typeface="Calibri"/>
              <a:sym typeface="Calibri"/>
            </a:endParaRPr>
          </a:p>
        </p:txBody>
      </p:sp>
      <p:sp>
        <p:nvSpPr>
          <p:cNvPr id="99" name="Google Shape;99;p3"/>
          <p:cNvSpPr txBox="1"/>
          <p:nvPr/>
        </p:nvSpPr>
        <p:spPr>
          <a:xfrm>
            <a:off x="536300" y="2755450"/>
            <a:ext cx="10820400" cy="12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Proposal</a:t>
            </a:r>
            <a:endParaRPr b="1"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Two x 1-week workshops in Maronka (during the weeks starting 4th and 25th August) for 10 participants per organisation. There will be two weeks between the two workshops giving people the opportunity to try and put into practice what they have learned and come and report back on what went well and what still needs work.</a:t>
            </a:r>
            <a:endParaRPr sz="1800">
              <a:latin typeface="Calibri"/>
              <a:ea typeface="Calibri"/>
              <a:cs typeface="Calibri"/>
              <a:sym typeface="Calibri"/>
            </a:endParaRPr>
          </a:p>
        </p:txBody>
      </p:sp>
      <p:sp>
        <p:nvSpPr>
          <p:cNvPr id="100" name="Google Shape;100;p3"/>
          <p:cNvSpPr txBox="1"/>
          <p:nvPr/>
        </p:nvSpPr>
        <p:spPr>
          <a:xfrm>
            <a:off x="533475" y="4331575"/>
            <a:ext cx="10670700" cy="238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US" sz="1800">
                <a:latin typeface="Calibri"/>
                <a:ea typeface="Calibri"/>
                <a:cs typeface="Calibri"/>
                <a:sym typeface="Calibri"/>
              </a:rPr>
              <a:t>Structure of the Workshops</a:t>
            </a:r>
            <a:endParaRPr b="1" sz="1800">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US" sz="1800">
                <a:latin typeface="Calibri"/>
                <a:ea typeface="Calibri"/>
                <a:cs typeface="Calibri"/>
                <a:sym typeface="Calibri"/>
              </a:rPr>
              <a:t>The structure will be to have teams of 5 (1 participant from each organisation) working on a project each throughout the week ready for presentation by the end of the week from 8am-5pm daily. Teams will undertake skills audits of their team’s skills and then throughout the week, different skills training mini-workshop opportunities will be available in the afternoons and team members will participate in relevant workshops to gain the skills they need in order to complete their projects.</a:t>
            </a:r>
            <a:endParaRPr sz="18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01" name="Google Shape;101;p3"/>
          <p:cNvSpPr txBox="1"/>
          <p:nvPr/>
        </p:nvSpPr>
        <p:spPr>
          <a:xfrm>
            <a:off x="536300" y="6623925"/>
            <a:ext cx="10668000" cy="132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latin typeface="Calibri"/>
                <a:ea typeface="Calibri"/>
                <a:cs typeface="Calibri"/>
                <a:sym typeface="Calibri"/>
              </a:rPr>
              <a:t>Fitness &amp; Physical Strength and Well-being</a:t>
            </a:r>
            <a:endParaRPr b="1">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a:latin typeface="Calibri"/>
                <a:ea typeface="Calibri"/>
                <a:cs typeface="Calibri"/>
                <a:sym typeface="Calibri"/>
              </a:rPr>
              <a:t>Each day will start with a fitness session - input will be given on the importance of exercise for general and mental health + the importance to general strength and work attitudes of being physically fit and healthy. Provision of information some basic preventative health care practice</a:t>
            </a:r>
            <a:endParaRPr>
              <a:latin typeface="Calibri"/>
              <a:ea typeface="Calibri"/>
              <a:cs typeface="Calibri"/>
              <a:sym typeface="Calibri"/>
            </a:endParaRPr>
          </a:p>
          <a:p>
            <a:pPr indent="0" lvl="0" marL="0" rtl="0" algn="l">
              <a:spcBef>
                <a:spcPts val="120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1000"/>
                                        <p:tgtEl>
                                          <p:spTgt spid="9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1000"/>
                                        <p:tgtEl>
                                          <p:spTgt spid="9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1000"/>
                                        <p:tgtEl>
                                          <p:spTgt spid="9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000"/>
                                        <p:tgtEl>
                                          <p:spTgt spid="10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br>
              <a:rPr lang="en-US" sz="4000"/>
            </a:br>
            <a:endParaRPr/>
          </a:p>
        </p:txBody>
      </p:sp>
      <p:sp>
        <p:nvSpPr>
          <p:cNvPr id="107" name="Google Shape;107;p4"/>
          <p:cNvSpPr txBox="1"/>
          <p:nvPr>
            <p:ph idx="1" type="body"/>
          </p:nvPr>
        </p:nvSpPr>
        <p:spPr>
          <a:xfrm>
            <a:off x="838200" y="1690700"/>
            <a:ext cx="10515600" cy="5483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US" u="sng"/>
              <a:t>Daily note taking</a:t>
            </a:r>
            <a:endParaRPr b="1" u="sng"/>
          </a:p>
          <a:p>
            <a:pPr indent="-342900" lvl="0" marL="457200" rtl="0" algn="l">
              <a:lnSpc>
                <a:spcPct val="90000"/>
              </a:lnSpc>
              <a:spcBef>
                <a:spcPts val="1000"/>
              </a:spcBef>
              <a:spcAft>
                <a:spcPts val="0"/>
              </a:spcAft>
              <a:buClr>
                <a:srgbClr val="CC0000"/>
              </a:buClr>
              <a:buSzPts val="1800"/>
              <a:buChar char="★"/>
            </a:pPr>
            <a:r>
              <a:rPr lang="en-US">
                <a:solidFill>
                  <a:srgbClr val="CC0000"/>
                </a:solidFill>
              </a:rPr>
              <a:t>What is the bootcamp? Who sponsors it? Why are you doing it?</a:t>
            </a:r>
            <a:endParaRPr>
              <a:solidFill>
                <a:srgbClr val="CC0000"/>
              </a:solidFill>
            </a:endParaRPr>
          </a:p>
          <a:p>
            <a:pPr indent="-342900" lvl="0" marL="457200" rtl="0" algn="l">
              <a:spcBef>
                <a:spcPts val="0"/>
              </a:spcBef>
              <a:spcAft>
                <a:spcPts val="0"/>
              </a:spcAft>
              <a:buClr>
                <a:srgbClr val="CC0000"/>
              </a:buClr>
              <a:buSzPts val="1800"/>
              <a:buChar char="★"/>
            </a:pPr>
            <a:r>
              <a:rPr lang="en-US">
                <a:solidFill>
                  <a:srgbClr val="CC0000"/>
                </a:solidFill>
              </a:rPr>
              <a:t>Short-term objectives of the bootcamp</a:t>
            </a:r>
            <a:endParaRPr>
              <a:solidFill>
                <a:srgbClr val="CC0000"/>
              </a:solidFill>
            </a:endParaRPr>
          </a:p>
          <a:p>
            <a:pPr indent="-381000" lvl="1" marL="914400" rtl="0" algn="l">
              <a:lnSpc>
                <a:spcPct val="70000"/>
              </a:lnSpc>
              <a:spcBef>
                <a:spcPts val="0"/>
              </a:spcBef>
              <a:spcAft>
                <a:spcPts val="0"/>
              </a:spcAft>
              <a:buSzPts val="2400"/>
              <a:buChar char="○"/>
            </a:pPr>
            <a:r>
              <a:rPr lang="en-US"/>
              <a:t>What are the main goals for participants for the end of the week?</a:t>
            </a:r>
            <a:endParaRPr/>
          </a:p>
          <a:p>
            <a:pPr indent="-342900" lvl="0" marL="457200" rtl="0" algn="l">
              <a:spcBef>
                <a:spcPts val="0"/>
              </a:spcBef>
              <a:spcAft>
                <a:spcPts val="0"/>
              </a:spcAft>
              <a:buClr>
                <a:srgbClr val="CC0000"/>
              </a:buClr>
              <a:buSzPts val="1800"/>
              <a:buChar char="★"/>
            </a:pPr>
            <a:r>
              <a:rPr lang="en-US">
                <a:solidFill>
                  <a:srgbClr val="CC0000"/>
                </a:solidFill>
              </a:rPr>
              <a:t>Long-term objectives of the bootcamp</a:t>
            </a:r>
            <a:endParaRPr sz="3000">
              <a:solidFill>
                <a:srgbClr val="CC0000"/>
              </a:solidFill>
            </a:endParaRPr>
          </a:p>
          <a:p>
            <a:pPr indent="-381000" lvl="1" marL="914400" rtl="0" algn="l">
              <a:lnSpc>
                <a:spcPct val="70000"/>
              </a:lnSpc>
              <a:spcBef>
                <a:spcPts val="0"/>
              </a:spcBef>
              <a:spcAft>
                <a:spcPts val="0"/>
              </a:spcAft>
              <a:buSzPts val="2400"/>
              <a:buChar char="○"/>
            </a:pPr>
            <a:r>
              <a:rPr lang="en-US"/>
              <a:t>What are the overall goals for the future of the participants?</a:t>
            </a:r>
            <a:endParaRPr/>
          </a:p>
          <a:p>
            <a:pPr indent="-342900" lvl="0" marL="457200" rtl="0" algn="l">
              <a:lnSpc>
                <a:spcPct val="90000"/>
              </a:lnSpc>
              <a:spcBef>
                <a:spcPts val="0"/>
              </a:spcBef>
              <a:spcAft>
                <a:spcPts val="0"/>
              </a:spcAft>
              <a:buClr>
                <a:srgbClr val="CC0000"/>
              </a:buClr>
              <a:buSzPts val="1800"/>
              <a:buChar char="★"/>
            </a:pPr>
            <a:r>
              <a:rPr lang="en-US">
                <a:solidFill>
                  <a:srgbClr val="CC0000"/>
                </a:solidFill>
              </a:rPr>
              <a:t>Sessions</a:t>
            </a:r>
            <a:endParaRPr>
              <a:solidFill>
                <a:srgbClr val="CC0000"/>
              </a:solidFill>
            </a:endParaRPr>
          </a:p>
          <a:p>
            <a:pPr indent="-342900" lvl="1" marL="914400" rtl="0" algn="l">
              <a:lnSpc>
                <a:spcPct val="90000"/>
              </a:lnSpc>
              <a:spcBef>
                <a:spcPts val="0"/>
              </a:spcBef>
              <a:spcAft>
                <a:spcPts val="0"/>
              </a:spcAft>
              <a:buSzPts val="1800"/>
              <a:buChar char="○"/>
            </a:pPr>
            <a:r>
              <a:rPr lang="en-US"/>
              <a:t>What are they about? </a:t>
            </a:r>
            <a:endParaRPr/>
          </a:p>
          <a:p>
            <a:pPr indent="-342900" lvl="1" marL="914400" rtl="0" algn="l">
              <a:lnSpc>
                <a:spcPct val="90000"/>
              </a:lnSpc>
              <a:spcBef>
                <a:spcPts val="0"/>
              </a:spcBef>
              <a:spcAft>
                <a:spcPts val="0"/>
              </a:spcAft>
              <a:buSzPts val="1800"/>
              <a:buChar char="○"/>
            </a:pPr>
            <a:r>
              <a:rPr lang="en-US"/>
              <a:t>What type of learning took place? (Computer based, active participation)</a:t>
            </a:r>
            <a:endParaRPr/>
          </a:p>
          <a:p>
            <a:pPr indent="-342900" lvl="1" marL="914400" rtl="0" algn="l">
              <a:spcBef>
                <a:spcPts val="0"/>
              </a:spcBef>
              <a:spcAft>
                <a:spcPts val="0"/>
              </a:spcAft>
              <a:buSzPts val="1800"/>
              <a:buChar char="○"/>
            </a:pPr>
            <a:r>
              <a:rPr lang="en-US"/>
              <a:t>Attitude - How did Participants feel before/after the session?</a:t>
            </a:r>
            <a:endParaRPr/>
          </a:p>
          <a:p>
            <a:pPr indent="-342900" lvl="1" marL="914400" rtl="0" algn="l">
              <a:spcBef>
                <a:spcPts val="0"/>
              </a:spcBef>
              <a:spcAft>
                <a:spcPts val="0"/>
              </a:spcAft>
              <a:buSzPts val="1800"/>
              <a:buChar char="○"/>
            </a:pPr>
            <a:r>
              <a:rPr lang="en-US"/>
              <a:t>Participation - Did participants actively participate?</a:t>
            </a:r>
            <a:endParaRPr/>
          </a:p>
          <a:p>
            <a:pPr indent="-342900" lvl="0" marL="457200" rtl="0" algn="l">
              <a:lnSpc>
                <a:spcPct val="90000"/>
              </a:lnSpc>
              <a:spcBef>
                <a:spcPts val="0"/>
              </a:spcBef>
              <a:spcAft>
                <a:spcPts val="0"/>
              </a:spcAft>
              <a:buClr>
                <a:srgbClr val="CC0000"/>
              </a:buClr>
              <a:buSzPts val="1800"/>
              <a:buChar char="★"/>
            </a:pPr>
            <a:r>
              <a:rPr lang="en-US">
                <a:solidFill>
                  <a:srgbClr val="CC0000"/>
                </a:solidFill>
              </a:rPr>
              <a:t>Two case studies</a:t>
            </a:r>
            <a:endParaRPr>
              <a:solidFill>
                <a:srgbClr val="CC0000"/>
              </a:solidFill>
            </a:endParaRPr>
          </a:p>
          <a:p>
            <a:pPr indent="-50800" lvl="0" marL="228600" rtl="0" algn="l">
              <a:lnSpc>
                <a:spcPct val="90000"/>
              </a:lnSpc>
              <a:spcBef>
                <a:spcPts val="1000"/>
              </a:spcBef>
              <a:spcAft>
                <a:spcPts val="0"/>
              </a:spcAft>
              <a:buClr>
                <a:schemeClr val="dk1"/>
              </a:buClr>
              <a:buSzPts val="2800"/>
              <a:buNone/>
            </a:pPr>
            <a:r>
              <a:t/>
            </a:r>
            <a:endParaRPr/>
          </a:p>
        </p:txBody>
      </p:sp>
      <p:sp>
        <p:nvSpPr>
          <p:cNvPr id="108" name="Google Shape;108;p4"/>
          <p:cNvSpPr txBox="1"/>
          <p:nvPr>
            <p:ph idx="1" type="body"/>
          </p:nvPr>
        </p:nvSpPr>
        <p:spPr>
          <a:xfrm>
            <a:off x="838200" y="365125"/>
            <a:ext cx="10515600" cy="1060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None/>
            </a:pPr>
            <a:r>
              <a:rPr lang="en-US" sz="6000" u="sng">
                <a:solidFill>
                  <a:srgbClr val="4A86E8"/>
                </a:solidFill>
              </a:rPr>
              <a:t>Statistic Collection</a:t>
            </a:r>
            <a:r>
              <a:rPr lang="en-US" sz="6000" u="sng">
                <a:solidFill>
                  <a:srgbClr val="4A86E8"/>
                </a:solidFill>
              </a:rPr>
              <a:t> </a:t>
            </a:r>
            <a:endParaRPr b="1" sz="2400" u="sng"/>
          </a:p>
          <a:p>
            <a:pPr indent="-50800" lvl="0" marL="228600" rtl="0" algn="ctr">
              <a:lnSpc>
                <a:spcPct val="90000"/>
              </a:lnSpc>
              <a:spcBef>
                <a:spcPts val="1000"/>
              </a:spcBef>
              <a:spcAft>
                <a:spcPts val="0"/>
              </a:spcAft>
              <a:buClr>
                <a:schemeClr val="dk1"/>
              </a:buClr>
              <a:buSzPts val="2800"/>
              <a:buNone/>
            </a:pPr>
            <a:r>
              <a:t/>
            </a:r>
            <a:endParaRPr u="sng"/>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 calcmode="lin" valueType="num">
                                      <p:cBhvr additive="base">
                                        <p:cTn dur="1000"/>
                                        <p:tgtEl>
                                          <p:spTgt spid="10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 calcmode="lin" valueType="num">
                                      <p:cBhvr additive="base">
                                        <p:cTn dur="1000"/>
                                        <p:tgtEl>
                                          <p:spTgt spid="10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anim calcmode="lin" valueType="num">
                                      <p:cBhvr additive="base">
                                        <p:cTn dur="1000"/>
                                        <p:tgtEl>
                                          <p:spTgt spid="10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anim calcmode="lin" valueType="num">
                                      <p:cBhvr additive="base">
                                        <p:cTn dur="1000"/>
                                        <p:tgtEl>
                                          <p:spTgt spid="10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7">
                                            <p:txEl>
                                              <p:pRg end="4" st="4"/>
                                            </p:txEl>
                                          </p:spTgt>
                                        </p:tgtEl>
                                        <p:attrNameLst>
                                          <p:attrName>style.visibility</p:attrName>
                                        </p:attrNameLst>
                                      </p:cBhvr>
                                      <p:to>
                                        <p:strVal val="visible"/>
                                      </p:to>
                                    </p:set>
                                    <p:anim calcmode="lin" valueType="num">
                                      <p:cBhvr additive="base">
                                        <p:cTn dur="1000"/>
                                        <p:tgtEl>
                                          <p:spTgt spid="107">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7">
                                            <p:txEl>
                                              <p:pRg end="5" st="5"/>
                                            </p:txEl>
                                          </p:spTgt>
                                        </p:tgtEl>
                                        <p:attrNameLst>
                                          <p:attrName>style.visibility</p:attrName>
                                        </p:attrNameLst>
                                      </p:cBhvr>
                                      <p:to>
                                        <p:strVal val="visible"/>
                                      </p:to>
                                    </p:set>
                                    <p:anim calcmode="lin" valueType="num">
                                      <p:cBhvr additive="base">
                                        <p:cTn dur="1000"/>
                                        <p:tgtEl>
                                          <p:spTgt spid="107">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7">
                                            <p:txEl>
                                              <p:pRg end="6" st="6"/>
                                            </p:txEl>
                                          </p:spTgt>
                                        </p:tgtEl>
                                        <p:attrNameLst>
                                          <p:attrName>style.visibility</p:attrName>
                                        </p:attrNameLst>
                                      </p:cBhvr>
                                      <p:to>
                                        <p:strVal val="visible"/>
                                      </p:to>
                                    </p:set>
                                    <p:anim calcmode="lin" valueType="num">
                                      <p:cBhvr additive="base">
                                        <p:cTn dur="1000"/>
                                        <p:tgtEl>
                                          <p:spTgt spid="107">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7">
                                            <p:txEl>
                                              <p:pRg end="7" st="7"/>
                                            </p:txEl>
                                          </p:spTgt>
                                        </p:tgtEl>
                                        <p:attrNameLst>
                                          <p:attrName>style.visibility</p:attrName>
                                        </p:attrNameLst>
                                      </p:cBhvr>
                                      <p:to>
                                        <p:strVal val="visible"/>
                                      </p:to>
                                    </p:set>
                                    <p:anim calcmode="lin" valueType="num">
                                      <p:cBhvr additive="base">
                                        <p:cTn dur="1000"/>
                                        <p:tgtEl>
                                          <p:spTgt spid="107">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7">
                                            <p:txEl>
                                              <p:pRg end="8" st="8"/>
                                            </p:txEl>
                                          </p:spTgt>
                                        </p:tgtEl>
                                        <p:attrNameLst>
                                          <p:attrName>style.visibility</p:attrName>
                                        </p:attrNameLst>
                                      </p:cBhvr>
                                      <p:to>
                                        <p:strVal val="visible"/>
                                      </p:to>
                                    </p:set>
                                    <p:anim calcmode="lin" valueType="num">
                                      <p:cBhvr additive="base">
                                        <p:cTn dur="1000"/>
                                        <p:tgtEl>
                                          <p:spTgt spid="107">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7">
                                            <p:txEl>
                                              <p:pRg end="9" st="9"/>
                                            </p:txEl>
                                          </p:spTgt>
                                        </p:tgtEl>
                                        <p:attrNameLst>
                                          <p:attrName>style.visibility</p:attrName>
                                        </p:attrNameLst>
                                      </p:cBhvr>
                                      <p:to>
                                        <p:strVal val="visible"/>
                                      </p:to>
                                    </p:set>
                                    <p:anim calcmode="lin" valueType="num">
                                      <p:cBhvr additive="base">
                                        <p:cTn dur="1000"/>
                                        <p:tgtEl>
                                          <p:spTgt spid="107">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7">
                                            <p:txEl>
                                              <p:pRg end="10" st="10"/>
                                            </p:txEl>
                                          </p:spTgt>
                                        </p:tgtEl>
                                        <p:attrNameLst>
                                          <p:attrName>style.visibility</p:attrName>
                                        </p:attrNameLst>
                                      </p:cBhvr>
                                      <p:to>
                                        <p:strVal val="visible"/>
                                      </p:to>
                                    </p:set>
                                    <p:anim calcmode="lin" valueType="num">
                                      <p:cBhvr additive="base">
                                        <p:cTn dur="1000"/>
                                        <p:tgtEl>
                                          <p:spTgt spid="107">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7">
                                            <p:txEl>
                                              <p:pRg end="11" st="11"/>
                                            </p:txEl>
                                          </p:spTgt>
                                        </p:tgtEl>
                                        <p:attrNameLst>
                                          <p:attrName>style.visibility</p:attrName>
                                        </p:attrNameLst>
                                      </p:cBhvr>
                                      <p:to>
                                        <p:strVal val="visible"/>
                                      </p:to>
                                    </p:set>
                                    <p:anim calcmode="lin" valueType="num">
                                      <p:cBhvr additive="base">
                                        <p:cTn dur="1000"/>
                                        <p:tgtEl>
                                          <p:spTgt spid="107">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7">
                                            <p:txEl>
                                              <p:pRg end="12" st="12"/>
                                            </p:txEl>
                                          </p:spTgt>
                                        </p:tgtEl>
                                        <p:attrNameLst>
                                          <p:attrName>style.visibility</p:attrName>
                                        </p:attrNameLst>
                                      </p:cBhvr>
                                      <p:to>
                                        <p:strVal val="visible"/>
                                      </p:to>
                                    </p:set>
                                    <p:anim calcmode="lin" valueType="num">
                                      <p:cBhvr additive="base">
                                        <p:cTn dur="1000"/>
                                        <p:tgtEl>
                                          <p:spTgt spid="107">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5"/>
          <p:cNvSpPr txBox="1"/>
          <p:nvPr>
            <p:ph type="title"/>
          </p:nvPr>
        </p:nvSpPr>
        <p:spPr>
          <a:xfrm>
            <a:off x="670025" y="113125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solidFill>
                  <a:srgbClr val="4A86E8"/>
                </a:solidFill>
              </a:rPr>
              <a:t>c</a:t>
            </a:r>
            <a:r>
              <a:rPr lang="en-US">
                <a:solidFill>
                  <a:srgbClr val="4A86E8"/>
                </a:solidFill>
              </a:rPr>
              <a:t>onsent Consent CONSENT!</a:t>
            </a:r>
            <a:endParaRPr>
              <a:solidFill>
                <a:srgbClr val="4A86E8"/>
              </a:solidFill>
            </a:endParaRPr>
          </a:p>
        </p:txBody>
      </p:sp>
      <p:sp>
        <p:nvSpPr>
          <p:cNvPr id="114" name="Google Shape;114;p5"/>
          <p:cNvSpPr txBox="1"/>
          <p:nvPr>
            <p:ph idx="1" type="body"/>
          </p:nvPr>
        </p:nvSpPr>
        <p:spPr>
          <a:xfrm>
            <a:off x="1043750" y="2087250"/>
            <a:ext cx="105156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t/>
            </a:r>
            <a:endParaRPr sz="2400"/>
          </a:p>
          <a:p>
            <a:pPr indent="0" lvl="0" marL="0" rtl="0" algn="l">
              <a:lnSpc>
                <a:spcPct val="90000"/>
              </a:lnSpc>
              <a:spcBef>
                <a:spcPts val="500"/>
              </a:spcBef>
              <a:spcAft>
                <a:spcPts val="0"/>
              </a:spcAft>
              <a:buNone/>
            </a:pPr>
            <a:r>
              <a:rPr lang="en-US"/>
              <a:t>A great case study is an engaging story that you can connect with. Including:</a:t>
            </a:r>
            <a:endParaRPr sz="2000"/>
          </a:p>
          <a:p>
            <a:pPr indent="-241300" lvl="1" marL="685800" rtl="0" algn="l">
              <a:lnSpc>
                <a:spcPct val="90000"/>
              </a:lnSpc>
              <a:spcBef>
                <a:spcPts val="500"/>
              </a:spcBef>
              <a:spcAft>
                <a:spcPts val="0"/>
              </a:spcAft>
              <a:buClr>
                <a:schemeClr val="dk1"/>
              </a:buClr>
              <a:buSzPts val="2000"/>
              <a:buChar char="➢"/>
            </a:pPr>
            <a:r>
              <a:rPr lang="en-US"/>
              <a:t>well thought-out answers, </a:t>
            </a:r>
            <a:endParaRPr/>
          </a:p>
          <a:p>
            <a:pPr indent="-241300" lvl="1" marL="685800" rtl="0" algn="l">
              <a:lnSpc>
                <a:spcPct val="90000"/>
              </a:lnSpc>
              <a:spcBef>
                <a:spcPts val="500"/>
              </a:spcBef>
              <a:spcAft>
                <a:spcPts val="0"/>
              </a:spcAft>
              <a:buClr>
                <a:schemeClr val="dk1"/>
              </a:buClr>
              <a:buSzPts val="2000"/>
              <a:buChar char="➢"/>
            </a:pPr>
            <a:r>
              <a:rPr lang="en-US"/>
              <a:t>detailed descriptions of events and emotions </a:t>
            </a:r>
            <a:endParaRPr/>
          </a:p>
          <a:p>
            <a:pPr indent="-241300" lvl="1" marL="685800" rtl="0" algn="l">
              <a:lnSpc>
                <a:spcPct val="90000"/>
              </a:lnSpc>
              <a:spcBef>
                <a:spcPts val="500"/>
              </a:spcBef>
              <a:spcAft>
                <a:spcPts val="0"/>
              </a:spcAft>
              <a:buClr>
                <a:schemeClr val="dk1"/>
              </a:buClr>
              <a:buSzPts val="2000"/>
              <a:buChar char="➢"/>
            </a:pPr>
            <a:r>
              <a:rPr lang="en-US"/>
              <a:t>choose positive messages. </a:t>
            </a:r>
            <a:endParaRPr/>
          </a:p>
          <a:p>
            <a:pPr indent="-241300" lvl="1" marL="685800" rtl="0" algn="l">
              <a:lnSpc>
                <a:spcPct val="90000"/>
              </a:lnSpc>
              <a:spcBef>
                <a:spcPts val="500"/>
              </a:spcBef>
              <a:spcAft>
                <a:spcPts val="0"/>
              </a:spcAft>
              <a:buClr>
                <a:schemeClr val="dk1"/>
              </a:buClr>
              <a:buSzPts val="2000"/>
              <a:buChar char="➢"/>
            </a:pPr>
            <a:r>
              <a:rPr lang="en-US"/>
              <a:t>why did they get involved ?</a:t>
            </a:r>
            <a:endParaRPr/>
          </a:p>
          <a:p>
            <a:pPr indent="-241300" lvl="1" marL="685800" rtl="0" algn="l">
              <a:lnSpc>
                <a:spcPct val="90000"/>
              </a:lnSpc>
              <a:spcBef>
                <a:spcPts val="500"/>
              </a:spcBef>
              <a:spcAft>
                <a:spcPts val="0"/>
              </a:spcAft>
              <a:buClr>
                <a:schemeClr val="dk1"/>
              </a:buClr>
              <a:buSzPts val="2000"/>
              <a:buChar char="➢"/>
            </a:pPr>
            <a:r>
              <a:rPr lang="en-US"/>
              <a:t>what was the project they were working on?</a:t>
            </a:r>
            <a:endParaRPr/>
          </a:p>
          <a:p>
            <a:pPr indent="-241300" lvl="1" marL="685800" rtl="0" algn="l">
              <a:lnSpc>
                <a:spcPct val="90000"/>
              </a:lnSpc>
              <a:spcBef>
                <a:spcPts val="500"/>
              </a:spcBef>
              <a:spcAft>
                <a:spcPts val="0"/>
              </a:spcAft>
              <a:buClr>
                <a:schemeClr val="dk1"/>
              </a:buClr>
              <a:buSzPts val="2000"/>
              <a:buChar char="➢"/>
            </a:pPr>
            <a:r>
              <a:rPr lang="en-US"/>
              <a:t>what have they been learning?</a:t>
            </a:r>
            <a:endParaRPr/>
          </a:p>
          <a:p>
            <a:pPr indent="-241300" lvl="1" marL="685800" rtl="0" algn="l">
              <a:lnSpc>
                <a:spcPct val="90000"/>
              </a:lnSpc>
              <a:spcBef>
                <a:spcPts val="500"/>
              </a:spcBef>
              <a:spcAft>
                <a:spcPts val="0"/>
              </a:spcAft>
              <a:buClr>
                <a:schemeClr val="dk1"/>
              </a:buClr>
              <a:buSzPts val="2000"/>
              <a:buChar char="➢"/>
            </a:pPr>
            <a:r>
              <a:rPr lang="en-US"/>
              <a:t>AVOID: Culturally insensitive language, Negative accounts.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15" name="Google Shape;115;p5"/>
          <p:cNvSpPr txBox="1"/>
          <p:nvPr>
            <p:ph idx="1" type="body"/>
          </p:nvPr>
        </p:nvSpPr>
        <p:spPr>
          <a:xfrm>
            <a:off x="670025" y="424150"/>
            <a:ext cx="10515600" cy="1060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None/>
            </a:pPr>
            <a:r>
              <a:rPr lang="en-US" sz="6000" u="sng">
                <a:solidFill>
                  <a:srgbClr val="4A86E8"/>
                </a:solidFill>
              </a:rPr>
              <a:t>Case Studies</a:t>
            </a:r>
            <a:r>
              <a:rPr lang="en-US" sz="6000" u="sng">
                <a:solidFill>
                  <a:srgbClr val="4A86E8"/>
                </a:solidFill>
              </a:rPr>
              <a:t> </a:t>
            </a:r>
            <a:endParaRPr b="1" sz="2400" u="sng"/>
          </a:p>
          <a:p>
            <a:pPr indent="-50800" lvl="0" marL="228600" rtl="0" algn="ctr">
              <a:lnSpc>
                <a:spcPct val="90000"/>
              </a:lnSpc>
              <a:spcBef>
                <a:spcPts val="1000"/>
              </a:spcBef>
              <a:spcAft>
                <a:spcPts val="0"/>
              </a:spcAft>
              <a:buClr>
                <a:schemeClr val="dk1"/>
              </a:buClr>
              <a:buSzPts val="2800"/>
              <a:buNone/>
            </a:pPr>
            <a:r>
              <a:t/>
            </a:r>
            <a:endParaRPr u="sng"/>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p:tgtEl>
                                          <p:spTgt spid="11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500"/>
                                        <p:tgtEl>
                                          <p:spTgt spid="11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 calcmode="lin" valueType="num">
                                      <p:cBhvr additive="base">
                                        <p:cTn dur="500"/>
                                        <p:tgtEl>
                                          <p:spTgt spid="11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 calcmode="lin" valueType="num">
                                      <p:cBhvr additive="base">
                                        <p:cTn dur="500"/>
                                        <p:tgtEl>
                                          <p:spTgt spid="11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 calcmode="lin" valueType="num">
                                      <p:cBhvr additive="base">
                                        <p:cTn dur="500"/>
                                        <p:tgtEl>
                                          <p:spTgt spid="11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 calcmode="lin" valueType="num">
                                      <p:cBhvr additive="base">
                                        <p:cTn dur="500"/>
                                        <p:tgtEl>
                                          <p:spTgt spid="11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 calcmode="lin" valueType="num">
                                      <p:cBhvr additive="base">
                                        <p:cTn dur="500"/>
                                        <p:tgtEl>
                                          <p:spTgt spid="114">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anim calcmode="lin" valueType="num">
                                      <p:cBhvr additive="base">
                                        <p:cTn dur="500"/>
                                        <p:tgtEl>
                                          <p:spTgt spid="114">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anim calcmode="lin" valueType="num">
                                      <p:cBhvr additive="base">
                                        <p:cTn dur="500"/>
                                        <p:tgtEl>
                                          <p:spTgt spid="114">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4">
                                            <p:txEl>
                                              <p:pRg end="7" st="7"/>
                                            </p:txEl>
                                          </p:spTgt>
                                        </p:tgtEl>
                                        <p:attrNameLst>
                                          <p:attrName>style.visibility</p:attrName>
                                        </p:attrNameLst>
                                      </p:cBhvr>
                                      <p:to>
                                        <p:strVal val="visible"/>
                                      </p:to>
                                    </p:set>
                                    <p:anim calcmode="lin" valueType="num">
                                      <p:cBhvr additive="base">
                                        <p:cTn dur="500"/>
                                        <p:tgtEl>
                                          <p:spTgt spid="114">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4">
                                            <p:txEl>
                                              <p:pRg end="8" st="8"/>
                                            </p:txEl>
                                          </p:spTgt>
                                        </p:tgtEl>
                                        <p:attrNameLst>
                                          <p:attrName>style.visibility</p:attrName>
                                        </p:attrNameLst>
                                      </p:cBhvr>
                                      <p:to>
                                        <p:strVal val="visible"/>
                                      </p:to>
                                    </p:set>
                                    <p:anim calcmode="lin" valueType="num">
                                      <p:cBhvr additive="base">
                                        <p:cTn dur="500"/>
                                        <p:tgtEl>
                                          <p:spTgt spid="114">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4">
                                            <p:txEl>
                                              <p:pRg end="9" st="9"/>
                                            </p:txEl>
                                          </p:spTgt>
                                        </p:tgtEl>
                                        <p:attrNameLst>
                                          <p:attrName>style.visibility</p:attrName>
                                        </p:attrNameLst>
                                      </p:cBhvr>
                                      <p:to>
                                        <p:strVal val="visible"/>
                                      </p:to>
                                    </p:set>
                                    <p:anim calcmode="lin" valueType="num">
                                      <p:cBhvr additive="base">
                                        <p:cTn dur="500"/>
                                        <p:tgtEl>
                                          <p:spTgt spid="114">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2019-08-01T20:54:48Z</dcterms:created>
  <dc:creator>Windows User</dc:creator>
</cp:coreProperties>
</file>