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hK3GYASpbDus4maqt+jY78bN3L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8.jpg"/><Relationship Id="rId5" Type="http://schemas.openxmlformats.org/officeDocument/2006/relationships/image" Target="../media/image4.jpg"/><Relationship Id="rId6"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
          <p:cNvPicPr preferRelativeResize="0"/>
          <p:nvPr/>
        </p:nvPicPr>
        <p:blipFill>
          <a:blip r:embed="rId3">
            <a:alphaModFix/>
          </a:blip>
          <a:stretch>
            <a:fillRect/>
          </a:stretch>
        </p:blipFill>
        <p:spPr>
          <a:xfrm>
            <a:off x="3119175" y="106900"/>
            <a:ext cx="6318624" cy="6180423"/>
          </a:xfrm>
          <a:prstGeom prst="rect">
            <a:avLst/>
          </a:prstGeom>
          <a:noFill/>
          <a:ln>
            <a:noFill/>
          </a:ln>
        </p:spPr>
      </p:pic>
      <p:sp>
        <p:nvSpPr>
          <p:cNvPr id="85" name="Google Shape;85;p1"/>
          <p:cNvSpPr txBox="1"/>
          <p:nvPr>
            <p:ph type="ctrTitle"/>
          </p:nvPr>
        </p:nvSpPr>
        <p:spPr>
          <a:xfrm>
            <a:off x="-311254" y="5882350"/>
            <a:ext cx="128145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b="1" lang="en-US" sz="5400"/>
              <a:t>Working in International Environments</a:t>
            </a:r>
            <a:br>
              <a:rPr b="0" lang="en-US" sz="5400"/>
            </a:br>
            <a:br>
              <a:rPr b="0" lang="en-US" sz="5400"/>
            </a:br>
            <a:endParaRPr sz="5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330"/>
              <a:buNone/>
            </a:pPr>
            <a:r>
              <a:rPr i="1" lang="en-US" sz="3330"/>
              <a:t>“We go on and on about our differences. But, you know, our differences are less important than our similarities. People have a lot in common with one another, whether they see that or not.”</a:t>
            </a:r>
            <a:endParaRPr/>
          </a:p>
          <a:p>
            <a:pPr indent="0" lvl="0" marL="0" rtl="0" algn="ctr">
              <a:lnSpc>
                <a:spcPct val="90000"/>
              </a:lnSpc>
              <a:spcBef>
                <a:spcPts val="1000"/>
              </a:spcBef>
              <a:spcAft>
                <a:spcPts val="0"/>
              </a:spcAft>
              <a:buClr>
                <a:schemeClr val="dk1"/>
              </a:buClr>
              <a:buSzPts val="3330"/>
              <a:buNone/>
            </a:pPr>
            <a:r>
              <a:t/>
            </a:r>
            <a:endParaRPr b="0" sz="3330"/>
          </a:p>
          <a:p>
            <a:pPr indent="0" lvl="0" marL="0" rtl="0" algn="ctr">
              <a:lnSpc>
                <a:spcPct val="90000"/>
              </a:lnSpc>
              <a:spcBef>
                <a:spcPts val="1000"/>
              </a:spcBef>
              <a:spcAft>
                <a:spcPts val="0"/>
              </a:spcAft>
              <a:buClr>
                <a:schemeClr val="dk1"/>
              </a:buClr>
              <a:buSzPts val="3330"/>
              <a:buNone/>
            </a:pPr>
            <a:r>
              <a:rPr i="1" lang="en-US" sz="3330"/>
              <a:t>William Hall 1821 – 1904</a:t>
            </a:r>
            <a:endParaRPr/>
          </a:p>
          <a:p>
            <a:pPr indent="0" lvl="0" marL="0" rtl="0" algn="ctr">
              <a:lnSpc>
                <a:spcPct val="90000"/>
              </a:lnSpc>
              <a:spcBef>
                <a:spcPts val="1000"/>
              </a:spcBef>
              <a:spcAft>
                <a:spcPts val="0"/>
              </a:spcAft>
              <a:buClr>
                <a:schemeClr val="dk1"/>
              </a:buClr>
              <a:buSzPts val="3330"/>
              <a:buNone/>
            </a:pPr>
            <a:r>
              <a:t/>
            </a:r>
            <a:endParaRPr b="0" i="1" sz="3330"/>
          </a:p>
          <a:p>
            <a:pPr indent="0" lvl="0" marL="0" rtl="0" algn="ctr">
              <a:lnSpc>
                <a:spcPct val="90000"/>
              </a:lnSpc>
              <a:spcBef>
                <a:spcPts val="1000"/>
              </a:spcBef>
              <a:spcAft>
                <a:spcPts val="0"/>
              </a:spcAft>
              <a:buClr>
                <a:schemeClr val="dk1"/>
              </a:buClr>
              <a:buSzPts val="3330"/>
              <a:buNone/>
            </a:pPr>
            <a:r>
              <a:rPr lang="en-US" sz="3330"/>
              <a:t>There are really basic similarities between human beings.</a:t>
            </a:r>
            <a:endParaRPr b="0" sz="3330"/>
          </a:p>
          <a:p>
            <a:pPr indent="0" lvl="0" marL="0" rtl="0" algn="ctr">
              <a:lnSpc>
                <a:spcPct val="90000"/>
              </a:lnSpc>
              <a:spcBef>
                <a:spcPts val="1000"/>
              </a:spcBef>
              <a:spcAft>
                <a:spcPts val="0"/>
              </a:spcAft>
              <a:buClr>
                <a:schemeClr val="dk1"/>
              </a:buClr>
              <a:buSzPts val="3330"/>
              <a:buNone/>
            </a:pPr>
            <a:r>
              <a:t/>
            </a:r>
            <a:endParaRPr b="0" sz="3330"/>
          </a:p>
          <a:p>
            <a:pPr indent="-64135" lvl="0" marL="228600" rtl="0" algn="l">
              <a:lnSpc>
                <a:spcPct val="90000"/>
              </a:lnSpc>
              <a:spcBef>
                <a:spcPts val="1000"/>
              </a:spcBef>
              <a:spcAft>
                <a:spcPts val="0"/>
              </a:spcAft>
              <a:buClr>
                <a:schemeClr val="dk1"/>
              </a:buClr>
              <a:buSzPts val="2590"/>
              <a:buNone/>
            </a:pPr>
            <a:r>
              <a:t/>
            </a:r>
            <a:endParaRPr sz="259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0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1000"/>
                                        <p:tgtEl>
                                          <p:spTgt spid="1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1000"/>
                                        <p:tgtEl>
                                          <p:spTgt spid="1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Effect filter="fade" transition="in">
                                      <p:cBhvr>
                                        <p:cTn dur="1000"/>
                                        <p:tgtEl>
                                          <p:spTgt spid="1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animEffect filter="fade" transition="in">
                                      <p:cBhvr>
                                        <p:cTn dur="1000"/>
                                        <p:tgtEl>
                                          <p:spTgt spid="14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None/>
            </a:pPr>
            <a:r>
              <a:rPr i="1" lang="en-US" sz="3600"/>
              <a:t>“We go on and on about our differences. But, you know, our differences are less important than our similarities. People have a lot in common with one another, whether they see that or not.”</a:t>
            </a:r>
            <a:endParaRPr/>
          </a:p>
          <a:p>
            <a:pPr indent="0" lvl="0" marL="0" rtl="0" algn="ctr">
              <a:lnSpc>
                <a:spcPct val="90000"/>
              </a:lnSpc>
              <a:spcBef>
                <a:spcPts val="1000"/>
              </a:spcBef>
              <a:spcAft>
                <a:spcPts val="0"/>
              </a:spcAft>
              <a:buClr>
                <a:schemeClr val="dk1"/>
              </a:buClr>
              <a:buSzPts val="3600"/>
              <a:buNone/>
            </a:pPr>
            <a:r>
              <a:t/>
            </a:r>
            <a:endParaRPr b="0" sz="3600"/>
          </a:p>
          <a:p>
            <a:pPr indent="0" lvl="0" marL="0" rtl="0" algn="ctr">
              <a:lnSpc>
                <a:spcPct val="90000"/>
              </a:lnSpc>
              <a:spcBef>
                <a:spcPts val="1000"/>
              </a:spcBef>
              <a:spcAft>
                <a:spcPts val="0"/>
              </a:spcAft>
              <a:buClr>
                <a:schemeClr val="dk1"/>
              </a:buClr>
              <a:buSzPts val="3600"/>
              <a:buNone/>
            </a:pPr>
            <a:r>
              <a:rPr i="1" lang="en-US" sz="3600"/>
              <a:t>William Hall 1821 - 1904</a:t>
            </a:r>
            <a:endParaRPr b="0" sz="36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br>
              <a:rPr b="0" lang="en-US" sz="3959"/>
            </a:br>
            <a:r>
              <a:rPr b="1" lang="en-US" sz="3959"/>
              <a:t>MAKING JUDGEMENTS</a:t>
            </a:r>
            <a:br>
              <a:rPr b="1" lang="en-US" sz="3959"/>
            </a:br>
            <a:endParaRPr sz="3959"/>
          </a:p>
        </p:txBody>
      </p:sp>
      <p:sp>
        <p:nvSpPr>
          <p:cNvPr id="96" name="Google Shape;96;p3"/>
          <p:cNvSpPr txBox="1"/>
          <p:nvPr>
            <p:ph idx="1" type="body"/>
          </p:nvPr>
        </p:nvSpPr>
        <p:spPr>
          <a:xfrm>
            <a:off x="838200" y="1417150"/>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In pairs discuss:</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A time when you have been pre-judged</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What happened how did it feel?</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A time when you have pre-judged someone else</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What was this based on?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Was it valid?</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97" name="Google Shape;97;p3"/>
          <p:cNvPicPr preferRelativeResize="0"/>
          <p:nvPr/>
        </p:nvPicPr>
        <p:blipFill>
          <a:blip r:embed="rId3">
            <a:alphaModFix/>
          </a:blip>
          <a:stretch>
            <a:fillRect/>
          </a:stretch>
        </p:blipFill>
        <p:spPr>
          <a:xfrm>
            <a:off x="5570475" y="3547250"/>
            <a:ext cx="6621526" cy="331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94225"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What is culture?</a:t>
            </a:r>
            <a:br>
              <a:rPr b="1" lang="en-US"/>
            </a:br>
            <a:endParaRPr/>
          </a:p>
        </p:txBody>
      </p:sp>
      <p:pic>
        <p:nvPicPr>
          <p:cNvPr id="103" name="Google Shape;103;p4"/>
          <p:cNvPicPr preferRelativeResize="0"/>
          <p:nvPr/>
        </p:nvPicPr>
        <p:blipFill>
          <a:blip r:embed="rId3">
            <a:alphaModFix/>
          </a:blip>
          <a:stretch>
            <a:fillRect/>
          </a:stretch>
        </p:blipFill>
        <p:spPr>
          <a:xfrm>
            <a:off x="2988275" y="453525"/>
            <a:ext cx="6689125" cy="6404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Cultural Challenges</a:t>
            </a:r>
            <a:br>
              <a:rPr b="1" lang="en-US"/>
            </a:br>
            <a:endParaRPr/>
          </a:p>
        </p:txBody>
      </p:sp>
      <p:sp>
        <p:nvSpPr>
          <p:cNvPr id="109" name="Google Shape;109;p5"/>
          <p:cNvSpPr txBox="1"/>
          <p:nvPr>
            <p:ph idx="1" type="body"/>
          </p:nvPr>
        </p:nvSpPr>
        <p:spPr>
          <a:xfrm>
            <a:off x="399913" y="1152144"/>
            <a:ext cx="2782800" cy="5024700"/>
          </a:xfrm>
          <a:prstGeom prst="rect">
            <a:avLst/>
          </a:prstGeom>
          <a:noFill/>
          <a:ln>
            <a:noFill/>
          </a:ln>
        </p:spPr>
        <p:txBody>
          <a:bodyPr anchorCtr="0" anchor="t" bIns="45700" lIns="91425" spcFirstLastPara="1" rIns="91425" wrap="square" tIns="45700">
            <a:normAutofit/>
          </a:bodyPr>
          <a:lstStyle/>
          <a:p>
            <a:pPr indent="0" lvl="1" marL="457200" rtl="0" algn="l">
              <a:lnSpc>
                <a:spcPct val="90000"/>
              </a:lnSpc>
              <a:spcBef>
                <a:spcPts val="0"/>
              </a:spcBef>
              <a:spcAft>
                <a:spcPts val="0"/>
              </a:spcAft>
              <a:buClr>
                <a:schemeClr val="dk1"/>
              </a:buClr>
              <a:buSzPts val="2400"/>
              <a:buNone/>
            </a:pPr>
            <a:r>
              <a:rPr lang="en-US"/>
              <a:t>In an office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10" name="Google Shape;110;p5"/>
          <p:cNvSpPr txBox="1"/>
          <p:nvPr/>
        </p:nvSpPr>
        <p:spPr>
          <a:xfrm>
            <a:off x="279225" y="3664553"/>
            <a:ext cx="2551200" cy="369300"/>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On a project</a:t>
            </a:r>
            <a:endParaRPr b="0" i="0" sz="2400" u="none" cap="none" strike="noStrike">
              <a:solidFill>
                <a:schemeClr val="dk1"/>
              </a:solidFill>
              <a:latin typeface="Calibri"/>
              <a:ea typeface="Calibri"/>
              <a:cs typeface="Calibri"/>
              <a:sym typeface="Calibri"/>
            </a:endParaRPr>
          </a:p>
        </p:txBody>
      </p:sp>
      <p:sp>
        <p:nvSpPr>
          <p:cNvPr id="111" name="Google Shape;111;p5"/>
          <p:cNvSpPr txBox="1"/>
          <p:nvPr/>
        </p:nvSpPr>
        <p:spPr>
          <a:xfrm>
            <a:off x="5523425" y="1067575"/>
            <a:ext cx="4344300" cy="369300"/>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Creating a workplan</a:t>
            </a:r>
            <a:endParaRPr b="0" i="0" sz="2400" u="none" cap="none" strike="noStrike">
              <a:solidFill>
                <a:schemeClr val="dk1"/>
              </a:solidFill>
              <a:latin typeface="Calibri"/>
              <a:ea typeface="Calibri"/>
              <a:cs typeface="Calibri"/>
              <a:sym typeface="Calibri"/>
            </a:endParaRPr>
          </a:p>
        </p:txBody>
      </p:sp>
      <p:sp>
        <p:nvSpPr>
          <p:cNvPr id="112" name="Google Shape;112;p5"/>
          <p:cNvSpPr txBox="1"/>
          <p:nvPr/>
        </p:nvSpPr>
        <p:spPr>
          <a:xfrm>
            <a:off x="5615022" y="3664550"/>
            <a:ext cx="4652400" cy="369300"/>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Making decisions</a:t>
            </a:r>
            <a:endParaRPr b="0" i="0" sz="2400" u="none" cap="none" strike="noStrike">
              <a:solidFill>
                <a:schemeClr val="dk1"/>
              </a:solidFill>
              <a:latin typeface="Calibri"/>
              <a:ea typeface="Calibri"/>
              <a:cs typeface="Calibri"/>
              <a:sym typeface="Calibri"/>
            </a:endParaRPr>
          </a:p>
        </p:txBody>
      </p:sp>
      <p:pic>
        <p:nvPicPr>
          <p:cNvPr id="113" name="Google Shape;113;p5"/>
          <p:cNvPicPr preferRelativeResize="0"/>
          <p:nvPr/>
        </p:nvPicPr>
        <p:blipFill>
          <a:blip r:embed="rId3">
            <a:alphaModFix/>
          </a:blip>
          <a:stretch>
            <a:fillRect/>
          </a:stretch>
        </p:blipFill>
        <p:spPr>
          <a:xfrm>
            <a:off x="1856475" y="4304675"/>
            <a:ext cx="3533124" cy="2355426"/>
          </a:xfrm>
          <a:prstGeom prst="rect">
            <a:avLst/>
          </a:prstGeom>
          <a:noFill/>
          <a:ln>
            <a:noFill/>
          </a:ln>
        </p:spPr>
      </p:pic>
      <p:pic>
        <p:nvPicPr>
          <p:cNvPr id="114" name="Google Shape;114;p5"/>
          <p:cNvPicPr preferRelativeResize="0"/>
          <p:nvPr/>
        </p:nvPicPr>
        <p:blipFill>
          <a:blip r:embed="rId4">
            <a:alphaModFix/>
          </a:blip>
          <a:stretch>
            <a:fillRect/>
          </a:stretch>
        </p:blipFill>
        <p:spPr>
          <a:xfrm>
            <a:off x="2015937" y="1521475"/>
            <a:ext cx="3214220" cy="2143075"/>
          </a:xfrm>
          <a:prstGeom prst="rect">
            <a:avLst/>
          </a:prstGeom>
          <a:noFill/>
          <a:ln>
            <a:noFill/>
          </a:ln>
        </p:spPr>
      </p:pic>
      <p:pic>
        <p:nvPicPr>
          <p:cNvPr id="115" name="Google Shape;115;p5"/>
          <p:cNvPicPr preferRelativeResize="0"/>
          <p:nvPr/>
        </p:nvPicPr>
        <p:blipFill>
          <a:blip r:embed="rId5">
            <a:alphaModFix/>
          </a:blip>
          <a:stretch>
            <a:fillRect/>
          </a:stretch>
        </p:blipFill>
        <p:spPr>
          <a:xfrm>
            <a:off x="6896400" y="1521475"/>
            <a:ext cx="3215888" cy="2143075"/>
          </a:xfrm>
          <a:prstGeom prst="rect">
            <a:avLst/>
          </a:prstGeom>
          <a:noFill/>
          <a:ln>
            <a:noFill/>
          </a:ln>
        </p:spPr>
      </p:pic>
      <p:pic>
        <p:nvPicPr>
          <p:cNvPr id="116" name="Google Shape;116;p5"/>
          <p:cNvPicPr preferRelativeResize="0"/>
          <p:nvPr/>
        </p:nvPicPr>
        <p:blipFill>
          <a:blip r:embed="rId6">
            <a:alphaModFix/>
          </a:blip>
          <a:stretch>
            <a:fillRect/>
          </a:stretch>
        </p:blipFill>
        <p:spPr>
          <a:xfrm>
            <a:off x="6896399" y="4203091"/>
            <a:ext cx="3693618" cy="24347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Dealing with difference</a:t>
            </a:r>
            <a:br>
              <a:rPr b="1" lang="en-US"/>
            </a:br>
            <a:endParaRPr/>
          </a:p>
        </p:txBody>
      </p:sp>
      <p:sp>
        <p:nvSpPr>
          <p:cNvPr id="122" name="Google Shape;122;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95300" lvl="1" marL="914400" rtl="0" algn="l">
              <a:lnSpc>
                <a:spcPct val="90000"/>
              </a:lnSpc>
              <a:spcBef>
                <a:spcPts val="0"/>
              </a:spcBef>
              <a:spcAft>
                <a:spcPts val="0"/>
              </a:spcAft>
              <a:buClr>
                <a:schemeClr val="dk1"/>
              </a:buClr>
              <a:buSzPts val="3000"/>
              <a:buFont typeface="Calibri"/>
              <a:buAutoNum type="arabicPeriod"/>
            </a:pPr>
            <a:r>
              <a:rPr lang="en-US" sz="3000"/>
              <a:t>What annoys you – think about working ethic, timing, actions</a:t>
            </a:r>
            <a:endParaRPr sz="3000"/>
          </a:p>
          <a:p>
            <a:pPr indent="-495300" lvl="1" marL="914400" rtl="0" algn="l">
              <a:lnSpc>
                <a:spcPct val="90000"/>
              </a:lnSpc>
              <a:spcBef>
                <a:spcPts val="500"/>
              </a:spcBef>
              <a:spcAft>
                <a:spcPts val="0"/>
              </a:spcAft>
              <a:buClr>
                <a:schemeClr val="dk1"/>
              </a:buClr>
              <a:buSzPts val="3000"/>
              <a:buFont typeface="Calibri"/>
              <a:buAutoNum type="arabicPeriod"/>
            </a:pPr>
            <a:r>
              <a:rPr lang="en-US" sz="3000"/>
              <a:t>Compare with your group – which do you think are personal and which are cultural?</a:t>
            </a:r>
            <a:endParaRPr sz="3000"/>
          </a:p>
          <a:p>
            <a:pPr indent="-495300" lvl="1" marL="914400" rtl="0" algn="l">
              <a:lnSpc>
                <a:spcPct val="90000"/>
              </a:lnSpc>
              <a:spcBef>
                <a:spcPts val="500"/>
              </a:spcBef>
              <a:spcAft>
                <a:spcPts val="0"/>
              </a:spcAft>
              <a:buClr>
                <a:schemeClr val="dk1"/>
              </a:buClr>
              <a:buSzPts val="3000"/>
              <a:buFont typeface="Calibri"/>
              <a:buAutoNum type="arabicPeriod"/>
            </a:pPr>
            <a:r>
              <a:rPr lang="en-US" sz="3000"/>
              <a:t>Think about it from the opposite perspective – why do you think others act, speak that way?</a:t>
            </a:r>
            <a:endParaRPr sz="3000"/>
          </a:p>
          <a:p>
            <a:pPr indent="-495300" lvl="1" marL="914400" rtl="0" algn="l">
              <a:lnSpc>
                <a:spcPct val="90000"/>
              </a:lnSpc>
              <a:spcBef>
                <a:spcPts val="500"/>
              </a:spcBef>
              <a:spcAft>
                <a:spcPts val="0"/>
              </a:spcAft>
              <a:buClr>
                <a:schemeClr val="dk1"/>
              </a:buClr>
              <a:buSzPts val="3000"/>
              <a:buFont typeface="Calibri"/>
              <a:buAutoNum type="arabicPeriod"/>
            </a:pPr>
            <a:r>
              <a:rPr lang="en-US" sz="3000"/>
              <a:t>How can you share how you feel in a constructive and understanding way?</a:t>
            </a:r>
            <a:endParaRPr sz="30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 calcmode="lin" valueType="num">
                                      <p:cBhvr additive="base">
                                        <p:cTn dur="1000"/>
                                        <p:tgtEl>
                                          <p:spTgt spid="12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 calcmode="lin" valueType="num">
                                      <p:cBhvr additive="base">
                                        <p:cTn dur="1000"/>
                                        <p:tgtEl>
                                          <p:spTgt spid="12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 calcmode="lin" valueType="num">
                                      <p:cBhvr additive="base">
                                        <p:cTn dur="1000"/>
                                        <p:tgtEl>
                                          <p:spTgt spid="12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 calcmode="lin" valueType="num">
                                      <p:cBhvr additive="base">
                                        <p:cTn dur="1000"/>
                                        <p:tgtEl>
                                          <p:spTgt spid="12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anim calcmode="lin" valueType="num">
                                      <p:cBhvr additive="base">
                                        <p:cTn dur="1000"/>
                                        <p:tgtEl>
                                          <p:spTgt spid="12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FEEDBACK SANDWICH</a:t>
            </a:r>
            <a:endParaRPr/>
          </a:p>
        </p:txBody>
      </p:sp>
      <p:sp>
        <p:nvSpPr>
          <p:cNvPr id="128" name="Google Shape;128;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29" name="Google Shape;129;p7"/>
          <p:cNvPicPr preferRelativeResize="0"/>
          <p:nvPr/>
        </p:nvPicPr>
        <p:blipFill>
          <a:blip r:embed="rId3">
            <a:alphaModFix/>
          </a:blip>
          <a:stretch>
            <a:fillRect/>
          </a:stretch>
        </p:blipFill>
        <p:spPr>
          <a:xfrm>
            <a:off x="1748182" y="1460507"/>
            <a:ext cx="9006294" cy="508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lang="en-US" sz="3959"/>
              <a:t>CHECKLIST FOR WORKING IN INTERNATIONAL ENVIRONMENTS:</a:t>
            </a:r>
            <a:br>
              <a:rPr b="0" lang="en-US" sz="3959"/>
            </a:br>
            <a:endParaRPr sz="3959"/>
          </a:p>
        </p:txBody>
      </p:sp>
      <p:sp>
        <p:nvSpPr>
          <p:cNvPr id="135" name="Google Shape;135;p8"/>
          <p:cNvSpPr txBox="1"/>
          <p:nvPr>
            <p:ph idx="1" type="body"/>
          </p:nvPr>
        </p:nvSpPr>
        <p:spPr>
          <a:xfrm>
            <a:off x="171750" y="1690700"/>
            <a:ext cx="11609400" cy="4351500"/>
          </a:xfrm>
          <a:prstGeom prst="rect">
            <a:avLst/>
          </a:prstGeom>
          <a:noFill/>
          <a:ln>
            <a:noFill/>
          </a:ln>
        </p:spPr>
        <p:txBody>
          <a:bodyPr anchorCtr="0" anchor="t" bIns="45700" lIns="91425" spcFirstLastPara="1" rIns="91425" wrap="square" tIns="45700">
            <a:normAutofit/>
          </a:bodyPr>
          <a:lstStyle/>
          <a:p>
            <a:pPr indent="-256540" lvl="0" marL="228600" rtl="0" algn="l">
              <a:lnSpc>
                <a:spcPct val="70000"/>
              </a:lnSpc>
              <a:spcBef>
                <a:spcPts val="0"/>
              </a:spcBef>
              <a:spcAft>
                <a:spcPts val="0"/>
              </a:spcAft>
              <a:buClr>
                <a:schemeClr val="dk1"/>
              </a:buClr>
              <a:buSzPts val="2400"/>
              <a:buChar char="•"/>
            </a:pPr>
            <a:r>
              <a:rPr b="1" lang="en-US" sz="2400"/>
              <a:t>Be approachable</a:t>
            </a:r>
            <a:r>
              <a:rPr lang="en-US" sz="2400"/>
              <a:t> – being open and friendly will help you colleagues feel comfortable sharing their thoughts and concerns with you.</a:t>
            </a:r>
            <a:endParaRPr sz="2400"/>
          </a:p>
          <a:p>
            <a:pPr indent="-256540" lvl="0" marL="228600" rtl="0" algn="l">
              <a:lnSpc>
                <a:spcPct val="70000"/>
              </a:lnSpc>
              <a:spcBef>
                <a:spcPts val="1000"/>
              </a:spcBef>
              <a:spcAft>
                <a:spcPts val="0"/>
              </a:spcAft>
              <a:buClr>
                <a:schemeClr val="dk1"/>
              </a:buClr>
              <a:buSzPts val="2400"/>
              <a:buChar char="•"/>
            </a:pPr>
            <a:r>
              <a:rPr b="1" lang="en-US" sz="2400"/>
              <a:t>LISTEN &amp; summarise often</a:t>
            </a:r>
            <a:r>
              <a:rPr lang="en-US" sz="2400"/>
              <a:t> – if someone is sharing something with you, do not multi-task if possible, to show them you are professional and attentive. To show them that you have understood and listened, summarise what they have said to you.</a:t>
            </a:r>
            <a:endParaRPr sz="2400"/>
          </a:p>
          <a:p>
            <a:pPr indent="-256540" lvl="0" marL="228600" rtl="0" algn="l">
              <a:lnSpc>
                <a:spcPct val="70000"/>
              </a:lnSpc>
              <a:spcBef>
                <a:spcPts val="1000"/>
              </a:spcBef>
              <a:spcAft>
                <a:spcPts val="0"/>
              </a:spcAft>
              <a:buClr>
                <a:schemeClr val="dk1"/>
              </a:buClr>
              <a:buSzPts val="2400"/>
              <a:buChar char="•"/>
            </a:pPr>
            <a:r>
              <a:rPr b="1" lang="en-US" sz="2400"/>
              <a:t>Be realistic</a:t>
            </a:r>
            <a:r>
              <a:rPr lang="en-US" sz="2400"/>
              <a:t> – Do not say that you can/will do something if you think it is not possible. It is better to say, ‘Let me check if I have the resources/ availability to complete the task’ rather than ‘yes’ and then hand in the work incomplete or late. It is better for both of you. Don’t be afraid to say, “I don’t know, but I’ll find out”.</a:t>
            </a:r>
            <a:endParaRPr sz="2400"/>
          </a:p>
          <a:p>
            <a:pPr indent="-256540" lvl="0" marL="228600" rtl="0" algn="l">
              <a:lnSpc>
                <a:spcPct val="70000"/>
              </a:lnSpc>
              <a:spcBef>
                <a:spcPts val="1000"/>
              </a:spcBef>
              <a:spcAft>
                <a:spcPts val="0"/>
              </a:spcAft>
              <a:buClr>
                <a:schemeClr val="dk1"/>
              </a:buClr>
              <a:buSzPts val="2400"/>
              <a:buChar char="•"/>
            </a:pPr>
            <a:r>
              <a:rPr b="1" lang="en-US" sz="2400"/>
              <a:t>Mirror your Words &amp; Actions – </a:t>
            </a:r>
            <a:r>
              <a:rPr lang="en-US" sz="2400"/>
              <a:t>Make sure your body language (non-verbal communication) mirrors/ matches what you say (verbal communication). </a:t>
            </a:r>
            <a:endParaRPr sz="2400"/>
          </a:p>
          <a:p>
            <a:pPr indent="-256540" lvl="0" marL="228600" rtl="0" algn="l">
              <a:lnSpc>
                <a:spcPct val="70000"/>
              </a:lnSpc>
              <a:spcBef>
                <a:spcPts val="1000"/>
              </a:spcBef>
              <a:spcAft>
                <a:spcPts val="0"/>
              </a:spcAft>
              <a:buClr>
                <a:schemeClr val="dk1"/>
              </a:buClr>
              <a:buSzPts val="2400"/>
              <a:buChar char="•"/>
            </a:pPr>
            <a:r>
              <a:rPr b="1" lang="en-US" sz="2400"/>
              <a:t>Be positive </a:t>
            </a:r>
            <a:r>
              <a:rPr lang="en-US" sz="2400"/>
              <a:t>- Instead of negative criticism, use constructive feedback when dealing with conflict.  Instead of saying ‘Stop speaking about me!’, start instead with a positive statement ‘I really respect you’, followed by the issues ‘when you speak about me to other colleagues I feel disrespected’, followed by another positive ‘I’d really like to resolve our issues and keep a good working relationship.’</a:t>
            </a:r>
            <a:endParaRPr sz="2400"/>
          </a:p>
          <a:p>
            <a:pPr indent="-104140" lvl="0" marL="228600" rtl="0" algn="l">
              <a:lnSpc>
                <a:spcPct val="70000"/>
              </a:lnSpc>
              <a:spcBef>
                <a:spcPts val="1000"/>
              </a:spcBef>
              <a:spcAft>
                <a:spcPts val="0"/>
              </a:spcAft>
              <a:buClr>
                <a:schemeClr val="dk1"/>
              </a:buClr>
              <a:buSzPts val="1960"/>
              <a:buNone/>
            </a:pPr>
            <a:r>
              <a:t/>
            </a:r>
            <a:endParaRPr sz="196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 calcmode="lin" valueType="num">
                                      <p:cBhvr additive="base">
                                        <p:cTn dur="1000"/>
                                        <p:tgtEl>
                                          <p:spTgt spid="13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 calcmode="lin" valueType="num">
                                      <p:cBhvr additive="base">
                                        <p:cTn dur="1000"/>
                                        <p:tgtEl>
                                          <p:spTgt spid="13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 calcmode="lin" valueType="num">
                                      <p:cBhvr additive="base">
                                        <p:cTn dur="1000"/>
                                        <p:tgtEl>
                                          <p:spTgt spid="13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 calcmode="lin" valueType="num">
                                      <p:cBhvr additive="base">
                                        <p:cTn dur="1000"/>
                                        <p:tgtEl>
                                          <p:spTgt spid="13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 calcmode="lin" valueType="num">
                                      <p:cBhvr additive="base">
                                        <p:cTn dur="1000"/>
                                        <p:tgtEl>
                                          <p:spTgt spid="13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 calcmode="lin" valueType="num">
                                      <p:cBhvr additive="base">
                                        <p:cTn dur="1000"/>
                                        <p:tgtEl>
                                          <p:spTgt spid="13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AIM:</a:t>
            </a:r>
            <a:endParaRPr/>
          </a:p>
        </p:txBody>
      </p:sp>
      <p:sp>
        <p:nvSpPr>
          <p:cNvPr id="141" name="Google Shape;14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a:t>To get you to think first about: how we can judge others without intention, how it is in fact the small similarities that can help us work in harmony together, and that there are always reasons behind how another person is acting or reacting.  </a:t>
            </a:r>
            <a:endParaRPr/>
          </a:p>
          <a:p>
            <a:pPr indent="0" lvl="0" marL="0" rtl="0" algn="ctr">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rPr lang="en-US"/>
              <a:t>If we can remember those three important aspects (JUDGEMENT, SIMILARITIES, THE CULTURAL TREE) and give feedback in a constructive way, our working environments will be happier and healthier places.</a:t>
            </a:r>
            <a:endParaRPr/>
          </a:p>
        </p:txBody>
      </p:sp>
      <p:sp>
        <p:nvSpPr>
          <p:cNvPr id="142" name="Google Shape;142;p9"/>
          <p:cNvSpPr/>
          <p:nvPr/>
        </p:nvSpPr>
        <p:spPr>
          <a:xfrm>
            <a:off x="3048000" y="2274838"/>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 calcmode="lin" valueType="num">
                                      <p:cBhvr additive="base">
                                        <p:cTn dur="1000"/>
                                        <p:tgtEl>
                                          <p:spTgt spid="14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 calcmode="lin" valueType="num">
                                      <p:cBhvr additive="base">
                                        <p:cTn dur="1000"/>
                                        <p:tgtEl>
                                          <p:spTgt spid="14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 calcmode="lin" valueType="num">
                                      <p:cBhvr additive="base">
                                        <p:cTn dur="1000"/>
                                        <p:tgtEl>
                                          <p:spTgt spid="14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2019-08-03T11:28:47Z</dcterms:created>
  <dc:creator>Windows User</dc:creator>
</cp:coreProperties>
</file>