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 Target="slides/slide1.xml"/><Relationship Id="rId19" Type="http://schemas.openxmlformats.org/officeDocument/2006/relationships/font" Target="fonts/Raleway-boldItalic.fntdata"/><Relationship Id="rId6" Type="http://schemas.openxmlformats.org/officeDocument/2006/relationships/slide" Target="slides/slide2.xml"/><Relationship Id="rId18"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7dde1287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7dde1287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7dde1287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7dde1287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661b9a2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661b9a2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7dde1287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7dde1287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joshuacreveling/Group_Project_1.g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303400"/>
            <a:ext cx="8520600" cy="34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Climate Change and Extreme Weather Events </a:t>
            </a:r>
            <a:r>
              <a:rPr lang="en"/>
              <a:t>vs. Commodity 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311"/>
              <a:t>By: Josh Creveling, Athit Padmasuta &amp; Will Dittig</a:t>
            </a:r>
            <a:endParaRPr sz="231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65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139" name="Google Shape;139;p22"/>
          <p:cNvSpPr txBox="1"/>
          <p:nvPr>
            <p:ph idx="1" type="body"/>
          </p:nvPr>
        </p:nvSpPr>
        <p:spPr>
          <a:xfrm>
            <a:off x="729450" y="12440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a:t>
            </a:r>
            <a:r>
              <a:rPr lang="en"/>
              <a:t>itHub repo:</a:t>
            </a:r>
            <a:endParaRPr/>
          </a:p>
          <a:p>
            <a:pPr indent="-298450" lvl="1" marL="914400" rtl="0" algn="l">
              <a:spcBef>
                <a:spcPts val="0"/>
              </a:spcBef>
              <a:spcAft>
                <a:spcPts val="0"/>
              </a:spcAft>
              <a:buSzPts val="1100"/>
              <a:buChar char="○"/>
            </a:pPr>
            <a:r>
              <a:rPr lang="en" u="sng">
                <a:solidFill>
                  <a:schemeClr val="hlink"/>
                </a:solidFill>
                <a:hlinkClick r:id="rId3"/>
              </a:rPr>
              <a:t>https://github.com/joshuacreveling/Group_Project_1.git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646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145" name="Google Shape;145;p23"/>
          <p:cNvSpPr txBox="1"/>
          <p:nvPr>
            <p:ph idx="1" type="body"/>
          </p:nvPr>
        </p:nvSpPr>
        <p:spPr>
          <a:xfrm>
            <a:off x="727650" y="1244025"/>
            <a:ext cx="7688700" cy="34326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1200"/>
              </a:spcBef>
              <a:spcAft>
                <a:spcPts val="0"/>
              </a:spcAft>
              <a:buSzPct val="118181"/>
              <a:buChar char="●"/>
            </a:pPr>
            <a:r>
              <a:rPr lang="en" sz="1100">
                <a:solidFill>
                  <a:srgbClr val="000000"/>
                </a:solidFill>
                <a:latin typeface="Arial"/>
                <a:ea typeface="Arial"/>
                <a:cs typeface="Arial"/>
                <a:sym typeface="Arial"/>
              </a:rPr>
              <a:t>Bloomenthal, A. (2021, October 13). </a:t>
            </a:r>
            <a:r>
              <a:rPr i="1" lang="en" sz="1100">
                <a:solidFill>
                  <a:srgbClr val="000000"/>
                </a:solidFill>
                <a:latin typeface="Arial"/>
                <a:ea typeface="Arial"/>
                <a:cs typeface="Arial"/>
                <a:sym typeface="Arial"/>
              </a:rPr>
              <a:t>What is a bell curve?</a:t>
            </a:r>
            <a:r>
              <a:rPr lang="en" sz="1100">
                <a:solidFill>
                  <a:srgbClr val="000000"/>
                </a:solidFill>
                <a:latin typeface="Arial"/>
                <a:ea typeface="Arial"/>
                <a:cs typeface="Arial"/>
                <a:sym typeface="Arial"/>
              </a:rPr>
              <a:t> Investopedia. Retrieved October 14, 2021, from https://www.investopedia.com/terms/b/bell-curve.asp. </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lang="en" sz="1100">
                <a:solidFill>
                  <a:srgbClr val="000000"/>
                </a:solidFill>
                <a:latin typeface="Arial"/>
                <a:ea typeface="Arial"/>
                <a:cs typeface="Arial"/>
                <a:sym typeface="Arial"/>
              </a:rPr>
              <a:t>Dataenergy. (2019, April 16). </a:t>
            </a:r>
            <a:r>
              <a:rPr i="1" lang="en" sz="1100">
                <a:solidFill>
                  <a:srgbClr val="000000"/>
                </a:solidFill>
                <a:latin typeface="Arial"/>
                <a:ea typeface="Arial"/>
                <a:cs typeface="Arial"/>
                <a:sym typeface="Arial"/>
              </a:rPr>
              <a:t>Eda of Climate Change and natural disasters</a:t>
            </a:r>
            <a:r>
              <a:rPr lang="en" sz="1100">
                <a:solidFill>
                  <a:srgbClr val="000000"/>
                </a:solidFill>
                <a:latin typeface="Arial"/>
                <a:ea typeface="Arial"/>
                <a:cs typeface="Arial"/>
                <a:sym typeface="Arial"/>
              </a:rPr>
              <a:t>. Kaggle. Retrieved October 14, 2021, from https://www.kaggle.com/dataenergy/eda-of-climate-change-and-natural-disasters. </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lang="en" sz="1100">
                <a:solidFill>
                  <a:srgbClr val="000000"/>
                </a:solidFill>
                <a:latin typeface="Arial"/>
                <a:ea typeface="Arial"/>
                <a:cs typeface="Arial"/>
                <a:sym typeface="Arial"/>
              </a:rPr>
              <a:t>Earth, B. (2017, May 1). </a:t>
            </a:r>
            <a:r>
              <a:rPr i="1" lang="en" sz="1100">
                <a:solidFill>
                  <a:srgbClr val="000000"/>
                </a:solidFill>
                <a:latin typeface="Arial"/>
                <a:ea typeface="Arial"/>
                <a:cs typeface="Arial"/>
                <a:sym typeface="Arial"/>
              </a:rPr>
              <a:t>Climate change: Earth surface temperature data</a:t>
            </a:r>
            <a:r>
              <a:rPr lang="en" sz="1100">
                <a:solidFill>
                  <a:srgbClr val="000000"/>
                </a:solidFill>
                <a:latin typeface="Arial"/>
                <a:ea typeface="Arial"/>
                <a:cs typeface="Arial"/>
                <a:sym typeface="Arial"/>
              </a:rPr>
              <a:t>. Kaggle. Retrieved October 14, 2021, from https://www.kaggle.com/berkeleyearth/climate-change-earth-surface-temperature-data. </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i="1" lang="en" sz="1100">
                <a:solidFill>
                  <a:srgbClr val="000000"/>
                </a:solidFill>
                <a:latin typeface="Arial"/>
                <a:ea typeface="Arial"/>
                <a:cs typeface="Arial"/>
                <a:sym typeface="Arial"/>
              </a:rPr>
              <a:t>Global weather disruptions, food commodity prices, and Economic</a:t>
            </a:r>
            <a:r>
              <a:rPr lang="en" sz="1100">
                <a:solidFill>
                  <a:srgbClr val="000000"/>
                </a:solidFill>
                <a:latin typeface="Arial"/>
                <a:ea typeface="Arial"/>
                <a:cs typeface="Arial"/>
                <a:sym typeface="Arial"/>
              </a:rPr>
              <a:t>. VOX, CEPR Policy Portal. (n.d.). Retrieved October 14, 2021, from https://voxeu.org/article/global-weather-disruptions-food-commodity-prices-and-economic-activity. </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Masters, M. W., &amp; White, A. K. (2009). The 2008 Commodities Bubble - Assessing the Damage to The United States and It's Citizens. https://doi.org/https://www.bettermarkets.org/sites/default/files/The%20Accidental%20Hunt%20Brothers%20-%20Part%203.pdf </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lang="en" sz="1100">
                <a:solidFill>
                  <a:srgbClr val="000000"/>
                </a:solidFill>
                <a:latin typeface="Arial"/>
                <a:ea typeface="Arial"/>
                <a:cs typeface="Arial"/>
                <a:sym typeface="Arial"/>
              </a:rPr>
              <a:t>Mooney, P. (2020, March 13). </a:t>
            </a:r>
            <a:r>
              <a:rPr i="1" lang="en" sz="1100">
                <a:solidFill>
                  <a:srgbClr val="000000"/>
                </a:solidFill>
                <a:latin typeface="Arial"/>
                <a:ea typeface="Arial"/>
                <a:cs typeface="Arial"/>
                <a:sym typeface="Arial"/>
              </a:rPr>
              <a:t>Latitude and longitude for every country and State</a:t>
            </a:r>
            <a:r>
              <a:rPr lang="en" sz="1100">
                <a:solidFill>
                  <a:srgbClr val="000000"/>
                </a:solidFill>
                <a:latin typeface="Arial"/>
                <a:ea typeface="Arial"/>
                <a:cs typeface="Arial"/>
                <a:sym typeface="Arial"/>
              </a:rPr>
              <a:t>. Kaggle. Retrieved October 14, 2021, from https://www.kaggle.com/paultimothymooney/latitude-and-longitude-for-every-country-and-state. </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lang="en" sz="1100">
                <a:solidFill>
                  <a:srgbClr val="000000"/>
                </a:solidFill>
                <a:latin typeface="Arial"/>
                <a:ea typeface="Arial"/>
                <a:cs typeface="Arial"/>
                <a:sym typeface="Arial"/>
              </a:rPr>
              <a:t>NASA. (n.d.). </a:t>
            </a:r>
            <a:r>
              <a:rPr i="1" lang="en" sz="1100">
                <a:solidFill>
                  <a:srgbClr val="000000"/>
                </a:solidFill>
                <a:latin typeface="Arial"/>
                <a:ea typeface="Arial"/>
                <a:cs typeface="Arial"/>
                <a:sym typeface="Arial"/>
              </a:rPr>
              <a:t>SVS: Global temperature anomalies from 1880 to 2020</a:t>
            </a:r>
            <a:r>
              <a:rPr lang="en" sz="1100">
                <a:solidFill>
                  <a:srgbClr val="000000"/>
                </a:solidFill>
                <a:latin typeface="Arial"/>
                <a:ea typeface="Arial"/>
                <a:cs typeface="Arial"/>
                <a:sym typeface="Arial"/>
              </a:rPr>
              <a:t>. NASA. Retrieved October 14, 2021, from https://svs.gsfc.nasa.gov/4882. </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lang="en" sz="1100">
                <a:solidFill>
                  <a:srgbClr val="000000"/>
                </a:solidFill>
                <a:latin typeface="Arial"/>
                <a:ea typeface="Arial"/>
                <a:cs typeface="Arial"/>
                <a:sym typeface="Arial"/>
              </a:rPr>
              <a:t>Sanchez-Lugo. (n.d.). </a:t>
            </a:r>
            <a:r>
              <a:rPr i="1" lang="en" sz="1100">
                <a:solidFill>
                  <a:srgbClr val="000000"/>
                </a:solidFill>
                <a:latin typeface="Arial"/>
                <a:ea typeface="Arial"/>
                <a:cs typeface="Arial"/>
                <a:sym typeface="Arial"/>
              </a:rPr>
              <a:t>Global surface temperature anomalies</a:t>
            </a:r>
            <a:r>
              <a:rPr lang="en" sz="1100">
                <a:solidFill>
                  <a:srgbClr val="000000"/>
                </a:solidFill>
                <a:latin typeface="Arial"/>
                <a:ea typeface="Arial"/>
                <a:cs typeface="Arial"/>
                <a:sym typeface="Arial"/>
              </a:rPr>
              <a:t>. National Climatic Data Center. Retrieved October 14, 2021, from https://www.ncdc.noaa.gov/monitoring-references/faq/anomalies.php. </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lang="en" sz="1100">
                <a:solidFill>
                  <a:srgbClr val="000000"/>
                </a:solidFill>
                <a:latin typeface="Arial"/>
                <a:ea typeface="Arial"/>
                <a:cs typeface="Arial"/>
                <a:sym typeface="Arial"/>
              </a:rPr>
              <a:t>Tails, H. or. (2021, October 9). </a:t>
            </a:r>
            <a:r>
              <a:rPr i="1" lang="en" sz="1100">
                <a:solidFill>
                  <a:srgbClr val="000000"/>
                </a:solidFill>
                <a:latin typeface="Arial"/>
                <a:ea typeface="Arial"/>
                <a:cs typeface="Arial"/>
                <a:sym typeface="Arial"/>
              </a:rPr>
              <a:t>US natural disaster declarations</a:t>
            </a:r>
            <a:r>
              <a:rPr lang="en" sz="1100">
                <a:solidFill>
                  <a:srgbClr val="000000"/>
                </a:solidFill>
                <a:latin typeface="Arial"/>
                <a:ea typeface="Arial"/>
                <a:cs typeface="Arial"/>
                <a:sym typeface="Arial"/>
              </a:rPr>
              <a:t>. Kaggle. Retrieved October 14, 2021, from https://www.kaggle.com/headsortails/us-natural-disaster-declarations. </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lang="en" sz="1100">
                <a:solidFill>
                  <a:srgbClr val="000000"/>
                </a:solidFill>
                <a:latin typeface="Arial"/>
                <a:ea typeface="Arial"/>
                <a:cs typeface="Arial"/>
                <a:sym typeface="Arial"/>
              </a:rPr>
              <a:t>Wikimedia Foundation. (2021, July 23). </a:t>
            </a:r>
            <a:r>
              <a:rPr i="1" lang="en" sz="1100">
                <a:solidFill>
                  <a:srgbClr val="000000"/>
                </a:solidFill>
                <a:latin typeface="Arial"/>
                <a:ea typeface="Arial"/>
                <a:cs typeface="Arial"/>
                <a:sym typeface="Arial"/>
              </a:rPr>
              <a:t>Temperature anomaly</a:t>
            </a:r>
            <a:r>
              <a:rPr lang="en" sz="1100">
                <a:solidFill>
                  <a:srgbClr val="000000"/>
                </a:solidFill>
                <a:latin typeface="Arial"/>
                <a:ea typeface="Arial"/>
                <a:cs typeface="Arial"/>
                <a:sym typeface="Arial"/>
              </a:rPr>
              <a:t>. Wikipedia. Retrieved October 14, 2021, from https://en.wikipedia.org/wiki/Temperature_anomaly.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64825" y="402700"/>
            <a:ext cx="7688400" cy="7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92" name="Google Shape;92;p14"/>
          <p:cNvSpPr txBox="1"/>
          <p:nvPr>
            <p:ph type="title"/>
          </p:nvPr>
        </p:nvSpPr>
        <p:spPr>
          <a:xfrm>
            <a:off x="727800" y="1238050"/>
            <a:ext cx="7688400" cy="2398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200"/>
              <a:t>It’s a well known fact that climate is a “hot” topic in the news and politics today.  There are many opinions floating around, but what are the facts and what are the actual consequences? </a:t>
            </a:r>
            <a:endParaRPr sz="1200"/>
          </a:p>
          <a:p>
            <a:pPr indent="0" lvl="0" marL="0" rtl="0" algn="l">
              <a:spcBef>
                <a:spcPts val="1200"/>
              </a:spcBef>
              <a:spcAft>
                <a:spcPts val="0"/>
              </a:spcAft>
              <a:buNone/>
            </a:pPr>
            <a:r>
              <a:rPr lang="en" sz="1200"/>
              <a:t>The intent of our project is to evaluate the effects that climate </a:t>
            </a:r>
            <a:r>
              <a:rPr lang="en" sz="1200"/>
              <a:t>change</a:t>
            </a:r>
            <a:r>
              <a:rPr lang="en" sz="1200"/>
              <a:t> and extreme weather events have on </a:t>
            </a:r>
            <a:r>
              <a:rPr lang="en" sz="1200"/>
              <a:t>commodity</a:t>
            </a:r>
            <a:r>
              <a:rPr lang="en" sz="1200"/>
              <a:t> pricing.  This project specifically looks at agricultural commodities (US cash crops i.e wheat, barley, corn, cotton etc.)   After further </a:t>
            </a:r>
            <a:r>
              <a:rPr lang="en" sz="1200"/>
              <a:t>analysis we will </a:t>
            </a:r>
            <a:r>
              <a:rPr lang="en" sz="1200"/>
              <a:t>provide a conclusion summarizing our findings on climate events and </a:t>
            </a:r>
            <a:r>
              <a:rPr lang="en" sz="1200"/>
              <a:t>its</a:t>
            </a:r>
            <a:r>
              <a:rPr lang="en" sz="1200"/>
              <a:t> impact on commodities.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65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 Development</a:t>
            </a:r>
            <a:endParaRPr/>
          </a:p>
        </p:txBody>
      </p:sp>
      <p:sp>
        <p:nvSpPr>
          <p:cNvPr id="98" name="Google Shape;98;p15"/>
          <p:cNvSpPr txBox="1"/>
          <p:nvPr>
            <p:ph idx="1" type="body"/>
          </p:nvPr>
        </p:nvSpPr>
        <p:spPr>
          <a:xfrm>
            <a:off x="729450" y="12440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was the m</a:t>
            </a:r>
            <a:r>
              <a:rPr lang="en"/>
              <a:t>otivation behind this idea?</a:t>
            </a:r>
            <a:endParaRPr/>
          </a:p>
          <a:p>
            <a:pPr indent="-298450" lvl="1" marL="914400" rtl="0" algn="l">
              <a:spcBef>
                <a:spcPts val="0"/>
              </a:spcBef>
              <a:spcAft>
                <a:spcPts val="0"/>
              </a:spcAft>
              <a:buSzPts val="1100"/>
              <a:buChar char="○"/>
            </a:pPr>
            <a:r>
              <a:rPr lang="en"/>
              <a:t>General interest in climate sciences and its impact on the economy.</a:t>
            </a:r>
            <a:endParaRPr/>
          </a:p>
          <a:p>
            <a:pPr indent="-298450" lvl="1" marL="914400" rtl="0" algn="l">
              <a:spcBef>
                <a:spcPts val="0"/>
              </a:spcBef>
              <a:spcAft>
                <a:spcPts val="0"/>
              </a:spcAft>
              <a:buSzPts val="1100"/>
              <a:buChar char="○"/>
            </a:pPr>
            <a:r>
              <a:rPr lang="en"/>
              <a:t>Experiencing more and more “once in a lifetime events”</a:t>
            </a:r>
            <a:endParaRPr/>
          </a:p>
          <a:p>
            <a:pPr indent="-298450" lvl="2" marL="1371600" rtl="0" algn="l">
              <a:spcBef>
                <a:spcPts val="0"/>
              </a:spcBef>
              <a:spcAft>
                <a:spcPts val="0"/>
              </a:spcAft>
              <a:buSzPts val="1100"/>
              <a:buChar char="■"/>
            </a:pPr>
            <a:r>
              <a:rPr lang="en"/>
              <a:t>Extreme weather</a:t>
            </a:r>
            <a:endParaRPr/>
          </a:p>
          <a:p>
            <a:pPr indent="-298450" lvl="3" marL="1828800" rtl="0" algn="l">
              <a:spcBef>
                <a:spcPts val="0"/>
              </a:spcBef>
              <a:spcAft>
                <a:spcPts val="0"/>
              </a:spcAft>
              <a:buSzPts val="1100"/>
              <a:buChar char="●"/>
            </a:pPr>
            <a:r>
              <a:rPr lang="en"/>
              <a:t>Flooding, Heatwaves, Hurricanes/Tornadoes, Drought</a:t>
            </a:r>
            <a:endParaRPr/>
          </a:p>
          <a:p>
            <a:pPr indent="-298450" lvl="2" marL="1371600" rtl="0" algn="l">
              <a:spcBef>
                <a:spcPts val="0"/>
              </a:spcBef>
              <a:spcAft>
                <a:spcPts val="0"/>
              </a:spcAft>
              <a:buSzPts val="1100"/>
              <a:buChar char="■"/>
            </a:pPr>
            <a:r>
              <a:rPr lang="en"/>
              <a:t> Disease</a:t>
            </a:r>
            <a:endParaRPr/>
          </a:p>
          <a:p>
            <a:pPr indent="-298450" lvl="3" marL="1828800" rtl="0" algn="l">
              <a:spcBef>
                <a:spcPts val="0"/>
              </a:spcBef>
              <a:spcAft>
                <a:spcPts val="0"/>
              </a:spcAft>
              <a:buSzPts val="1100"/>
              <a:buChar char="●"/>
            </a:pPr>
            <a:r>
              <a:rPr lang="en"/>
              <a:t>COVID, agricultural disease, etc. </a:t>
            </a:r>
            <a:endParaRPr/>
          </a:p>
          <a:p>
            <a:pPr indent="0" lvl="0" marL="457200" rtl="0" algn="l">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653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a:t>
            </a:r>
            <a:endParaRPr/>
          </a:p>
        </p:txBody>
      </p:sp>
      <p:sp>
        <p:nvSpPr>
          <p:cNvPr id="104" name="Google Shape;104;p16"/>
          <p:cNvSpPr txBox="1"/>
          <p:nvPr>
            <p:ph idx="1" type="body"/>
          </p:nvPr>
        </p:nvSpPr>
        <p:spPr>
          <a:xfrm>
            <a:off x="729450" y="1231050"/>
            <a:ext cx="7688700" cy="3275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u="sng"/>
              <a:t>Climate Analysis (Temperature Change)</a:t>
            </a:r>
            <a:endParaRPr u="sng"/>
          </a:p>
          <a:p>
            <a:pPr indent="-298450" lvl="1" marL="914400" rtl="0" algn="l">
              <a:spcBef>
                <a:spcPts val="0"/>
              </a:spcBef>
              <a:spcAft>
                <a:spcPts val="0"/>
              </a:spcAft>
              <a:buSzPts val="1100"/>
              <a:buChar char="○"/>
            </a:pPr>
            <a:r>
              <a:rPr lang="en"/>
              <a:t>Record temperature data.</a:t>
            </a:r>
            <a:endParaRPr/>
          </a:p>
          <a:p>
            <a:pPr indent="-298450" lvl="1" marL="914400" rtl="0" algn="l">
              <a:spcBef>
                <a:spcPts val="0"/>
              </a:spcBef>
              <a:spcAft>
                <a:spcPts val="0"/>
              </a:spcAft>
              <a:buSzPts val="1100"/>
              <a:buChar char="○"/>
            </a:pPr>
            <a:r>
              <a:rPr lang="en"/>
              <a:t> Temperature a</a:t>
            </a:r>
            <a:r>
              <a:rPr lang="en"/>
              <a:t>nomalies</a:t>
            </a:r>
            <a:endParaRPr/>
          </a:p>
          <a:p>
            <a:pPr indent="-298450" lvl="1" marL="914400" rtl="0" algn="l">
              <a:spcBef>
                <a:spcPts val="0"/>
              </a:spcBef>
              <a:spcAft>
                <a:spcPts val="0"/>
              </a:spcAft>
              <a:buSzPts val="1100"/>
              <a:buChar char="○"/>
            </a:pPr>
            <a:r>
              <a:rPr lang="en"/>
              <a:t>Visualizations</a:t>
            </a:r>
            <a:endParaRPr/>
          </a:p>
          <a:p>
            <a:pPr indent="-311150" lvl="0" marL="457200" rtl="0" algn="l">
              <a:spcBef>
                <a:spcPts val="0"/>
              </a:spcBef>
              <a:spcAft>
                <a:spcPts val="0"/>
              </a:spcAft>
              <a:buSzPts val="1300"/>
              <a:buChar char="●"/>
            </a:pPr>
            <a:r>
              <a:rPr lang="en" u="sng"/>
              <a:t>Natural Disaster / Extreme Weather Events Analysis (Data from the United States and associated territories)</a:t>
            </a:r>
            <a:endParaRPr u="sng"/>
          </a:p>
          <a:p>
            <a:pPr indent="-298450" lvl="1" marL="914400" rtl="0" algn="l">
              <a:spcBef>
                <a:spcPts val="0"/>
              </a:spcBef>
              <a:spcAft>
                <a:spcPts val="0"/>
              </a:spcAft>
              <a:buSzPts val="1100"/>
              <a:buChar char="○"/>
            </a:pPr>
            <a:r>
              <a:rPr lang="en"/>
              <a:t>Total quantity of natural disasters by state </a:t>
            </a:r>
            <a:endParaRPr/>
          </a:p>
          <a:p>
            <a:pPr indent="-298450" lvl="1" marL="914400" rtl="0" algn="l">
              <a:spcBef>
                <a:spcPts val="0"/>
              </a:spcBef>
              <a:spcAft>
                <a:spcPts val="0"/>
              </a:spcAft>
              <a:buSzPts val="1100"/>
              <a:buChar char="○"/>
            </a:pPr>
            <a:r>
              <a:rPr lang="en"/>
              <a:t>Total quantity of natural disasters by year</a:t>
            </a:r>
            <a:endParaRPr/>
          </a:p>
          <a:p>
            <a:pPr indent="-298450" lvl="1" marL="914400" rtl="0" algn="l">
              <a:spcBef>
                <a:spcPts val="0"/>
              </a:spcBef>
              <a:spcAft>
                <a:spcPts val="0"/>
              </a:spcAft>
              <a:buSzPts val="1100"/>
              <a:buChar char="○"/>
            </a:pPr>
            <a:r>
              <a:rPr lang="en"/>
              <a:t> Natural disaster </a:t>
            </a:r>
            <a:r>
              <a:rPr lang="en"/>
              <a:t>anomalies</a:t>
            </a:r>
            <a:endParaRPr/>
          </a:p>
          <a:p>
            <a:pPr indent="-298450" lvl="1" marL="914400" rtl="0" algn="l">
              <a:spcBef>
                <a:spcPts val="0"/>
              </a:spcBef>
              <a:spcAft>
                <a:spcPts val="0"/>
              </a:spcAft>
              <a:buSzPts val="1100"/>
              <a:buChar char="○"/>
            </a:pPr>
            <a:r>
              <a:rPr lang="en"/>
              <a:t>Visualizations</a:t>
            </a:r>
            <a:endParaRPr/>
          </a:p>
          <a:p>
            <a:pPr indent="-311150" lvl="0" marL="457200" rtl="0" algn="l">
              <a:spcBef>
                <a:spcPts val="0"/>
              </a:spcBef>
              <a:spcAft>
                <a:spcPts val="0"/>
              </a:spcAft>
              <a:buSzPts val="1300"/>
              <a:buChar char="●"/>
            </a:pPr>
            <a:r>
              <a:rPr lang="en" u="sng"/>
              <a:t>Commodity</a:t>
            </a:r>
            <a:r>
              <a:rPr lang="en" u="sng"/>
              <a:t> Pricing Analysis</a:t>
            </a:r>
            <a:endParaRPr u="sng"/>
          </a:p>
          <a:p>
            <a:pPr indent="-298450" lvl="1" marL="914400" rtl="0" algn="l">
              <a:spcBef>
                <a:spcPts val="0"/>
              </a:spcBef>
              <a:spcAft>
                <a:spcPts val="0"/>
              </a:spcAft>
              <a:buSzPts val="1100"/>
              <a:buChar char="○"/>
            </a:pPr>
            <a:r>
              <a:rPr lang="en"/>
              <a:t>Evaluate time series commodity data</a:t>
            </a:r>
            <a:endParaRPr/>
          </a:p>
          <a:p>
            <a:pPr indent="-298450" lvl="1" marL="914400" rtl="0" algn="l">
              <a:spcBef>
                <a:spcPts val="0"/>
              </a:spcBef>
              <a:spcAft>
                <a:spcPts val="0"/>
              </a:spcAft>
              <a:buSzPts val="1100"/>
              <a:buChar char="○"/>
            </a:pPr>
            <a:r>
              <a:rPr lang="en"/>
              <a:t>Analyze trends and </a:t>
            </a:r>
            <a:r>
              <a:rPr lang="en"/>
              <a:t>anomalies</a:t>
            </a:r>
            <a:endParaRPr/>
          </a:p>
          <a:p>
            <a:pPr indent="-311150" lvl="0" marL="457200" rtl="0" algn="l">
              <a:spcBef>
                <a:spcPts val="0"/>
              </a:spcBef>
              <a:spcAft>
                <a:spcPts val="0"/>
              </a:spcAft>
              <a:buSzPts val="1300"/>
              <a:buChar char="●"/>
            </a:pPr>
            <a:r>
              <a:rPr lang="en" u="sng"/>
              <a:t>Conclusion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646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a:t>
            </a:r>
            <a:endParaRPr/>
          </a:p>
        </p:txBody>
      </p:sp>
      <p:sp>
        <p:nvSpPr>
          <p:cNvPr id="110" name="Google Shape;110;p17"/>
          <p:cNvSpPr txBox="1"/>
          <p:nvPr>
            <p:ph idx="1" type="body"/>
          </p:nvPr>
        </p:nvSpPr>
        <p:spPr>
          <a:xfrm>
            <a:off x="729450" y="1244025"/>
            <a:ext cx="7688700" cy="3538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
            </a:r>
            <a:r>
              <a:rPr lang="en"/>
              <a:t>ata Sources:</a:t>
            </a:r>
            <a:endParaRPr/>
          </a:p>
          <a:p>
            <a:pPr indent="-285750" lvl="1" marL="914400" rtl="0" algn="l">
              <a:spcBef>
                <a:spcPts val="0"/>
              </a:spcBef>
              <a:spcAft>
                <a:spcPts val="0"/>
              </a:spcAft>
              <a:buSzPts val="900"/>
              <a:buChar char="○"/>
            </a:pPr>
            <a:r>
              <a:rPr lang="en"/>
              <a:t>In this analysis, we utilized .csv files from different sources to compile our analysis</a:t>
            </a:r>
            <a:endParaRPr/>
          </a:p>
          <a:p>
            <a:pPr indent="-298450" lvl="2" marL="1371600" rtl="0" algn="l">
              <a:spcBef>
                <a:spcPts val="0"/>
              </a:spcBef>
              <a:spcAft>
                <a:spcPts val="0"/>
              </a:spcAft>
              <a:buSzPts val="1100"/>
              <a:buChar char="■"/>
            </a:pPr>
            <a:r>
              <a:rPr lang="en"/>
              <a:t>Climate Change </a:t>
            </a:r>
            <a:endParaRPr/>
          </a:p>
          <a:p>
            <a:pPr indent="-298450" lvl="3" marL="1828800" rtl="0" algn="l">
              <a:spcBef>
                <a:spcPts val="0"/>
              </a:spcBef>
              <a:spcAft>
                <a:spcPts val="0"/>
              </a:spcAft>
              <a:buSzPts val="1100"/>
              <a:buChar char="●"/>
            </a:pPr>
            <a:r>
              <a:rPr lang="en"/>
              <a:t>Berkley Earth, Lawrence Berkeley National Laboratory</a:t>
            </a:r>
            <a:endParaRPr/>
          </a:p>
          <a:p>
            <a:pPr indent="-298450" lvl="2" marL="1371600" rtl="0" algn="l">
              <a:spcBef>
                <a:spcPts val="0"/>
              </a:spcBef>
              <a:spcAft>
                <a:spcPts val="0"/>
              </a:spcAft>
              <a:buSzPts val="1100"/>
              <a:buChar char="■"/>
            </a:pPr>
            <a:r>
              <a:rPr lang="en"/>
              <a:t>US Natural Disaster Declarations</a:t>
            </a:r>
            <a:endParaRPr/>
          </a:p>
          <a:p>
            <a:pPr indent="-298450" lvl="3" marL="1828800" rtl="0" algn="l">
              <a:spcBef>
                <a:spcPts val="0"/>
              </a:spcBef>
              <a:spcAft>
                <a:spcPts val="0"/>
              </a:spcAft>
              <a:buSzPts val="1100"/>
              <a:buChar char="●"/>
            </a:pPr>
            <a:r>
              <a:rPr lang="en"/>
              <a:t>Federal Emergency Management Agency (FEMA)</a:t>
            </a:r>
            <a:endParaRPr/>
          </a:p>
          <a:p>
            <a:pPr indent="-298450" lvl="2" marL="1371600" rtl="0" algn="l">
              <a:spcBef>
                <a:spcPts val="0"/>
              </a:spcBef>
              <a:spcAft>
                <a:spcPts val="0"/>
              </a:spcAft>
              <a:buSzPts val="1100"/>
              <a:buChar char="■"/>
            </a:pPr>
            <a:r>
              <a:rPr lang="en"/>
              <a:t>Commodity Pricing</a:t>
            </a:r>
            <a:endParaRPr/>
          </a:p>
          <a:p>
            <a:pPr indent="-298450" lvl="3" marL="1828800" rtl="0" algn="l">
              <a:spcBef>
                <a:spcPts val="0"/>
              </a:spcBef>
              <a:spcAft>
                <a:spcPts val="0"/>
              </a:spcAft>
              <a:buSzPts val="1100"/>
              <a:buChar char="●"/>
            </a:pPr>
            <a:r>
              <a:rPr lang="en"/>
              <a:t>US Department of Agriculture (USDA)</a:t>
            </a:r>
            <a:endParaRPr/>
          </a:p>
          <a:p>
            <a:pPr indent="-311150" lvl="0" marL="457200" rtl="0" algn="l">
              <a:spcBef>
                <a:spcPts val="0"/>
              </a:spcBef>
              <a:spcAft>
                <a:spcPts val="0"/>
              </a:spcAft>
              <a:buSzPts val="1300"/>
              <a:buChar char="●"/>
            </a:pPr>
            <a:r>
              <a:rPr lang="en"/>
              <a:t>Data Selection: </a:t>
            </a:r>
            <a:endParaRPr/>
          </a:p>
          <a:p>
            <a:pPr indent="-298450" lvl="1" marL="914400" rtl="0" algn="l">
              <a:spcBef>
                <a:spcPts val="0"/>
              </a:spcBef>
              <a:spcAft>
                <a:spcPts val="0"/>
              </a:spcAft>
              <a:buSzPts val="1100"/>
              <a:buChar char="○"/>
            </a:pPr>
            <a:r>
              <a:rPr lang="en"/>
              <a:t>Analyzing long term trends </a:t>
            </a:r>
            <a:endParaRPr/>
          </a:p>
          <a:p>
            <a:pPr indent="-311150" lvl="0" marL="457200" rtl="0" algn="l">
              <a:spcBef>
                <a:spcPts val="0"/>
              </a:spcBef>
              <a:spcAft>
                <a:spcPts val="0"/>
              </a:spcAft>
              <a:buSzPts val="1300"/>
              <a:buChar char="●"/>
            </a:pPr>
            <a:r>
              <a:rPr lang="en"/>
              <a:t>Collection, exploration and cleaning process.</a:t>
            </a:r>
            <a:endParaRPr/>
          </a:p>
          <a:p>
            <a:pPr indent="-298450" lvl="1" marL="914400" rtl="0" algn="l">
              <a:spcBef>
                <a:spcPts val="0"/>
              </a:spcBef>
              <a:spcAft>
                <a:spcPts val="0"/>
              </a:spcAft>
              <a:buSzPts val="1100"/>
              <a:buChar char="○"/>
            </a:pPr>
            <a:r>
              <a:rPr lang="en"/>
              <a:t>Import</a:t>
            </a:r>
            <a:endParaRPr/>
          </a:p>
          <a:p>
            <a:pPr indent="-298450" lvl="1" marL="914400" rtl="0" algn="l">
              <a:spcBef>
                <a:spcPts val="0"/>
              </a:spcBef>
              <a:spcAft>
                <a:spcPts val="0"/>
              </a:spcAft>
              <a:buSzPts val="1100"/>
              <a:buChar char="○"/>
            </a:pPr>
            <a:r>
              <a:rPr lang="en"/>
              <a:t>View</a:t>
            </a:r>
            <a:endParaRPr/>
          </a:p>
          <a:p>
            <a:pPr indent="-298450" lvl="1" marL="914400" rtl="0" algn="l">
              <a:spcBef>
                <a:spcPts val="0"/>
              </a:spcBef>
              <a:spcAft>
                <a:spcPts val="0"/>
              </a:spcAft>
              <a:buSzPts val="1100"/>
              <a:buChar char="○"/>
            </a:pPr>
            <a:r>
              <a:rPr lang="en"/>
              <a:t>Clean</a:t>
            </a:r>
            <a:endParaRPr/>
          </a:p>
          <a:p>
            <a:pPr indent="-298450" lvl="1" marL="914400" rtl="0" algn="l">
              <a:spcBef>
                <a:spcPts val="0"/>
              </a:spcBef>
              <a:spcAft>
                <a:spcPts val="0"/>
              </a:spcAft>
              <a:buSzPts val="1100"/>
              <a:buChar char="○"/>
            </a:pPr>
            <a:r>
              <a:rPr lang="en"/>
              <a:t>Analyze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65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16" name="Google Shape;116;p18"/>
          <p:cNvSpPr txBox="1"/>
          <p:nvPr>
            <p:ph idx="1" type="body"/>
          </p:nvPr>
        </p:nvSpPr>
        <p:spPr>
          <a:xfrm>
            <a:off x="729450" y="1236950"/>
            <a:ext cx="7688700" cy="3482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Technologies:</a:t>
            </a:r>
            <a:endParaRPr/>
          </a:p>
          <a:p>
            <a:pPr indent="-298450" lvl="1" marL="914400" rtl="0" algn="l">
              <a:spcBef>
                <a:spcPts val="0"/>
              </a:spcBef>
              <a:spcAft>
                <a:spcPts val="0"/>
              </a:spcAft>
              <a:buSzPts val="1100"/>
              <a:buChar char="○"/>
            </a:pPr>
            <a:r>
              <a:rPr lang="en"/>
              <a:t>JupyterLab Notebook</a:t>
            </a:r>
            <a:endParaRPr/>
          </a:p>
          <a:p>
            <a:pPr indent="-298450" lvl="2" marL="1371600" rtl="0" algn="l">
              <a:spcBef>
                <a:spcPts val="0"/>
              </a:spcBef>
              <a:spcAft>
                <a:spcPts val="0"/>
              </a:spcAft>
              <a:buSzPts val="1100"/>
              <a:buChar char="■"/>
            </a:pPr>
            <a:r>
              <a:rPr lang="en"/>
              <a:t>Pandas</a:t>
            </a:r>
            <a:endParaRPr/>
          </a:p>
          <a:p>
            <a:pPr indent="-298450" lvl="2" marL="1371600" rtl="0" algn="l">
              <a:spcBef>
                <a:spcPts val="0"/>
              </a:spcBef>
              <a:spcAft>
                <a:spcPts val="0"/>
              </a:spcAft>
              <a:buSzPts val="1100"/>
              <a:buChar char="■"/>
            </a:pPr>
            <a:r>
              <a:rPr lang="en"/>
              <a:t>hvPlot</a:t>
            </a:r>
            <a:endParaRPr/>
          </a:p>
          <a:p>
            <a:pPr indent="-298450" lvl="2" marL="1371600" rtl="0" algn="l">
              <a:spcBef>
                <a:spcPts val="0"/>
              </a:spcBef>
              <a:spcAft>
                <a:spcPts val="0"/>
              </a:spcAft>
              <a:buSzPts val="1100"/>
              <a:buChar char="■"/>
            </a:pPr>
            <a:r>
              <a:rPr lang="en"/>
              <a:t>Pathlib </a:t>
            </a:r>
            <a:endParaRPr/>
          </a:p>
          <a:p>
            <a:pPr indent="-298450" lvl="2" marL="1371600" rtl="0" algn="l">
              <a:spcBef>
                <a:spcPts val="0"/>
              </a:spcBef>
              <a:spcAft>
                <a:spcPts val="0"/>
              </a:spcAft>
              <a:buSzPts val="1100"/>
              <a:buChar char="■"/>
            </a:pPr>
            <a:r>
              <a:rPr lang="en"/>
              <a:t>Seaborn </a:t>
            </a:r>
            <a:endParaRPr/>
          </a:p>
          <a:p>
            <a:pPr indent="-311150" lvl="0" marL="457200" rtl="0" algn="l">
              <a:spcBef>
                <a:spcPts val="0"/>
              </a:spcBef>
              <a:spcAft>
                <a:spcPts val="0"/>
              </a:spcAft>
              <a:buSzPts val="1300"/>
              <a:buChar char="●"/>
            </a:pPr>
            <a:r>
              <a:rPr lang="en"/>
              <a:t>Challenges:</a:t>
            </a:r>
            <a:endParaRPr/>
          </a:p>
          <a:p>
            <a:pPr indent="-298450" lvl="1" marL="914400" rtl="0" algn="l">
              <a:spcBef>
                <a:spcPts val="0"/>
              </a:spcBef>
              <a:spcAft>
                <a:spcPts val="0"/>
              </a:spcAft>
              <a:buSzPts val="1100"/>
              <a:buChar char="○"/>
            </a:pPr>
            <a:r>
              <a:rPr lang="en"/>
              <a:t>Gathering Data</a:t>
            </a:r>
            <a:endParaRPr/>
          </a:p>
          <a:p>
            <a:pPr indent="-298450" lvl="1" marL="914400" rtl="0" algn="l">
              <a:spcBef>
                <a:spcPts val="0"/>
              </a:spcBef>
              <a:spcAft>
                <a:spcPts val="0"/>
              </a:spcAft>
              <a:buSzPts val="1100"/>
              <a:buChar char="○"/>
            </a:pPr>
            <a:r>
              <a:rPr lang="en"/>
              <a:t>Correlating Data </a:t>
            </a:r>
            <a:endParaRPr/>
          </a:p>
          <a:p>
            <a:pPr indent="-298450" lvl="1" marL="914400" rtl="0" algn="l">
              <a:spcBef>
                <a:spcPts val="0"/>
              </a:spcBef>
              <a:spcAft>
                <a:spcPts val="0"/>
              </a:spcAft>
              <a:buSzPts val="1100"/>
              <a:buChar char="○"/>
            </a:pPr>
            <a:r>
              <a:rPr lang="en"/>
              <a:t>GitHub branch management</a:t>
            </a:r>
            <a:endParaRPr/>
          </a:p>
          <a:p>
            <a:pPr indent="-311150" lvl="0" marL="457200" rtl="0" algn="l">
              <a:spcBef>
                <a:spcPts val="0"/>
              </a:spcBef>
              <a:spcAft>
                <a:spcPts val="0"/>
              </a:spcAft>
              <a:buSzPts val="1300"/>
              <a:buChar char="●"/>
            </a:pPr>
            <a:r>
              <a:rPr lang="en"/>
              <a:t>Successes</a:t>
            </a:r>
            <a:endParaRPr/>
          </a:p>
          <a:p>
            <a:pPr indent="-298450" lvl="1" marL="914400" rtl="0" algn="l">
              <a:spcBef>
                <a:spcPts val="0"/>
              </a:spcBef>
              <a:spcAft>
                <a:spcPts val="0"/>
              </a:spcAft>
              <a:buSzPts val="1100"/>
              <a:buChar char="○"/>
            </a:pPr>
            <a:r>
              <a:rPr lang="en"/>
              <a:t>Developing a general framework for high level analysis.</a:t>
            </a:r>
            <a:endParaRPr/>
          </a:p>
          <a:p>
            <a:pPr indent="-298450" lvl="1" marL="914400" rtl="0" algn="l">
              <a:spcBef>
                <a:spcPts val="0"/>
              </a:spcBef>
              <a:spcAft>
                <a:spcPts val="0"/>
              </a:spcAft>
              <a:buSzPts val="1100"/>
              <a:buChar char="○"/>
            </a:pPr>
            <a:r>
              <a:rPr lang="en"/>
              <a:t>Learning new information on the topics of climate analysis </a:t>
            </a:r>
            <a:endParaRPr/>
          </a:p>
          <a:p>
            <a:pPr indent="-298450" lvl="1" marL="914400" rtl="0" algn="l">
              <a:spcBef>
                <a:spcPts val="0"/>
              </a:spcBef>
              <a:spcAft>
                <a:spcPts val="0"/>
              </a:spcAft>
              <a:buSzPts val="1100"/>
              <a:buChar char="○"/>
            </a:pPr>
            <a:r>
              <a:rPr lang="en"/>
              <a:t>General Python troubleshooting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7800" y="404525"/>
            <a:ext cx="7688400" cy="87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Jupyter Lab Notebook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660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Results</a:t>
            </a:r>
            <a:endParaRPr/>
          </a:p>
        </p:txBody>
      </p:sp>
      <p:sp>
        <p:nvSpPr>
          <p:cNvPr id="127" name="Google Shape;127;p20"/>
          <p:cNvSpPr txBox="1"/>
          <p:nvPr>
            <p:ph idx="1" type="body"/>
          </p:nvPr>
        </p:nvSpPr>
        <p:spPr>
          <a:xfrm>
            <a:off x="727650" y="1244025"/>
            <a:ext cx="7688700" cy="342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conclusion, we can say that rising temperatures and increased frequency of natural disasters will have economic consequences, although, at this point in our analysis, we cannot confidently state the scale or timing of when these consequence will occur in regards to disasters and commodity pricing.  Based off the correlation analysis, it appears that rising temperature will actually lower the cost of commodity pricing so one might make a financial decision to sell </a:t>
            </a:r>
            <a:r>
              <a:rPr lang="en"/>
              <a:t>derivatives</a:t>
            </a:r>
            <a:r>
              <a:rPr lang="en"/>
              <a:t> on commodities (especially oats, barley and wheat with a correlation of -0.89, -0.57 and -0.46, </a:t>
            </a:r>
            <a:r>
              <a:rPr lang="en"/>
              <a:t>respectively</a:t>
            </a:r>
            <a:r>
              <a:rPr lang="en"/>
              <a:t>) when there is a large increase </a:t>
            </a:r>
            <a:r>
              <a:rPr lang="en"/>
              <a:t>temperature</a:t>
            </a:r>
            <a:r>
              <a:rPr lang="en"/>
              <a:t>.  Although, it is important to keep in mind that economic events such as demand and </a:t>
            </a:r>
            <a:r>
              <a:rPr lang="en"/>
              <a:t>financial</a:t>
            </a:r>
            <a:r>
              <a:rPr lang="en"/>
              <a:t> markets also play a role in pricing as well as the effects of temperature changes.  It would be extremely interesting to further this investigation and gather more data regarding commodity prices when compared to demand, financial markets and other factors.  The general trend between temperature and disaster count was interesting because although correlation was low year-to-year, the overall trend was very noticeable.  Number of disasters and economic damages would also be an interesting topic to further investigate </a:t>
            </a:r>
            <a:r>
              <a:rPr lang="en"/>
              <a:t>because</a:t>
            </a:r>
            <a:r>
              <a:rPr lang="en"/>
              <a:t> based off our analysis, the trend is increasing very quickly.  If this analysis was to continue, it would be important to find larger datasets, </a:t>
            </a:r>
            <a:r>
              <a:rPr lang="en"/>
              <a:t>specifically</a:t>
            </a:r>
            <a:r>
              <a:rPr lang="en"/>
              <a:t> for commodities.  The more information we have, the more confidence we will have in our results.  It would also be interesting to investigate disasters worldwide as our </a:t>
            </a:r>
            <a:r>
              <a:rPr lang="en"/>
              <a:t>analysis</a:t>
            </a:r>
            <a:r>
              <a:rPr lang="en"/>
              <a:t> was focused on the USA.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660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33" name="Google Shape;133;p21"/>
          <p:cNvSpPr txBox="1"/>
          <p:nvPr>
            <p:ph idx="1" type="body"/>
          </p:nvPr>
        </p:nvSpPr>
        <p:spPr>
          <a:xfrm>
            <a:off x="727650" y="1244025"/>
            <a:ext cx="7688700" cy="3404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Additional topics and questions that surfaced:</a:t>
            </a:r>
            <a:endParaRPr/>
          </a:p>
          <a:p>
            <a:pPr indent="-298450" lvl="1" marL="914400" rtl="0" algn="l">
              <a:spcBef>
                <a:spcPts val="0"/>
              </a:spcBef>
              <a:spcAft>
                <a:spcPts val="0"/>
              </a:spcAft>
              <a:buSzPts val="1100"/>
              <a:buChar char="○"/>
            </a:pPr>
            <a:r>
              <a:rPr lang="en"/>
              <a:t>Is it enough to just look at temperature and extreme weather events?  </a:t>
            </a:r>
            <a:endParaRPr/>
          </a:p>
          <a:p>
            <a:pPr indent="-298450" lvl="1" marL="914400" rtl="0" algn="l">
              <a:spcBef>
                <a:spcPts val="0"/>
              </a:spcBef>
              <a:spcAft>
                <a:spcPts val="0"/>
              </a:spcAft>
              <a:buSzPts val="1100"/>
              <a:buChar char="○"/>
            </a:pPr>
            <a:r>
              <a:rPr lang="en"/>
              <a:t>What role, if any, can government policy play in mitigating the impacts of climate change on agriculture?</a:t>
            </a:r>
            <a:endParaRPr/>
          </a:p>
          <a:p>
            <a:pPr indent="-298450" lvl="1" marL="914400" rtl="0" algn="l">
              <a:spcBef>
                <a:spcPts val="0"/>
              </a:spcBef>
              <a:spcAft>
                <a:spcPts val="0"/>
              </a:spcAft>
              <a:buSzPts val="1100"/>
              <a:buChar char="○"/>
            </a:pPr>
            <a:r>
              <a:rPr lang="en"/>
              <a:t>How do new farming technologies account for the increased risks associated with climate change?</a:t>
            </a:r>
            <a:endParaRPr/>
          </a:p>
          <a:p>
            <a:pPr indent="-298450" lvl="2" marL="1371600" rtl="0" algn="l">
              <a:spcBef>
                <a:spcPts val="0"/>
              </a:spcBef>
              <a:spcAft>
                <a:spcPts val="0"/>
              </a:spcAft>
              <a:buSzPts val="1100"/>
              <a:buChar char="■"/>
            </a:pPr>
            <a:r>
              <a:rPr lang="en"/>
              <a:t>GMOs</a:t>
            </a:r>
            <a:endParaRPr/>
          </a:p>
          <a:p>
            <a:pPr indent="-298450" lvl="2" marL="1371600" rtl="0" algn="l">
              <a:spcBef>
                <a:spcPts val="0"/>
              </a:spcBef>
              <a:spcAft>
                <a:spcPts val="0"/>
              </a:spcAft>
              <a:buSzPts val="1100"/>
              <a:buChar char="■"/>
            </a:pPr>
            <a:r>
              <a:rPr lang="en"/>
              <a:t>Equipment </a:t>
            </a:r>
            <a:endParaRPr/>
          </a:p>
          <a:p>
            <a:pPr indent="-298450" lvl="2" marL="1371600" rtl="0" algn="l">
              <a:spcBef>
                <a:spcPts val="0"/>
              </a:spcBef>
              <a:spcAft>
                <a:spcPts val="0"/>
              </a:spcAft>
              <a:buSzPts val="1100"/>
              <a:buChar char="■"/>
            </a:pPr>
            <a:r>
              <a:rPr lang="en"/>
              <a:t>Techniques </a:t>
            </a:r>
            <a:endParaRPr/>
          </a:p>
          <a:p>
            <a:pPr indent="-311150" lvl="0" marL="457200" rtl="0" algn="l">
              <a:spcBef>
                <a:spcPts val="0"/>
              </a:spcBef>
              <a:spcAft>
                <a:spcPts val="0"/>
              </a:spcAft>
              <a:buSzPts val="1300"/>
              <a:buChar char="●"/>
            </a:pPr>
            <a:r>
              <a:rPr lang="en"/>
              <a:t>Plan for continued analysis:</a:t>
            </a:r>
            <a:endParaRPr/>
          </a:p>
          <a:p>
            <a:pPr indent="-298450" lvl="1" marL="914400" rtl="0" algn="l">
              <a:spcBef>
                <a:spcPts val="0"/>
              </a:spcBef>
              <a:spcAft>
                <a:spcPts val="0"/>
              </a:spcAft>
              <a:buSzPts val="1100"/>
              <a:buChar char="○"/>
            </a:pPr>
            <a:r>
              <a:rPr lang="en"/>
              <a:t>Forecasting future temperature changes and extreme weather events.</a:t>
            </a:r>
            <a:endParaRPr/>
          </a:p>
          <a:p>
            <a:pPr indent="-298450" lvl="1" marL="914400" rtl="0" algn="l">
              <a:spcBef>
                <a:spcPts val="0"/>
              </a:spcBef>
              <a:spcAft>
                <a:spcPts val="0"/>
              </a:spcAft>
              <a:buSzPts val="1100"/>
              <a:buChar char="○"/>
            </a:pPr>
            <a:r>
              <a:rPr lang="en"/>
              <a:t>Analyze new farming technologies.</a:t>
            </a:r>
            <a:endParaRPr/>
          </a:p>
          <a:p>
            <a:pPr indent="-298450" lvl="2" marL="1371600" rtl="0" algn="l">
              <a:spcBef>
                <a:spcPts val="0"/>
              </a:spcBef>
              <a:spcAft>
                <a:spcPts val="0"/>
              </a:spcAft>
              <a:buSzPts val="1100"/>
              <a:buChar char="■"/>
            </a:pPr>
            <a:r>
              <a:rPr lang="en"/>
              <a:t>Potential</a:t>
            </a:r>
            <a:r>
              <a:rPr lang="en"/>
              <a:t> investment opportunities.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