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Raleway" panose="020B0604020202020204"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7" d="100"/>
          <a:sy n="127" d="100"/>
        </p:scale>
        <p:origin x="108"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9f43f0a72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f7dde1287d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f7dde1287d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20332ed9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7dde1287d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f7dde1287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9f43f0a7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661b9a285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661b9a28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9f43f0a7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9f43f0a7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9f43f0a7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f7dde1287d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f7dde1287d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joshuacreveling/Group_Project_1.git"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311700" y="1303400"/>
            <a:ext cx="8520600" cy="348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Climate Change and Extreme Weather Events vs. Commodity Prices</a:t>
            </a:r>
            <a:endParaRPr/>
          </a:p>
          <a:p>
            <a:pPr marL="0" lvl="0" indent="0" algn="l" rtl="0">
              <a:spcBef>
                <a:spcPts val="0"/>
              </a:spcBef>
              <a:spcAft>
                <a:spcPts val="0"/>
              </a:spcAft>
              <a:buNone/>
            </a:pPr>
            <a:endParaRPr/>
          </a:p>
          <a:p>
            <a:pPr marL="0" lvl="0" indent="0" algn="l" rtl="0">
              <a:spcBef>
                <a:spcPts val="0"/>
              </a:spcBef>
              <a:spcAft>
                <a:spcPts val="0"/>
              </a:spcAft>
              <a:buNone/>
            </a:pPr>
            <a:r>
              <a:rPr lang="en" sz="2311"/>
              <a:t>By: Josh Creveling, Athit Padmasuta &amp; Will Dittig</a:t>
            </a:r>
            <a:endParaRPr sz="231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729450" y="6536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Links</a:t>
            </a:r>
            <a:endParaRPr/>
          </a:p>
        </p:txBody>
      </p:sp>
      <p:sp>
        <p:nvSpPr>
          <p:cNvPr id="139" name="Google Shape;139;p22"/>
          <p:cNvSpPr txBox="1">
            <a:spLocks noGrp="1"/>
          </p:cNvSpPr>
          <p:nvPr>
            <p:ph type="body" idx="1"/>
          </p:nvPr>
        </p:nvSpPr>
        <p:spPr>
          <a:xfrm>
            <a:off x="729450" y="124402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GitHub repo:</a:t>
            </a:r>
            <a:endParaRPr/>
          </a:p>
          <a:p>
            <a:pPr marL="914400" lvl="1" indent="-298450" algn="l" rtl="0">
              <a:spcBef>
                <a:spcPts val="0"/>
              </a:spcBef>
              <a:spcAft>
                <a:spcPts val="0"/>
              </a:spcAft>
              <a:buSzPts val="1100"/>
              <a:buChar char="○"/>
            </a:pPr>
            <a:r>
              <a:rPr lang="en" u="sng">
                <a:solidFill>
                  <a:schemeClr val="hlink"/>
                </a:solidFill>
                <a:hlinkClick r:id="rId3"/>
              </a:rPr>
              <a:t>https://github.com/joshuacreveling/Group_Project_1.git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729450" y="6465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Citations</a:t>
            </a:r>
            <a:endParaRPr/>
          </a:p>
        </p:txBody>
      </p:sp>
      <p:sp>
        <p:nvSpPr>
          <p:cNvPr id="145" name="Google Shape;145;p23"/>
          <p:cNvSpPr txBox="1">
            <a:spLocks noGrp="1"/>
          </p:cNvSpPr>
          <p:nvPr>
            <p:ph type="body" idx="1"/>
          </p:nvPr>
        </p:nvSpPr>
        <p:spPr>
          <a:xfrm>
            <a:off x="727650" y="1244025"/>
            <a:ext cx="7688700" cy="3432600"/>
          </a:xfrm>
          <a:prstGeom prst="rect">
            <a:avLst/>
          </a:prstGeom>
        </p:spPr>
        <p:txBody>
          <a:bodyPr spcFirstLastPara="1" wrap="square" lIns="91425" tIns="91425" rIns="91425" bIns="91425" anchor="t" anchorCtr="0">
            <a:normAutofit fontScale="85000" lnSpcReduction="10000"/>
          </a:bodyPr>
          <a:lstStyle/>
          <a:p>
            <a:pPr indent="-292576">
              <a:buSzPct val="118181"/>
            </a:pPr>
            <a:r>
              <a:rPr lang="en" sz="1100" dirty="0">
                <a:solidFill>
                  <a:srgbClr val="000000"/>
                </a:solidFill>
                <a:latin typeface="Arial"/>
                <a:cs typeface="Arial"/>
                <a:sym typeface="Arial"/>
              </a:rPr>
              <a:t>Bloomenthal, A. (2021, October 13). What is a bell curve? Investopedia. Retrieved October 14, 2021, from https://www.investopedia.com/terms/b/bell-curve.asp. </a:t>
            </a:r>
          </a:p>
          <a:p>
            <a:pPr indent="-292576">
              <a:buSzPct val="118181"/>
            </a:pPr>
            <a:r>
              <a:rPr lang="en-US" sz="1100" dirty="0">
                <a:solidFill>
                  <a:srgbClr val="000000"/>
                </a:solidFill>
                <a:latin typeface="Arial"/>
                <a:cs typeface="Arial"/>
              </a:rPr>
              <a:t>Commodity costs and returns. USDA ERS - Commodity Costs and Returns. (n.d.). Retrieved October 17, 2021, from https://www.ers.usda.gov/data-products/commodity-costs-and-returns/. </a:t>
            </a:r>
            <a:endParaRPr sz="1100" dirty="0">
              <a:solidFill>
                <a:srgbClr val="000000"/>
              </a:solidFill>
              <a:latin typeface="Arial"/>
              <a:cs typeface="Arial"/>
              <a:sym typeface="Arial"/>
            </a:endParaRPr>
          </a:p>
          <a:p>
            <a:pPr marL="457200" lvl="0" indent="-292576" algn="l" rtl="0">
              <a:spcBef>
                <a:spcPts val="0"/>
              </a:spcBef>
              <a:spcAft>
                <a:spcPts val="0"/>
              </a:spcAft>
              <a:buSzPct val="118181"/>
              <a:buChar char="●"/>
            </a:pPr>
            <a:r>
              <a:rPr lang="en" sz="1100" dirty="0">
                <a:solidFill>
                  <a:srgbClr val="000000"/>
                </a:solidFill>
                <a:latin typeface="Arial"/>
                <a:ea typeface="Arial"/>
                <a:cs typeface="Arial"/>
                <a:sym typeface="Arial"/>
              </a:rPr>
              <a:t>Dataenergy. (2019, April 16). </a:t>
            </a:r>
            <a:r>
              <a:rPr lang="en" sz="1100" i="1" dirty="0">
                <a:solidFill>
                  <a:srgbClr val="000000"/>
                </a:solidFill>
                <a:latin typeface="Arial"/>
                <a:ea typeface="Arial"/>
                <a:cs typeface="Arial"/>
                <a:sym typeface="Arial"/>
              </a:rPr>
              <a:t>Eda of Climate Change and natural disasters</a:t>
            </a:r>
            <a:r>
              <a:rPr lang="en" sz="1100" dirty="0">
                <a:solidFill>
                  <a:srgbClr val="000000"/>
                </a:solidFill>
                <a:latin typeface="Arial"/>
                <a:ea typeface="Arial"/>
                <a:cs typeface="Arial"/>
                <a:sym typeface="Arial"/>
              </a:rPr>
              <a:t>. Kaggle. Retrieved October 14, 2021, from https://www.kaggle.com/dataenergy/eda-of-climate-change-and-natural-disasters. </a:t>
            </a:r>
            <a:endParaRPr sz="1100" dirty="0">
              <a:solidFill>
                <a:srgbClr val="000000"/>
              </a:solidFill>
              <a:latin typeface="Arial"/>
              <a:ea typeface="Arial"/>
              <a:cs typeface="Arial"/>
              <a:sym typeface="Arial"/>
            </a:endParaRPr>
          </a:p>
          <a:p>
            <a:pPr marL="457200" lvl="0" indent="-292576" algn="l" rtl="0">
              <a:spcBef>
                <a:spcPts val="0"/>
              </a:spcBef>
              <a:spcAft>
                <a:spcPts val="0"/>
              </a:spcAft>
              <a:buSzPct val="118181"/>
              <a:buChar char="●"/>
            </a:pPr>
            <a:r>
              <a:rPr lang="en" sz="1100" dirty="0">
                <a:solidFill>
                  <a:srgbClr val="000000"/>
                </a:solidFill>
                <a:latin typeface="Arial"/>
                <a:ea typeface="Arial"/>
                <a:cs typeface="Arial"/>
                <a:sym typeface="Arial"/>
              </a:rPr>
              <a:t>Earth, B. (2017, May 1). </a:t>
            </a:r>
            <a:r>
              <a:rPr lang="en" sz="1100" i="1" dirty="0">
                <a:solidFill>
                  <a:srgbClr val="000000"/>
                </a:solidFill>
                <a:latin typeface="Arial"/>
                <a:ea typeface="Arial"/>
                <a:cs typeface="Arial"/>
                <a:sym typeface="Arial"/>
              </a:rPr>
              <a:t>Climate change: Earth surface temperature data</a:t>
            </a:r>
            <a:r>
              <a:rPr lang="en" sz="1100" dirty="0">
                <a:solidFill>
                  <a:srgbClr val="000000"/>
                </a:solidFill>
                <a:latin typeface="Arial"/>
                <a:ea typeface="Arial"/>
                <a:cs typeface="Arial"/>
                <a:sym typeface="Arial"/>
              </a:rPr>
              <a:t>. Kaggle. Retrieved October 14, 2021, from https://www.kaggle.com/berkeleyearth/climate-change-earth-surface-temperature-data. </a:t>
            </a:r>
            <a:endParaRPr sz="1100" dirty="0">
              <a:solidFill>
                <a:srgbClr val="000000"/>
              </a:solidFill>
              <a:latin typeface="Arial"/>
              <a:ea typeface="Arial"/>
              <a:cs typeface="Arial"/>
              <a:sym typeface="Arial"/>
            </a:endParaRPr>
          </a:p>
          <a:p>
            <a:pPr marL="457200" lvl="0" indent="-292576" algn="l" rtl="0">
              <a:spcBef>
                <a:spcPts val="0"/>
              </a:spcBef>
              <a:spcAft>
                <a:spcPts val="0"/>
              </a:spcAft>
              <a:buSzPct val="118181"/>
              <a:buChar char="●"/>
            </a:pPr>
            <a:r>
              <a:rPr lang="en" sz="1100" i="1" dirty="0">
                <a:solidFill>
                  <a:srgbClr val="000000"/>
                </a:solidFill>
                <a:latin typeface="Arial"/>
                <a:ea typeface="Arial"/>
                <a:cs typeface="Arial"/>
                <a:sym typeface="Arial"/>
              </a:rPr>
              <a:t>Global weather disruptions, food commodity prices, and Economic</a:t>
            </a:r>
            <a:r>
              <a:rPr lang="en" sz="1100" dirty="0">
                <a:solidFill>
                  <a:srgbClr val="000000"/>
                </a:solidFill>
                <a:latin typeface="Arial"/>
                <a:ea typeface="Arial"/>
                <a:cs typeface="Arial"/>
                <a:sym typeface="Arial"/>
              </a:rPr>
              <a:t>. VOX, CEPR Policy Portal. (n.d.). Retrieved October 14, 2021, from https://voxeu.org/article/global-weather-disruptions-food-commodity-prices-and-economic-activity. </a:t>
            </a:r>
            <a:endParaRPr sz="1100" dirty="0">
              <a:solidFill>
                <a:srgbClr val="000000"/>
              </a:solidFill>
              <a:latin typeface="Arial"/>
              <a:ea typeface="Arial"/>
              <a:cs typeface="Arial"/>
              <a:sym typeface="Arial"/>
            </a:endParaRPr>
          </a:p>
          <a:p>
            <a:pPr marL="457200" lvl="0" indent="-282733" algn="l" rtl="0">
              <a:spcBef>
                <a:spcPts val="0"/>
              </a:spcBef>
              <a:spcAft>
                <a:spcPts val="0"/>
              </a:spcAft>
              <a:buClr>
                <a:srgbClr val="000000"/>
              </a:buClr>
              <a:buSzPct val="100000"/>
              <a:buFont typeface="Arial"/>
              <a:buChar char="●"/>
            </a:pPr>
            <a:r>
              <a:rPr lang="en" sz="1100" dirty="0">
                <a:solidFill>
                  <a:srgbClr val="000000"/>
                </a:solidFill>
                <a:latin typeface="Arial"/>
                <a:ea typeface="Arial"/>
                <a:cs typeface="Arial"/>
                <a:sym typeface="Arial"/>
              </a:rPr>
              <a:t>Masters, M. W., &amp; White, A. K. (2009). The 2008 Commodities Bubble - Assessing the Damage to The United States and It's Citizens. https://doi.org/https://www.bettermarkets.org/sites/default/files/The%20Accidental%20Hunt%20Brothers%20-%20Part%203.pdf </a:t>
            </a:r>
            <a:endParaRPr sz="1100" dirty="0">
              <a:solidFill>
                <a:srgbClr val="000000"/>
              </a:solidFill>
              <a:latin typeface="Arial"/>
              <a:ea typeface="Arial"/>
              <a:cs typeface="Arial"/>
              <a:sym typeface="Arial"/>
            </a:endParaRPr>
          </a:p>
          <a:p>
            <a:pPr marL="457200" lvl="0" indent="-292576" algn="l" rtl="0">
              <a:spcBef>
                <a:spcPts val="0"/>
              </a:spcBef>
              <a:spcAft>
                <a:spcPts val="0"/>
              </a:spcAft>
              <a:buSzPct val="118181"/>
              <a:buChar char="●"/>
            </a:pPr>
            <a:r>
              <a:rPr lang="en" sz="1100" dirty="0">
                <a:solidFill>
                  <a:srgbClr val="000000"/>
                </a:solidFill>
                <a:latin typeface="Arial"/>
                <a:ea typeface="Arial"/>
                <a:cs typeface="Arial"/>
                <a:sym typeface="Arial"/>
              </a:rPr>
              <a:t>Mooney, P. (2020, March 13). </a:t>
            </a:r>
            <a:r>
              <a:rPr lang="en" sz="1100" i="1" dirty="0">
                <a:solidFill>
                  <a:srgbClr val="000000"/>
                </a:solidFill>
                <a:latin typeface="Arial"/>
                <a:ea typeface="Arial"/>
                <a:cs typeface="Arial"/>
                <a:sym typeface="Arial"/>
              </a:rPr>
              <a:t>Latitude and longitude for every country and State</a:t>
            </a:r>
            <a:r>
              <a:rPr lang="en" sz="1100" dirty="0">
                <a:solidFill>
                  <a:srgbClr val="000000"/>
                </a:solidFill>
                <a:latin typeface="Arial"/>
                <a:ea typeface="Arial"/>
                <a:cs typeface="Arial"/>
                <a:sym typeface="Arial"/>
              </a:rPr>
              <a:t>. Kaggle. Retrieved October 14, 2021, from https://www.kaggle.com/paultimothymooney/latitude-and-longitude-for-every-country-and-state. </a:t>
            </a:r>
            <a:endParaRPr sz="1100" dirty="0">
              <a:solidFill>
                <a:srgbClr val="000000"/>
              </a:solidFill>
              <a:latin typeface="Arial"/>
              <a:ea typeface="Arial"/>
              <a:cs typeface="Arial"/>
              <a:sym typeface="Arial"/>
            </a:endParaRPr>
          </a:p>
          <a:p>
            <a:pPr marL="457200" lvl="0" indent="-292576" algn="l" rtl="0">
              <a:spcBef>
                <a:spcPts val="0"/>
              </a:spcBef>
              <a:spcAft>
                <a:spcPts val="0"/>
              </a:spcAft>
              <a:buSzPct val="118181"/>
              <a:buChar char="●"/>
            </a:pPr>
            <a:r>
              <a:rPr lang="en" sz="1100" dirty="0">
                <a:solidFill>
                  <a:srgbClr val="000000"/>
                </a:solidFill>
                <a:latin typeface="Arial"/>
                <a:ea typeface="Arial"/>
                <a:cs typeface="Arial"/>
                <a:sym typeface="Arial"/>
              </a:rPr>
              <a:t>NASA. (n.d.). </a:t>
            </a:r>
            <a:r>
              <a:rPr lang="en" sz="1100" i="1" dirty="0">
                <a:solidFill>
                  <a:srgbClr val="000000"/>
                </a:solidFill>
                <a:latin typeface="Arial"/>
                <a:ea typeface="Arial"/>
                <a:cs typeface="Arial"/>
                <a:sym typeface="Arial"/>
              </a:rPr>
              <a:t>SVS: Global temperature anomalies from 1880 to 2020</a:t>
            </a:r>
            <a:r>
              <a:rPr lang="en" sz="1100" dirty="0">
                <a:solidFill>
                  <a:srgbClr val="000000"/>
                </a:solidFill>
                <a:latin typeface="Arial"/>
                <a:ea typeface="Arial"/>
                <a:cs typeface="Arial"/>
                <a:sym typeface="Arial"/>
              </a:rPr>
              <a:t>. NASA. Retrieved October 14, 2021, from https://svs.gsfc.nasa.gov/4882. </a:t>
            </a:r>
            <a:endParaRPr sz="1100" dirty="0">
              <a:solidFill>
                <a:srgbClr val="000000"/>
              </a:solidFill>
              <a:latin typeface="Arial"/>
              <a:ea typeface="Arial"/>
              <a:cs typeface="Arial"/>
              <a:sym typeface="Arial"/>
            </a:endParaRPr>
          </a:p>
          <a:p>
            <a:pPr marL="457200" lvl="0" indent="-292576" algn="l" rtl="0">
              <a:spcBef>
                <a:spcPts val="0"/>
              </a:spcBef>
              <a:spcAft>
                <a:spcPts val="0"/>
              </a:spcAft>
              <a:buSzPct val="118181"/>
              <a:buChar char="●"/>
            </a:pPr>
            <a:r>
              <a:rPr lang="en" sz="1100" dirty="0">
                <a:solidFill>
                  <a:srgbClr val="000000"/>
                </a:solidFill>
                <a:latin typeface="Arial"/>
                <a:ea typeface="Arial"/>
                <a:cs typeface="Arial"/>
                <a:sym typeface="Arial"/>
              </a:rPr>
              <a:t>Sanchez-Lugo. (n.d.). </a:t>
            </a:r>
            <a:r>
              <a:rPr lang="en" sz="1100" i="1" dirty="0">
                <a:solidFill>
                  <a:srgbClr val="000000"/>
                </a:solidFill>
                <a:latin typeface="Arial"/>
                <a:ea typeface="Arial"/>
                <a:cs typeface="Arial"/>
                <a:sym typeface="Arial"/>
              </a:rPr>
              <a:t>Global surface temperature anomalies</a:t>
            </a:r>
            <a:r>
              <a:rPr lang="en" sz="1100" dirty="0">
                <a:solidFill>
                  <a:srgbClr val="000000"/>
                </a:solidFill>
                <a:latin typeface="Arial"/>
                <a:ea typeface="Arial"/>
                <a:cs typeface="Arial"/>
                <a:sym typeface="Arial"/>
              </a:rPr>
              <a:t>. National Climatic Data Center. Retrieved October 14, 2021, from https://www.ncdc.noaa.gov/monitoring-references/faq/anomalies.php. </a:t>
            </a:r>
            <a:endParaRPr sz="1100" dirty="0">
              <a:solidFill>
                <a:srgbClr val="000000"/>
              </a:solidFill>
              <a:latin typeface="Arial"/>
              <a:ea typeface="Arial"/>
              <a:cs typeface="Arial"/>
              <a:sym typeface="Arial"/>
            </a:endParaRPr>
          </a:p>
          <a:p>
            <a:pPr marL="457200" lvl="0" indent="-292576" algn="l" rtl="0">
              <a:spcBef>
                <a:spcPts val="0"/>
              </a:spcBef>
              <a:spcAft>
                <a:spcPts val="0"/>
              </a:spcAft>
              <a:buSzPct val="118181"/>
              <a:buChar char="●"/>
            </a:pPr>
            <a:r>
              <a:rPr lang="en" sz="1100" dirty="0">
                <a:solidFill>
                  <a:srgbClr val="000000"/>
                </a:solidFill>
                <a:latin typeface="Arial"/>
                <a:ea typeface="Arial"/>
                <a:cs typeface="Arial"/>
                <a:sym typeface="Arial"/>
              </a:rPr>
              <a:t>Tails, H. or. (2021, October 9). </a:t>
            </a:r>
            <a:r>
              <a:rPr lang="en" sz="1100" i="1" dirty="0">
                <a:solidFill>
                  <a:srgbClr val="000000"/>
                </a:solidFill>
                <a:latin typeface="Arial"/>
                <a:ea typeface="Arial"/>
                <a:cs typeface="Arial"/>
                <a:sym typeface="Arial"/>
              </a:rPr>
              <a:t>US natural disaster declarations</a:t>
            </a:r>
            <a:r>
              <a:rPr lang="en" sz="1100" dirty="0">
                <a:solidFill>
                  <a:srgbClr val="000000"/>
                </a:solidFill>
                <a:latin typeface="Arial"/>
                <a:ea typeface="Arial"/>
                <a:cs typeface="Arial"/>
                <a:sym typeface="Arial"/>
              </a:rPr>
              <a:t>. Kaggle. Retrieved October 14, 2021, from https://www.kaggle.com/headsortails/us-natural-disaster-declarations. </a:t>
            </a:r>
            <a:endParaRPr sz="1100" dirty="0">
              <a:solidFill>
                <a:srgbClr val="000000"/>
              </a:solidFill>
              <a:latin typeface="Arial"/>
              <a:ea typeface="Arial"/>
              <a:cs typeface="Arial"/>
              <a:sym typeface="Arial"/>
            </a:endParaRPr>
          </a:p>
          <a:p>
            <a:pPr marL="457200" lvl="0" indent="-292576" algn="l" rtl="0">
              <a:spcBef>
                <a:spcPts val="0"/>
              </a:spcBef>
              <a:spcAft>
                <a:spcPts val="0"/>
              </a:spcAft>
              <a:buSzPct val="118181"/>
              <a:buChar char="●"/>
            </a:pPr>
            <a:r>
              <a:rPr lang="en" sz="1100" dirty="0">
                <a:solidFill>
                  <a:srgbClr val="000000"/>
                </a:solidFill>
                <a:latin typeface="Arial"/>
                <a:ea typeface="Arial"/>
                <a:cs typeface="Arial"/>
                <a:sym typeface="Arial"/>
              </a:rPr>
              <a:t>Wikimedia Foundation. (2021, July 23). </a:t>
            </a:r>
            <a:r>
              <a:rPr lang="en" sz="1100" i="1" dirty="0">
                <a:solidFill>
                  <a:srgbClr val="000000"/>
                </a:solidFill>
                <a:latin typeface="Arial"/>
                <a:ea typeface="Arial"/>
                <a:cs typeface="Arial"/>
                <a:sym typeface="Arial"/>
              </a:rPr>
              <a:t>Temperature anomaly</a:t>
            </a:r>
            <a:r>
              <a:rPr lang="en" sz="1100" dirty="0">
                <a:solidFill>
                  <a:srgbClr val="000000"/>
                </a:solidFill>
                <a:latin typeface="Arial"/>
                <a:ea typeface="Arial"/>
                <a:cs typeface="Arial"/>
                <a:sym typeface="Arial"/>
              </a:rPr>
              <a:t>. Wikipedia. Retrieved October 14, 2021, from https://en.wikipedia.org/wiki/Temperature_anomaly. </a:t>
            </a:r>
            <a:endParaRPr sz="1100" dirty="0">
              <a:solidFill>
                <a:srgbClr val="000000"/>
              </a:solidFill>
              <a:latin typeface="Arial"/>
              <a:ea typeface="Arial"/>
              <a:cs typeface="Arial"/>
              <a:sym typeface="Arial"/>
            </a:endParaRPr>
          </a:p>
          <a:p>
            <a:pPr marL="457200" lvl="0" indent="0" algn="l" rtl="0">
              <a:spcBef>
                <a:spcPts val="1200"/>
              </a:spcBef>
              <a:spcAft>
                <a:spcPts val="0"/>
              </a:spcAft>
              <a:buNone/>
            </a:pPr>
            <a:endParaRPr sz="1100" dirty="0">
              <a:solidFill>
                <a:srgbClr val="000000"/>
              </a:solidFill>
              <a:latin typeface="Arial"/>
              <a:ea typeface="Arial"/>
              <a:cs typeface="Arial"/>
              <a:sym typeface="Arial"/>
            </a:endParaRPr>
          </a:p>
          <a:p>
            <a:pPr marL="457200" lvl="0" indent="0" algn="l" rtl="0">
              <a:spcBef>
                <a:spcPts val="120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64825" y="402700"/>
            <a:ext cx="7688400" cy="79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Executive Summary</a:t>
            </a:r>
            <a:endParaRPr/>
          </a:p>
        </p:txBody>
      </p:sp>
      <p:sp>
        <p:nvSpPr>
          <p:cNvPr id="92" name="Google Shape;92;p14"/>
          <p:cNvSpPr txBox="1">
            <a:spLocks noGrp="1"/>
          </p:cNvSpPr>
          <p:nvPr>
            <p:ph type="title"/>
          </p:nvPr>
        </p:nvSpPr>
        <p:spPr>
          <a:xfrm>
            <a:off x="727800" y="1238050"/>
            <a:ext cx="7688400" cy="2398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200"/>
              <a:t>It’s a well known fact that climate is a “hot” topic in the news and politics today.  There are many opinions floating around, but what are the facts and what are the actual consequences? </a:t>
            </a:r>
            <a:endParaRPr sz="1200"/>
          </a:p>
          <a:p>
            <a:pPr marL="0" lvl="0" indent="0" algn="l" rtl="0">
              <a:spcBef>
                <a:spcPts val="1200"/>
              </a:spcBef>
              <a:spcAft>
                <a:spcPts val="0"/>
              </a:spcAft>
              <a:buNone/>
            </a:pPr>
            <a:r>
              <a:rPr lang="en" sz="1200"/>
              <a:t>The intent of our project is to evaluate the effects that climate change and extreme weather events have on commodity pricing.  This project specifically looks at agricultural commodities (US cash crops i.e wheat, barley, corn, cotton etc.)   After further analysis we will provide a conclusion summarizing our findings on climate events and its impact on commodities.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729450" y="6536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Idea Development</a:t>
            </a:r>
            <a:endParaRPr/>
          </a:p>
        </p:txBody>
      </p:sp>
      <p:sp>
        <p:nvSpPr>
          <p:cNvPr id="98" name="Google Shape;98;p15"/>
          <p:cNvSpPr txBox="1">
            <a:spLocks noGrp="1"/>
          </p:cNvSpPr>
          <p:nvPr>
            <p:ph type="body" idx="1"/>
          </p:nvPr>
        </p:nvSpPr>
        <p:spPr>
          <a:xfrm>
            <a:off x="729450" y="124402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What was the motivation behind this idea?</a:t>
            </a:r>
            <a:endParaRPr/>
          </a:p>
          <a:p>
            <a:pPr marL="914400" lvl="1" indent="-298450" algn="l" rtl="0">
              <a:spcBef>
                <a:spcPts val="0"/>
              </a:spcBef>
              <a:spcAft>
                <a:spcPts val="0"/>
              </a:spcAft>
              <a:buSzPts val="1100"/>
              <a:buChar char="○"/>
            </a:pPr>
            <a:r>
              <a:rPr lang="en"/>
              <a:t>General interest in climate sciences and its impact on the economy.</a:t>
            </a:r>
            <a:endParaRPr/>
          </a:p>
          <a:p>
            <a:pPr marL="914400" lvl="1" indent="-298450" algn="l" rtl="0">
              <a:spcBef>
                <a:spcPts val="0"/>
              </a:spcBef>
              <a:spcAft>
                <a:spcPts val="0"/>
              </a:spcAft>
              <a:buSzPts val="1100"/>
              <a:buChar char="○"/>
            </a:pPr>
            <a:r>
              <a:rPr lang="en"/>
              <a:t>Experiencing more and more “once in a lifetime events”</a:t>
            </a:r>
            <a:endParaRPr/>
          </a:p>
          <a:p>
            <a:pPr marL="1371600" lvl="2" indent="-298450" algn="l" rtl="0">
              <a:spcBef>
                <a:spcPts val="0"/>
              </a:spcBef>
              <a:spcAft>
                <a:spcPts val="0"/>
              </a:spcAft>
              <a:buSzPts val="1100"/>
              <a:buChar char="■"/>
            </a:pPr>
            <a:r>
              <a:rPr lang="en"/>
              <a:t>Extreme weather</a:t>
            </a:r>
            <a:endParaRPr/>
          </a:p>
          <a:p>
            <a:pPr marL="1828800" lvl="3" indent="-298450" algn="l" rtl="0">
              <a:spcBef>
                <a:spcPts val="0"/>
              </a:spcBef>
              <a:spcAft>
                <a:spcPts val="0"/>
              </a:spcAft>
              <a:buSzPts val="1100"/>
              <a:buChar char="●"/>
            </a:pPr>
            <a:r>
              <a:rPr lang="en"/>
              <a:t>Flooding, Heatwaves, Hurricanes/Tornadoes, Drought</a:t>
            </a:r>
            <a:endParaRPr/>
          </a:p>
          <a:p>
            <a:pPr marL="1371600" lvl="2" indent="-298450" algn="l" rtl="0">
              <a:spcBef>
                <a:spcPts val="0"/>
              </a:spcBef>
              <a:spcAft>
                <a:spcPts val="0"/>
              </a:spcAft>
              <a:buSzPts val="1100"/>
              <a:buChar char="■"/>
            </a:pPr>
            <a:r>
              <a:rPr lang="en"/>
              <a:t> Disease</a:t>
            </a:r>
            <a:endParaRPr/>
          </a:p>
          <a:p>
            <a:pPr marL="1828800" lvl="3" indent="-298450" algn="l" rtl="0">
              <a:spcBef>
                <a:spcPts val="0"/>
              </a:spcBef>
              <a:spcAft>
                <a:spcPts val="0"/>
              </a:spcAft>
              <a:buSzPts val="1100"/>
              <a:buChar char="●"/>
            </a:pPr>
            <a:r>
              <a:rPr lang="en"/>
              <a:t>COVID, agricultural disease, etc. </a:t>
            </a:r>
            <a:endParaRPr/>
          </a:p>
          <a:p>
            <a:pPr marL="457200" lvl="0" indent="0" algn="l" rtl="0">
              <a:spcBef>
                <a:spcPts val="1200"/>
              </a:spcBef>
              <a:spcAft>
                <a:spcPts val="1200"/>
              </a:spcAft>
              <a:buNone/>
            </a:pP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9450" y="6534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Concept</a:t>
            </a:r>
            <a:endParaRPr/>
          </a:p>
        </p:txBody>
      </p:sp>
      <p:sp>
        <p:nvSpPr>
          <p:cNvPr id="104" name="Google Shape;104;p16"/>
          <p:cNvSpPr txBox="1">
            <a:spLocks noGrp="1"/>
          </p:cNvSpPr>
          <p:nvPr>
            <p:ph type="body" idx="1"/>
          </p:nvPr>
        </p:nvSpPr>
        <p:spPr>
          <a:xfrm>
            <a:off x="729450" y="1231050"/>
            <a:ext cx="7688700" cy="32757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 u="sng"/>
              <a:t>Climate Analysis (Temperature Change)</a:t>
            </a:r>
            <a:endParaRPr u="sng"/>
          </a:p>
          <a:p>
            <a:pPr marL="914400" lvl="1" indent="-298450" algn="l" rtl="0">
              <a:spcBef>
                <a:spcPts val="0"/>
              </a:spcBef>
              <a:spcAft>
                <a:spcPts val="0"/>
              </a:spcAft>
              <a:buSzPts val="1100"/>
              <a:buChar char="○"/>
            </a:pPr>
            <a:r>
              <a:rPr lang="en"/>
              <a:t>Record temperature data.</a:t>
            </a:r>
            <a:endParaRPr/>
          </a:p>
          <a:p>
            <a:pPr marL="914400" lvl="1" indent="-298450" algn="l" rtl="0">
              <a:spcBef>
                <a:spcPts val="0"/>
              </a:spcBef>
              <a:spcAft>
                <a:spcPts val="0"/>
              </a:spcAft>
              <a:buSzPts val="1100"/>
              <a:buChar char="○"/>
            </a:pPr>
            <a:r>
              <a:rPr lang="en"/>
              <a:t> Temperature anomalies</a:t>
            </a:r>
            <a:endParaRPr/>
          </a:p>
          <a:p>
            <a:pPr marL="914400" lvl="1" indent="-298450" algn="l" rtl="0">
              <a:spcBef>
                <a:spcPts val="0"/>
              </a:spcBef>
              <a:spcAft>
                <a:spcPts val="0"/>
              </a:spcAft>
              <a:buSzPts val="1100"/>
              <a:buChar char="○"/>
            </a:pPr>
            <a:r>
              <a:rPr lang="en"/>
              <a:t>Visualizations</a:t>
            </a:r>
            <a:endParaRPr/>
          </a:p>
          <a:p>
            <a:pPr marL="457200" lvl="0" indent="-311150" algn="l" rtl="0">
              <a:spcBef>
                <a:spcPts val="0"/>
              </a:spcBef>
              <a:spcAft>
                <a:spcPts val="0"/>
              </a:spcAft>
              <a:buSzPts val="1300"/>
              <a:buChar char="●"/>
            </a:pPr>
            <a:r>
              <a:rPr lang="en" u="sng"/>
              <a:t>Natural Disaster / Extreme Weather Events Analysis (Data from the United States and associated territories)</a:t>
            </a:r>
            <a:endParaRPr u="sng"/>
          </a:p>
          <a:p>
            <a:pPr marL="914400" lvl="1" indent="-298450" algn="l" rtl="0">
              <a:spcBef>
                <a:spcPts val="0"/>
              </a:spcBef>
              <a:spcAft>
                <a:spcPts val="0"/>
              </a:spcAft>
              <a:buSzPts val="1100"/>
              <a:buChar char="○"/>
            </a:pPr>
            <a:r>
              <a:rPr lang="en"/>
              <a:t>Total quantity of natural disasters by state </a:t>
            </a:r>
            <a:endParaRPr/>
          </a:p>
          <a:p>
            <a:pPr marL="914400" lvl="1" indent="-298450" algn="l" rtl="0">
              <a:spcBef>
                <a:spcPts val="0"/>
              </a:spcBef>
              <a:spcAft>
                <a:spcPts val="0"/>
              </a:spcAft>
              <a:buSzPts val="1100"/>
              <a:buChar char="○"/>
            </a:pPr>
            <a:r>
              <a:rPr lang="en"/>
              <a:t>Total quantity of natural disasters by year</a:t>
            </a:r>
            <a:endParaRPr/>
          </a:p>
          <a:p>
            <a:pPr marL="914400" lvl="1" indent="-298450" algn="l" rtl="0">
              <a:spcBef>
                <a:spcPts val="0"/>
              </a:spcBef>
              <a:spcAft>
                <a:spcPts val="0"/>
              </a:spcAft>
              <a:buSzPts val="1100"/>
              <a:buChar char="○"/>
            </a:pPr>
            <a:r>
              <a:rPr lang="en"/>
              <a:t> Natural disaster anomalies</a:t>
            </a:r>
            <a:endParaRPr/>
          </a:p>
          <a:p>
            <a:pPr marL="914400" lvl="1" indent="-298450" algn="l" rtl="0">
              <a:spcBef>
                <a:spcPts val="0"/>
              </a:spcBef>
              <a:spcAft>
                <a:spcPts val="0"/>
              </a:spcAft>
              <a:buSzPts val="1100"/>
              <a:buChar char="○"/>
            </a:pPr>
            <a:r>
              <a:rPr lang="en"/>
              <a:t>Visualizations</a:t>
            </a:r>
            <a:endParaRPr/>
          </a:p>
          <a:p>
            <a:pPr marL="457200" lvl="0" indent="-311150" algn="l" rtl="0">
              <a:spcBef>
                <a:spcPts val="0"/>
              </a:spcBef>
              <a:spcAft>
                <a:spcPts val="0"/>
              </a:spcAft>
              <a:buSzPts val="1300"/>
              <a:buChar char="●"/>
            </a:pPr>
            <a:r>
              <a:rPr lang="en" u="sng"/>
              <a:t>Commodity Pricing Analysis</a:t>
            </a:r>
            <a:endParaRPr u="sng"/>
          </a:p>
          <a:p>
            <a:pPr marL="914400" lvl="1" indent="-298450" algn="l" rtl="0">
              <a:spcBef>
                <a:spcPts val="0"/>
              </a:spcBef>
              <a:spcAft>
                <a:spcPts val="0"/>
              </a:spcAft>
              <a:buSzPts val="1100"/>
              <a:buChar char="○"/>
            </a:pPr>
            <a:r>
              <a:rPr lang="en"/>
              <a:t>Evaluate time series commodity data</a:t>
            </a:r>
            <a:endParaRPr/>
          </a:p>
          <a:p>
            <a:pPr marL="914400" lvl="1" indent="-298450" algn="l" rtl="0">
              <a:spcBef>
                <a:spcPts val="0"/>
              </a:spcBef>
              <a:spcAft>
                <a:spcPts val="0"/>
              </a:spcAft>
              <a:buSzPts val="1100"/>
              <a:buChar char="○"/>
            </a:pPr>
            <a:r>
              <a:rPr lang="en"/>
              <a:t>Analyze trends and anomalies</a:t>
            </a:r>
            <a:endParaRPr/>
          </a:p>
          <a:p>
            <a:pPr marL="457200" lvl="0" indent="-311150" algn="l" rtl="0">
              <a:spcBef>
                <a:spcPts val="0"/>
              </a:spcBef>
              <a:spcAft>
                <a:spcPts val="0"/>
              </a:spcAft>
              <a:buSzPts val="1300"/>
              <a:buChar char="●"/>
            </a:pPr>
            <a:r>
              <a:rPr lang="en" u="sng"/>
              <a:t>Conclusion</a:t>
            </a: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729450" y="6465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Overview</a:t>
            </a:r>
            <a:endParaRPr/>
          </a:p>
        </p:txBody>
      </p:sp>
      <p:sp>
        <p:nvSpPr>
          <p:cNvPr id="110" name="Google Shape;110;p17"/>
          <p:cNvSpPr txBox="1">
            <a:spLocks noGrp="1"/>
          </p:cNvSpPr>
          <p:nvPr>
            <p:ph type="body" idx="1"/>
          </p:nvPr>
        </p:nvSpPr>
        <p:spPr>
          <a:xfrm>
            <a:off x="729450" y="1244025"/>
            <a:ext cx="7688700" cy="35388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Data Sources:</a:t>
            </a:r>
            <a:endParaRPr/>
          </a:p>
          <a:p>
            <a:pPr marL="914400" lvl="1" indent="-285750" algn="l" rtl="0">
              <a:spcBef>
                <a:spcPts val="0"/>
              </a:spcBef>
              <a:spcAft>
                <a:spcPts val="0"/>
              </a:spcAft>
              <a:buSzPts val="900"/>
              <a:buChar char="○"/>
            </a:pPr>
            <a:r>
              <a:rPr lang="en"/>
              <a:t>In this analysis, we utilized .csv files from different sources to compile our analysis</a:t>
            </a:r>
            <a:endParaRPr/>
          </a:p>
          <a:p>
            <a:pPr marL="1371600" lvl="2" indent="-298450" algn="l" rtl="0">
              <a:spcBef>
                <a:spcPts val="0"/>
              </a:spcBef>
              <a:spcAft>
                <a:spcPts val="0"/>
              </a:spcAft>
              <a:buSzPts val="1100"/>
              <a:buChar char="■"/>
            </a:pPr>
            <a:r>
              <a:rPr lang="en"/>
              <a:t>Climate Change </a:t>
            </a:r>
            <a:endParaRPr/>
          </a:p>
          <a:p>
            <a:pPr marL="1828800" lvl="3" indent="-298450" algn="l" rtl="0">
              <a:spcBef>
                <a:spcPts val="0"/>
              </a:spcBef>
              <a:spcAft>
                <a:spcPts val="0"/>
              </a:spcAft>
              <a:buSzPts val="1100"/>
              <a:buChar char="●"/>
            </a:pPr>
            <a:r>
              <a:rPr lang="en"/>
              <a:t>Berkley Earth, Lawrence Berkeley National Laboratory</a:t>
            </a:r>
            <a:endParaRPr/>
          </a:p>
          <a:p>
            <a:pPr marL="1371600" lvl="2" indent="-298450" algn="l" rtl="0">
              <a:spcBef>
                <a:spcPts val="0"/>
              </a:spcBef>
              <a:spcAft>
                <a:spcPts val="0"/>
              </a:spcAft>
              <a:buSzPts val="1100"/>
              <a:buChar char="■"/>
            </a:pPr>
            <a:r>
              <a:rPr lang="en"/>
              <a:t>US Natural Disaster Declarations</a:t>
            </a:r>
            <a:endParaRPr/>
          </a:p>
          <a:p>
            <a:pPr marL="1828800" lvl="3" indent="-298450" algn="l" rtl="0">
              <a:spcBef>
                <a:spcPts val="0"/>
              </a:spcBef>
              <a:spcAft>
                <a:spcPts val="0"/>
              </a:spcAft>
              <a:buSzPts val="1100"/>
              <a:buChar char="●"/>
            </a:pPr>
            <a:r>
              <a:rPr lang="en"/>
              <a:t>Federal Emergency Management Agency (FEMA)</a:t>
            </a:r>
            <a:endParaRPr/>
          </a:p>
          <a:p>
            <a:pPr marL="1371600" lvl="2" indent="-298450" algn="l" rtl="0">
              <a:spcBef>
                <a:spcPts val="0"/>
              </a:spcBef>
              <a:spcAft>
                <a:spcPts val="0"/>
              </a:spcAft>
              <a:buSzPts val="1100"/>
              <a:buChar char="■"/>
            </a:pPr>
            <a:r>
              <a:rPr lang="en"/>
              <a:t>Commodity Pricing</a:t>
            </a:r>
            <a:endParaRPr/>
          </a:p>
          <a:p>
            <a:pPr marL="1828800" lvl="3" indent="-298450" algn="l" rtl="0">
              <a:spcBef>
                <a:spcPts val="0"/>
              </a:spcBef>
              <a:spcAft>
                <a:spcPts val="0"/>
              </a:spcAft>
              <a:buSzPts val="1100"/>
              <a:buChar char="●"/>
            </a:pPr>
            <a:r>
              <a:rPr lang="en"/>
              <a:t>US Department of Agriculture (USDA)</a:t>
            </a:r>
            <a:endParaRPr/>
          </a:p>
          <a:p>
            <a:pPr marL="457200" lvl="0" indent="-311150" algn="l" rtl="0">
              <a:spcBef>
                <a:spcPts val="0"/>
              </a:spcBef>
              <a:spcAft>
                <a:spcPts val="0"/>
              </a:spcAft>
              <a:buSzPts val="1300"/>
              <a:buChar char="●"/>
            </a:pPr>
            <a:r>
              <a:rPr lang="en"/>
              <a:t>Data Selection: </a:t>
            </a:r>
            <a:endParaRPr/>
          </a:p>
          <a:p>
            <a:pPr marL="914400" lvl="1" indent="-298450" algn="l" rtl="0">
              <a:spcBef>
                <a:spcPts val="0"/>
              </a:spcBef>
              <a:spcAft>
                <a:spcPts val="0"/>
              </a:spcAft>
              <a:buSzPts val="1100"/>
              <a:buChar char="○"/>
            </a:pPr>
            <a:r>
              <a:rPr lang="en"/>
              <a:t>Analyzing long term trends </a:t>
            </a:r>
            <a:endParaRPr/>
          </a:p>
          <a:p>
            <a:pPr marL="457200" lvl="0" indent="-311150" algn="l" rtl="0">
              <a:spcBef>
                <a:spcPts val="0"/>
              </a:spcBef>
              <a:spcAft>
                <a:spcPts val="0"/>
              </a:spcAft>
              <a:buSzPts val="1300"/>
              <a:buChar char="●"/>
            </a:pPr>
            <a:r>
              <a:rPr lang="en"/>
              <a:t>Collection, exploration and cleaning process.</a:t>
            </a:r>
            <a:endParaRPr/>
          </a:p>
          <a:p>
            <a:pPr marL="914400" lvl="1" indent="-298450" algn="l" rtl="0">
              <a:spcBef>
                <a:spcPts val="0"/>
              </a:spcBef>
              <a:spcAft>
                <a:spcPts val="0"/>
              </a:spcAft>
              <a:buSzPts val="1100"/>
              <a:buChar char="○"/>
            </a:pPr>
            <a:r>
              <a:rPr lang="en"/>
              <a:t>Import</a:t>
            </a:r>
            <a:endParaRPr/>
          </a:p>
          <a:p>
            <a:pPr marL="914400" lvl="1" indent="-298450" algn="l" rtl="0">
              <a:spcBef>
                <a:spcPts val="0"/>
              </a:spcBef>
              <a:spcAft>
                <a:spcPts val="0"/>
              </a:spcAft>
              <a:buSzPts val="1100"/>
              <a:buChar char="○"/>
            </a:pPr>
            <a:r>
              <a:rPr lang="en"/>
              <a:t>View</a:t>
            </a:r>
            <a:endParaRPr/>
          </a:p>
          <a:p>
            <a:pPr marL="914400" lvl="1" indent="-298450" algn="l" rtl="0">
              <a:spcBef>
                <a:spcPts val="0"/>
              </a:spcBef>
              <a:spcAft>
                <a:spcPts val="0"/>
              </a:spcAft>
              <a:buSzPts val="1100"/>
              <a:buChar char="○"/>
            </a:pPr>
            <a:r>
              <a:rPr lang="en"/>
              <a:t>Clean</a:t>
            </a:r>
            <a:endParaRPr/>
          </a:p>
          <a:p>
            <a:pPr marL="914400" lvl="1" indent="-298450" algn="l" rtl="0">
              <a:spcBef>
                <a:spcPts val="0"/>
              </a:spcBef>
              <a:spcAft>
                <a:spcPts val="0"/>
              </a:spcAft>
              <a:buSzPts val="1100"/>
              <a:buChar char="○"/>
            </a:pPr>
            <a:r>
              <a:rPr lang="en"/>
              <a:t>Analyze</a:t>
            </a: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729450" y="6536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Approach</a:t>
            </a:r>
            <a:endParaRPr/>
          </a:p>
        </p:txBody>
      </p:sp>
      <p:sp>
        <p:nvSpPr>
          <p:cNvPr id="116" name="Google Shape;116;p18"/>
          <p:cNvSpPr txBox="1">
            <a:spLocks noGrp="1"/>
          </p:cNvSpPr>
          <p:nvPr>
            <p:ph type="body" idx="1"/>
          </p:nvPr>
        </p:nvSpPr>
        <p:spPr>
          <a:xfrm>
            <a:off x="729450" y="1236950"/>
            <a:ext cx="7688700" cy="3482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Technologies:</a:t>
            </a:r>
            <a:endParaRPr/>
          </a:p>
          <a:p>
            <a:pPr marL="914400" lvl="1" indent="-298450" algn="l" rtl="0">
              <a:spcBef>
                <a:spcPts val="0"/>
              </a:spcBef>
              <a:spcAft>
                <a:spcPts val="0"/>
              </a:spcAft>
              <a:buSzPts val="1100"/>
              <a:buChar char="○"/>
            </a:pPr>
            <a:r>
              <a:rPr lang="en"/>
              <a:t>JupyterLab Notebook</a:t>
            </a:r>
            <a:endParaRPr/>
          </a:p>
          <a:p>
            <a:pPr marL="1371600" lvl="2" indent="-298450" algn="l" rtl="0">
              <a:spcBef>
                <a:spcPts val="0"/>
              </a:spcBef>
              <a:spcAft>
                <a:spcPts val="0"/>
              </a:spcAft>
              <a:buSzPts val="1100"/>
              <a:buChar char="■"/>
            </a:pPr>
            <a:r>
              <a:rPr lang="en"/>
              <a:t>Pandas</a:t>
            </a:r>
            <a:endParaRPr/>
          </a:p>
          <a:p>
            <a:pPr marL="1371600" lvl="2" indent="-298450" algn="l" rtl="0">
              <a:spcBef>
                <a:spcPts val="0"/>
              </a:spcBef>
              <a:spcAft>
                <a:spcPts val="0"/>
              </a:spcAft>
              <a:buSzPts val="1100"/>
              <a:buChar char="■"/>
            </a:pPr>
            <a:r>
              <a:rPr lang="en"/>
              <a:t>hvPlot</a:t>
            </a:r>
            <a:endParaRPr/>
          </a:p>
          <a:p>
            <a:pPr marL="1371600" lvl="2" indent="-298450" algn="l" rtl="0">
              <a:spcBef>
                <a:spcPts val="0"/>
              </a:spcBef>
              <a:spcAft>
                <a:spcPts val="0"/>
              </a:spcAft>
              <a:buSzPts val="1100"/>
              <a:buChar char="■"/>
            </a:pPr>
            <a:r>
              <a:rPr lang="en"/>
              <a:t>Pathlib </a:t>
            </a:r>
            <a:endParaRPr/>
          </a:p>
          <a:p>
            <a:pPr marL="1371600" lvl="2" indent="-298450" algn="l" rtl="0">
              <a:spcBef>
                <a:spcPts val="0"/>
              </a:spcBef>
              <a:spcAft>
                <a:spcPts val="0"/>
              </a:spcAft>
              <a:buSzPts val="1100"/>
              <a:buChar char="■"/>
            </a:pPr>
            <a:r>
              <a:rPr lang="en"/>
              <a:t>Seaborn </a:t>
            </a:r>
            <a:endParaRPr/>
          </a:p>
          <a:p>
            <a:pPr marL="457200" lvl="0" indent="-311150" algn="l" rtl="0">
              <a:spcBef>
                <a:spcPts val="0"/>
              </a:spcBef>
              <a:spcAft>
                <a:spcPts val="0"/>
              </a:spcAft>
              <a:buSzPts val="1300"/>
              <a:buChar char="●"/>
            </a:pPr>
            <a:r>
              <a:rPr lang="en"/>
              <a:t>Challenges:</a:t>
            </a:r>
            <a:endParaRPr/>
          </a:p>
          <a:p>
            <a:pPr marL="914400" lvl="1" indent="-298450" algn="l" rtl="0">
              <a:spcBef>
                <a:spcPts val="0"/>
              </a:spcBef>
              <a:spcAft>
                <a:spcPts val="0"/>
              </a:spcAft>
              <a:buSzPts val="1100"/>
              <a:buChar char="○"/>
            </a:pPr>
            <a:r>
              <a:rPr lang="en"/>
              <a:t>Gathering Data</a:t>
            </a:r>
            <a:endParaRPr/>
          </a:p>
          <a:p>
            <a:pPr marL="914400" lvl="1" indent="-298450" algn="l" rtl="0">
              <a:spcBef>
                <a:spcPts val="0"/>
              </a:spcBef>
              <a:spcAft>
                <a:spcPts val="0"/>
              </a:spcAft>
              <a:buSzPts val="1100"/>
              <a:buChar char="○"/>
            </a:pPr>
            <a:r>
              <a:rPr lang="en"/>
              <a:t>Correlating Data </a:t>
            </a:r>
            <a:endParaRPr/>
          </a:p>
          <a:p>
            <a:pPr marL="914400" lvl="1" indent="-298450" algn="l" rtl="0">
              <a:spcBef>
                <a:spcPts val="0"/>
              </a:spcBef>
              <a:spcAft>
                <a:spcPts val="0"/>
              </a:spcAft>
              <a:buSzPts val="1100"/>
              <a:buChar char="○"/>
            </a:pPr>
            <a:r>
              <a:rPr lang="en"/>
              <a:t>GitHub branch management</a:t>
            </a:r>
            <a:endParaRPr/>
          </a:p>
          <a:p>
            <a:pPr marL="457200" lvl="0" indent="-311150" algn="l" rtl="0">
              <a:spcBef>
                <a:spcPts val="0"/>
              </a:spcBef>
              <a:spcAft>
                <a:spcPts val="0"/>
              </a:spcAft>
              <a:buSzPts val="1300"/>
              <a:buChar char="●"/>
            </a:pPr>
            <a:r>
              <a:rPr lang="en"/>
              <a:t>Successes</a:t>
            </a:r>
            <a:endParaRPr/>
          </a:p>
          <a:p>
            <a:pPr marL="914400" lvl="1" indent="-298450" algn="l" rtl="0">
              <a:spcBef>
                <a:spcPts val="0"/>
              </a:spcBef>
              <a:spcAft>
                <a:spcPts val="0"/>
              </a:spcAft>
              <a:buSzPts val="1100"/>
              <a:buChar char="○"/>
            </a:pPr>
            <a:r>
              <a:rPr lang="en"/>
              <a:t>Developing a general framework for high level analysis.</a:t>
            </a:r>
            <a:endParaRPr/>
          </a:p>
          <a:p>
            <a:pPr marL="914400" lvl="1" indent="-298450" algn="l" rtl="0">
              <a:spcBef>
                <a:spcPts val="0"/>
              </a:spcBef>
              <a:spcAft>
                <a:spcPts val="0"/>
              </a:spcAft>
              <a:buSzPts val="1100"/>
              <a:buChar char="○"/>
            </a:pPr>
            <a:r>
              <a:rPr lang="en"/>
              <a:t>Learning new information on the topics of climate analysis </a:t>
            </a:r>
            <a:endParaRPr/>
          </a:p>
          <a:p>
            <a:pPr marL="914400" lvl="1" indent="-298450" algn="l" rtl="0">
              <a:spcBef>
                <a:spcPts val="0"/>
              </a:spcBef>
              <a:spcAft>
                <a:spcPts val="0"/>
              </a:spcAft>
              <a:buSzPts val="1100"/>
              <a:buChar char="○"/>
            </a:pPr>
            <a:r>
              <a:rPr lang="en"/>
              <a:t>General Python troubleshooting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727800" y="404525"/>
            <a:ext cx="7688400" cy="87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Jupyter Lab Notebook Demo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729450" y="6606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of Results</a:t>
            </a:r>
            <a:endParaRPr/>
          </a:p>
        </p:txBody>
      </p:sp>
      <p:sp>
        <p:nvSpPr>
          <p:cNvPr id="127" name="Google Shape;127;p20"/>
          <p:cNvSpPr txBox="1">
            <a:spLocks noGrp="1"/>
          </p:cNvSpPr>
          <p:nvPr>
            <p:ph type="body" idx="1"/>
          </p:nvPr>
        </p:nvSpPr>
        <p:spPr>
          <a:xfrm>
            <a:off x="727650" y="1244025"/>
            <a:ext cx="7688700" cy="34248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In conclusion, we can say that rising temperatures and increased frequency of natural disasters will have economic consequences, although, at this point in our analysis, we cannot confidently state the scale or timing of when these consequence will occur in regards to disasters and commodity pricing.  Based off the correlation analysis, it appears that rising temperature will actually lower the cost of commodity pricing so one might make a financial decision to sell derivatives on commodities (especially oats, barley and wheat with a correlation of -0.89, -0.57 and -0.46, respectively) when there is a large increase temperature.  Although, it is important to keep in mind that economic events such as demand and financial markets also play a role in pricing as well as the effects of temperature changes.  It would be extremely interesting to further this investigation and gather more data regarding commodity prices when compared to demand, financial markets and other factors.  The general trend between temperature and disaster count was interesting because although correlation was low year-to-year, the overall trend was very noticeable.  Number of disasters and economic damages would also be an interesting topic to further investigate because based off our analysis, the trend is increasing very quickly.  If this analysis was to continue, it would be important to find larger datasets, specifically for commodities.  The more information we have, the more confidence we will have in our results.  It would also be interesting to investigate disasters worldwide as our analysis was focused on the USA.    </a:t>
            </a:r>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729450" y="6606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Next Steps</a:t>
            </a:r>
            <a:endParaRPr/>
          </a:p>
        </p:txBody>
      </p:sp>
      <p:sp>
        <p:nvSpPr>
          <p:cNvPr id="133" name="Google Shape;133;p21"/>
          <p:cNvSpPr txBox="1">
            <a:spLocks noGrp="1"/>
          </p:cNvSpPr>
          <p:nvPr>
            <p:ph type="body" idx="1"/>
          </p:nvPr>
        </p:nvSpPr>
        <p:spPr>
          <a:xfrm>
            <a:off x="727650" y="1244025"/>
            <a:ext cx="7688700" cy="3404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Additional topics and questions that surfaced:</a:t>
            </a:r>
            <a:endParaRPr/>
          </a:p>
          <a:p>
            <a:pPr marL="914400" lvl="1" indent="-298450" algn="l" rtl="0">
              <a:spcBef>
                <a:spcPts val="0"/>
              </a:spcBef>
              <a:spcAft>
                <a:spcPts val="0"/>
              </a:spcAft>
              <a:buSzPts val="1100"/>
              <a:buChar char="○"/>
            </a:pPr>
            <a:r>
              <a:rPr lang="en"/>
              <a:t>Is it enough to just look at temperature and extreme weather events?  </a:t>
            </a:r>
            <a:endParaRPr/>
          </a:p>
          <a:p>
            <a:pPr marL="914400" lvl="1" indent="-298450" algn="l" rtl="0">
              <a:spcBef>
                <a:spcPts val="0"/>
              </a:spcBef>
              <a:spcAft>
                <a:spcPts val="0"/>
              </a:spcAft>
              <a:buSzPts val="1100"/>
              <a:buChar char="○"/>
            </a:pPr>
            <a:r>
              <a:rPr lang="en"/>
              <a:t>What role, if any, can government policy play in mitigating the impacts of climate change on agriculture?</a:t>
            </a:r>
            <a:endParaRPr/>
          </a:p>
          <a:p>
            <a:pPr marL="914400" lvl="1" indent="-298450" algn="l" rtl="0">
              <a:spcBef>
                <a:spcPts val="0"/>
              </a:spcBef>
              <a:spcAft>
                <a:spcPts val="0"/>
              </a:spcAft>
              <a:buSzPts val="1100"/>
              <a:buChar char="○"/>
            </a:pPr>
            <a:r>
              <a:rPr lang="en"/>
              <a:t>How do new farming technologies account for the increased risks associated with climate change?</a:t>
            </a:r>
            <a:endParaRPr/>
          </a:p>
          <a:p>
            <a:pPr marL="1371600" lvl="2" indent="-298450" algn="l" rtl="0">
              <a:spcBef>
                <a:spcPts val="0"/>
              </a:spcBef>
              <a:spcAft>
                <a:spcPts val="0"/>
              </a:spcAft>
              <a:buSzPts val="1100"/>
              <a:buChar char="■"/>
            </a:pPr>
            <a:r>
              <a:rPr lang="en"/>
              <a:t>GMOs</a:t>
            </a:r>
            <a:endParaRPr/>
          </a:p>
          <a:p>
            <a:pPr marL="1371600" lvl="2" indent="-298450" algn="l" rtl="0">
              <a:spcBef>
                <a:spcPts val="0"/>
              </a:spcBef>
              <a:spcAft>
                <a:spcPts val="0"/>
              </a:spcAft>
              <a:buSzPts val="1100"/>
              <a:buChar char="■"/>
            </a:pPr>
            <a:r>
              <a:rPr lang="en"/>
              <a:t>Equipment </a:t>
            </a:r>
            <a:endParaRPr/>
          </a:p>
          <a:p>
            <a:pPr marL="1371600" lvl="2" indent="-298450" algn="l" rtl="0">
              <a:spcBef>
                <a:spcPts val="0"/>
              </a:spcBef>
              <a:spcAft>
                <a:spcPts val="0"/>
              </a:spcAft>
              <a:buSzPts val="1100"/>
              <a:buChar char="■"/>
            </a:pPr>
            <a:r>
              <a:rPr lang="en"/>
              <a:t>Techniques </a:t>
            </a:r>
            <a:endParaRPr/>
          </a:p>
          <a:p>
            <a:pPr marL="457200" lvl="0" indent="-311150" algn="l" rtl="0">
              <a:spcBef>
                <a:spcPts val="0"/>
              </a:spcBef>
              <a:spcAft>
                <a:spcPts val="0"/>
              </a:spcAft>
              <a:buSzPts val="1300"/>
              <a:buChar char="●"/>
            </a:pPr>
            <a:r>
              <a:rPr lang="en"/>
              <a:t>Plan for continued analysis:</a:t>
            </a:r>
            <a:endParaRPr/>
          </a:p>
          <a:p>
            <a:pPr marL="914400" lvl="1" indent="-298450" algn="l" rtl="0">
              <a:spcBef>
                <a:spcPts val="0"/>
              </a:spcBef>
              <a:spcAft>
                <a:spcPts val="0"/>
              </a:spcAft>
              <a:buSzPts val="1100"/>
              <a:buChar char="○"/>
            </a:pPr>
            <a:r>
              <a:rPr lang="en"/>
              <a:t>Forecasting future temperature changes and extreme weather events.</a:t>
            </a:r>
            <a:endParaRPr/>
          </a:p>
          <a:p>
            <a:pPr marL="914400" lvl="1" indent="-298450" algn="l" rtl="0">
              <a:spcBef>
                <a:spcPts val="0"/>
              </a:spcBef>
              <a:spcAft>
                <a:spcPts val="0"/>
              </a:spcAft>
              <a:buSzPts val="1100"/>
              <a:buChar char="○"/>
            </a:pPr>
            <a:r>
              <a:rPr lang="en"/>
              <a:t>Analyze new farming technologies.</a:t>
            </a:r>
            <a:endParaRPr/>
          </a:p>
          <a:p>
            <a:pPr marL="1371600" lvl="2" indent="-298450" algn="l" rtl="0">
              <a:spcBef>
                <a:spcPts val="0"/>
              </a:spcBef>
              <a:spcAft>
                <a:spcPts val="0"/>
              </a:spcAft>
              <a:buSzPts val="1100"/>
              <a:buChar char="■"/>
            </a:pPr>
            <a:r>
              <a:rPr lang="en"/>
              <a:t>Potential investment opportunities. </a:t>
            </a: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1195</Words>
  <Application>Microsoft Office PowerPoint</Application>
  <PresentationFormat>On-screen Show (16:9)</PresentationFormat>
  <Paragraphs>91</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Lato</vt:lpstr>
      <vt:lpstr>Raleway</vt:lpstr>
      <vt:lpstr>Streamline</vt:lpstr>
      <vt:lpstr>Climate Change and Extreme Weather Events vs. Commodity Prices  By: Josh Creveling, Athit Padmasuta &amp; Will Dittig</vt:lpstr>
      <vt:lpstr>Executive Summary</vt:lpstr>
      <vt:lpstr>Idea Development</vt:lpstr>
      <vt:lpstr>Concept</vt:lpstr>
      <vt:lpstr>Data Overview</vt:lpstr>
      <vt:lpstr>Approach</vt:lpstr>
      <vt:lpstr>Jupyter Lab Notebook Demo</vt:lpstr>
      <vt:lpstr>Summary of Results</vt:lpstr>
      <vt:lpstr>Next Steps</vt:lpstr>
      <vt:lpstr>Links</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 and Extreme Weather Events vs. Commodity Prices  By: Josh Creveling, Athit Padmasuta &amp; Will Dittig</dc:title>
  <cp:lastModifiedBy>Josh Creveling</cp:lastModifiedBy>
  <cp:revision>1</cp:revision>
  <dcterms:modified xsi:type="dcterms:W3CDTF">2021-10-17T18:47:25Z</dcterms:modified>
</cp:coreProperties>
</file>