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05" r:id="rId4"/>
    <p:sldId id="304" r:id="rId5"/>
    <p:sldId id="270" r:id="rId6"/>
    <p:sldId id="267" r:id="rId7"/>
    <p:sldId id="277" r:id="rId8"/>
    <p:sldId id="284" r:id="rId9"/>
    <p:sldId id="285" r:id="rId10"/>
    <p:sldId id="303" r:id="rId11"/>
    <p:sldId id="265" r:id="rId12"/>
    <p:sldId id="278" r:id="rId13"/>
    <p:sldId id="266" r:id="rId14"/>
    <p:sldId id="268" r:id="rId15"/>
    <p:sldId id="272" r:id="rId16"/>
    <p:sldId id="269" r:id="rId17"/>
    <p:sldId id="271" r:id="rId18"/>
    <p:sldId id="273" r:id="rId19"/>
    <p:sldId id="281" r:id="rId20"/>
    <p:sldId id="274" r:id="rId21"/>
    <p:sldId id="275" r:id="rId22"/>
    <p:sldId id="279" r:id="rId23"/>
    <p:sldId id="282" r:id="rId24"/>
    <p:sldId id="283" r:id="rId25"/>
    <p:sldId id="288" r:id="rId26"/>
    <p:sldId id="289" r:id="rId27"/>
    <p:sldId id="293" r:id="rId28"/>
    <p:sldId id="294" r:id="rId29"/>
    <p:sldId id="286" r:id="rId30"/>
    <p:sldId id="290" r:id="rId31"/>
    <p:sldId id="292" r:id="rId32"/>
    <p:sldId id="307" r:id="rId33"/>
    <p:sldId id="308" r:id="rId34"/>
    <p:sldId id="309" r:id="rId35"/>
    <p:sldId id="302" r:id="rId36"/>
    <p:sldId id="310" r:id="rId37"/>
    <p:sldId id="291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11" r:id="rId46"/>
    <p:sldId id="312" r:id="rId47"/>
    <p:sldId id="317" r:id="rId48"/>
    <p:sldId id="315" r:id="rId49"/>
    <p:sldId id="316" r:id="rId50"/>
    <p:sldId id="313" r:id="rId51"/>
    <p:sldId id="314" r:id="rId52"/>
    <p:sldId id="318" r:id="rId53"/>
    <p:sldId id="320" r:id="rId54"/>
    <p:sldId id="321" r:id="rId55"/>
    <p:sldId id="322" r:id="rId56"/>
    <p:sldId id="319" r:id="rId57"/>
    <p:sldId id="323" r:id="rId58"/>
    <p:sldId id="306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5"/>
    <p:restoredTop sz="94632"/>
  </p:normalViewPr>
  <p:slideViewPr>
    <p:cSldViewPr snapToGrid="0">
      <p:cViewPr varScale="1">
        <p:scale>
          <a:sx n="132" d="100"/>
          <a:sy n="132" d="100"/>
        </p:scale>
        <p:origin x="1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4DD6-06F9-8F01-C657-D7A435756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42712-635F-F4F1-3DEC-2D0FFD426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86C72-9299-96DE-98A1-9C839728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0386-BAA8-C34C-A7E4-AB6AE77C0BDA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64936-BD9F-A771-8639-0320D230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DE409-A8FD-996E-CCCF-6E683DED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7C1E-0B5B-894D-9974-D22E5B9D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7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DA82-6DAC-E564-12E3-8124D3B3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3FE7-3BBE-A9F8-0F6E-4506EEC3C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2DD52-72ED-E004-BE65-E399C429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0386-BAA8-C34C-A7E4-AB6AE77C0BDA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55CAD-EA36-EEE2-3CAC-C3BCB20B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56A7B-8A4E-2407-1FC8-C1C79629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7C1E-0B5B-894D-9974-D22E5B9D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1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6D22D-D476-A6A6-7676-003B276B9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ACF57-8F6D-60B6-C27B-9D9F11CA7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48CE5-F268-FC5D-DF2E-5F53F0AC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0386-BAA8-C34C-A7E4-AB6AE77C0BDA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E67DB-FB01-3118-791F-A0CD42F5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06BC-3A36-3527-53E8-AE78FE4C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7C1E-0B5B-894D-9974-D22E5B9D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D606-0457-9822-253C-82595F5D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E3DBF-6837-7C36-B87C-1E59659DA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A862-2915-1EC2-B15E-2EC236A9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0386-BAA8-C34C-A7E4-AB6AE77C0BDA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FC32E-0DDD-66A4-5C88-8FB74DC0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96BD1-7B62-E14F-FD8C-F30E85F2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7C1E-0B5B-894D-9974-D22E5B9D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0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ADB2-6CD2-B112-7B9F-FDBB9D20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8E6A6-6FA6-E08B-C8F4-ACB5CD651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240EF-0D9B-838E-D87B-7822AA63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0386-BAA8-C34C-A7E4-AB6AE77C0BDA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EE93A-B9BF-968B-9AA9-A73B97AB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70A04-6DB7-BBC2-B184-B6D30F66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7C1E-0B5B-894D-9974-D22E5B9D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7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2522-DFA5-6FC5-0411-A9EEEFB2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24D8-6ECA-56AE-62D4-B3917DAFF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5F6DF-CEA6-55B8-852C-B456D8973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8D0E4-81FA-FCD7-D844-DA8A0725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0386-BAA8-C34C-A7E4-AB6AE77C0BDA}" type="datetimeFigureOut">
              <a:rPr lang="en-US" smtClean="0"/>
              <a:t>8/16/25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52F16-20E9-4514-759C-6084A4CF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9B2B0-43B1-F4AA-B6A3-727B09C9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7C1E-0B5B-894D-9974-D22E5B9D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8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0173-2AB5-3A83-7EE8-9E554D41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F0142-155F-EFF0-557D-8D5B18A3D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12258-A9A4-5B41-4FD8-9A1904C1B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40D58-FC37-E5DD-2DE3-71EF02001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48B0E-C280-C7E9-78C8-9C4875BCC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A7E0B6-0FDD-9401-DA20-23EB2D18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0386-BAA8-C34C-A7E4-AB6AE77C0BDA}" type="datetimeFigureOut">
              <a:rPr lang="en-US" smtClean="0"/>
              <a:t>8/16/25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8FBDD-C90D-4F7D-E348-B961DA6C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7705D-6CFD-2C1A-411C-BF13FE49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7C1E-0B5B-894D-9974-D22E5B9D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7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BC69-F565-8CA6-B9E6-ACFB7F45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979CA-31A7-83E3-F20B-7DA75FB6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0386-BAA8-C34C-A7E4-AB6AE77C0BDA}" type="datetimeFigureOut">
              <a:rPr lang="en-US" smtClean="0"/>
              <a:t>8/16/25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72CBF-6027-8E5A-451B-DF6B2649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3022C-F384-6E6B-84C3-FBF3A632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7C1E-0B5B-894D-9974-D22E5B9D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A4835B-1AAA-DAC0-82A7-6833EACE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0386-BAA8-C34C-A7E4-AB6AE77C0BDA}" type="datetimeFigureOut">
              <a:rPr lang="en-US" smtClean="0"/>
              <a:t>8/16/25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A8992-79F5-24B4-6193-6573258F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BC402-F8F7-3808-3850-73FA03A8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7C1E-0B5B-894D-9974-D22E5B9D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4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2509-FD40-C58D-C082-41A84B5BA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0568A-15F1-812B-20AA-D5CB263F2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B0E32-4106-BA09-013E-0894C2B5E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244E3-4A96-E0A0-0C3A-7F33C856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0386-BAA8-C34C-A7E4-AB6AE77C0BDA}" type="datetimeFigureOut">
              <a:rPr lang="en-US" smtClean="0"/>
              <a:t>8/16/25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93201-B623-9C19-B3EA-BFB697CE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FFE84-35F3-3BF9-E1B0-2E0EC136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7C1E-0B5B-894D-9974-D22E5B9D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7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4F15-8FE3-4C4B-3877-F3B4BC0D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8A3BF-30CF-1077-AAB6-0F3627A86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C3A4B-F4FA-DFBE-96A8-BFCE07B79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0D495-CC90-DC00-1F19-49D657AA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0386-BAA8-C34C-A7E4-AB6AE77C0BDA}" type="datetimeFigureOut">
              <a:rPr lang="en-US" smtClean="0"/>
              <a:t>8/16/25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3E446-E1A5-634F-91F7-B6588C7C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5E46D-2314-E880-E286-6FF3F142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7C1E-0B5B-894D-9974-D22E5B9D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1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6230E-70A6-5513-EF60-0E38EC119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213FC-01DD-0DFD-8846-2D51C3E43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F44B3-7C66-FE5D-8530-CC475A8D5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CB0386-BAA8-C34C-A7E4-AB6AE77C0BDA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C5E1C-B7A1-449F-7747-651C5677C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496A0-8F92-D123-3744-E087C1BFB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8C7C1E-0B5B-894D-9974-D22E5B9D5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2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nixwindows.wordpress.com/2015/02/09/linux-distro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08AE7-E7C8-75B6-C3E2-4ADAF9A5B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Basics of Linux</a:t>
            </a:r>
            <a:endParaRPr lang="en-US" sz="4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6C762-E61E-0E8F-85F9-EF4111DA6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3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1795E9-FF0E-FA97-1A98-1E6557F1F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5895010-5FC4-EA9E-D174-4B1D48621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29FF17-0455-6358-CB89-047809729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26D8AE-CF47-4763-F1CA-2D87B847D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D33596-F66A-0408-26E8-259A85CB9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79183D-8F8F-F676-99E0-AC13AF947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DAF336-0D9E-42A9-CECF-C3189F26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Quoting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CC800A-B47D-CD2C-A154-420A9641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Backslash (\)</a:t>
            </a:r>
          </a:p>
          <a:p>
            <a:pPr lvl="1"/>
            <a:r>
              <a:rPr lang="en-US" sz="1600" dirty="0"/>
              <a:t>Removes the representation done by metacharacters following it.</a:t>
            </a:r>
          </a:p>
          <a:p>
            <a:r>
              <a:rPr lang="en-US" sz="2000" dirty="0"/>
              <a:t>Single Quote (‘)</a:t>
            </a:r>
          </a:p>
          <a:p>
            <a:pPr lvl="1"/>
            <a:r>
              <a:rPr lang="en-US" sz="1600" dirty="0"/>
              <a:t>Removes the representation done by metacharacters except the single quote</a:t>
            </a:r>
          </a:p>
          <a:p>
            <a:r>
              <a:rPr lang="en-US" sz="2000" dirty="0"/>
              <a:t>Double Quotes (”)</a:t>
            </a:r>
          </a:p>
          <a:p>
            <a:pPr lvl="1"/>
            <a:r>
              <a:rPr lang="en-US" sz="1600" dirty="0"/>
              <a:t>Removes the representation done by metacharacters except the double quotes and dollar sign</a:t>
            </a:r>
          </a:p>
        </p:txBody>
      </p:sp>
    </p:spTree>
    <p:extLst>
      <p:ext uri="{BB962C8B-B14F-4D97-AF65-F5344CB8AC3E}">
        <p14:creationId xmlns:p14="http://schemas.microsoft.com/office/powerpoint/2010/main" val="22403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D6B2CB-373A-8F2B-34D7-8CF4C17E3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88E2641-B599-B283-2CD5-37EE460C4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28D6C7-FA03-1BD3-0A77-1AB482640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8F4810-5773-574B-7DCC-6C9FB9E0C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063784-F82A-AEA4-CD45-87815971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1A726D-8039-8138-6B68-D9E465B68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417DE-12DB-09A1-C732-7C850AC6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Filesystem Hierarchy Standard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F3BFF9-0466-6441-8568-A3209CBAB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PH" dirty="0"/>
              <a:t>reference describing the conventions used for the layout of Linux systems</a:t>
            </a:r>
          </a:p>
          <a:p>
            <a:endParaRPr lang="en-PH" sz="2400" dirty="0"/>
          </a:p>
          <a:p>
            <a:r>
              <a:rPr lang="en-PH" sz="2400" dirty="0"/>
              <a:t>Directory structure</a:t>
            </a:r>
          </a:p>
          <a:p>
            <a:pPr lvl="1"/>
            <a:r>
              <a:rPr lang="en-PH" sz="2000" dirty="0"/>
              <a:t>/ – root directory</a:t>
            </a:r>
          </a:p>
          <a:p>
            <a:pPr lvl="1"/>
            <a:r>
              <a:rPr lang="en-PH" sz="2000" dirty="0"/>
              <a:t>/bin, /home, /</a:t>
            </a:r>
            <a:r>
              <a:rPr lang="en-PH" sz="2000" dirty="0" err="1"/>
              <a:t>etc</a:t>
            </a:r>
            <a:r>
              <a:rPr lang="en-PH" sz="2000" dirty="0"/>
              <a:t>, /var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805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CC06F0-5AD7-3384-38A8-DF0162758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B94488-6678-E2A3-D48F-3CB52A2C2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89A766-7082-52BA-8B5D-0D9E7B9DE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9B80A5-FC5E-8111-1BFD-55B195938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6E55DE-6F41-E26D-9F05-B8165D624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686464-84A2-2049-F6D7-8AF127423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2A533-3F68-611A-580D-7C72599B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Filesystem Hierarchy Standard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E7F365-A92C-C7FD-AD42-723B440B1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3200" dirty="0"/>
              <a:t>Pathname Classifications</a:t>
            </a:r>
          </a:p>
          <a:p>
            <a:pPr lvl="1"/>
            <a:r>
              <a:rPr lang="en-US" dirty="0"/>
              <a:t>Absolute</a:t>
            </a:r>
          </a:p>
          <a:p>
            <a:pPr lvl="2"/>
            <a:r>
              <a:rPr lang="en-PH" sz="1600" b="0" i="0" dirty="0">
                <a:solidFill>
                  <a:srgbClr val="273239"/>
                </a:solidFill>
                <a:effectLst/>
                <a:latin typeface="Nunito" pitchFamily="2" charset="77"/>
              </a:rPr>
              <a:t>full path that specifies the location of a file or directory from the root directory</a:t>
            </a:r>
            <a:endParaRPr lang="en-US" sz="1800" dirty="0"/>
          </a:p>
          <a:p>
            <a:pPr lvl="1"/>
            <a:r>
              <a:rPr lang="en-US" dirty="0"/>
              <a:t>Relative</a:t>
            </a:r>
          </a:p>
          <a:p>
            <a:pPr lvl="2"/>
            <a:r>
              <a:rPr lang="en-PH" sz="1600" b="0" i="0" dirty="0">
                <a:solidFill>
                  <a:srgbClr val="273239"/>
                </a:solidFill>
                <a:effectLst/>
                <a:latin typeface="Nunito" pitchFamily="2" charset="77"/>
              </a:rPr>
              <a:t>specifies the location of a file or directory in relation to the current working directory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9073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4F42EE-B5A7-7AA8-91F8-18CB4FB42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8EE5C7D-D1D6-D051-2415-131418FAD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C9EA51-A6BE-A4FE-2089-4B3A82D98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7CE767-C15D-0368-C420-9587E7A2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6D9223-E270-CFC6-31F9-76B8E0DD1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59E4B0-4BDD-ED13-9918-4AC968C8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6DD1A-0166-8D52-56EB-8306A928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Navigation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505F95-ADA0-6A82-4AFE-DDE5F82B2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3200" dirty="0" err="1"/>
              <a:t>pwd</a:t>
            </a:r>
            <a:endParaRPr lang="en-US" sz="3200" dirty="0"/>
          </a:p>
          <a:p>
            <a:pPr lvl="1"/>
            <a:r>
              <a:rPr lang="en-US" i="1" dirty="0"/>
              <a:t>print working directory</a:t>
            </a:r>
          </a:p>
          <a:p>
            <a:r>
              <a:rPr lang="en-US" sz="3200" dirty="0"/>
              <a:t>ls</a:t>
            </a:r>
          </a:p>
          <a:p>
            <a:pPr lvl="1"/>
            <a:r>
              <a:rPr lang="en-US" i="1" dirty="0"/>
              <a:t>show the full list or content of your directory.</a:t>
            </a:r>
          </a:p>
          <a:p>
            <a:r>
              <a:rPr lang="en-US" sz="3200" dirty="0" err="1"/>
              <a:t>mkdir</a:t>
            </a:r>
            <a:endParaRPr lang="en-US" sz="3200" dirty="0"/>
          </a:p>
          <a:p>
            <a:pPr lvl="1"/>
            <a:r>
              <a:rPr lang="en-US" i="1" dirty="0"/>
              <a:t>create a new directory</a:t>
            </a:r>
          </a:p>
          <a:p>
            <a:r>
              <a:rPr lang="en-US" sz="3200" dirty="0" err="1"/>
              <a:t>rmdir</a:t>
            </a:r>
            <a:endParaRPr lang="en-US" sz="3200" dirty="0"/>
          </a:p>
          <a:p>
            <a:pPr lvl="1"/>
            <a:r>
              <a:rPr lang="en-US" i="1" dirty="0"/>
              <a:t>delete an existing directory</a:t>
            </a:r>
          </a:p>
          <a:p>
            <a:r>
              <a:rPr lang="en-US" sz="3200" dirty="0"/>
              <a:t>cd</a:t>
            </a:r>
          </a:p>
          <a:p>
            <a:pPr lvl="1"/>
            <a:r>
              <a:rPr lang="en-US" i="1" dirty="0"/>
              <a:t>change directory</a:t>
            </a:r>
          </a:p>
        </p:txBody>
      </p:sp>
    </p:spTree>
    <p:extLst>
      <p:ext uri="{BB962C8B-B14F-4D97-AF65-F5344CB8AC3E}">
        <p14:creationId xmlns:p14="http://schemas.microsoft.com/office/powerpoint/2010/main" val="115864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845A40-0F7E-323D-578D-BD7E79FD8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E355B21-9369-E320-00B6-FAFA4F27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9729AB-7476-ED0B-A9F6-18174165E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1DD805-D740-1C55-37D2-04A24F1C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9F0E6E-F4B2-BAB0-CCC9-FEF130B13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2D03FA-5348-3AF7-52F9-275085894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FA521-A3C4-3783-EB23-8B83FA6D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File Manipulation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519A6B-720A-842C-85FB-72D07C316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400" dirty="0"/>
              <a:t>touch</a:t>
            </a:r>
          </a:p>
          <a:p>
            <a:pPr lvl="1"/>
            <a:r>
              <a:rPr lang="en-US" sz="2000" i="1" dirty="0"/>
              <a:t>create empty files</a:t>
            </a:r>
          </a:p>
          <a:p>
            <a:r>
              <a:rPr lang="en-US" sz="2400" dirty="0"/>
              <a:t>cat</a:t>
            </a:r>
          </a:p>
          <a:p>
            <a:pPr lvl="1"/>
            <a:r>
              <a:rPr lang="en-US" sz="2000" i="1" dirty="0"/>
              <a:t>display the content of a file</a:t>
            </a:r>
          </a:p>
          <a:p>
            <a:r>
              <a:rPr lang="en-US" sz="2400" dirty="0"/>
              <a:t>less</a:t>
            </a:r>
          </a:p>
          <a:p>
            <a:pPr lvl="1"/>
            <a:r>
              <a:rPr lang="en-US" sz="2000" i="1" dirty="0"/>
              <a:t>displays output one screenful at a time.</a:t>
            </a:r>
          </a:p>
          <a:p>
            <a:r>
              <a:rPr lang="en-US" sz="2400" dirty="0"/>
              <a:t>mv</a:t>
            </a:r>
          </a:p>
          <a:p>
            <a:pPr lvl="1"/>
            <a:r>
              <a:rPr lang="en-US" sz="2000" i="1" dirty="0"/>
              <a:t>used to rename / move an existing file or directory</a:t>
            </a:r>
          </a:p>
          <a:p>
            <a:r>
              <a:rPr lang="en-US" sz="2400" dirty="0"/>
              <a:t>cp</a:t>
            </a:r>
          </a:p>
          <a:p>
            <a:pPr lvl="1"/>
            <a:r>
              <a:rPr lang="en-PH" sz="2000" i="1" dirty="0"/>
              <a:t>used to copy a file or a directory.</a:t>
            </a:r>
            <a:endParaRPr lang="en-US" sz="2000" i="1" dirty="0"/>
          </a:p>
          <a:p>
            <a:r>
              <a:rPr lang="en-US" sz="2400" dirty="0"/>
              <a:t>rm</a:t>
            </a:r>
          </a:p>
          <a:p>
            <a:pPr lvl="1"/>
            <a:r>
              <a:rPr lang="en-PH" sz="2000" i="1" dirty="0"/>
              <a:t>used to remove a file. 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03234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FC710A-CB10-116E-7555-111119C0C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F00FED-537E-844B-5953-AE0547E84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F8CD1-1E65-7FBF-1CF5-1FE18ACE8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C4C83A-7BC7-EF02-641C-859EBD289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0EDCAF-6BB1-8844-2384-616B9C6D8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4E11D6-C987-A5A3-DA8B-DC665F73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7696A-2F77-9D1B-4B62-195F77E7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File Access and Permission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97B479-7E05-8D6E-772C-E80ECE976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PH" sz="20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drwxr</a:t>
            </a:r>
            <a:r>
              <a:rPr lang="en-PH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PH" sz="20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xr</a:t>
            </a:r>
            <a:r>
              <a:rPr lang="en-PH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-x@   4 </a:t>
            </a:r>
            <a:r>
              <a:rPr lang="en-PH" sz="20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cuestjos</a:t>
            </a:r>
            <a:r>
              <a:rPr lang="en-PH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staff  128 Oct  7 17:48 Applications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780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1F3B30-0B04-A9F5-B8C7-21F44D3A6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E32896B-9CB4-AA02-A057-D6BB9D57D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B74A51-424C-A9AA-BA92-ECDC71741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BC9BEC-49D1-14A8-9B66-418A79319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9618FD-C494-92BD-0CAB-39572E216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5C24D4-4DBE-145B-93F1-E607A8779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09C47-A106-CCFA-BB94-B9B8AD90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File Access and Permission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033CD2-08F6-0F1D-5D80-7021BF583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6000" dirty="0" err="1"/>
              <a:t>rwxrw</a:t>
            </a:r>
            <a:r>
              <a:rPr lang="en-US" sz="6000" dirty="0"/>
              <a:t>-r--</a:t>
            </a:r>
            <a:endParaRPr lang="en-US" sz="24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Read: able to view content of files and directories</a:t>
            </a:r>
            <a:br>
              <a:rPr lang="en-US" sz="2000" dirty="0"/>
            </a:br>
            <a:r>
              <a:rPr lang="en-US" sz="2000" dirty="0"/>
              <a:t>Write: able to modify content of files and directories</a:t>
            </a:r>
            <a:br>
              <a:rPr lang="en-US" sz="2000" dirty="0"/>
            </a:br>
            <a:r>
              <a:rPr lang="en-US" sz="2000" dirty="0"/>
              <a:t>Execute: able to execute scripts; able to set as current directory or view file information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480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11A408-C7C6-D7C8-D82E-8A965AE71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2125174-B3C3-9279-F983-1ECC1A1CF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C998A2-891E-E2F2-ABB3-E9F311A0E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C9D3DB-38A3-39E6-44ED-918BA38FD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FB979B-FE5D-A1B2-B6DE-98E835B2D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02C8D4-2B94-818B-9FDC-714B00A6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9DF01-9D52-192E-761A-2D09E32E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File Access and Permission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B93B1C-FC6D-A9EF-69D5-681B4BD4B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1969"/>
            <a:ext cx="9724031" cy="4430771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 err="1"/>
              <a:t>chmod</a:t>
            </a:r>
            <a:endParaRPr lang="en-US" sz="2400" dirty="0"/>
          </a:p>
          <a:p>
            <a:pPr lvl="1"/>
            <a:r>
              <a:rPr lang="en-US" sz="2000" dirty="0"/>
              <a:t>changes file/directory permission</a:t>
            </a:r>
          </a:p>
          <a:p>
            <a:pPr lvl="1"/>
            <a:r>
              <a:rPr lang="en-US" sz="1800" dirty="0"/>
              <a:t>Symbolic notation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Octal notation</a:t>
            </a:r>
          </a:p>
          <a:p>
            <a:pPr marL="457200" lvl="1" indent="0">
              <a:buNone/>
            </a:pPr>
            <a:r>
              <a:rPr lang="en-US" dirty="0"/>
              <a:t>				   RWX -WX  R--</a:t>
            </a:r>
          </a:p>
          <a:p>
            <a:pPr marL="457200" lvl="1" indent="0">
              <a:buNone/>
            </a:pPr>
            <a:r>
              <a:rPr lang="en-US" dirty="0"/>
              <a:t>    				    421   021  400</a:t>
            </a:r>
          </a:p>
          <a:p>
            <a:pPr marL="2743200" lvl="6" indent="0">
              <a:buNone/>
            </a:pPr>
            <a:endParaRPr lang="en-US" dirty="0"/>
          </a:p>
          <a:p>
            <a:endParaRPr 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E53CBE-5630-4429-0AA4-29C6C0478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835007"/>
              </p:ext>
            </p:extLst>
          </p:nvPr>
        </p:nvGraphicFramePr>
        <p:xfrm>
          <a:off x="3218914" y="2734205"/>
          <a:ext cx="57541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613">
                  <a:extLst>
                    <a:ext uri="{9D8B030D-6E8A-4147-A177-3AD203B41FA5}">
                      <a16:colId xmlns:a16="http://schemas.microsoft.com/office/drawing/2014/main" val="789294695"/>
                    </a:ext>
                  </a:extLst>
                </a:gridCol>
                <a:gridCol w="2754351">
                  <a:extLst>
                    <a:ext uri="{9D8B030D-6E8A-4147-A177-3AD203B41FA5}">
                      <a16:colId xmlns:a16="http://schemas.microsoft.com/office/drawing/2014/main" val="189767263"/>
                    </a:ext>
                  </a:extLst>
                </a:gridCol>
                <a:gridCol w="1416204">
                  <a:extLst>
                    <a:ext uri="{9D8B030D-6E8A-4147-A177-3AD203B41FA5}">
                      <a16:colId xmlns:a16="http://schemas.microsoft.com/office/drawing/2014/main" val="362726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8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 </a:t>
                      </a:r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r>
                        <a:rPr lang="en-US" dirty="0"/>
                        <a:t>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r>
                        <a:rPr lang="en-US" dirty="0"/>
                        <a:t> add 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</a:t>
                      </a:r>
                      <a:r>
                        <a:rPr lang="en-US" dirty="0">
                          <a:sym typeface="Wingdings" pitchFamily="2" charset="2"/>
                        </a:rPr>
                        <a:t> read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1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 </a:t>
                      </a:r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r>
                        <a:rPr lang="en-US" dirty="0"/>
                        <a:t>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</a:t>
                      </a:r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r>
                        <a:rPr lang="en-US" dirty="0"/>
                        <a:t> remove 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 </a:t>
                      </a:r>
                      <a:r>
                        <a:rPr lang="en-US" dirty="0">
                          <a:sym typeface="Wingdings" pitchFamily="2" charset="2"/>
                        </a:rPr>
                        <a:t> write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45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 </a:t>
                      </a:r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r>
                        <a:rPr lang="en-US" dirty="0"/>
                        <a:t> 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</a:t>
                      </a:r>
                      <a:r>
                        <a:rPr lang="en-US" dirty="0">
                          <a:sym typeface="Wingdings" pitchFamily="2" charset="2"/>
                        </a:rPr>
                        <a:t> equate permission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</a:t>
                      </a:r>
                      <a:r>
                        <a:rPr lang="en-US" dirty="0">
                          <a:sym typeface="Wingdings" pitchFamily="2" charset="2"/>
                        </a:rPr>
                        <a:t> execute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306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dirty="0">
                          <a:sym typeface="Wingdings" pitchFamily="2" charset="2"/>
                        </a:rPr>
                        <a:t></a:t>
                      </a:r>
                      <a:r>
                        <a:rPr lang="en-US" dirty="0"/>
                        <a:t>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0485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7B6CD8-5AB6-329B-73A9-FDFC7A3E3CEB}"/>
              </a:ext>
            </a:extLst>
          </p:cNvPr>
          <p:cNvCxnSpPr>
            <a:cxnSpLocks/>
          </p:cNvCxnSpPr>
          <p:nvPr/>
        </p:nvCxnSpPr>
        <p:spPr>
          <a:xfrm>
            <a:off x="5906497" y="5018047"/>
            <a:ext cx="0" cy="8586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4A5DB5-5423-95D2-EDEB-2A257987E5B3}"/>
              </a:ext>
            </a:extLst>
          </p:cNvPr>
          <p:cNvCxnSpPr>
            <a:cxnSpLocks/>
          </p:cNvCxnSpPr>
          <p:nvPr/>
        </p:nvCxnSpPr>
        <p:spPr>
          <a:xfrm>
            <a:off x="6449190" y="5018047"/>
            <a:ext cx="0" cy="8586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20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434686-06A3-AFDB-188C-018CF3F92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345D539-05EF-552C-E689-BB7BB057E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6180AC-D382-9A6E-5271-A0DC81E4F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1DBCF3-60E5-B1D2-0446-4ADAA863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42F009-619D-ADAC-01EB-A8A9C5E6E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33D829-8661-6B66-5E88-46F2BD3AC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BBB21-1928-2A76-3B22-10620BD9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File Access and Permission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3F43CF-A701-173F-6E85-EAA3A9E85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id</a:t>
            </a:r>
          </a:p>
          <a:p>
            <a:pPr lvl="1"/>
            <a:r>
              <a:rPr lang="en-US" sz="1600" i="1" dirty="0"/>
              <a:t>used to print the genuine and effective user ID and group ID</a:t>
            </a:r>
          </a:p>
          <a:p>
            <a:r>
              <a:rPr lang="en-US" sz="2000" dirty="0" err="1"/>
              <a:t>su</a:t>
            </a:r>
            <a:endParaRPr lang="en-US" sz="2000" dirty="0"/>
          </a:p>
          <a:p>
            <a:pPr lvl="1"/>
            <a:r>
              <a:rPr lang="en-US" sz="1600" i="1" dirty="0"/>
              <a:t>allows you to run a shell as another user.</a:t>
            </a:r>
          </a:p>
          <a:p>
            <a:r>
              <a:rPr lang="en-US" sz="2000" dirty="0" err="1"/>
              <a:t>chgrp</a:t>
            </a:r>
            <a:endParaRPr lang="en-US" sz="2000" dirty="0"/>
          </a:p>
          <a:p>
            <a:pPr lvl="1"/>
            <a:r>
              <a:rPr lang="en-US" sz="1600" i="1" dirty="0"/>
              <a:t>used to change the group ownership of a file or directory</a:t>
            </a:r>
          </a:p>
          <a:p>
            <a:r>
              <a:rPr lang="en-US" sz="2000" dirty="0" err="1"/>
              <a:t>chown</a:t>
            </a:r>
            <a:endParaRPr lang="en-US" sz="2000" dirty="0"/>
          </a:p>
          <a:p>
            <a:pPr lvl="1"/>
            <a:r>
              <a:rPr lang="en-US" sz="1600" i="1" dirty="0"/>
              <a:t>used to change a file's ownership, directory, or symbolic link for a user or group.</a:t>
            </a:r>
          </a:p>
        </p:txBody>
      </p:sp>
    </p:spTree>
    <p:extLst>
      <p:ext uri="{BB962C8B-B14F-4D97-AF65-F5344CB8AC3E}">
        <p14:creationId xmlns:p14="http://schemas.microsoft.com/office/powerpoint/2010/main" val="189222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C72C5C-E686-5D83-EBB8-15C108F28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2C84C20-E00F-59AB-216C-5C7BB3C7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DCA3FD-58B5-6359-B3C5-D8AF6A745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5C55B1-F406-1CB2-3206-656294228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DAD43B-293E-86C5-6469-887943BFF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13D637-3564-FE7E-DE8B-E65212370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5141E-8F1D-27E7-2787-5B2C2654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Activity: Basic Commands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3A6CC6-36BF-D60F-158D-2FA32BE01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a directory named exercise1.dir.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a copy of the /</a:t>
            </a:r>
            <a:r>
              <a:rPr lang="en-US" sz="2000" dirty="0" err="1"/>
              <a:t>etc</a:t>
            </a:r>
            <a:r>
              <a:rPr lang="en-US" sz="2000" dirty="0"/>
              <a:t>/profile with a file named file1.txt and paste it inside exercise1.dir.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Change the permission of file1.txt to –</a:t>
            </a:r>
            <a:r>
              <a:rPr lang="en-US" sz="2000" dirty="0" err="1"/>
              <a:t>rw</a:t>
            </a:r>
            <a:r>
              <a:rPr lang="en-US" sz="2000" dirty="0"/>
              <a:t>--</a:t>
            </a:r>
            <a:r>
              <a:rPr lang="en-US" sz="2000" dirty="0" err="1"/>
              <a:t>wx</a:t>
            </a:r>
            <a:r>
              <a:rPr lang="en-US" sz="2000" dirty="0"/>
              <a:t>-w-.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Change the group owner of the file1.txt to _</a:t>
            </a:r>
            <a:r>
              <a:rPr lang="en-US" sz="2000" dirty="0" err="1"/>
              <a:t>lpadmin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Rename file1.txt to exercise1.txt.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Delete exercise1.txt file.</a:t>
            </a:r>
          </a:p>
        </p:txBody>
      </p:sp>
    </p:spTree>
    <p:extLst>
      <p:ext uri="{BB962C8B-B14F-4D97-AF65-F5344CB8AC3E}">
        <p14:creationId xmlns:p14="http://schemas.microsoft.com/office/powerpoint/2010/main" val="106423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F244-D963-4A76-BCC1-32A3F4C4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is Linux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0D26F-608C-A6BC-C517-93C72AEF5B68}"/>
              </a:ext>
            </a:extLst>
          </p:cNvPr>
          <p:cNvSpPr txBox="1"/>
          <p:nvPr/>
        </p:nvSpPr>
        <p:spPr>
          <a:xfrm>
            <a:off x="2315226" y="2326453"/>
            <a:ext cx="800869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2800" b="1" i="0" u="none" strike="noStrike" dirty="0">
                <a:solidFill>
                  <a:srgbClr val="767676"/>
                </a:solidFill>
                <a:effectLst/>
                <a:latin typeface="Arial" panose="020B0604020202020204" pitchFamily="34" charset="0"/>
              </a:rPr>
              <a:t>“Linux is the best-known and most-used open source operating system. As an operating system, Linux is software that sits underneath all of the other software on a computer, receiving requests from those programs and relaying these requests to the computer’s hardware.”</a:t>
            </a:r>
          </a:p>
          <a:p>
            <a:pPr algn="r"/>
            <a:r>
              <a:rPr lang="en-PH" sz="2800" b="1" dirty="0">
                <a:solidFill>
                  <a:srgbClr val="767676"/>
                </a:solidFill>
                <a:latin typeface="Arial" panose="020B0604020202020204" pitchFamily="34" charset="0"/>
              </a:rPr>
              <a:t>- </a:t>
            </a:r>
            <a:r>
              <a:rPr lang="en-PH" sz="2800" b="1" dirty="0" err="1">
                <a:solidFill>
                  <a:srgbClr val="767676"/>
                </a:solidFill>
                <a:latin typeface="Arial" panose="020B0604020202020204" pitchFamily="34" charset="0"/>
              </a:rPr>
              <a:t>opensource.com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0186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094800-6F9A-31B3-F437-3BE67C030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791CEA1-72E2-96BC-A48A-A8B8A7CC4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836844-C669-103C-9CA6-A821B4C7B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DA9B08-89C5-7D7B-45DA-97B780425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BD9A8B-8A50-69FA-57DA-835D167A4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2D3CE1-0DD0-07A0-0B6F-7DAA52CEE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2205C-FFDA-AD66-9229-02F5452DC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Input / Output Redirection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FAAD64-F4FE-8BFA-9FDD-EFA37357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Input redirection (&lt;)</a:t>
            </a:r>
          </a:p>
          <a:p>
            <a:pPr marL="0" indent="0" algn="ctr">
              <a:buNone/>
            </a:pPr>
            <a:r>
              <a:rPr lang="en-US" sz="2000" i="1" dirty="0"/>
              <a:t>cat  &lt; file1.txt</a:t>
            </a:r>
          </a:p>
          <a:p>
            <a:pPr marL="0" indent="0" algn="ctr">
              <a:buNone/>
            </a:pPr>
            <a:endParaRPr lang="en-US" sz="2000" i="1" dirty="0"/>
          </a:p>
          <a:p>
            <a:r>
              <a:rPr lang="en-US" sz="2000" dirty="0"/>
              <a:t>Output redirection (&gt; / &gt;&gt;)</a:t>
            </a:r>
          </a:p>
          <a:p>
            <a:pPr marL="0" indent="0" algn="ctr">
              <a:buNone/>
            </a:pPr>
            <a:r>
              <a:rPr lang="en-US" sz="2000" i="1" dirty="0"/>
              <a:t> tail –n10 test1.sh &gt; file1.txt</a:t>
            </a:r>
          </a:p>
          <a:p>
            <a:pPr marL="0" indent="0" algn="ctr">
              <a:buNone/>
            </a:pPr>
            <a:r>
              <a:rPr lang="en-US" sz="2000" i="1" dirty="0"/>
              <a:t>echo END_OF_FILE &gt;&gt; file1.txt</a:t>
            </a:r>
          </a:p>
          <a:p>
            <a:pPr marL="0" indent="0" algn="ctr">
              <a:buNone/>
            </a:pPr>
            <a:endParaRPr lang="en-US" sz="2000" i="1" dirty="0"/>
          </a:p>
          <a:p>
            <a:r>
              <a:rPr lang="en-US" sz="2000" dirty="0"/>
              <a:t>Error redirection (2&gt;)</a:t>
            </a:r>
            <a:endParaRPr lang="en-US" sz="1600" dirty="0"/>
          </a:p>
          <a:p>
            <a:pPr marL="0" indent="0" algn="ctr">
              <a:buNone/>
            </a:pPr>
            <a:r>
              <a:rPr lang="en-US" sz="2000" i="1" dirty="0"/>
              <a:t>head </a:t>
            </a:r>
            <a:r>
              <a:rPr lang="en-US" sz="2000" i="1" dirty="0" err="1"/>
              <a:t>missing_file.txt</a:t>
            </a:r>
            <a:r>
              <a:rPr lang="en-US" sz="2000" i="1" dirty="0"/>
              <a:t> 2&gt; file1.err</a:t>
            </a:r>
          </a:p>
        </p:txBody>
      </p:sp>
    </p:spTree>
    <p:extLst>
      <p:ext uri="{BB962C8B-B14F-4D97-AF65-F5344CB8AC3E}">
        <p14:creationId xmlns:p14="http://schemas.microsoft.com/office/powerpoint/2010/main" val="263787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D013FA-92AD-2F5D-DC5F-8F69F2DB1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A0ABDF-3AC0-3725-4E28-AF8D5F643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71AC5F-5985-A0B3-518D-A9865CEF4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C5E3BE-E290-893D-72B5-65325BFD9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E0A3DC-911B-84E2-1A89-F51315830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E7A007-6602-4A6E-FC2B-E91FA2D95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C81BE-02EF-FB3A-4B9B-1E2E8DE40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Linux pipe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583F10-24D7-683C-3218-1290DDCE7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Command-1 | Command-2 | …| Command-N</a:t>
            </a:r>
          </a:p>
        </p:txBody>
      </p:sp>
    </p:spTree>
    <p:extLst>
      <p:ext uri="{BB962C8B-B14F-4D97-AF65-F5344CB8AC3E}">
        <p14:creationId xmlns:p14="http://schemas.microsoft.com/office/powerpoint/2010/main" val="8901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19AD64-8585-D1D3-13F3-0D9BCCA29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32A8C39-FC58-0AAD-FC51-6F6CB50EF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26EC9E-BDE9-8D7F-16DE-41957CEF4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BB73A4-3057-30ED-85AC-A3C941CED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BC8F59-7C0E-BDD1-BA13-671A99E71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098034-438E-134E-B32A-24BEA1881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C2266-BF3A-DA95-E38E-7F0AB9CE4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Filters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115BAB-7844-EE9C-CBD0-70767DF50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77500" lnSpcReduction="20000"/>
          </a:bodyPr>
          <a:lstStyle/>
          <a:p>
            <a:r>
              <a:rPr lang="en-US" sz="3200" dirty="0"/>
              <a:t>head</a:t>
            </a:r>
          </a:p>
          <a:p>
            <a:pPr lvl="1"/>
            <a:r>
              <a:rPr lang="en-US" sz="2600" i="1" dirty="0"/>
              <a:t>Displays the first few lines of a file</a:t>
            </a:r>
          </a:p>
          <a:p>
            <a:r>
              <a:rPr lang="en-US" sz="3200" dirty="0"/>
              <a:t>tail</a:t>
            </a:r>
          </a:p>
          <a:p>
            <a:pPr lvl="1"/>
            <a:r>
              <a:rPr lang="en-US" sz="2600" i="1" dirty="0"/>
              <a:t>Displays the last few lines of a file</a:t>
            </a:r>
          </a:p>
          <a:p>
            <a:r>
              <a:rPr lang="en-US" sz="3200" dirty="0"/>
              <a:t>sort</a:t>
            </a:r>
          </a:p>
          <a:p>
            <a:pPr lvl="1"/>
            <a:r>
              <a:rPr lang="en-US" sz="2600" i="1" dirty="0"/>
              <a:t>Displays the file in a sorted manner, arranging the records in a particular order </a:t>
            </a:r>
          </a:p>
          <a:p>
            <a:r>
              <a:rPr lang="en-US" sz="3200" dirty="0" err="1"/>
              <a:t>uniq</a:t>
            </a:r>
            <a:endParaRPr lang="en-US" sz="3200" dirty="0"/>
          </a:p>
          <a:p>
            <a:pPr lvl="1"/>
            <a:r>
              <a:rPr lang="en-PH" sz="2600" i="1" dirty="0">
                <a:solidFill>
                  <a:srgbClr val="474747"/>
                </a:solidFill>
                <a:latin typeface="Arial" panose="020B0604020202020204" pitchFamily="34" charset="0"/>
              </a:rPr>
              <a:t>Filters out or report repeated lines in a file</a:t>
            </a:r>
            <a:endParaRPr lang="en-US" sz="2600" i="1" dirty="0"/>
          </a:p>
          <a:p>
            <a:r>
              <a:rPr lang="en-US" sz="3200" dirty="0" err="1"/>
              <a:t>wc</a:t>
            </a:r>
            <a:endParaRPr lang="en-US" sz="3200" dirty="0"/>
          </a:p>
          <a:p>
            <a:pPr lvl="1"/>
            <a:r>
              <a:rPr lang="en-US" sz="2600" i="1" dirty="0"/>
              <a:t>Displays the number of lines, words, and bytes contained in files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966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ED2C6F-8FA1-7D45-8CDC-DCC70EC19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0E55AC0-ECC5-E7BD-C7B2-F8A5FCB34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99BF93-CF62-682F-869A-F46C3C87E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DB3F5B-209E-5B96-80AA-5188E5F3B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200E1F-1294-98AD-7E17-FB5840AC1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9D37B5-8077-1253-5ABC-D3460DF9E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C3ADC-EE1D-9BAA-4AC5-09B733101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Filters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E26AB3-96DD-7337-8120-441BD52B3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3200" dirty="0"/>
              <a:t>sed</a:t>
            </a:r>
          </a:p>
          <a:p>
            <a:pPr lvl="1"/>
            <a:r>
              <a:rPr lang="en-US" i="1" dirty="0"/>
              <a:t>used to process and manipulate text in files</a:t>
            </a:r>
          </a:p>
          <a:p>
            <a:r>
              <a:rPr lang="en-US" sz="3200" dirty="0" err="1"/>
              <a:t>nl</a:t>
            </a:r>
            <a:endParaRPr lang="en-US" sz="3200" dirty="0"/>
          </a:p>
          <a:p>
            <a:pPr lvl="1"/>
            <a:r>
              <a:rPr lang="en-US" i="1" dirty="0"/>
              <a:t>used for numbering lines</a:t>
            </a:r>
          </a:p>
          <a:p>
            <a:r>
              <a:rPr lang="en-US" sz="3200" dirty="0"/>
              <a:t>cut</a:t>
            </a:r>
          </a:p>
          <a:p>
            <a:pPr lvl="1"/>
            <a:r>
              <a:rPr lang="en-US" sz="2500" i="1" dirty="0"/>
              <a:t>useful for selecting a specific column or field of a file</a:t>
            </a:r>
          </a:p>
          <a:p>
            <a:r>
              <a:rPr lang="en-US" sz="3200" dirty="0"/>
              <a:t>tr</a:t>
            </a:r>
          </a:p>
          <a:p>
            <a:pPr lvl="1"/>
            <a:r>
              <a:rPr lang="en-US" sz="2500" i="1" dirty="0"/>
              <a:t>used to translate, like from lowercase to uppercase and vice versa or new lines into spaces.</a:t>
            </a:r>
          </a:p>
          <a:p>
            <a:r>
              <a:rPr lang="en-US" sz="3200" dirty="0"/>
              <a:t>grep</a:t>
            </a:r>
          </a:p>
          <a:p>
            <a:pPr lvl="1"/>
            <a:r>
              <a:rPr lang="en-US" sz="2500" i="1" dirty="0"/>
              <a:t>used to retrieve lines containing a satisfied pattern</a:t>
            </a:r>
          </a:p>
          <a:p>
            <a:pPr lvl="1"/>
            <a:endParaRPr 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9738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613C9E-EA8A-6BD4-C971-6BC22E0C0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01696CC-2E74-81A1-C050-479CAD6D5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6CF237-3F50-2978-21CC-7DA24D7B8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5E19B6-CFE0-1528-5429-C402B549B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AD4E2D-0DD9-0365-1D79-380A7D06F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BB5185-C910-AE00-9A52-C04F74D20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0CEDB-1953-0363-2A2C-35A05643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Activity: Using Filters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58089C-BF3D-9FFC-D4D8-98E38996E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Display your current working directory in an all-caps manner.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Display the first field of the /</a:t>
            </a:r>
            <a:r>
              <a:rPr lang="en-US" sz="3200" dirty="0" err="1"/>
              <a:t>etc</a:t>
            </a:r>
            <a:r>
              <a:rPr lang="en-US" sz="3200" dirty="0"/>
              <a:t>/passwd file in an alphabetical manner.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Retrieve all the file owners under /var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Count the number of uncommented lines inside /</a:t>
            </a:r>
            <a:r>
              <a:rPr lang="en-US" sz="3200" dirty="0" err="1"/>
              <a:t>etc</a:t>
            </a:r>
            <a:r>
              <a:rPr lang="en-US" sz="3200" dirty="0"/>
              <a:t>/hosts that contains the word localhost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40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116BB4-5989-3EFD-6C10-E9D95F828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BA3CD06-7DF5-7D69-D091-CDBD3FDA4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B9F4D1-3801-56A1-45B4-448381EEA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EEB124-0312-8103-3D8F-A6F72D72D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DDA08C-8B26-B152-D75A-D1DCD0E03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DDD6A3-CF7F-1D0A-3A24-9600FA65A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16616-937E-8C0E-3E86-67745816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vi Editor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75EB9B-FDDF-1E10-2E33-7395815D0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A powerful and widely used text editor in UNIX and Linux operating systems, allowing users to create, edit, and manage text files.</a:t>
            </a:r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821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F59E19-35F7-9808-72B8-DA47DD39F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D7DEB89-B7D4-47EA-9DDC-B56016D18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15681A-27FB-AE48-32A6-1C3FF24C9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A9B871-7EAC-447B-7790-DB4F4F1F3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4C1ADE-0DF6-B67E-8CEF-9AD10814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9DC7A3-F55F-0A15-8D44-68E3742F8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784AD-C543-0184-49D6-6EE82E55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vi Editor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D1E93-6987-F0DB-336E-F8ED0E83A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3200" dirty="0"/>
              <a:t>Edit/insert mode</a:t>
            </a:r>
          </a:p>
          <a:p>
            <a:r>
              <a:rPr lang="en-US" sz="3200" dirty="0"/>
              <a:t>Command mode</a:t>
            </a:r>
          </a:p>
          <a:p>
            <a:r>
              <a:rPr lang="en-US" sz="3200" dirty="0"/>
              <a:t>Last line mode</a:t>
            </a:r>
          </a:p>
        </p:txBody>
      </p:sp>
    </p:spTree>
    <p:extLst>
      <p:ext uri="{BB962C8B-B14F-4D97-AF65-F5344CB8AC3E}">
        <p14:creationId xmlns:p14="http://schemas.microsoft.com/office/powerpoint/2010/main" val="116647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DA18F6-CFF9-A1A7-3CB1-C8C004713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78BAE66-AFE8-78A9-5A1E-614357150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B66ED4-434D-BEC2-C079-9F8F0422C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43C08C-3E73-28BB-A588-6D6334AD5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66850C-A6F5-51F7-9767-45B107A14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8C0649-CA39-4104-C0B0-CF6164684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19400-2166-B569-1BC4-90E2FC78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vi Editor: Command mode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DC1EA1-7855-2DD9-323E-EE77BE7E1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r>
              <a:rPr lang="en-US" sz="3200" dirty="0" err="1"/>
              <a:t>i</a:t>
            </a:r>
            <a:r>
              <a:rPr lang="en-US" sz="3200" dirty="0"/>
              <a:t> – insert</a:t>
            </a:r>
          </a:p>
          <a:p>
            <a:r>
              <a:rPr lang="en-US" sz="3200" dirty="0"/>
              <a:t>a – append</a:t>
            </a:r>
          </a:p>
          <a:p>
            <a:r>
              <a:rPr lang="en-US" sz="3200" dirty="0"/>
              <a:t>x – delete character</a:t>
            </a:r>
          </a:p>
          <a:p>
            <a:r>
              <a:rPr lang="en-US" sz="3200" dirty="0"/>
              <a:t>y(w/y) – copy</a:t>
            </a:r>
          </a:p>
          <a:p>
            <a:r>
              <a:rPr lang="en-US" sz="3200" dirty="0"/>
              <a:t>d(w/d) – delete</a:t>
            </a:r>
          </a:p>
          <a:p>
            <a:r>
              <a:rPr lang="en-US" sz="3200" dirty="0"/>
              <a:t>w – save</a:t>
            </a:r>
          </a:p>
          <a:p>
            <a:r>
              <a:rPr lang="en-US" sz="3200" dirty="0"/>
              <a:t>q – quit</a:t>
            </a:r>
          </a:p>
        </p:txBody>
      </p:sp>
    </p:spTree>
    <p:extLst>
      <p:ext uri="{BB962C8B-B14F-4D97-AF65-F5344CB8AC3E}">
        <p14:creationId xmlns:p14="http://schemas.microsoft.com/office/powerpoint/2010/main" val="115590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58BF4B-7CA5-6103-F8ED-097A8E9FC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5A7DBDA-D025-1582-2C32-8360390F1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028DE0-B470-1E7C-0DD2-EECBC3013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ED5610-0CF7-2A55-E559-E38F72573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115A6A-E773-BDBD-2D5C-4778C2994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E810AF-FC56-C124-1420-4E99BCBF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DA455-A69B-DA62-78D2-A75C12EE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Activity: Using the vi editor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030540-F1DD-159D-C77F-EE2D8D47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3200" dirty="0"/>
              <a:t>Create a text file containing the following:</a:t>
            </a:r>
          </a:p>
          <a:p>
            <a:endParaRPr lang="en-US" sz="3200" dirty="0"/>
          </a:p>
          <a:p>
            <a:pPr marL="0" indent="0" algn="ctr">
              <a:buNone/>
            </a:pPr>
            <a:r>
              <a:rPr lang="en-US" sz="2400" i="1" dirty="0"/>
              <a:t>The quick brown fox jumps over the lazy dog.</a:t>
            </a:r>
          </a:p>
          <a:p>
            <a:pPr marL="0" indent="0" algn="ctr">
              <a:buNone/>
            </a:pPr>
            <a:r>
              <a:rPr lang="en-US" sz="2400" i="1" dirty="0"/>
              <a:t>The quick brown fox jumps over the lazy dog.</a:t>
            </a:r>
          </a:p>
          <a:p>
            <a:pPr marL="0" indent="0" algn="ctr">
              <a:buNone/>
            </a:pPr>
            <a:r>
              <a:rPr lang="en-US" sz="2400" i="1" dirty="0"/>
              <a:t>The quick brown fox jumps over the lazy dog.</a:t>
            </a:r>
          </a:p>
          <a:p>
            <a:pPr marL="0" indent="0" algn="ctr">
              <a:buNone/>
            </a:pPr>
            <a:r>
              <a:rPr lang="en-US" sz="2400" i="1" dirty="0"/>
              <a:t>The quick brown fox jumps over the lazy dog.</a:t>
            </a:r>
          </a:p>
          <a:p>
            <a:pPr marL="0" indent="0" algn="ctr">
              <a:buNone/>
            </a:pPr>
            <a:r>
              <a:rPr lang="en-US" sz="2400" i="1" dirty="0"/>
              <a:t>The quick brown fox jumps over the lazy dog.</a:t>
            </a:r>
            <a:endParaRPr lang="en-US" sz="3200" i="1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956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DA805F-A5B3-7751-36A7-BFEB4DC22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36F5844-5587-1915-EFAC-9C0CE7C57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23E882-6C5E-2D00-A8CD-E7600CEDA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72E5E9-4EB8-7DB7-2FA0-E1CC27E8C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BEF60E-2D6E-A83F-D10F-66A889277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3EECE2-6DB3-C7FF-16FF-AC2E67F60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84937-B627-A2D0-D979-E78CCD76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Shell Script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95C4D7-9022-9EEA-7366-204542862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PH" dirty="0"/>
              <a:t>Scripting helps you write a sequence of commands in a file and then execute them.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417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9CF7B0-4E9B-5AEE-4A47-EB79D8DD2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ED265B5-5088-22D3-2740-C1081782A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B26E97-4104-F52B-DA43-A61E13071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CED5A7-FB7B-EAF6-E432-8D0CAE08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F395972-F9DF-80C0-512C-B518C509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CCB6E1-8A27-F0D4-3042-EC6A82923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48E0E-8664-6D6D-935D-D3CB74F5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Linux distros</a:t>
            </a:r>
          </a:p>
        </p:txBody>
      </p:sp>
      <p:pic>
        <p:nvPicPr>
          <p:cNvPr id="1026" name="Picture 2" descr="Linux Distros: What are the differences and how do I choose one? – *nix  Windows">
            <a:extLst>
              <a:ext uri="{FF2B5EF4-FFF2-40B4-BE49-F238E27FC236}">
                <a16:creationId xmlns:a16="http://schemas.microsoft.com/office/drawing/2014/main" id="{F48C7011-0504-E845-C845-3CE1040B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676" y="2487475"/>
            <a:ext cx="89535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793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BC5701-6D71-820B-6E58-A20A82501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364F8C1-8081-9266-C60C-C1534826C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0C1E2A-2BA4-B48C-20AB-CCE84A4ED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468085-3ACB-6774-B3F9-0E6DAF9A7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249541-FB54-4022-78C5-E403BE325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D6FCDA-3B8C-C8AE-717F-CCBF61D76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24B5F-B8FE-3D39-9520-10326D6C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Parts of a Shell Script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2DAF9B-2B3F-BCE1-A556-1A3AEB528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i="1" dirty="0"/>
              <a:t>#!/bin/bash					</a:t>
            </a:r>
            <a:r>
              <a:rPr lang="en-US" i="1" dirty="0">
                <a:sym typeface="Wingdings" pitchFamily="2" charset="2"/>
              </a:rPr>
              <a:t> Shell script interpreter </a:t>
            </a:r>
          </a:p>
          <a:p>
            <a:pPr marL="0" indent="0">
              <a:buNone/>
            </a:pPr>
            <a:r>
              <a:rPr lang="en-US" i="1" dirty="0"/>
              <a:t># This part does not affect the script.</a:t>
            </a:r>
            <a:r>
              <a:rPr lang="en-US" i="1" dirty="0">
                <a:sym typeface="Wingdings" pitchFamily="2" charset="2"/>
              </a:rPr>
              <a:t> Comments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echo This is a sample command</a:t>
            </a:r>
            <a:r>
              <a:rPr lang="en-US" i="1" dirty="0">
                <a:sym typeface="Wingdings" pitchFamily="2" charset="2"/>
              </a:rPr>
              <a:t>	 Body</a:t>
            </a:r>
          </a:p>
          <a:p>
            <a:pPr marL="0" indent="0">
              <a:buNone/>
            </a:pPr>
            <a:r>
              <a:rPr lang="en-US" i="1" dirty="0">
                <a:sym typeface="Wingdings" pitchFamily="2" charset="2"/>
              </a:rPr>
              <a:t>exit						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64216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FCA4B4-D1C8-17AE-2ADA-8D1830285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8400E27-2E4B-3D1E-4D81-CC6AA3427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1DF9F6-45F0-C4E1-4DFD-E196947C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37FD71-3E5F-49C8-818B-50EC308C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C55D5B-DECC-0D49-0AD4-6A080D97C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772FE8-9927-BA05-1819-4F7003E79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62F9A-A06E-253B-77B9-CB7867A6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Steps of Creating / Running a Script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1CB013-45B2-0A4F-83B1-C716C1955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the script.</a:t>
            </a:r>
          </a:p>
          <a:p>
            <a:pPr lvl="1"/>
            <a:r>
              <a:rPr lang="en-US" i="1" dirty="0"/>
              <a:t>vi script1.sh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the execute permission of the script.</a:t>
            </a:r>
          </a:p>
          <a:p>
            <a:pPr lvl="1"/>
            <a:r>
              <a:rPr lang="en-US" i="1" dirty="0" err="1"/>
              <a:t>chmod</a:t>
            </a:r>
            <a:r>
              <a:rPr lang="en-US" i="1" dirty="0"/>
              <a:t> +x script1.sh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the script.</a:t>
            </a:r>
          </a:p>
          <a:p>
            <a:pPr lvl="1"/>
            <a:r>
              <a:rPr lang="en-US" i="1" dirty="0"/>
              <a:t>./script1.sh</a:t>
            </a:r>
          </a:p>
          <a:p>
            <a:pPr marL="457200" lvl="1" indent="0">
              <a:buNone/>
            </a:pPr>
            <a:r>
              <a:rPr lang="en-US" i="1" dirty="0"/>
              <a:t>OR</a:t>
            </a:r>
          </a:p>
          <a:p>
            <a:pPr lvl="1"/>
            <a:r>
              <a:rPr lang="en-US" i="1" dirty="0"/>
              <a:t>bash script1.sh</a:t>
            </a:r>
          </a:p>
        </p:txBody>
      </p:sp>
    </p:spTree>
    <p:extLst>
      <p:ext uri="{BB962C8B-B14F-4D97-AF65-F5344CB8AC3E}">
        <p14:creationId xmlns:p14="http://schemas.microsoft.com/office/powerpoint/2010/main" val="194776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97A5DB-C439-2423-520E-ED0EF1374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4261AC-24E2-85C6-419F-68E2505E0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9DEDA3-36A2-C5FB-069B-034432262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664A7-2956-DBF2-DBEB-67E7B49BC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6FEC7-76A6-5EE4-3FA7-FDBE3E0F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B570C6-BDF0-7621-D4BB-56C394ABA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40AE0-8FEA-5CEF-736D-3CFBBA868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Shell Script: Accepting Inputs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93FAC2-0F23-C2B3-99B6-D31FD611F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22746"/>
            <a:ext cx="9724031" cy="5150194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Using the read command</a:t>
            </a:r>
          </a:p>
          <a:p>
            <a:pPr marL="0" indent="0" algn="ctr">
              <a:buNone/>
            </a:pPr>
            <a:r>
              <a:rPr lang="en-US" i="1" dirty="0"/>
              <a:t>read </a:t>
            </a:r>
            <a:r>
              <a:rPr lang="en-US" i="1" dirty="0" err="1"/>
              <a:t>inputvariable</a:t>
            </a:r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Using the parametrized technique</a:t>
            </a:r>
          </a:p>
          <a:p>
            <a:pPr marL="0" indent="0" algn="ctr">
              <a:buNone/>
            </a:pPr>
            <a:r>
              <a:rPr lang="en-US" i="1" dirty="0"/>
              <a:t>script1.sh 0 1</a:t>
            </a:r>
          </a:p>
          <a:p>
            <a:pPr marL="0" indent="0">
              <a:buNone/>
            </a:pPr>
            <a:r>
              <a:rPr lang="en-US" dirty="0"/>
              <a:t>	$0 – script name</a:t>
            </a:r>
          </a:p>
          <a:p>
            <a:pPr marL="0" indent="0">
              <a:buNone/>
            </a:pPr>
            <a:r>
              <a:rPr lang="en-US" dirty="0"/>
              <a:t>	$1 – first parameter</a:t>
            </a:r>
          </a:p>
          <a:p>
            <a:pPr marL="0" indent="0">
              <a:buNone/>
            </a:pPr>
            <a:r>
              <a:rPr lang="en-US" dirty="0"/>
              <a:t>	$2 – second parameter</a:t>
            </a:r>
          </a:p>
          <a:p>
            <a:pPr marL="0" indent="0">
              <a:buNone/>
            </a:pPr>
            <a:r>
              <a:rPr lang="en-US" dirty="0"/>
              <a:t>	:</a:t>
            </a:r>
          </a:p>
          <a:p>
            <a:pPr marL="0" indent="0">
              <a:buNone/>
            </a:pPr>
            <a:r>
              <a:rPr lang="en-US" dirty="0"/>
              <a:t>	$n – nth parameter</a:t>
            </a:r>
          </a:p>
        </p:txBody>
      </p:sp>
    </p:spTree>
    <p:extLst>
      <p:ext uri="{BB962C8B-B14F-4D97-AF65-F5344CB8AC3E}">
        <p14:creationId xmlns:p14="http://schemas.microsoft.com/office/powerpoint/2010/main" val="387286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E0EDBE-436F-4533-AE62-3214D0002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A212F6B-95BD-A92A-A81B-999681904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144A0D-58EC-F00B-E517-E64511610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642499-A70F-CD4F-0613-4FCED2B2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668E39-8538-3C3E-A726-C53B67B8B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1F67A9-C2C0-230F-F207-06941C7E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CEFB4-3B94-A94F-74D5-7AA17964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Shell Script: Arithmetic Expression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93FB60-794A-F3CF-D144-5A105D5DB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22746"/>
            <a:ext cx="9724031" cy="5150194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Using expr</a:t>
            </a:r>
          </a:p>
          <a:p>
            <a:pPr marL="0" indent="0" algn="ctr">
              <a:buNone/>
            </a:pPr>
            <a:r>
              <a:rPr lang="en-US" i="1" dirty="0"/>
              <a:t>expr 1 + 1</a:t>
            </a:r>
          </a:p>
          <a:p>
            <a:pPr marL="457200" lvl="1" indent="0">
              <a:buNone/>
            </a:pPr>
            <a:endParaRPr lang="en-US" i="1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Using (( ))</a:t>
            </a:r>
          </a:p>
          <a:p>
            <a:pPr marL="0" indent="0" algn="ctr">
              <a:buNone/>
            </a:pPr>
            <a:r>
              <a:rPr lang="en-US" i="1" dirty="0"/>
              <a:t>echo $(( 1 + 1 ))</a:t>
            </a:r>
          </a:p>
        </p:txBody>
      </p:sp>
    </p:spTree>
    <p:extLst>
      <p:ext uri="{BB962C8B-B14F-4D97-AF65-F5344CB8AC3E}">
        <p14:creationId xmlns:p14="http://schemas.microsoft.com/office/powerpoint/2010/main" val="283838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DDB1D1-189D-E2F5-3D69-734DF08A3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F9B634C-11E0-0780-8899-D585787B7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758918-4223-F50D-C222-84B53A605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77CC0D-D870-8CC1-7AB8-6242E60C1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CBD06F-D751-118D-ECD9-A3149EDFD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E1E699-6211-CB96-90A7-99A5F76E5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595E2-8ECB-A332-3076-913DD80A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Shell Script: Arithmetic Operators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73FAD8C-BE72-43B0-36E1-4B88D0D9B1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556278"/>
              </p:ext>
            </p:extLst>
          </p:nvPr>
        </p:nvGraphicFramePr>
        <p:xfrm>
          <a:off x="3449896" y="1891970"/>
          <a:ext cx="529220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557">
                  <a:extLst>
                    <a:ext uri="{9D8B030D-6E8A-4147-A177-3AD203B41FA5}">
                      <a16:colId xmlns:a16="http://schemas.microsoft.com/office/drawing/2014/main" val="3857917351"/>
                    </a:ext>
                  </a:extLst>
                </a:gridCol>
                <a:gridCol w="4137647">
                  <a:extLst>
                    <a:ext uri="{9D8B030D-6E8A-4147-A177-3AD203B41FA5}">
                      <a16:colId xmlns:a16="http://schemas.microsoft.com/office/drawing/2014/main" val="2145932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14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91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3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8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44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Modulo 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25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61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910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51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&gt;, 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than, 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4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&lt;,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than, 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49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506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25934A-7639-F799-AD59-A59ACDCFE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1BC30D-441F-EB59-6A09-6E7880D8B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429640-516F-D685-53B1-868E4B49E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8A209A-A03D-8F07-B0FB-C62619C8B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FB965F-61D1-3E6F-F9B7-22ABE7A29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84D072-4E4E-98E9-C046-F80F608CA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493F1-3517-C0FF-BF06-0C25CF9F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Activity: Creating your first script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B984E4-DEFA-1CDB-86BD-3C089C0F6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i="1" dirty="0"/>
              <a:t>Create following scripts that satisfies the following requirements:</a:t>
            </a:r>
          </a:p>
          <a:p>
            <a:pPr lvl="1"/>
            <a:r>
              <a:rPr lang="en-US" i="1" dirty="0"/>
              <a:t>Accept an input and use the value to compute for the result.</a:t>
            </a:r>
          </a:p>
          <a:p>
            <a:pPr marL="457200" lvl="1" indent="0" algn="ctr">
              <a:buNone/>
            </a:pPr>
            <a:r>
              <a:rPr lang="en-US" i="1" dirty="0"/>
              <a:t>result = ( var1 * 5) – 7</a:t>
            </a:r>
          </a:p>
          <a:p>
            <a:pPr lvl="1"/>
            <a:r>
              <a:rPr lang="en-US" i="1" dirty="0"/>
              <a:t>Count the total number of files under /</a:t>
            </a:r>
            <a:r>
              <a:rPr lang="en-US" i="1" dirty="0" err="1"/>
              <a:t>etc</a:t>
            </a:r>
            <a:r>
              <a:rPr lang="en-US" i="1" dirty="0"/>
              <a:t> and /var owned by root.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7875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369184-243D-7EFC-6EDC-89C4F1231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8A4470A-6D81-443C-75A2-237CB8432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468537-2801-3977-8F4B-6DBFE8FBA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7B0A0B-DEB2-3F43-7119-FCF9AE69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F7C2E9-7D3D-8F69-A06B-BCAAF2E2E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7AF156-8B3D-0959-D0A1-EC87CF1AD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6D977-060E-3E8C-ABA5-C4306B5D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Shell Script: Conditional expressions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BAEA0D-CCFA-C521-FF1A-186970A516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059099"/>
              </p:ext>
            </p:extLst>
          </p:nvPr>
        </p:nvGraphicFramePr>
        <p:xfrm>
          <a:off x="2450900" y="2033848"/>
          <a:ext cx="729019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651">
                  <a:extLst>
                    <a:ext uri="{9D8B030D-6E8A-4147-A177-3AD203B41FA5}">
                      <a16:colId xmlns:a16="http://schemas.microsoft.com/office/drawing/2014/main" val="3857917351"/>
                    </a:ext>
                  </a:extLst>
                </a:gridCol>
                <a:gridCol w="5387544">
                  <a:extLst>
                    <a:ext uri="{9D8B030D-6E8A-4147-A177-3AD203B41FA5}">
                      <a16:colId xmlns:a16="http://schemas.microsoft.com/office/drawing/2014/main" val="2145932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14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-f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file exists and is a regular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91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-d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file exists and is a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3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-s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file exists and has a size greater than 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8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-r/-w/-x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file exists and is readable/writable/executable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44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file1 –</a:t>
                      </a:r>
                      <a:r>
                        <a:rPr lang="en-US" i="1" dirty="0" err="1"/>
                        <a:t>nt</a:t>
                      </a:r>
                      <a:r>
                        <a:rPr lang="en-US" i="1" dirty="0"/>
                        <a:t> file2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file1 is newer than file2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25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file1 –</a:t>
                      </a:r>
                      <a:r>
                        <a:rPr lang="en-US" i="1" dirty="0" err="1"/>
                        <a:t>ot</a:t>
                      </a:r>
                      <a:r>
                        <a:rPr lang="en-US" i="1" dirty="0"/>
                        <a:t> file2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file1 is older than file2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61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-z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length of string is 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910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string1 == string2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string1 and string2 are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51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string1 != string2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string1 and string2 are 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46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672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488353-BACD-C507-CAF1-0A27FF353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3E156A0-421E-F22F-3883-431E24F3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A4C019-E414-8B40-345B-AF0FBA49D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6C7401-4192-6D9E-51EB-085B94BD8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4D4BDF-D407-B372-AAC8-E0E1ADF17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83CB03-A91D-4A03-03EC-4703E5147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C4BA3-3A41-69DF-DFAA-29C2A95F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Shell Script: Conditional Statements(if)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23958B-C026-1EFF-EA53-79A037C1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if [ condition ]</a:t>
            </a:r>
          </a:p>
          <a:p>
            <a:pPr marL="0" indent="0">
              <a:buNone/>
            </a:pP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sz="2800" dirty="0"/>
              <a:t>	#statements to execute if condition is true.</a:t>
            </a:r>
          </a:p>
          <a:p>
            <a:pPr marL="0" indent="0">
              <a:buNone/>
            </a:pPr>
            <a:r>
              <a:rPr lang="en-US" dirty="0"/>
              <a:t>fi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51367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41F173-6171-9B7E-BD05-F37C2C940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CA3BC9A-258F-7191-9634-4208D1D1E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558317-BCE7-8AB1-B9F5-43A9AD135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35EB3E-31AE-28D5-A5C8-7E089ECD5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C136C6-635B-5F2A-5D2F-8E86500B4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2540C4-F2B1-16D5-B20C-C394071D4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58CCC-9DF5-1C67-4C54-458A4B5F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Shell Script: Conditional Statements (if-else)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22D967-26C3-8AF5-8A25-5FC041809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if [ condition ]</a:t>
            </a:r>
          </a:p>
          <a:p>
            <a:pPr marL="0" indent="0">
              <a:buNone/>
            </a:pP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sz="2800" dirty="0"/>
              <a:t>	#statements to execute if condition is true.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sz="2800" dirty="0"/>
              <a:t>	#statements</a:t>
            </a:r>
          </a:p>
          <a:p>
            <a:pPr marL="0" indent="0">
              <a:buNone/>
            </a:pPr>
            <a:r>
              <a:rPr lang="en-US" dirty="0"/>
              <a:t>fi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0777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461F80-DDF4-0B24-0584-824E36FD6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0D37A24-7744-B184-156F-558E76247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93C1C6-37B0-F227-B7DF-BB9D88AEB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A1D2D2-13B6-0211-6737-221F9A139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2C786F-AC55-B4A3-9ED9-2E42DD592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9C5262-1344-0C33-9B31-B654DD8DF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CC260-ADDD-2E02-9707-7CEEA611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Shell Script: Conditional Statements (if-</a:t>
            </a:r>
            <a:r>
              <a:rPr lang="en-US" sz="4000" dirty="0" err="1">
                <a:solidFill>
                  <a:srgbClr val="FFFFFF"/>
                </a:solidFill>
              </a:rPr>
              <a:t>elif</a:t>
            </a:r>
            <a:r>
              <a:rPr lang="en-US" sz="4000" dirty="0">
                <a:solidFill>
                  <a:srgbClr val="FFFFFF"/>
                </a:solidFill>
              </a:rPr>
              <a:t>-else)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01BE78-B622-34A2-8109-ECA53B38D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if [ condition1 ]</a:t>
            </a:r>
          </a:p>
          <a:p>
            <a:pPr marL="0" indent="0">
              <a:buNone/>
            </a:pP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sz="2800" dirty="0"/>
              <a:t>	#statements to execute if condition1 is true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[ condition2 ]</a:t>
            </a:r>
          </a:p>
          <a:p>
            <a:pPr marL="0" indent="0">
              <a:buNone/>
            </a:pPr>
            <a:r>
              <a:rPr lang="en-US" sz="2800" dirty="0"/>
              <a:t>then</a:t>
            </a:r>
          </a:p>
          <a:p>
            <a:pPr marL="0" indent="0">
              <a:buNone/>
            </a:pPr>
            <a:r>
              <a:rPr lang="en-US" dirty="0"/>
              <a:t>	#statements to execute if condition2 is true</a:t>
            </a:r>
          </a:p>
          <a:p>
            <a:pPr marL="0" indent="0">
              <a:buNone/>
            </a:pPr>
            <a:r>
              <a:rPr lang="en-US" sz="2800" dirty="0"/>
              <a:t>else</a:t>
            </a:r>
          </a:p>
          <a:p>
            <a:pPr marL="0" indent="0">
              <a:buNone/>
            </a:pPr>
            <a:r>
              <a:rPr lang="en-US" sz="2800" dirty="0"/>
              <a:t>	#statements to execute when condition1 and condition2 are false</a:t>
            </a:r>
          </a:p>
          <a:p>
            <a:pPr marL="0" indent="0">
              <a:buNone/>
            </a:pPr>
            <a:r>
              <a:rPr lang="en-US" dirty="0"/>
              <a:t>fi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399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AF6668-5AF9-CC64-6FF7-7D31DF049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1B02C1E-7031-3264-2973-BB8EA3D08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BA5FE7-3A51-676B-A918-7E802B57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0A6A27-AFCB-5582-7249-7E5CF5807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A9A160-4E97-3F9A-0339-34FEDE916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6D85C5-5C15-D3C1-86F0-A49264E4E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DC49C-927A-9A47-CCC6-FE96F5AC8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Terminal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49ABB95-F3F2-CA37-A0F9-64ED8081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erminal window example">
            <a:extLst>
              <a:ext uri="{FF2B5EF4-FFF2-40B4-BE49-F238E27FC236}">
                <a16:creationId xmlns:a16="http://schemas.microsoft.com/office/drawing/2014/main" id="{75FEE792-8F22-1850-8DC5-0AEB1BC32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963" y="1732588"/>
            <a:ext cx="9068074" cy="483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49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3F27A6-D264-3E4C-87D7-C47F8C0AB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D178255-7E9F-B925-B564-F51F47C1A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41F80-4170-44D2-4111-006D4FC96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9CD167-C6FD-AC4D-6C14-89ABA8BCC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5559D4-55DB-062D-0599-2F6330161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54E732-3411-CE0A-D594-5B778014A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81415-2C7B-4243-33B4-1A70D097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Shell Script: Conditional Statements (case-</a:t>
            </a:r>
            <a:r>
              <a:rPr lang="en-US" sz="4000" dirty="0" err="1">
                <a:solidFill>
                  <a:srgbClr val="FFFFFF"/>
                </a:solidFill>
              </a:rPr>
              <a:t>esac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78F3AD-F9D2-6E71-1495-E65FACF9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case $variable in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2800" dirty="0"/>
              <a:t>pattern1)</a:t>
            </a:r>
          </a:p>
          <a:p>
            <a:pPr marL="0" indent="0">
              <a:buNone/>
            </a:pPr>
            <a:r>
              <a:rPr lang="en-US" sz="2800" dirty="0"/>
              <a:t>	#statements to be executed if pattern1 is seen in $variable</a:t>
            </a:r>
          </a:p>
          <a:p>
            <a:pPr marL="0" indent="0">
              <a:buNone/>
            </a:pPr>
            <a:r>
              <a:rPr lang="en-US" sz="2800" dirty="0"/>
              <a:t>	;;</a:t>
            </a:r>
          </a:p>
          <a:p>
            <a:pPr marL="0" indent="0">
              <a:buNone/>
            </a:pPr>
            <a:r>
              <a:rPr lang="en-US" dirty="0"/>
              <a:t>	pattern2)</a:t>
            </a:r>
          </a:p>
          <a:p>
            <a:pPr marL="0" indent="0">
              <a:buNone/>
            </a:pPr>
            <a:r>
              <a:rPr lang="en-US" dirty="0"/>
              <a:t>	#statements to be executed  if pattern2 is seen in $variable</a:t>
            </a:r>
          </a:p>
          <a:p>
            <a:pPr marL="0" indent="0">
              <a:buNone/>
            </a:pPr>
            <a:r>
              <a:rPr lang="en-US" dirty="0"/>
              <a:t>	;;</a:t>
            </a:r>
          </a:p>
          <a:p>
            <a:pPr marL="0" indent="0">
              <a:buNone/>
            </a:pPr>
            <a:r>
              <a:rPr lang="en-US" sz="2800" dirty="0"/>
              <a:t>	*)</a:t>
            </a:r>
          </a:p>
          <a:p>
            <a:pPr marL="0" indent="0">
              <a:buNone/>
            </a:pPr>
            <a:r>
              <a:rPr lang="en-US" dirty="0"/>
              <a:t>	#default statements to be executed if neither pattern is observed.</a:t>
            </a:r>
          </a:p>
          <a:p>
            <a:pPr marL="0" indent="0">
              <a:buNone/>
            </a:pPr>
            <a:r>
              <a:rPr lang="en-US" dirty="0"/>
              <a:t>	;;</a:t>
            </a:r>
          </a:p>
          <a:p>
            <a:pPr marL="0" indent="0">
              <a:buNone/>
            </a:pPr>
            <a:r>
              <a:rPr lang="en-US" sz="2800" dirty="0" err="1"/>
              <a:t>esac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19075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1B905B-2D47-AADB-83D4-E4AD386C5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1DFE459-547B-B514-A382-CDCD3A701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AF64A1-88DA-B149-A9B1-10348A96F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A35FF7-2C0E-3D1C-EE73-26AE3B423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3B3E29-AB7C-2FD0-2EF9-72B14501D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4EC4B4-0D53-05B6-3AD9-D68E4B2CD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630D9-80A2-AAA8-A347-FD4F0FDE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Shell Script: Looping statements (while)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D8385A-3D57-689B-FFC6-7C6FFF327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while condition</a:t>
            </a:r>
          </a:p>
          <a:p>
            <a:pPr marL="0" indent="0">
              <a:buNone/>
            </a:pPr>
            <a:r>
              <a:rPr lang="en-US" sz="3200" dirty="0"/>
              <a:t>do</a:t>
            </a:r>
          </a:p>
          <a:p>
            <a:pPr marL="0" indent="0">
              <a:buNone/>
            </a:pPr>
            <a:r>
              <a:rPr lang="en-US" sz="3200" dirty="0"/>
              <a:t>     #Statement(s) to be executed while condition is true</a:t>
            </a:r>
          </a:p>
          <a:p>
            <a:pPr marL="0" indent="0">
              <a:buNone/>
            </a:pPr>
            <a:r>
              <a:rPr lang="en-US" sz="3200" dirty="0"/>
              <a:t>done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3298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CC7393-3C32-65A0-7F79-B0DAB1F6C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1C4EE3-0306-F9FA-8EC8-86C03BC19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5F0041-FBB6-E1F7-3CA2-AEE7D82A4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24D8BD-FD53-03FC-5A42-8F6D39796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2089E-0D5D-0AC7-D386-5DDE76D07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AB396E-4991-C96C-3BEA-562D53E0C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6F529-5641-72E5-8AB5-9F3DC7B0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Shell Script: Looping statements (until)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409401-3888-3DB0-374B-A697FC471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until condition</a:t>
            </a:r>
          </a:p>
          <a:p>
            <a:pPr marL="0" indent="0">
              <a:buNone/>
            </a:pPr>
            <a:r>
              <a:rPr lang="en-US" sz="3200" dirty="0"/>
              <a:t>do</a:t>
            </a:r>
          </a:p>
          <a:p>
            <a:pPr marL="0" indent="0">
              <a:buNone/>
            </a:pPr>
            <a:r>
              <a:rPr lang="en-US" sz="3200" dirty="0"/>
              <a:t>       #Statement(s) to be executed until condition is true</a:t>
            </a:r>
          </a:p>
          <a:p>
            <a:pPr marL="0" indent="0">
              <a:buNone/>
            </a:pPr>
            <a:r>
              <a:rPr lang="en-US" sz="3200" dirty="0"/>
              <a:t>done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65668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178236-2E2E-A8FC-A18B-6AD536D49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6C9DE3A-D91C-142E-B599-3148F9FB6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AF6D9D-6606-6CE8-ACCE-4D17C1DA5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F9FD58-3D93-006B-9B8D-A6CD5405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299484-1EE9-183E-CD26-024722CF7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B3D753-A153-7760-46E9-8D0D49310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F0962-BF72-8009-99AF-7AD6EE17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Shell Script: Looping statements (for)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A47879-1761-AAB3-0A9F-E0ACC453E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for var in list</a:t>
            </a:r>
          </a:p>
          <a:p>
            <a:pPr marL="0" indent="0">
              <a:buNone/>
            </a:pPr>
            <a:r>
              <a:rPr lang="en-US" sz="3200" dirty="0"/>
              <a:t>do</a:t>
            </a:r>
          </a:p>
          <a:p>
            <a:pPr marL="0" indent="0">
              <a:buNone/>
            </a:pPr>
            <a:r>
              <a:rPr lang="en-US" sz="3200" dirty="0"/>
              <a:t>   #Statement(s) to be executed for every item in the list</a:t>
            </a:r>
          </a:p>
          <a:p>
            <a:pPr marL="0" indent="0">
              <a:buNone/>
            </a:pPr>
            <a:r>
              <a:rPr lang="en-US" sz="3200" dirty="0"/>
              <a:t>done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8214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41F462-DDA0-4DE1-7D84-62F2848BC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3914E2-DF79-AC91-AA40-2C33C2D5C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37454B-DF94-0AC9-6436-57E7BFC62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BC932A-57C0-786B-09C4-7836D01EB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94A03D-A294-0C9F-E954-BA45A70C8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50D1D-B375-A29E-56DD-0A516A1D1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B8067-6835-F8D3-D291-A8C86BA1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Shell Script: Loop control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7AF5A6-3E54-9E47-4C21-C8B98B5D3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3200" dirty="0"/>
              <a:t>break</a:t>
            </a:r>
          </a:p>
          <a:p>
            <a:pPr lvl="1"/>
            <a:r>
              <a:rPr lang="en-US" sz="2800" i="1" dirty="0"/>
              <a:t>terminates execution of the entire loop</a:t>
            </a:r>
          </a:p>
          <a:p>
            <a:r>
              <a:rPr lang="en-US" sz="3200" dirty="0"/>
              <a:t>continue</a:t>
            </a:r>
          </a:p>
          <a:p>
            <a:pPr lvl="1"/>
            <a:r>
              <a:rPr lang="en-US" sz="2800" i="1" dirty="0"/>
              <a:t>causes iteration of the loop to exit, rather than the entire loop</a:t>
            </a:r>
          </a:p>
        </p:txBody>
      </p:sp>
    </p:spTree>
    <p:extLst>
      <p:ext uri="{BB962C8B-B14F-4D97-AF65-F5344CB8AC3E}">
        <p14:creationId xmlns:p14="http://schemas.microsoft.com/office/powerpoint/2010/main" val="28288363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DEAA07-6F39-E4B9-4FEF-0AEFCA3CA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52404F-A247-F7EA-0CBF-0D8EDB024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640542-AFFF-36C0-6E11-9B6A95A73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5F48ED-3825-0D5A-65D4-A6C0AC42A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04D67-D3A9-F7BB-D5BC-AAE2BC813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E6E6C5-E030-A857-AB98-DDE970EAA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C0FCD-54CE-0769-6CBA-1B1EEB9E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Shell Script: Functions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6D1144-B097-5F10-CB0C-CC4CF7BA8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function_name</a:t>
            </a:r>
            <a:r>
              <a:rPr lang="en-US" sz="3200" dirty="0"/>
              <a:t>()</a:t>
            </a:r>
          </a:p>
          <a:p>
            <a:pPr marL="0" indent="0">
              <a:buNone/>
            </a:pPr>
            <a:r>
              <a:rPr lang="en-US" sz="3200" dirty="0"/>
              <a:t>{</a:t>
            </a:r>
          </a:p>
          <a:p>
            <a:pPr marL="0" indent="0">
              <a:buNone/>
            </a:pPr>
            <a:r>
              <a:rPr lang="en-US" sz="3200" dirty="0"/>
              <a:t>	#statements to execute when function is called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function_name</a:t>
            </a:r>
            <a:r>
              <a:rPr lang="en-US" sz="3200" dirty="0"/>
              <a:t>		# function call</a:t>
            </a:r>
          </a:p>
        </p:txBody>
      </p:sp>
    </p:spTree>
    <p:extLst>
      <p:ext uri="{BB962C8B-B14F-4D97-AF65-F5344CB8AC3E}">
        <p14:creationId xmlns:p14="http://schemas.microsoft.com/office/powerpoint/2010/main" val="2207876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F1AC81-EFC8-6494-7DE0-D40746D42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26FAB3A-BDE6-3053-AFE5-71EE275C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21CB52-4B84-D770-BD3D-DCF803159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D11174-C9CD-B16C-CE60-84AC1EF4D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E11BD3-D09D-083D-37E8-FC2DA97DB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7D6F5A-6CE6-CBB2-D3D6-DEFE45D8E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1CB1D-18B5-CD43-5EF2-DCEBAF33A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Activity: Linux scripting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ACA857-73A7-B205-2212-7EFDB2538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Create a script named </a:t>
            </a:r>
            <a:r>
              <a:rPr lang="en-US" sz="2400" b="1" dirty="0"/>
              <a:t>script_act1.sh </a:t>
            </a:r>
            <a:r>
              <a:rPr lang="en-US" sz="2400" dirty="0"/>
              <a:t>that displays the multiplication table via looping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Create a function that checks whether a file exists or not, displaying ERROR if it is non-existent. Create another function that checks whether a directory exists or not, displaying the same when non-existent. Lastly, create a script named </a:t>
            </a:r>
            <a:r>
              <a:rPr lang="en-US" sz="2400" b="1" dirty="0"/>
              <a:t>script_act2.sh </a:t>
            </a:r>
            <a:r>
              <a:rPr lang="en-US" sz="2400" dirty="0"/>
              <a:t>that accepts a </a:t>
            </a:r>
            <a:r>
              <a:rPr lang="en-US" sz="2400" i="1" dirty="0"/>
              <a:t>directory/filename </a:t>
            </a:r>
            <a:r>
              <a:rPr lang="en-US" sz="2400" dirty="0"/>
              <a:t>as a parameter and checks whether both the directory and the file exists using the two functions created.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Create a script named </a:t>
            </a:r>
            <a:r>
              <a:rPr lang="en-US" sz="2400" b="1" dirty="0"/>
              <a:t>script_act3.sh </a:t>
            </a:r>
            <a:r>
              <a:rPr lang="en-US" sz="2400" dirty="0"/>
              <a:t>that reads the content of file and indicates if the file is valid if first line contains A1234 and each line contains the words </a:t>
            </a:r>
            <a:r>
              <a:rPr lang="en-US" sz="2400" dirty="0" err="1"/>
              <a:t>tst</a:t>
            </a:r>
            <a:r>
              <a:rPr lang="en-US" sz="2400" dirty="0"/>
              <a:t>/acc/</a:t>
            </a:r>
            <a:r>
              <a:rPr lang="en-US" sz="2400" dirty="0" err="1"/>
              <a:t>prd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Create a script named </a:t>
            </a:r>
            <a:r>
              <a:rPr lang="en-US" sz="2400" b="1" dirty="0"/>
              <a:t>script_act4.sh </a:t>
            </a:r>
            <a:r>
              <a:rPr lang="en-US" sz="2400" dirty="0"/>
              <a:t>that accepts a file and searches for errors in the file: if any of the lines contain the word ERROR, convert all uppercase to lowercase letters and all lowercase to uppercase letters.</a:t>
            </a:r>
          </a:p>
        </p:txBody>
      </p:sp>
    </p:spTree>
    <p:extLst>
      <p:ext uri="{BB962C8B-B14F-4D97-AF65-F5344CB8AC3E}">
        <p14:creationId xmlns:p14="http://schemas.microsoft.com/office/powerpoint/2010/main" val="32325055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4AB355-83C9-16CB-CDAD-A41FE21F7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B462B11-959F-5813-E1D5-5C2073731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B164F6-9FB7-CF9F-735A-8BBA9761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359F63-62D9-0653-8750-6F7038F75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6986AD-95AD-B9FC-DCF5-66E610541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99E299-03A7-06BE-406E-1A68DF76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EFDC4-1283-3C78-E632-AAEE3778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Package Management in Linux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7665E1A-E940-2ED0-0D69-7A1F6D2AB6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29902"/>
              </p:ext>
            </p:extLst>
          </p:nvPr>
        </p:nvGraphicFramePr>
        <p:xfrm>
          <a:off x="838199" y="3007655"/>
          <a:ext cx="10515597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5195671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82471779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174777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RedHat / CentOS / Fedora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Debian / Ubuntu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43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Doesn't Require Internet / Requires Downloaded Package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DPKG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40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Requires Internet / Doesn't require Downloaded Package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43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368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D161DD-4560-93D5-D209-FAB61A1E2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7595574-DD1A-75EF-CD92-E8E56690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1EED91-D2AB-2E2A-2651-5EB5B6F7B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0D67DD-F5C1-8894-9660-E0BEC0C6F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B13C70-93DB-88D7-8460-1FD296AB2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2C2171-782A-D7B1-D1E0-93387A4F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2B24-C2E3-4D3C-86F9-5D0400EEC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Package Management: RPM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1FC13D-EC20-7F0F-1A63-A061B05B9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70000" lnSpcReduction="20000"/>
          </a:bodyPr>
          <a:lstStyle/>
          <a:p>
            <a:pPr fontAlgn="base"/>
            <a:r>
              <a:rPr lang="en-PH" b="1" dirty="0"/>
              <a:t>Installs a package</a:t>
            </a:r>
          </a:p>
          <a:p>
            <a:pPr lvl="1" fontAlgn="base"/>
            <a:r>
              <a:rPr lang="en-PH" dirty="0"/>
              <a:t>rpm -</a:t>
            </a:r>
            <a:r>
              <a:rPr lang="en-PH" dirty="0" err="1"/>
              <a:t>i</a:t>
            </a:r>
            <a:r>
              <a:rPr lang="en-PH" dirty="0"/>
              <a:t> </a:t>
            </a:r>
            <a:r>
              <a:rPr lang="en-PH" dirty="0" err="1"/>
              <a:t>package.rpm</a:t>
            </a:r>
            <a:endParaRPr lang="en-PH" dirty="0"/>
          </a:p>
          <a:p>
            <a:pPr fontAlgn="base"/>
            <a:r>
              <a:rPr lang="en-PH" b="1" dirty="0"/>
              <a:t>Upgrades an existing package</a:t>
            </a:r>
          </a:p>
          <a:p>
            <a:pPr lvl="1" fontAlgn="base"/>
            <a:r>
              <a:rPr lang="en-PH" dirty="0"/>
              <a:t>rpm -U </a:t>
            </a:r>
            <a:r>
              <a:rPr lang="en-PH" dirty="0" err="1"/>
              <a:t>package.rpm</a:t>
            </a:r>
            <a:endParaRPr lang="en-PH" dirty="0"/>
          </a:p>
          <a:p>
            <a:pPr fontAlgn="base"/>
            <a:r>
              <a:rPr lang="en-PH" b="1" dirty="0"/>
              <a:t>Removes an existing package</a:t>
            </a:r>
          </a:p>
          <a:p>
            <a:pPr lvl="1" fontAlgn="base"/>
            <a:r>
              <a:rPr lang="en-PH" dirty="0"/>
              <a:t>rpm -e </a:t>
            </a:r>
            <a:r>
              <a:rPr lang="en-PH" dirty="0" err="1"/>
              <a:t>package.rpm</a:t>
            </a:r>
            <a:endParaRPr lang="en-PH" dirty="0"/>
          </a:p>
          <a:p>
            <a:pPr fontAlgn="base"/>
            <a:r>
              <a:rPr lang="en-PH" b="1" dirty="0"/>
              <a:t>Queries for info about the package</a:t>
            </a:r>
          </a:p>
          <a:p>
            <a:pPr lvl="1" fontAlgn="base"/>
            <a:r>
              <a:rPr lang="en-PH" dirty="0"/>
              <a:t>rpm -q </a:t>
            </a:r>
            <a:r>
              <a:rPr lang="en-PH" dirty="0" err="1"/>
              <a:t>package.rpm</a:t>
            </a:r>
            <a:endParaRPr lang="en-PH" dirty="0"/>
          </a:p>
          <a:p>
            <a:pPr fontAlgn="base"/>
            <a:r>
              <a:rPr lang="en-PH" b="1" dirty="0"/>
              <a:t>Verifies integrity of installed package files</a:t>
            </a:r>
          </a:p>
          <a:p>
            <a:pPr lvl="1" fontAlgn="base"/>
            <a:r>
              <a:rPr lang="en-PH" dirty="0"/>
              <a:t>rpm -V </a:t>
            </a:r>
            <a:r>
              <a:rPr lang="en-PH" dirty="0" err="1"/>
              <a:t>package.rpm</a:t>
            </a:r>
            <a:endParaRPr lang="en-PH" dirty="0"/>
          </a:p>
          <a:p>
            <a:pPr fontAlgn="base"/>
            <a:r>
              <a:rPr lang="en-PH" b="1" dirty="0"/>
              <a:t>Freshens (installs or upgrades) the package</a:t>
            </a:r>
          </a:p>
          <a:p>
            <a:pPr lvl="1" fontAlgn="base"/>
            <a:r>
              <a:rPr lang="en-PH" dirty="0"/>
              <a:t>rpm -F </a:t>
            </a:r>
            <a:r>
              <a:rPr lang="en-PH" dirty="0" err="1"/>
              <a:t>package.rpm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812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0FFBBA-26B1-498E-476A-A37A0AE22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14374D1-A8C3-A42B-8A86-96A1D7ADA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A3B9C2-22BB-AE64-2FD7-DEFFFA0A5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CA8555-6A60-1921-7EE5-1E8A69874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DC2E22-673B-AE46-AF54-0FA1FD8DF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D87D69-9BE0-26CD-03DC-DCECA4268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4E51D-9ABC-9D1E-B640-5E20A41C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Package Management: DPKG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86365-50E0-B204-0B95-8E20EB288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92500" lnSpcReduction="20000"/>
          </a:bodyPr>
          <a:lstStyle/>
          <a:p>
            <a:pPr fontAlgn="base"/>
            <a:r>
              <a:rPr lang="en-PH" b="1" dirty="0"/>
              <a:t>Installing a package from a .deb file:</a:t>
            </a:r>
            <a:endParaRPr lang="en-PH" dirty="0"/>
          </a:p>
          <a:p>
            <a:pPr lvl="1" fontAlgn="base"/>
            <a:r>
              <a:rPr lang="en-PH" dirty="0" err="1"/>
              <a:t>dpkg</a:t>
            </a:r>
            <a:r>
              <a:rPr lang="en-PH" dirty="0"/>
              <a:t> -</a:t>
            </a:r>
            <a:r>
              <a:rPr lang="en-PH" dirty="0" err="1"/>
              <a:t>i</a:t>
            </a:r>
            <a:r>
              <a:rPr lang="en-PH" dirty="0"/>
              <a:t> </a:t>
            </a:r>
            <a:r>
              <a:rPr lang="en-PH" dirty="0" err="1"/>
              <a:t>package.deb</a:t>
            </a:r>
            <a:endParaRPr lang="en-PH" dirty="0"/>
          </a:p>
          <a:p>
            <a:pPr fontAlgn="base"/>
            <a:r>
              <a:rPr lang="en-PH" b="1" dirty="0"/>
              <a:t>Removing a package: </a:t>
            </a:r>
            <a:endParaRPr lang="en-PH" dirty="0"/>
          </a:p>
          <a:p>
            <a:pPr lvl="1" fontAlgn="base"/>
            <a:r>
              <a:rPr lang="en-PH" dirty="0" err="1"/>
              <a:t>dpkg</a:t>
            </a:r>
            <a:r>
              <a:rPr lang="en-PH" dirty="0"/>
              <a:t> -r package-name</a:t>
            </a:r>
          </a:p>
          <a:p>
            <a:pPr fontAlgn="base"/>
            <a:r>
              <a:rPr lang="en-PH" b="1" dirty="0"/>
              <a:t>Querying package information:</a:t>
            </a:r>
            <a:endParaRPr lang="en-PH" dirty="0"/>
          </a:p>
          <a:p>
            <a:pPr lvl="1"/>
            <a:r>
              <a:rPr lang="en-PH" dirty="0" err="1"/>
              <a:t>dpkg</a:t>
            </a:r>
            <a:r>
              <a:rPr lang="en-PH" dirty="0"/>
              <a:t> -l | grep package-name</a:t>
            </a:r>
          </a:p>
          <a:p>
            <a:r>
              <a:rPr lang="en-US" b="1" dirty="0"/>
              <a:t>View Contents of a .deb Package</a:t>
            </a:r>
            <a:endParaRPr lang="en-PH" b="1" dirty="0"/>
          </a:p>
          <a:p>
            <a:pPr lvl="1"/>
            <a:r>
              <a:rPr lang="en-US" dirty="0" err="1"/>
              <a:t>dpkg</a:t>
            </a:r>
            <a:r>
              <a:rPr lang="en-US" dirty="0"/>
              <a:t> –c</a:t>
            </a:r>
            <a:r>
              <a:rPr lang="en-PH" dirty="0"/>
              <a:t> package-name</a:t>
            </a:r>
          </a:p>
          <a:p>
            <a:r>
              <a:rPr lang="en-PH" b="1" dirty="0"/>
              <a:t>Reconfigures an unpacked package</a:t>
            </a:r>
          </a:p>
          <a:p>
            <a:pPr lvl="1"/>
            <a:r>
              <a:rPr lang="en-PH" dirty="0" err="1"/>
              <a:t>dpkg</a:t>
            </a:r>
            <a:r>
              <a:rPr lang="en-PH" dirty="0"/>
              <a:t> –configure package-name OR </a:t>
            </a:r>
            <a:r>
              <a:rPr lang="en-PH" dirty="0" err="1"/>
              <a:t>dpkg</a:t>
            </a:r>
            <a:r>
              <a:rPr lang="en-PH" dirty="0"/>
              <a:t>-reconfigure</a:t>
            </a:r>
          </a:p>
        </p:txBody>
      </p:sp>
    </p:spTree>
    <p:extLst>
      <p:ext uri="{BB962C8B-B14F-4D97-AF65-F5344CB8AC3E}">
        <p14:creationId xmlns:p14="http://schemas.microsoft.com/office/powerpoint/2010/main" val="162992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91660C-5C07-3BCA-176B-E6A9B2227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288D3D2-A62D-30D1-2174-6F05B671C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46B416-39CB-B63B-514B-105E083DA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53C991-4B44-2064-B76C-E51165F87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22E1DA-F41B-EB52-E577-DEBF7B5D5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65850A-265E-5484-4F52-B642445E7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86DB1-3901-5511-14D3-F063831C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Commands, arguments, and options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8E2F27-147F-B8CD-3E3E-2BEE1AD69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command is the first part in the command line.</a:t>
            </a:r>
          </a:p>
          <a:p>
            <a:r>
              <a:rPr lang="en-US" sz="2000" dirty="0"/>
              <a:t>Options modify the default behavior of the command.</a:t>
            </a:r>
          </a:p>
          <a:p>
            <a:r>
              <a:rPr lang="en-US" sz="2000" dirty="0"/>
              <a:t>Arguments are the inputs of the command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2052" name="Picture 4" descr="argument">
            <a:extLst>
              <a:ext uri="{FF2B5EF4-FFF2-40B4-BE49-F238E27FC236}">
                <a16:creationId xmlns:a16="http://schemas.microsoft.com/office/drawing/2014/main" id="{FDC4F6DD-E0E0-325A-63BA-438B89BFC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689" y="3657993"/>
            <a:ext cx="5242617" cy="290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42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5F82DF-8224-521D-D48A-1189DBDDA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C7B799-CC5B-FEB0-6E23-E56607C7C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A7C312-1EF1-6B50-EE36-397BFF35C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7EBA19-95FB-96BE-4654-C5F9E61C8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E53692-071D-3B32-7C01-EBFF946F7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061B43-A7EB-E0E6-2AF4-7D61FA560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54F68-9F62-418A-7C48-D96FCB7C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Package Management: APT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76B15D-F468-ACD4-EF36-C22939D9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85000" lnSpcReduction="20000"/>
          </a:bodyPr>
          <a:lstStyle/>
          <a:p>
            <a:pPr fontAlgn="base"/>
            <a:r>
              <a:rPr lang="en-PH" b="1" dirty="0"/>
              <a:t>Installing a package:</a:t>
            </a:r>
            <a:endParaRPr lang="en-PH" dirty="0"/>
          </a:p>
          <a:p>
            <a:pPr lvl="1" fontAlgn="base"/>
            <a:r>
              <a:rPr lang="en-PH" sz="2800" dirty="0"/>
              <a:t>apt-get install package-name</a:t>
            </a:r>
          </a:p>
          <a:p>
            <a:pPr fontAlgn="base"/>
            <a:r>
              <a:rPr lang="en-PH" b="1" dirty="0"/>
              <a:t>Updating the package list</a:t>
            </a:r>
            <a:r>
              <a:rPr lang="en-PH" dirty="0"/>
              <a:t>: </a:t>
            </a:r>
          </a:p>
          <a:p>
            <a:pPr lvl="1" fontAlgn="base"/>
            <a:r>
              <a:rPr lang="en-PH" sz="2800" dirty="0"/>
              <a:t>apt-get update</a:t>
            </a:r>
          </a:p>
          <a:p>
            <a:pPr fontAlgn="base"/>
            <a:r>
              <a:rPr lang="en-PH" b="1" dirty="0"/>
              <a:t>Upgrading packages:</a:t>
            </a:r>
            <a:endParaRPr lang="en-PH" dirty="0"/>
          </a:p>
          <a:p>
            <a:pPr lvl="1" fontAlgn="base"/>
            <a:r>
              <a:rPr lang="en-PH" sz="2800" dirty="0"/>
              <a:t>apt-get upgrade</a:t>
            </a:r>
          </a:p>
          <a:p>
            <a:pPr fontAlgn="base"/>
            <a:r>
              <a:rPr lang="en-PH" b="1" dirty="0"/>
              <a:t>Removing a package:</a:t>
            </a:r>
            <a:endParaRPr lang="en-PH" dirty="0"/>
          </a:p>
          <a:p>
            <a:pPr lvl="1" fontAlgn="base"/>
            <a:r>
              <a:rPr lang="en-PH" sz="2800" dirty="0"/>
              <a:t>apt-get remove package-name</a:t>
            </a:r>
          </a:p>
          <a:p>
            <a:pPr fontAlgn="base"/>
            <a:r>
              <a:rPr lang="en-PH" b="1" dirty="0"/>
              <a:t>Searching for packages: </a:t>
            </a:r>
            <a:endParaRPr lang="en-PH" dirty="0"/>
          </a:p>
          <a:p>
            <a:pPr lvl="1"/>
            <a:r>
              <a:rPr lang="en-PH" sz="2800" dirty="0"/>
              <a:t>apt-cache search package-name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738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57E6DC-A7AD-AAB8-682D-E0D4CAE9C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47594B-9B37-B251-BACB-13B27BEAA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29C487-3C74-26CE-822D-52F8B1A35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B1D3E7-BDB1-0200-73F2-543AF1354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7DE1CB-3923-12FA-CA55-00183F0E7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DD59F6-33FA-F750-0356-80A348030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2A43F-99EF-5205-183F-D0EE351E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Package Management: YUM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E4EA98-0C81-5F2A-7EDE-5DC37756C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fontAlgn="base"/>
            <a:r>
              <a:rPr lang="en-PH" b="1" dirty="0"/>
              <a:t>Installing a package:</a:t>
            </a:r>
            <a:endParaRPr lang="en-PH" dirty="0"/>
          </a:p>
          <a:p>
            <a:pPr lvl="1" fontAlgn="base"/>
            <a:r>
              <a:rPr lang="en-PH" dirty="0"/>
              <a:t>yum install package-name</a:t>
            </a:r>
          </a:p>
          <a:p>
            <a:pPr fontAlgn="base"/>
            <a:r>
              <a:rPr lang="en-PH" b="1" dirty="0"/>
              <a:t>Updating the package list:</a:t>
            </a:r>
            <a:endParaRPr lang="en-PH" dirty="0"/>
          </a:p>
          <a:p>
            <a:pPr lvl="1" fontAlgn="base"/>
            <a:r>
              <a:rPr lang="en-PH" dirty="0"/>
              <a:t>yum </a:t>
            </a:r>
            <a:r>
              <a:rPr lang="en-PH" dirty="0" err="1"/>
              <a:t>makecache</a:t>
            </a:r>
            <a:endParaRPr lang="en-PH" dirty="0"/>
          </a:p>
          <a:p>
            <a:pPr fontAlgn="base"/>
            <a:r>
              <a:rPr lang="en-PH" b="1" dirty="0"/>
              <a:t>Upgrading packages:</a:t>
            </a:r>
            <a:endParaRPr lang="en-PH" dirty="0"/>
          </a:p>
          <a:p>
            <a:pPr lvl="1" fontAlgn="base"/>
            <a:r>
              <a:rPr lang="en-PH" dirty="0"/>
              <a:t>yum update</a:t>
            </a:r>
          </a:p>
          <a:p>
            <a:pPr fontAlgn="base"/>
            <a:r>
              <a:rPr lang="en-PH" b="1" dirty="0"/>
              <a:t>Removing a package: </a:t>
            </a:r>
            <a:endParaRPr lang="en-PH" dirty="0"/>
          </a:p>
          <a:p>
            <a:pPr lvl="1"/>
            <a:r>
              <a:rPr lang="en-PH" dirty="0"/>
              <a:t>yum remove package-name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752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9B1407-F738-C0B6-4B8E-107D6D3F4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AA8D53-18B0-3934-614F-5A12F4C12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05CDAE-ED1C-5EC0-FD6E-3145D344B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8651FA-A3DB-1BC3-41CE-75BD90B3B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038EF4-A9E5-DDCF-6ABB-078620109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34882B-F81C-68A4-1C1B-0449B18FD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851A8-06AE-6A5F-79A4-D5A2A3F6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Scheduling jobs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601EDA-7485-94CA-A3EA-67F0E2CBB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fontAlgn="base">
              <a:lnSpc>
                <a:spcPct val="170000"/>
              </a:lnSpc>
            </a:pPr>
            <a:r>
              <a:rPr lang="en-PH" dirty="0"/>
              <a:t>Cron jobs automate repetitive tasks, ensuring they run at scheduled times without manual intervention. Ex. Backing up files, Running system maintenance, or sending email reports.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043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CBB54C-6101-4AC7-8E36-40ADA7E33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03F7AD9-6622-AE9A-36E0-6CEE7F0F9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94B932-05DC-E49E-0D56-D38AF3CD3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C07875-9E76-CD30-F0DF-D766D6221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32E41D-C237-8449-5912-B1FFA9A2D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F0082D-340E-0556-C318-A309441F9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AD3D5-E467-C49A-F770-EA13570A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cron</a:t>
            </a:r>
            <a:r>
              <a:rPr lang="en-US" sz="4000" dirty="0">
                <a:solidFill>
                  <a:srgbClr val="FFFFFF"/>
                </a:solidFill>
              </a:rPr>
              <a:t> file format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1BB330-B46B-866C-3E58-A6ACB8DEB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92" y="1294261"/>
            <a:ext cx="10174563" cy="1195418"/>
          </a:xfrm>
        </p:spPr>
        <p:txBody>
          <a:bodyPr anchor="ctr">
            <a:normAutofit/>
          </a:bodyPr>
          <a:lstStyle/>
          <a:p>
            <a:pPr marL="0" indent="0" algn="ctr" fontAlgn="base">
              <a:lnSpc>
                <a:spcPct val="170000"/>
              </a:lnSpc>
              <a:buNone/>
            </a:pPr>
            <a:r>
              <a:rPr lang="en-PH" sz="3200" b="1" dirty="0"/>
              <a:t>MIN HOUR DOM MON DOW CMD</a:t>
            </a:r>
            <a:endParaRPr lang="en-US" sz="32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34FBCD-ADFB-7E3A-C004-CBA825E20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102288"/>
              </p:ext>
            </p:extLst>
          </p:nvPr>
        </p:nvGraphicFramePr>
        <p:xfrm>
          <a:off x="1950389" y="2327930"/>
          <a:ext cx="8738367" cy="4091940"/>
        </p:xfrm>
        <a:graphic>
          <a:graphicData uri="http://schemas.openxmlformats.org/drawingml/2006/table">
            <a:tbl>
              <a:tblPr/>
              <a:tblGrid>
                <a:gridCol w="2912789">
                  <a:extLst>
                    <a:ext uri="{9D8B030D-6E8A-4147-A177-3AD203B41FA5}">
                      <a16:colId xmlns:a16="http://schemas.microsoft.com/office/drawing/2014/main" val="628092000"/>
                    </a:ext>
                  </a:extLst>
                </a:gridCol>
                <a:gridCol w="2912789">
                  <a:extLst>
                    <a:ext uri="{9D8B030D-6E8A-4147-A177-3AD203B41FA5}">
                      <a16:colId xmlns:a16="http://schemas.microsoft.com/office/drawing/2014/main" val="1770399804"/>
                    </a:ext>
                  </a:extLst>
                </a:gridCol>
                <a:gridCol w="2912789">
                  <a:extLst>
                    <a:ext uri="{9D8B030D-6E8A-4147-A177-3AD203B41FA5}">
                      <a16:colId xmlns:a16="http://schemas.microsoft.com/office/drawing/2014/main" val="15281844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PH" b="1">
                          <a:effectLst/>
                        </a:rPr>
                        <a:t>MIN (Minute)</a:t>
                      </a:r>
                    </a:p>
                  </a:txBody>
                  <a:tcPr marL="38100" marR="38100" marT="66475" marB="66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PH" sz="1250" b="0">
                          <a:effectLst/>
                        </a:rPr>
                        <a:t>Specifies the minute when the command will run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PH" sz="1250" b="0">
                          <a:effectLst/>
                        </a:rPr>
                        <a:t>It ranges from 0 to 59.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273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PH" b="1">
                          <a:effectLst/>
                        </a:rPr>
                        <a:t>HOUR</a:t>
                      </a:r>
                    </a:p>
                  </a:txBody>
                  <a:tcPr marL="38100" marR="38100" marT="66475" marB="66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PH" sz="1250" b="0" dirty="0">
                          <a:effectLst/>
                        </a:rPr>
                        <a:t>Denotes the hour of the day when the command is scheduled to execute.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PH" sz="1250" b="0" dirty="0">
                          <a:effectLst/>
                        </a:rPr>
                        <a:t>It spans from 0 to 23.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532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PH" b="1">
                          <a:effectLst/>
                        </a:rPr>
                        <a:t>DOM (Day of Month)</a:t>
                      </a:r>
                    </a:p>
                  </a:txBody>
                  <a:tcPr marL="38100" marR="38100" marT="66475" marB="66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PH" sz="1250" b="0">
                          <a:effectLst/>
                        </a:rPr>
                        <a:t>Specifies the day of the month for the task.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PH" sz="1250" b="0">
                          <a:effectLst/>
                        </a:rPr>
                        <a:t>It ranges from 1 to 31.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778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PH" b="1">
                          <a:effectLst/>
                        </a:rPr>
                        <a:t>MON (Month)</a:t>
                      </a:r>
                    </a:p>
                  </a:txBody>
                  <a:tcPr marL="38100" marR="38100" marT="66475" marB="66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PH" sz="1250" b="0">
                          <a:effectLst/>
                        </a:rPr>
                        <a:t>Indicates the month during which the command will be executed.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PH" sz="1250" b="0">
                          <a:effectLst/>
                        </a:rPr>
                        <a:t>It varies from 1 to 12.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533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PH" b="1">
                          <a:effectLst/>
                        </a:rPr>
                        <a:t>DOW (Day of Week)</a:t>
                      </a:r>
                    </a:p>
                  </a:txBody>
                  <a:tcPr marL="38100" marR="38100" marT="66475" marB="66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PH" sz="1250" b="0" dirty="0">
                          <a:effectLst/>
                        </a:rPr>
                        <a:t>Specifies the day of the week for the task. 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PH" sz="1250" b="0">
                          <a:effectLst/>
                        </a:rPr>
                        <a:t>It is represented by numbers from 0 to 7, where both 0 and 7 correspond to Sunday.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105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PH" b="1" dirty="0">
                          <a:effectLst/>
                        </a:rPr>
                        <a:t>CMD (Command</a:t>
                      </a:r>
                    </a:p>
                  </a:txBody>
                  <a:tcPr marL="38100" marR="38100" marT="66475" marB="664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Aft>
                          <a:spcPts val="750"/>
                        </a:spcAft>
                        <a:buNone/>
                      </a:pPr>
                      <a:r>
                        <a:rPr lang="en-US" sz="12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the actual command or script that will run at the scheduled time.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Aft>
                          <a:spcPts val="750"/>
                        </a:spcAft>
                        <a:buNone/>
                      </a:pPr>
                      <a:endParaRPr lang="en-US" sz="12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6471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9508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261695-77D6-D310-9456-B81E99035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B29464-6D07-C625-158E-F59EDAD40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6D14AA-4BA4-CCE8-6C23-7B18D292E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BF7782-3301-2F22-5D6B-467453377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328040-AF1E-E28D-EC91-E4F355B06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2C7432-5D56-183F-3657-EE5751AFC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FEC94-2ABB-6385-358D-155D77A2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cron</a:t>
            </a:r>
            <a:r>
              <a:rPr lang="en-US" sz="4000" dirty="0">
                <a:solidFill>
                  <a:srgbClr val="FFFFFF"/>
                </a:solidFill>
              </a:rPr>
              <a:t> file wildcard characters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45A930-494D-C79E-EAB1-75C01F883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92" y="2427898"/>
            <a:ext cx="10174563" cy="3950600"/>
          </a:xfrm>
        </p:spPr>
        <p:txBody>
          <a:bodyPr anchor="ctr">
            <a:normAutofit/>
          </a:bodyPr>
          <a:lstStyle/>
          <a:p>
            <a:pPr fontAlgn="base">
              <a:lnSpc>
                <a:spcPct val="100000"/>
              </a:lnSpc>
            </a:pPr>
            <a:r>
              <a:rPr lang="en-PH" sz="3200" b="1" dirty="0"/>
              <a:t>* </a:t>
            </a:r>
            <a:r>
              <a:rPr lang="en-PH" sz="3200" b="1" dirty="0">
                <a:sym typeface="Wingdings" pitchFamily="2" charset="2"/>
              </a:rPr>
              <a:t></a:t>
            </a:r>
            <a:r>
              <a:rPr lang="en-PH" sz="3200" b="1" dirty="0"/>
              <a:t> all possible unit</a:t>
            </a:r>
            <a:r>
              <a:rPr lang="en-US" sz="3200" b="1" dirty="0"/>
              <a:t>s</a:t>
            </a:r>
          </a:p>
          <a:p>
            <a:pPr fontAlgn="base">
              <a:lnSpc>
                <a:spcPct val="100000"/>
              </a:lnSpc>
            </a:pPr>
            <a:r>
              <a:rPr lang="en-US" sz="3200" b="1" dirty="0"/>
              <a:t>, </a:t>
            </a:r>
            <a:r>
              <a:rPr lang="en-US" sz="3200" b="1" dirty="0">
                <a:sym typeface="Wingdings" pitchFamily="2" charset="2"/>
              </a:rPr>
              <a:t></a:t>
            </a:r>
            <a:r>
              <a:rPr lang="en-US" sz="3200" b="1" dirty="0"/>
              <a:t> delimiter for multiple values</a:t>
            </a:r>
          </a:p>
          <a:p>
            <a:pPr fontAlgn="base">
              <a:lnSpc>
                <a:spcPct val="100000"/>
              </a:lnSpc>
            </a:pPr>
            <a:r>
              <a:rPr lang="en-US" sz="3200" b="1" dirty="0"/>
              <a:t>- </a:t>
            </a:r>
            <a:r>
              <a:rPr lang="en-US" sz="3200" b="1" dirty="0">
                <a:sym typeface="Wingdings" pitchFamily="2" charset="2"/>
              </a:rPr>
              <a:t> range of values</a:t>
            </a:r>
          </a:p>
          <a:p>
            <a:pPr fontAlgn="base">
              <a:lnSpc>
                <a:spcPct val="100000"/>
              </a:lnSpc>
            </a:pPr>
            <a:r>
              <a:rPr lang="en-US" sz="3200" b="1" dirty="0">
                <a:sym typeface="Wingdings" pitchFamily="2" charset="2"/>
              </a:rPr>
              <a:t>/  selection by intervals</a:t>
            </a:r>
            <a:endParaRPr lang="en-US" sz="3200" b="1" dirty="0"/>
          </a:p>
          <a:p>
            <a:pPr fontAlgn="base">
              <a:lnSpc>
                <a:spcPct val="100000"/>
              </a:lnSpc>
            </a:pPr>
            <a:endParaRPr lang="en-PH" sz="3200" b="1" dirty="0"/>
          </a:p>
        </p:txBody>
      </p:sp>
    </p:spTree>
    <p:extLst>
      <p:ext uri="{BB962C8B-B14F-4D97-AF65-F5344CB8AC3E}">
        <p14:creationId xmlns:p14="http://schemas.microsoft.com/office/powerpoint/2010/main" val="14911729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B6EB6E-5786-5F4B-0C3B-DB98D9AC4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6BF4874-D277-7AAE-E6FC-E197E8531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AD1477-C1E4-F60F-1A92-659C77FC2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CB0AD-1A9C-B08B-D745-635EEB592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5C3A07-62E5-F8E1-BCAB-4909AC5A4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FC9DC-B694-5176-5FB5-EE9A5DDFB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DD0E5-683D-2AE5-4655-673F0AFF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cron</a:t>
            </a:r>
            <a:r>
              <a:rPr lang="en-US" sz="4000" dirty="0">
                <a:solidFill>
                  <a:srgbClr val="FFFFFF"/>
                </a:solidFill>
              </a:rPr>
              <a:t> file special cases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3E81F8-2909-0AE1-BF6E-67337B66D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92" y="2427899"/>
            <a:ext cx="10174563" cy="2969292"/>
          </a:xfrm>
        </p:spPr>
        <p:txBody>
          <a:bodyPr anchor="ctr">
            <a:normAutofit/>
          </a:bodyPr>
          <a:lstStyle/>
          <a:p>
            <a:pPr fontAlgn="base">
              <a:lnSpc>
                <a:spcPct val="100000"/>
              </a:lnSpc>
            </a:pPr>
            <a:r>
              <a:rPr lang="en-PH" sz="3200" dirty="0"/>
              <a:t>@yearly 	</a:t>
            </a:r>
          </a:p>
          <a:p>
            <a:pPr fontAlgn="base">
              <a:lnSpc>
                <a:spcPct val="100000"/>
              </a:lnSpc>
            </a:pPr>
            <a:r>
              <a:rPr lang="en-PH" sz="3200" dirty="0"/>
              <a:t>@daily 	</a:t>
            </a:r>
          </a:p>
          <a:p>
            <a:pPr fontAlgn="base">
              <a:lnSpc>
                <a:spcPct val="100000"/>
              </a:lnSpc>
            </a:pPr>
            <a:r>
              <a:rPr lang="en-PH" sz="3200" dirty="0"/>
              <a:t>@hourly </a:t>
            </a:r>
          </a:p>
          <a:p>
            <a:pPr fontAlgn="base">
              <a:lnSpc>
                <a:spcPct val="100000"/>
              </a:lnSpc>
            </a:pPr>
            <a:r>
              <a:rPr lang="en-PH" sz="3200" dirty="0"/>
              <a:t>@reboot</a:t>
            </a:r>
            <a:endParaRPr lang="en-PH" sz="3200" b="1" dirty="0"/>
          </a:p>
        </p:txBody>
      </p:sp>
    </p:spTree>
    <p:extLst>
      <p:ext uri="{BB962C8B-B14F-4D97-AF65-F5344CB8AC3E}">
        <p14:creationId xmlns:p14="http://schemas.microsoft.com/office/powerpoint/2010/main" val="27410020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DC48A9-6E0B-EFFE-3F24-3423709F9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0C2EA5D-C850-CD5C-4ED4-B5B411B46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BE9978-445A-9079-DB5B-528CA5DB1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A7837A-2E8B-E581-98D7-690D6B104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9D2F31-0744-D285-721A-26ED3DF69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DE5DCE-6833-384E-1BFC-1E740D3DA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1F23A-64FF-6019-5F90-DF468A2F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crontab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BE2FE0-D430-F5E5-96EE-138EDE138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fontAlgn="base"/>
            <a:r>
              <a:rPr lang="en-PH" b="1" dirty="0"/>
              <a:t>View Current Logged-In User’s Crontab entries:</a:t>
            </a:r>
          </a:p>
          <a:p>
            <a:pPr lvl="1" fontAlgn="base"/>
            <a:r>
              <a:rPr lang="en-PH" dirty="0"/>
              <a:t>crontab –l</a:t>
            </a:r>
          </a:p>
          <a:p>
            <a:pPr fontAlgn="base"/>
            <a:r>
              <a:rPr lang="en-US" b="1" dirty="0"/>
              <a:t>View crontab entries of other Linux users:</a:t>
            </a:r>
          </a:p>
          <a:p>
            <a:pPr lvl="1" fontAlgn="base"/>
            <a:r>
              <a:rPr lang="en-US" dirty="0"/>
              <a:t>crontab -u [username] –l</a:t>
            </a:r>
          </a:p>
          <a:p>
            <a:pPr fontAlgn="base"/>
            <a:r>
              <a:rPr lang="en-US" b="1" dirty="0"/>
              <a:t>Edit Crontab Entries</a:t>
            </a:r>
          </a:p>
          <a:p>
            <a:pPr lvl="1" fontAlgn="base"/>
            <a:r>
              <a:rPr lang="en-US" dirty="0"/>
              <a:t>crontab –e</a:t>
            </a:r>
          </a:p>
          <a:p>
            <a:pPr fontAlgn="base"/>
            <a:r>
              <a:rPr lang="en-US" b="1" dirty="0"/>
              <a:t>Remove Crontab Entries</a:t>
            </a:r>
          </a:p>
          <a:p>
            <a:pPr lvl="1" fontAlgn="base"/>
            <a:r>
              <a:rPr lang="en-US" dirty="0"/>
              <a:t>crontab -r</a:t>
            </a:r>
          </a:p>
        </p:txBody>
      </p:sp>
    </p:spTree>
    <p:extLst>
      <p:ext uri="{BB962C8B-B14F-4D97-AF65-F5344CB8AC3E}">
        <p14:creationId xmlns:p14="http://schemas.microsoft.com/office/powerpoint/2010/main" val="7485043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94B0CB-C7D9-D9BE-85B2-6F78194AE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7BEF06-8070-5D12-60A1-CCAD89AB5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921176-749E-C18C-A42F-CC0611FC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D8F38F-AD40-A7EF-684A-740D6D8C2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F3AD4C-D9B2-ED4E-2A3F-06EAA3F38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D7EBC3-4B83-8BB6-FEF5-565257AC9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FD832-70A3-237F-57B5-7EB30EE71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Activity: Package Management &amp; Scheduling Jobs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FF1735-DEE2-DAD9-8C1C-00F802D6A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Install the utility that allows banner command to 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Download the steam locomotive (</a:t>
            </a:r>
            <a:r>
              <a:rPr lang="en-US" sz="2400" dirty="0" err="1"/>
              <a:t>sl</a:t>
            </a:r>
            <a:r>
              <a:rPr lang="en-US" sz="2400" dirty="0"/>
              <a:t>) </a:t>
            </a:r>
            <a:r>
              <a:rPr lang="en-US" sz="2400" dirty="0" err="1"/>
              <a:t>debian</a:t>
            </a:r>
            <a:r>
              <a:rPr lang="en-US" sz="2400" dirty="0"/>
              <a:t> package. Install the downloaded package without using APT tools.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Schedule a job based on the following requirements:</a:t>
            </a:r>
            <a:endParaRPr lang="en-US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Run /home/script1.sh every midnight.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Run /home/script2.sh every 4 minutes from 12mn – 4am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Run /home/script3.sh every 3:55pm on first day of January, March, and October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Run /home/script4.sh every first 30 minutes of the hour of the weekends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Run /home/script5.sh every 9:30am and 4:15pm on Christmas Eve.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Run /home/script6.sh every time the system reboots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From the installed utility at step 1, display a banner of "Hello World" at your terminal every minute.</a:t>
            </a:r>
          </a:p>
        </p:txBody>
      </p:sp>
    </p:spTree>
    <p:extLst>
      <p:ext uri="{BB962C8B-B14F-4D97-AF65-F5344CB8AC3E}">
        <p14:creationId xmlns:p14="http://schemas.microsoft.com/office/powerpoint/2010/main" val="18677784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775332-0B2E-3932-DC38-CF6E3752F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89AB1A-4C51-5E6F-844F-165D466A7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585B2D-C0BD-E8F3-7D9E-13FD692C7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3B48FC-5B75-80A7-4A3F-1C54CB88E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6F4D23-04AC-6B21-1EA3-136BC430B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8B06EF-3FDA-1684-560C-2E599A3E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F06CD-D152-9D21-015F-109C9FED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651060-1660-99BF-DF6A-AE457BE3B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3200" dirty="0">
                <a:hlinkClick r:id="rId2"/>
              </a:rPr>
              <a:t>https://nixwindows.wordpress.com/2015/02/09/linux-distros/</a:t>
            </a:r>
            <a:endParaRPr lang="en-US" sz="3200" dirty="0"/>
          </a:p>
          <a:p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74908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5651E2-BE4F-77A3-2C84-07B21FF7C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0F061B1-A2A7-CA75-9576-A9F06AE84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4D8442-5043-E98E-3CBB-B34C911A3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97D97E-51AE-C352-BCD6-629EAE1C9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DF156A-96A9-D785-CD2D-B60BD8AF5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90719A-427D-8EF3-BE55-1B7002D98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7F081-2CF6-04B9-736C-7478AB84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Basic Terminal Commands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505308-9F90-9F1D-DC39-A36683786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dirty="0"/>
              <a:t>clear</a:t>
            </a:r>
          </a:p>
          <a:p>
            <a:r>
              <a:rPr lang="en-US" dirty="0" err="1"/>
              <a:t>whoami</a:t>
            </a:r>
            <a:endParaRPr lang="en-US" dirty="0"/>
          </a:p>
          <a:p>
            <a:r>
              <a:rPr lang="en-US" dirty="0"/>
              <a:t>date</a:t>
            </a:r>
          </a:p>
          <a:p>
            <a:r>
              <a:rPr lang="en-US" dirty="0"/>
              <a:t>echo</a:t>
            </a:r>
          </a:p>
          <a:p>
            <a:r>
              <a:rPr lang="en-US" dirty="0"/>
              <a:t>exit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6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115620-8990-6196-8D67-65B8899AB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5B5B42F-48F5-6654-483D-1CA113B2F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8C0E4E-4CD7-8DD6-FC83-9CD6F39D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05026C-0F79-1F88-3C1B-F2E918C99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514812-ECAE-FDC2-0DD8-C62E495D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7D43A0-5B24-D423-195B-EA8D194E7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4AFFF-4A6B-25C7-636A-7629A0AA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Terminal manipulation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2B88F2-9C6D-BB7E-0DF1-DBB4D075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Command Line editing</a:t>
            </a:r>
          </a:p>
          <a:p>
            <a:r>
              <a:rPr lang="en-US" sz="2000" dirty="0"/>
              <a:t>Command completion</a:t>
            </a:r>
          </a:p>
          <a:p>
            <a:r>
              <a:rPr lang="en-US" sz="2000" dirty="0"/>
              <a:t>Command History</a:t>
            </a:r>
          </a:p>
          <a:p>
            <a:r>
              <a:rPr lang="en-US" sz="2000" dirty="0"/>
              <a:t>Aliasing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894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4FE097-0E87-8254-913E-4921978DC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8FC5470-0926-1AE9-E383-BE3992DE3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976455-47A9-7DC2-1DE3-FF74E1AB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EC7261-3122-C307-2597-AE51A07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326E2F-D920-E7B9-E7FF-F9CC8B251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FF806D-17B9-1844-1561-7BD8D830B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D72AD-1CB8-B610-C7A3-B435F8DA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Variables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002DDA-4647-A3D1-41F4-40692FB8D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PH" dirty="0"/>
              <a:t>character string to which we assign a value.</a:t>
            </a:r>
          </a:p>
          <a:p>
            <a:endParaRPr lang="en-PH" dirty="0"/>
          </a:p>
          <a:p>
            <a:pPr lvl="1"/>
            <a:r>
              <a:rPr lang="en-US" dirty="0"/>
              <a:t>Environment / local </a:t>
            </a:r>
            <a:r>
              <a:rPr lang="en-US" dirty="0" err="1"/>
              <a:t>variabls</a:t>
            </a:r>
            <a:endParaRPr lang="en-US" dirty="0"/>
          </a:p>
          <a:p>
            <a:pPr lvl="1"/>
            <a:r>
              <a:rPr lang="en-US" dirty="0"/>
              <a:t>System / shell variables</a:t>
            </a:r>
            <a:endParaRPr lang="en-US" sz="12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741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4A560F-0C6E-EDB7-C108-62AF0A968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33D88CA-1C5A-4DE6-066F-D7CA0BED4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37B032-EA79-1313-2158-86A666B1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B2E262-C82E-FD7F-E690-65D1B1C35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83F205-A9CC-201E-858E-FE2D8F721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56D5E4-EAD7-7194-2A71-F855D28D3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68060-76A8-FC32-1BCB-7424E6207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Variables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5A6D6A-EE33-B9DC-DE8C-09EF3EFB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Variable assignment</a:t>
            </a:r>
          </a:p>
          <a:p>
            <a:pPr lvl="1"/>
            <a:r>
              <a:rPr lang="en-US" sz="1600" i="1" dirty="0"/>
              <a:t>variable=value</a:t>
            </a:r>
          </a:p>
          <a:p>
            <a:r>
              <a:rPr lang="en-US" sz="2000" dirty="0"/>
              <a:t>Variable substitution</a:t>
            </a:r>
          </a:p>
          <a:p>
            <a:pPr lvl="1"/>
            <a:r>
              <a:rPr lang="en-US" sz="1600" i="1" dirty="0"/>
              <a:t>echo $variable</a:t>
            </a:r>
          </a:p>
          <a:p>
            <a:r>
              <a:rPr lang="en-US" sz="2000" dirty="0"/>
              <a:t>Command substitution</a:t>
            </a:r>
          </a:p>
          <a:p>
            <a:pPr lvl="1"/>
            <a:r>
              <a:rPr lang="en-US" sz="1600" i="1" dirty="0"/>
              <a:t>ls $(</a:t>
            </a:r>
            <a:r>
              <a:rPr lang="en-US" sz="1600" i="1" dirty="0" err="1"/>
              <a:t>pwd</a:t>
            </a:r>
            <a:r>
              <a:rPr lang="en-US" sz="1600" i="1" dirty="0"/>
              <a:t>)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745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7555</TotalTime>
  <Words>2488</Words>
  <Application>Microsoft Macintosh PowerPoint</Application>
  <PresentationFormat>Widescreen</PresentationFormat>
  <Paragraphs>455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Aptos</vt:lpstr>
      <vt:lpstr>Aptos Display</vt:lpstr>
      <vt:lpstr>Arial</vt:lpstr>
      <vt:lpstr>Menlo</vt:lpstr>
      <vt:lpstr>Nunito</vt:lpstr>
      <vt:lpstr>Wingdings</vt:lpstr>
      <vt:lpstr>Office Theme</vt:lpstr>
      <vt:lpstr>Basics of Linux</vt:lpstr>
      <vt:lpstr>What is Linux</vt:lpstr>
      <vt:lpstr>Linux distros</vt:lpstr>
      <vt:lpstr>The Terminal</vt:lpstr>
      <vt:lpstr>Commands, arguments, and options</vt:lpstr>
      <vt:lpstr>Basic Terminal Commands</vt:lpstr>
      <vt:lpstr>Terminal manipulation</vt:lpstr>
      <vt:lpstr>Variables</vt:lpstr>
      <vt:lpstr>Variables</vt:lpstr>
      <vt:lpstr>Quoting</vt:lpstr>
      <vt:lpstr>The Filesystem Hierarchy Standard</vt:lpstr>
      <vt:lpstr>The Filesystem Hierarchy Standard</vt:lpstr>
      <vt:lpstr>Navigation</vt:lpstr>
      <vt:lpstr>File Manipulation</vt:lpstr>
      <vt:lpstr>File Access and Permission</vt:lpstr>
      <vt:lpstr>File Access and Permission</vt:lpstr>
      <vt:lpstr>File Access and Permission</vt:lpstr>
      <vt:lpstr>File Access and Permission</vt:lpstr>
      <vt:lpstr>Activity: Basic Commands</vt:lpstr>
      <vt:lpstr>Input / Output Redirection</vt:lpstr>
      <vt:lpstr>Linux pipe</vt:lpstr>
      <vt:lpstr>Filters</vt:lpstr>
      <vt:lpstr>Filters</vt:lpstr>
      <vt:lpstr>Activity: Using Filters</vt:lpstr>
      <vt:lpstr>The vi Editor</vt:lpstr>
      <vt:lpstr>The vi Editor</vt:lpstr>
      <vt:lpstr>The vi Editor: Command mode</vt:lpstr>
      <vt:lpstr>Activity: Using the vi editor</vt:lpstr>
      <vt:lpstr>Shell Script</vt:lpstr>
      <vt:lpstr>Parts of a Shell Script</vt:lpstr>
      <vt:lpstr>Steps of Creating / Running a Script</vt:lpstr>
      <vt:lpstr>Shell Script: Accepting Inputs</vt:lpstr>
      <vt:lpstr>Shell Script: Arithmetic Expression</vt:lpstr>
      <vt:lpstr>Shell Script: Arithmetic Operators</vt:lpstr>
      <vt:lpstr>Activity: Creating your first script</vt:lpstr>
      <vt:lpstr>Shell Script: Conditional expressions</vt:lpstr>
      <vt:lpstr>Shell Script: Conditional Statements(if)</vt:lpstr>
      <vt:lpstr>Shell Script: Conditional Statements (if-else)</vt:lpstr>
      <vt:lpstr>Shell Script: Conditional Statements (if-elif-else)</vt:lpstr>
      <vt:lpstr>Shell Script: Conditional Statements (case-esac)</vt:lpstr>
      <vt:lpstr>Shell Script: Looping statements (while)</vt:lpstr>
      <vt:lpstr>Shell Script: Looping statements (until)</vt:lpstr>
      <vt:lpstr>Shell Script: Looping statements (for)</vt:lpstr>
      <vt:lpstr>Shell Script: Loop control</vt:lpstr>
      <vt:lpstr>Shell Script: Functions</vt:lpstr>
      <vt:lpstr>Activity: Linux scripting</vt:lpstr>
      <vt:lpstr>Package Management in Linux</vt:lpstr>
      <vt:lpstr>Package Management: RPM</vt:lpstr>
      <vt:lpstr>Package Management: DPKG</vt:lpstr>
      <vt:lpstr>Package Management: APT</vt:lpstr>
      <vt:lpstr>Package Management: YUM</vt:lpstr>
      <vt:lpstr>Scheduling jobs</vt:lpstr>
      <vt:lpstr>cron file format</vt:lpstr>
      <vt:lpstr>cron file wildcard characters</vt:lpstr>
      <vt:lpstr>cron file special cases</vt:lpstr>
      <vt:lpstr>crontab</vt:lpstr>
      <vt:lpstr>Activity: Package Management &amp; Scheduling Jobs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Cuesta, Joshua</dc:creator>
  <cp:lastModifiedBy>Cuesta, Joshua</cp:lastModifiedBy>
  <cp:revision>20</cp:revision>
  <dcterms:created xsi:type="dcterms:W3CDTF">2025-01-06T15:13:15Z</dcterms:created>
  <dcterms:modified xsi:type="dcterms:W3CDTF">2025-08-16T07:51:46Z</dcterms:modified>
</cp:coreProperties>
</file>