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58" r:id="rId4"/>
    <p:sldId id="260" r:id="rId5"/>
    <p:sldId id="269" r:id="rId6"/>
    <p:sldId id="267"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8F5"/>
    <a:srgbClr val="E28394"/>
    <a:srgbClr val="1D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7"/>
    <p:restoredTop sz="96552"/>
  </p:normalViewPr>
  <p:slideViewPr>
    <p:cSldViewPr snapToGrid="0">
      <p:cViewPr>
        <p:scale>
          <a:sx n="100" d="100"/>
          <a:sy n="100" d="100"/>
        </p:scale>
        <p:origin x="248"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oshuadunn/Desktop/Customer%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oshuadunn/Desktop/Customer%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oshuadunn/Desktop/Order%20Line%20Item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oshuadunn/Desktop/Order%20Line%20Item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joshuadunn/Desktop/OrderLineItem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joshuadunn/Desktop/Customer%20Analysi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solidFill>
              <a:schemeClr val="tx1"/>
            </a:solidFill>
            <a:ln>
              <a:solidFill>
                <a:schemeClr val="tx2"/>
              </a:solidFill>
            </a:ln>
          </c:spPr>
          <c:dPt>
            <c:idx val="0"/>
            <c:bubble3D val="0"/>
            <c:spPr>
              <a:solidFill>
                <a:schemeClr val="accent6">
                  <a:lumMod val="50000"/>
                </a:schemeClr>
              </a:solidFill>
              <a:ln w="19050">
                <a:solidFill>
                  <a:schemeClr val="tx2"/>
                </a:solidFill>
              </a:ln>
              <a:effectLst/>
            </c:spPr>
            <c:extLst>
              <c:ext xmlns:c16="http://schemas.microsoft.com/office/drawing/2014/chart" uri="{C3380CC4-5D6E-409C-BE32-E72D297353CC}">
                <c16:uniqueId val="{00000001-768D-CB4A-9F28-206A5415481F}"/>
              </c:ext>
            </c:extLst>
          </c:dPt>
          <c:dPt>
            <c:idx val="1"/>
            <c:bubble3D val="0"/>
            <c:spPr>
              <a:solidFill>
                <a:srgbClr val="FBF8F5"/>
              </a:solidFill>
              <a:ln w="19050">
                <a:solidFill>
                  <a:schemeClr val="tx2"/>
                </a:solidFill>
              </a:ln>
              <a:effectLst/>
            </c:spPr>
            <c:extLst>
              <c:ext xmlns:c16="http://schemas.microsoft.com/office/drawing/2014/chart" uri="{C3380CC4-5D6E-409C-BE32-E72D297353CC}">
                <c16:uniqueId val="{00000003-768D-CB4A-9F28-206A5415481F}"/>
              </c:ext>
            </c:extLst>
          </c:dPt>
          <c:dLbls>
            <c:dLbl>
              <c:idx val="0"/>
              <c:layout>
                <c:manualLayout>
                  <c:x val="3.4347059280965424E-2"/>
                  <c:y val="4.50905442088608E-2"/>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68D-CB4A-9F28-206A5415481F}"/>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extLst>
          </c:dLbls>
          <c:cat>
            <c:strRef>
              <c:f>Sheet4!$G$1:$H$1</c:f>
              <c:strCache>
                <c:ptCount val="2"/>
                <c:pt idx="0">
                  <c:v>new_free</c:v>
                </c:pt>
                <c:pt idx="1">
                  <c:v>New_Not_free</c:v>
                </c:pt>
              </c:strCache>
            </c:strRef>
          </c:cat>
          <c:val>
            <c:numRef>
              <c:f>Sheet4!$G$2:$H$2</c:f>
              <c:numCache>
                <c:formatCode>0%</c:formatCode>
                <c:ptCount val="2"/>
                <c:pt idx="0">
                  <c:v>0.19</c:v>
                </c:pt>
                <c:pt idx="1">
                  <c:v>0.81</c:v>
                </c:pt>
              </c:numCache>
            </c:numRef>
          </c:val>
          <c:extLst>
            <c:ext xmlns:c16="http://schemas.microsoft.com/office/drawing/2014/chart" uri="{C3380CC4-5D6E-409C-BE32-E72D297353CC}">
              <c16:uniqueId val="{00000004-768D-CB4A-9F28-206A5415481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Seasonal Scents Sold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6">
                  <a:lumMod val="50000"/>
                </a:schemeClr>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9-EBD7-A246-BCDF-56D1D1E97828}"/>
                </c:ext>
              </c:extLst>
            </c:dLbl>
            <c:dLbl>
              <c:idx val="1"/>
              <c:delete val="1"/>
              <c:extLst>
                <c:ext xmlns:c15="http://schemas.microsoft.com/office/drawing/2012/chart" uri="{CE6537A1-D6FC-4f65-9D91-7224C49458BB}"/>
                <c:ext xmlns:c16="http://schemas.microsoft.com/office/drawing/2014/chart" uri="{C3380CC4-5D6E-409C-BE32-E72D297353CC}">
                  <c16:uniqueId val="{00000008-EBD7-A246-BCDF-56D1D1E97828}"/>
                </c:ext>
              </c:extLst>
            </c:dLbl>
            <c:dLbl>
              <c:idx val="2"/>
              <c:delete val="1"/>
              <c:extLst>
                <c:ext xmlns:c15="http://schemas.microsoft.com/office/drawing/2012/chart" uri="{CE6537A1-D6FC-4f65-9D91-7224C49458BB}"/>
                <c:ext xmlns:c16="http://schemas.microsoft.com/office/drawing/2014/chart" uri="{C3380CC4-5D6E-409C-BE32-E72D297353CC}">
                  <c16:uniqueId val="{00000007-EBD7-A246-BCDF-56D1D1E97828}"/>
                </c:ext>
              </c:extLst>
            </c:dLbl>
            <c:dLbl>
              <c:idx val="3"/>
              <c:delete val="1"/>
              <c:extLst>
                <c:ext xmlns:c15="http://schemas.microsoft.com/office/drawing/2012/chart" uri="{CE6537A1-D6FC-4f65-9D91-7224C49458BB}"/>
                <c:ext xmlns:c16="http://schemas.microsoft.com/office/drawing/2014/chart" uri="{C3380CC4-5D6E-409C-BE32-E72D297353CC}">
                  <c16:uniqueId val="{00000006-EBD7-A246-BCDF-56D1D1E97828}"/>
                </c:ext>
              </c:extLst>
            </c:dLbl>
            <c:dLbl>
              <c:idx val="4"/>
              <c:delete val="1"/>
              <c:extLst>
                <c:ext xmlns:c15="http://schemas.microsoft.com/office/drawing/2012/chart" uri="{CE6537A1-D6FC-4f65-9D91-7224C49458BB}"/>
                <c:ext xmlns:c16="http://schemas.microsoft.com/office/drawing/2014/chart" uri="{C3380CC4-5D6E-409C-BE32-E72D297353CC}">
                  <c16:uniqueId val="{00000005-EBD7-A246-BCDF-56D1D1E97828}"/>
                </c:ext>
              </c:extLst>
            </c:dLbl>
            <c:dLbl>
              <c:idx val="5"/>
              <c:delete val="1"/>
              <c:extLst>
                <c:ext xmlns:c15="http://schemas.microsoft.com/office/drawing/2012/chart" uri="{CE6537A1-D6FC-4f65-9D91-7224C49458BB}"/>
                <c:ext xmlns:c16="http://schemas.microsoft.com/office/drawing/2014/chart" uri="{C3380CC4-5D6E-409C-BE32-E72D297353CC}">
                  <c16:uniqueId val="{00000004-EBD7-A246-BCDF-56D1D1E97828}"/>
                </c:ext>
              </c:extLst>
            </c:dLbl>
            <c:dLbl>
              <c:idx val="6"/>
              <c:delete val="1"/>
              <c:extLst>
                <c:ext xmlns:c15="http://schemas.microsoft.com/office/drawing/2012/chart" uri="{CE6537A1-D6FC-4f65-9D91-7224C49458BB}"/>
                <c:ext xmlns:c16="http://schemas.microsoft.com/office/drawing/2014/chart" uri="{C3380CC4-5D6E-409C-BE32-E72D297353CC}">
                  <c16:uniqueId val="{00000003-EBD7-A246-BCDF-56D1D1E97828}"/>
                </c:ext>
              </c:extLst>
            </c:dLbl>
            <c:dLbl>
              <c:idx val="7"/>
              <c:delete val="1"/>
              <c:extLst>
                <c:ext xmlns:c15="http://schemas.microsoft.com/office/drawing/2012/chart" uri="{CE6537A1-D6FC-4f65-9D91-7224C49458BB}"/>
                <c:ext xmlns:c16="http://schemas.microsoft.com/office/drawing/2014/chart" uri="{C3380CC4-5D6E-409C-BE32-E72D297353CC}">
                  <c16:uniqueId val="{00000002-EBD7-A246-BCDF-56D1D1E97828}"/>
                </c:ext>
              </c:extLst>
            </c:dLbl>
            <c:dLbl>
              <c:idx val="8"/>
              <c:delete val="1"/>
              <c:extLst>
                <c:ext xmlns:c15="http://schemas.microsoft.com/office/drawing/2012/chart" uri="{CE6537A1-D6FC-4f65-9D91-7224C49458BB}"/>
                <c:ext xmlns:c16="http://schemas.microsoft.com/office/drawing/2014/chart" uri="{C3380CC4-5D6E-409C-BE32-E72D297353CC}">
                  <c16:uniqueId val="{00000001-EBD7-A246-BCDF-56D1D1E97828}"/>
                </c:ext>
              </c:extLst>
            </c:dLbl>
            <c:dLbl>
              <c:idx val="9"/>
              <c:layout>
                <c:manualLayout>
                  <c:x val="-5.7167440978195531E-2"/>
                  <c:y val="-9.203924993176845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BD7-A246-BCDF-56D1D1E97828}"/>
                </c:ext>
              </c:extLst>
            </c:dLbl>
            <c:dLbl>
              <c:idx val="11"/>
              <c:delete val="1"/>
              <c:extLst>
                <c:ext xmlns:c15="http://schemas.microsoft.com/office/drawing/2012/chart" uri="{CE6537A1-D6FC-4f65-9D91-7224C49458BB}"/>
                <c:ext xmlns:c16="http://schemas.microsoft.com/office/drawing/2014/chart" uri="{C3380CC4-5D6E-409C-BE32-E72D297353CC}">
                  <c16:uniqueId val="{0000000A-EBD7-A246-BCDF-56D1D1E97828}"/>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Sheet4!$B$1:$B$12</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Sheet4!$C$1:$C$12</c:f>
              <c:numCache>
                <c:formatCode>General</c:formatCode>
                <c:ptCount val="12"/>
                <c:pt idx="0">
                  <c:v>17</c:v>
                </c:pt>
                <c:pt idx="1">
                  <c:v>17</c:v>
                </c:pt>
                <c:pt idx="2">
                  <c:v>13</c:v>
                </c:pt>
                <c:pt idx="3">
                  <c:v>7</c:v>
                </c:pt>
                <c:pt idx="4">
                  <c:v>10</c:v>
                </c:pt>
                <c:pt idx="5">
                  <c:v>16</c:v>
                </c:pt>
                <c:pt idx="6">
                  <c:v>7</c:v>
                </c:pt>
                <c:pt idx="7">
                  <c:v>14</c:v>
                </c:pt>
                <c:pt idx="8">
                  <c:v>14</c:v>
                </c:pt>
                <c:pt idx="9">
                  <c:v>6</c:v>
                </c:pt>
                <c:pt idx="10">
                  <c:v>85</c:v>
                </c:pt>
                <c:pt idx="11">
                  <c:v>62</c:v>
                </c:pt>
              </c:numCache>
            </c:numRef>
          </c:val>
          <c:smooth val="0"/>
          <c:extLst>
            <c:ext xmlns:c16="http://schemas.microsoft.com/office/drawing/2014/chart" uri="{C3380CC4-5D6E-409C-BE32-E72D297353CC}">
              <c16:uniqueId val="{00000000-B7BD-2144-A63D-DA5924CB2764}"/>
            </c:ext>
          </c:extLst>
        </c:ser>
        <c:dLbls>
          <c:showLegendKey val="0"/>
          <c:showVal val="0"/>
          <c:showCatName val="0"/>
          <c:showSerName val="0"/>
          <c:showPercent val="0"/>
          <c:showBubbleSize val="0"/>
        </c:dLbls>
        <c:smooth val="0"/>
        <c:axId val="544027631"/>
        <c:axId val="543861407"/>
      </c:lineChart>
      <c:catAx>
        <c:axId val="544027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43861407"/>
        <c:crosses val="autoZero"/>
        <c:auto val="1"/>
        <c:lblAlgn val="ctr"/>
        <c:lblOffset val="100"/>
        <c:noMultiLvlLbl val="0"/>
      </c:catAx>
      <c:valAx>
        <c:axId val="543861407"/>
        <c:scaling>
          <c:orientation val="minMax"/>
        </c:scaling>
        <c:delete val="1"/>
        <c:axPos val="l"/>
        <c:numFmt formatCode="General" sourceLinked="1"/>
        <c:majorTickMark val="none"/>
        <c:minorTickMark val="none"/>
        <c:tickLblPos val="nextTo"/>
        <c:crossAx val="5440276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Sheet6!$G$1</c:f>
              <c:strCache>
                <c:ptCount val="1"/>
                <c:pt idx="0">
                  <c:v>revenue per sale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Sheet6!$F$2:$F$15</c:f>
            </c:multiLvlStrRef>
          </c:cat>
          <c:val>
            <c:numRef>
              <c:f>Sheet6!$G$2:$G$15</c:f>
            </c:numRef>
          </c:val>
          <c:extLst>
            <c:ext xmlns:c16="http://schemas.microsoft.com/office/drawing/2014/chart" uri="{C3380CC4-5D6E-409C-BE32-E72D297353CC}">
              <c16:uniqueId val="{00000000-7CAB-6F4C-AF6F-F3E27880F4A7}"/>
            </c:ext>
          </c:extLst>
        </c:ser>
        <c:dLbls>
          <c:dLblPos val="outEnd"/>
          <c:showLegendKey val="0"/>
          <c:showVal val="1"/>
          <c:showCatName val="0"/>
          <c:showSerName val="0"/>
          <c:showPercent val="0"/>
          <c:showBubbleSize val="0"/>
        </c:dLbls>
        <c:gapWidth val="219"/>
        <c:overlap val="-27"/>
        <c:axId val="301760671"/>
        <c:axId val="301165999"/>
      </c:barChart>
      <c:catAx>
        <c:axId val="30176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1D1B1B"/>
                </a:solidFill>
                <a:latin typeface="+mn-lt"/>
                <a:ea typeface="+mn-ea"/>
                <a:cs typeface="+mn-cs"/>
              </a:defRPr>
            </a:pPr>
            <a:endParaRPr lang="en-US"/>
          </a:p>
        </c:txPr>
        <c:crossAx val="301165999"/>
        <c:crosses val="autoZero"/>
        <c:auto val="1"/>
        <c:lblAlgn val="ctr"/>
        <c:lblOffset val="100"/>
        <c:noMultiLvlLbl val="0"/>
      </c:catAx>
      <c:valAx>
        <c:axId val="301165999"/>
        <c:scaling>
          <c:orientation val="minMax"/>
        </c:scaling>
        <c:delete val="0"/>
        <c:axPos val="l"/>
        <c:majorGridlines>
          <c:spPr>
            <a:ln w="9525" cap="flat" cmpd="sng" algn="ctr">
              <a:solidFill>
                <a:schemeClr val="bg2"/>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1D1B1B"/>
                </a:solidFill>
                <a:latin typeface="+mn-lt"/>
                <a:ea typeface="+mn-ea"/>
                <a:cs typeface="+mn-cs"/>
              </a:defRPr>
            </a:pPr>
            <a:endParaRPr lang="en-US"/>
          </a:p>
        </c:txPr>
        <c:crossAx val="3017606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6">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Performing SKUs'!$A$555:$A$571</c:f>
              <c:strCache>
                <c:ptCount val="17"/>
                <c:pt idx="0">
                  <c:v>1DB</c:v>
                </c:pt>
                <c:pt idx="1">
                  <c:v>VNTH</c:v>
                </c:pt>
                <c:pt idx="2">
                  <c:v>MZX</c:v>
                </c:pt>
                <c:pt idx="3">
                  <c:v>AAM</c:v>
                </c:pt>
                <c:pt idx="4">
                  <c:v>GNT</c:v>
                </c:pt>
                <c:pt idx="5">
                  <c:v>LWX</c:v>
                </c:pt>
                <c:pt idx="6">
                  <c:v>ATP</c:v>
                </c:pt>
                <c:pt idx="7">
                  <c:v>RZB</c:v>
                </c:pt>
                <c:pt idx="8">
                  <c:v>KAJH</c:v>
                </c:pt>
                <c:pt idx="9">
                  <c:v>SIB</c:v>
                </c:pt>
                <c:pt idx="10">
                  <c:v>YMD</c:v>
                </c:pt>
                <c:pt idx="11">
                  <c:v>VCWH</c:v>
                </c:pt>
                <c:pt idx="12">
                  <c:v>HBC</c:v>
                </c:pt>
                <c:pt idx="13">
                  <c:v>SLT</c:v>
                </c:pt>
                <c:pt idx="14">
                  <c:v>GNTH</c:v>
                </c:pt>
                <c:pt idx="15">
                  <c:v>CRSH</c:v>
                </c:pt>
                <c:pt idx="16">
                  <c:v>PCF</c:v>
                </c:pt>
              </c:strCache>
            </c:strRef>
          </c:cat>
          <c:val>
            <c:numRef>
              <c:f>'Top Performing SKUs'!$B$555:$B$571</c:f>
              <c:numCache>
                <c:formatCode>0.0</c:formatCode>
                <c:ptCount val="17"/>
                <c:pt idx="0">
                  <c:v>181</c:v>
                </c:pt>
                <c:pt idx="1">
                  <c:v>67.3</c:v>
                </c:pt>
                <c:pt idx="2">
                  <c:v>33</c:v>
                </c:pt>
                <c:pt idx="3">
                  <c:v>22.1</c:v>
                </c:pt>
                <c:pt idx="4">
                  <c:v>17.100000000000001</c:v>
                </c:pt>
                <c:pt idx="5">
                  <c:v>14.7</c:v>
                </c:pt>
                <c:pt idx="6">
                  <c:v>13.5</c:v>
                </c:pt>
                <c:pt idx="7">
                  <c:v>12.3</c:v>
                </c:pt>
                <c:pt idx="8">
                  <c:v>11.7</c:v>
                </c:pt>
                <c:pt idx="9">
                  <c:v>11.4</c:v>
                </c:pt>
                <c:pt idx="10">
                  <c:v>11.1</c:v>
                </c:pt>
                <c:pt idx="11">
                  <c:v>9.1</c:v>
                </c:pt>
                <c:pt idx="12">
                  <c:v>7.6</c:v>
                </c:pt>
                <c:pt idx="13">
                  <c:v>6.8</c:v>
                </c:pt>
                <c:pt idx="14">
                  <c:v>6.5</c:v>
                </c:pt>
                <c:pt idx="15">
                  <c:v>5.5</c:v>
                </c:pt>
                <c:pt idx="16" formatCode="0">
                  <c:v>5</c:v>
                </c:pt>
              </c:numCache>
            </c:numRef>
          </c:val>
          <c:extLst>
            <c:ext xmlns:c16="http://schemas.microsoft.com/office/drawing/2014/chart" uri="{C3380CC4-5D6E-409C-BE32-E72D297353CC}">
              <c16:uniqueId val="{00000000-4483-BD44-AA22-0172717BB4BD}"/>
            </c:ext>
          </c:extLst>
        </c:ser>
        <c:dLbls>
          <c:dLblPos val="outEnd"/>
          <c:showLegendKey val="0"/>
          <c:showVal val="1"/>
          <c:showCatName val="0"/>
          <c:showSerName val="0"/>
          <c:showPercent val="0"/>
          <c:showBubbleSize val="0"/>
        </c:dLbls>
        <c:gapWidth val="219"/>
        <c:overlap val="-27"/>
        <c:axId val="329135568"/>
        <c:axId val="328577472"/>
      </c:barChart>
      <c:catAx>
        <c:axId val="32913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rgbClr val="1D1B1B"/>
                </a:solidFill>
                <a:latin typeface="+mn-lt"/>
                <a:ea typeface="+mn-ea"/>
                <a:cs typeface="+mn-cs"/>
              </a:defRPr>
            </a:pPr>
            <a:endParaRPr lang="en-US"/>
          </a:p>
        </c:txPr>
        <c:crossAx val="328577472"/>
        <c:crosses val="autoZero"/>
        <c:auto val="1"/>
        <c:lblAlgn val="ctr"/>
        <c:lblOffset val="100"/>
        <c:noMultiLvlLbl val="0"/>
      </c:catAx>
      <c:valAx>
        <c:axId val="328577472"/>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1D1B1B"/>
                </a:solidFill>
                <a:latin typeface="+mn-lt"/>
                <a:ea typeface="+mn-ea"/>
                <a:cs typeface="+mn-cs"/>
              </a:defRPr>
            </a:pPr>
            <a:endParaRPr lang="en-US"/>
          </a:p>
        </c:txPr>
        <c:crossAx val="329135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Sheet1!$N$1</c:f>
              <c:strCache>
                <c:ptCount val="1"/>
                <c:pt idx="0">
                  <c:v>revenue</c:v>
                </c:pt>
              </c:strCache>
            </c:strRef>
          </c:tx>
          <c:spPr>
            <a:solidFill>
              <a:schemeClr val="accent1"/>
            </a:solidFill>
            <a:ln>
              <a:noFill/>
            </a:ln>
            <a:effectLst/>
          </c:spPr>
          <c:invertIfNegative val="0"/>
          <c:cat>
            <c:strRef>
              <c:f>Sheet1!$M$2:$M$17</c:f>
              <c:strCache>
                <c:ptCount val="16"/>
                <c:pt idx="0">
                  <c:v>900-01804</c:v>
                </c:pt>
                <c:pt idx="1">
                  <c:v>900-00752</c:v>
                </c:pt>
                <c:pt idx="2">
                  <c:v>900-01208</c:v>
                </c:pt>
                <c:pt idx="3">
                  <c:v>KDRH</c:v>
                </c:pt>
                <c:pt idx="4">
                  <c:v>900-00930</c:v>
                </c:pt>
                <c:pt idx="5">
                  <c:v>PNCH</c:v>
                </c:pt>
                <c:pt idx="6">
                  <c:v>BVMH</c:v>
                </c:pt>
                <c:pt idx="7">
                  <c:v>900-00888</c:v>
                </c:pt>
                <c:pt idx="8">
                  <c:v>900-01025</c:v>
                </c:pt>
                <c:pt idx="9">
                  <c:v>900-00857</c:v>
                </c:pt>
                <c:pt idx="10">
                  <c:v>900-01181</c:v>
                </c:pt>
                <c:pt idx="11">
                  <c:v>900-01026</c:v>
                </c:pt>
                <c:pt idx="12">
                  <c:v>900-01132</c:v>
                </c:pt>
                <c:pt idx="13">
                  <c:v>RHWH</c:v>
                </c:pt>
                <c:pt idx="14">
                  <c:v>AJPH</c:v>
                </c:pt>
                <c:pt idx="15">
                  <c:v>ATT</c:v>
                </c:pt>
              </c:strCache>
            </c:strRef>
          </c:cat>
          <c:val>
            <c:numRef>
              <c:f>Sheet1!$N$2:$N$17</c:f>
            </c:numRef>
          </c:val>
          <c:extLst>
            <c:ext xmlns:c16="http://schemas.microsoft.com/office/drawing/2014/chart" uri="{C3380CC4-5D6E-409C-BE32-E72D297353CC}">
              <c16:uniqueId val="{00000000-ED40-0E4A-AE29-EEAB10C82C58}"/>
            </c:ext>
          </c:extLst>
        </c:ser>
        <c:ser>
          <c:idx val="1"/>
          <c:order val="1"/>
          <c:tx>
            <c:strRef>
              <c:f>Sheet1!$O$1</c:f>
              <c:strCache>
                <c:ptCount val="1"/>
                <c:pt idx="0">
                  <c:v>cost</c:v>
                </c:pt>
              </c:strCache>
            </c:strRef>
          </c:tx>
          <c:spPr>
            <a:solidFill>
              <a:schemeClr val="accent2"/>
            </a:solidFill>
            <a:ln>
              <a:noFill/>
            </a:ln>
            <a:effectLst/>
          </c:spPr>
          <c:invertIfNegative val="0"/>
          <c:cat>
            <c:strRef>
              <c:f>Sheet1!$M$2:$M$17</c:f>
              <c:strCache>
                <c:ptCount val="16"/>
                <c:pt idx="0">
                  <c:v>900-01804</c:v>
                </c:pt>
                <c:pt idx="1">
                  <c:v>900-00752</c:v>
                </c:pt>
                <c:pt idx="2">
                  <c:v>900-01208</c:v>
                </c:pt>
                <c:pt idx="3">
                  <c:v>KDRH</c:v>
                </c:pt>
                <c:pt idx="4">
                  <c:v>900-00930</c:v>
                </c:pt>
                <c:pt idx="5">
                  <c:v>PNCH</c:v>
                </c:pt>
                <c:pt idx="6">
                  <c:v>BVMH</c:v>
                </c:pt>
                <c:pt idx="7">
                  <c:v>900-00888</c:v>
                </c:pt>
                <c:pt idx="8">
                  <c:v>900-01025</c:v>
                </c:pt>
                <c:pt idx="9">
                  <c:v>900-00857</c:v>
                </c:pt>
                <c:pt idx="10">
                  <c:v>900-01181</c:v>
                </c:pt>
                <c:pt idx="11">
                  <c:v>900-01026</c:v>
                </c:pt>
                <c:pt idx="12">
                  <c:v>900-01132</c:v>
                </c:pt>
                <c:pt idx="13">
                  <c:v>RHWH</c:v>
                </c:pt>
                <c:pt idx="14">
                  <c:v>AJPH</c:v>
                </c:pt>
                <c:pt idx="15">
                  <c:v>ATT</c:v>
                </c:pt>
              </c:strCache>
            </c:strRef>
          </c:cat>
          <c:val>
            <c:numRef>
              <c:f>Sheet1!$O$2:$O$17</c:f>
            </c:numRef>
          </c:val>
          <c:extLst>
            <c:ext xmlns:c16="http://schemas.microsoft.com/office/drawing/2014/chart" uri="{C3380CC4-5D6E-409C-BE32-E72D297353CC}">
              <c16:uniqueId val="{00000001-ED40-0E4A-AE29-EEAB10C82C58}"/>
            </c:ext>
          </c:extLst>
        </c:ser>
        <c:ser>
          <c:idx val="2"/>
          <c:order val="2"/>
          <c:tx>
            <c:strRef>
              <c:f>Sheet1!$P$1</c:f>
              <c:strCache>
                <c:ptCount val="1"/>
                <c:pt idx="0">
                  <c:v>profit</c:v>
                </c:pt>
              </c:strCache>
            </c:strRef>
          </c:tx>
          <c:spPr>
            <a:solidFill>
              <a:schemeClr val="accent3"/>
            </a:solidFill>
            <a:ln>
              <a:noFill/>
            </a:ln>
            <a:effectLst/>
          </c:spPr>
          <c:invertIfNegative val="0"/>
          <c:cat>
            <c:strRef>
              <c:f>Sheet1!$M$2:$M$17</c:f>
              <c:strCache>
                <c:ptCount val="16"/>
                <c:pt idx="0">
                  <c:v>900-01804</c:v>
                </c:pt>
                <c:pt idx="1">
                  <c:v>900-00752</c:v>
                </c:pt>
                <c:pt idx="2">
                  <c:v>900-01208</c:v>
                </c:pt>
                <c:pt idx="3">
                  <c:v>KDRH</c:v>
                </c:pt>
                <c:pt idx="4">
                  <c:v>900-00930</c:v>
                </c:pt>
                <c:pt idx="5">
                  <c:v>PNCH</c:v>
                </c:pt>
                <c:pt idx="6">
                  <c:v>BVMH</c:v>
                </c:pt>
                <c:pt idx="7">
                  <c:v>900-00888</c:v>
                </c:pt>
                <c:pt idx="8">
                  <c:v>900-01025</c:v>
                </c:pt>
                <c:pt idx="9">
                  <c:v>900-00857</c:v>
                </c:pt>
                <c:pt idx="10">
                  <c:v>900-01181</c:v>
                </c:pt>
                <c:pt idx="11">
                  <c:v>900-01026</c:v>
                </c:pt>
                <c:pt idx="12">
                  <c:v>900-01132</c:v>
                </c:pt>
                <c:pt idx="13">
                  <c:v>RHWH</c:v>
                </c:pt>
                <c:pt idx="14">
                  <c:v>AJPH</c:v>
                </c:pt>
                <c:pt idx="15">
                  <c:v>ATT</c:v>
                </c:pt>
              </c:strCache>
            </c:strRef>
          </c:cat>
          <c:val>
            <c:numRef>
              <c:f>Sheet1!$P$2:$P$17</c:f>
            </c:numRef>
          </c:val>
          <c:extLst>
            <c:ext xmlns:c16="http://schemas.microsoft.com/office/drawing/2014/chart" uri="{C3380CC4-5D6E-409C-BE32-E72D297353CC}">
              <c16:uniqueId val="{00000002-ED40-0E4A-AE29-EEAB10C82C58}"/>
            </c:ext>
          </c:extLst>
        </c:ser>
        <c:ser>
          <c:idx val="3"/>
          <c:order val="3"/>
          <c:tx>
            <c:strRef>
              <c:f>Sheet1!$Q$1</c:f>
              <c:strCache>
                <c:ptCount val="1"/>
                <c:pt idx="0">
                  <c:v>contribution_margin</c:v>
                </c:pt>
              </c:strCache>
            </c:strRef>
          </c:tx>
          <c:spPr>
            <a:solidFill>
              <a:schemeClr val="accent4"/>
            </a:solidFill>
            <a:ln>
              <a:noFill/>
            </a:ln>
            <a:effectLst/>
          </c:spPr>
          <c:invertIfNegative val="0"/>
          <c:cat>
            <c:strRef>
              <c:f>Sheet1!$M$2:$M$17</c:f>
              <c:strCache>
                <c:ptCount val="16"/>
                <c:pt idx="0">
                  <c:v>900-01804</c:v>
                </c:pt>
                <c:pt idx="1">
                  <c:v>900-00752</c:v>
                </c:pt>
                <c:pt idx="2">
                  <c:v>900-01208</c:v>
                </c:pt>
                <c:pt idx="3">
                  <c:v>KDRH</c:v>
                </c:pt>
                <c:pt idx="4">
                  <c:v>900-00930</c:v>
                </c:pt>
                <c:pt idx="5">
                  <c:v>PNCH</c:v>
                </c:pt>
                <c:pt idx="6">
                  <c:v>BVMH</c:v>
                </c:pt>
                <c:pt idx="7">
                  <c:v>900-00888</c:v>
                </c:pt>
                <c:pt idx="8">
                  <c:v>900-01025</c:v>
                </c:pt>
                <c:pt idx="9">
                  <c:v>900-00857</c:v>
                </c:pt>
                <c:pt idx="10">
                  <c:v>900-01181</c:v>
                </c:pt>
                <c:pt idx="11">
                  <c:v>900-01026</c:v>
                </c:pt>
                <c:pt idx="12">
                  <c:v>900-01132</c:v>
                </c:pt>
                <c:pt idx="13">
                  <c:v>RHWH</c:v>
                </c:pt>
                <c:pt idx="14">
                  <c:v>AJPH</c:v>
                </c:pt>
                <c:pt idx="15">
                  <c:v>ATT</c:v>
                </c:pt>
              </c:strCache>
            </c:strRef>
          </c:cat>
          <c:val>
            <c:numRef>
              <c:f>Sheet1!$Q$2:$Q$17</c:f>
            </c:numRef>
          </c:val>
          <c:extLst>
            <c:ext xmlns:c16="http://schemas.microsoft.com/office/drawing/2014/chart" uri="{C3380CC4-5D6E-409C-BE32-E72D297353CC}">
              <c16:uniqueId val="{00000003-ED40-0E4A-AE29-EEAB10C82C58}"/>
            </c:ext>
          </c:extLst>
        </c:ser>
        <c:ser>
          <c:idx val="4"/>
          <c:order val="4"/>
          <c:tx>
            <c:strRef>
              <c:f>Sheet1!$R$1</c:f>
              <c:strCache>
                <c:ptCount val="1"/>
                <c:pt idx="0">
                  <c:v>contribution_margin_percentage</c:v>
                </c:pt>
              </c:strCache>
            </c:strRef>
          </c:tx>
          <c:spPr>
            <a:solidFill>
              <a:schemeClr val="accent5"/>
            </a:solidFill>
            <a:ln>
              <a:noFill/>
            </a:ln>
            <a:effectLst/>
          </c:spPr>
          <c:invertIfNegative val="0"/>
          <c:cat>
            <c:strRef>
              <c:f>Sheet1!$M$2:$M$17</c:f>
              <c:strCache>
                <c:ptCount val="16"/>
                <c:pt idx="0">
                  <c:v>900-01804</c:v>
                </c:pt>
                <c:pt idx="1">
                  <c:v>900-00752</c:v>
                </c:pt>
                <c:pt idx="2">
                  <c:v>900-01208</c:v>
                </c:pt>
                <c:pt idx="3">
                  <c:v>KDRH</c:v>
                </c:pt>
                <c:pt idx="4">
                  <c:v>900-00930</c:v>
                </c:pt>
                <c:pt idx="5">
                  <c:v>PNCH</c:v>
                </c:pt>
                <c:pt idx="6">
                  <c:v>BVMH</c:v>
                </c:pt>
                <c:pt idx="7">
                  <c:v>900-00888</c:v>
                </c:pt>
                <c:pt idx="8">
                  <c:v>900-01025</c:v>
                </c:pt>
                <c:pt idx="9">
                  <c:v>900-00857</c:v>
                </c:pt>
                <c:pt idx="10">
                  <c:v>900-01181</c:v>
                </c:pt>
                <c:pt idx="11">
                  <c:v>900-01026</c:v>
                </c:pt>
                <c:pt idx="12">
                  <c:v>900-01132</c:v>
                </c:pt>
                <c:pt idx="13">
                  <c:v>RHWH</c:v>
                </c:pt>
                <c:pt idx="14">
                  <c:v>AJPH</c:v>
                </c:pt>
                <c:pt idx="15">
                  <c:v>ATT</c:v>
                </c:pt>
              </c:strCache>
            </c:strRef>
          </c:cat>
          <c:val>
            <c:numRef>
              <c:f>Sheet1!$R$2:$R$17</c:f>
            </c:numRef>
          </c:val>
          <c:extLst>
            <c:ext xmlns:c16="http://schemas.microsoft.com/office/drawing/2014/chart" uri="{C3380CC4-5D6E-409C-BE32-E72D297353CC}">
              <c16:uniqueId val="{00000004-ED40-0E4A-AE29-EEAB10C82C58}"/>
            </c:ext>
          </c:extLst>
        </c:ser>
        <c:ser>
          <c:idx val="5"/>
          <c:order val="5"/>
          <c:tx>
            <c:strRef>
              <c:f>Sheet1!$S$1</c:f>
              <c:strCache>
                <c:ptCount val="1"/>
                <c:pt idx="0">
                  <c:v>Contribution Margin %</c:v>
                </c:pt>
              </c:strCache>
            </c:strRef>
          </c:tx>
          <c:spPr>
            <a:solidFill>
              <a:schemeClr val="accent6">
                <a:lumMod val="50000"/>
              </a:schemeClr>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11-ED40-0E4A-AE29-EEAB10C82C58}"/>
                </c:ext>
              </c:extLst>
            </c:dLbl>
            <c:dLbl>
              <c:idx val="4"/>
              <c:delete val="1"/>
              <c:extLst>
                <c:ext xmlns:c15="http://schemas.microsoft.com/office/drawing/2012/chart" uri="{CE6537A1-D6FC-4f65-9D91-7224C49458BB}"/>
                <c:ext xmlns:c16="http://schemas.microsoft.com/office/drawing/2014/chart" uri="{C3380CC4-5D6E-409C-BE32-E72D297353CC}">
                  <c16:uniqueId val="{0000000F-ED40-0E4A-AE29-EEAB10C82C58}"/>
                </c:ext>
              </c:extLst>
            </c:dLbl>
            <c:dLbl>
              <c:idx val="6"/>
              <c:delete val="1"/>
              <c:extLst>
                <c:ext xmlns:c15="http://schemas.microsoft.com/office/drawing/2012/chart" uri="{CE6537A1-D6FC-4f65-9D91-7224C49458BB}"/>
                <c:ext xmlns:c16="http://schemas.microsoft.com/office/drawing/2014/chart" uri="{C3380CC4-5D6E-409C-BE32-E72D297353CC}">
                  <c16:uniqueId val="{0000000E-ED40-0E4A-AE29-EEAB10C82C58}"/>
                </c:ext>
              </c:extLst>
            </c:dLbl>
            <c:dLbl>
              <c:idx val="7"/>
              <c:delete val="1"/>
              <c:extLst>
                <c:ext xmlns:c15="http://schemas.microsoft.com/office/drawing/2012/chart" uri="{CE6537A1-D6FC-4f65-9D91-7224C49458BB}"/>
                <c:ext xmlns:c16="http://schemas.microsoft.com/office/drawing/2014/chart" uri="{C3380CC4-5D6E-409C-BE32-E72D297353CC}">
                  <c16:uniqueId val="{00000009-ED40-0E4A-AE29-EEAB10C82C58}"/>
                </c:ext>
              </c:extLst>
            </c:dLbl>
            <c:dLbl>
              <c:idx val="8"/>
              <c:delete val="1"/>
              <c:extLst>
                <c:ext xmlns:c15="http://schemas.microsoft.com/office/drawing/2012/chart" uri="{CE6537A1-D6FC-4f65-9D91-7224C49458BB}"/>
                <c:ext xmlns:c16="http://schemas.microsoft.com/office/drawing/2014/chart" uri="{C3380CC4-5D6E-409C-BE32-E72D297353CC}">
                  <c16:uniqueId val="{00000008-ED40-0E4A-AE29-EEAB10C82C58}"/>
                </c:ext>
              </c:extLst>
            </c:dLbl>
            <c:dLbl>
              <c:idx val="9"/>
              <c:delete val="1"/>
              <c:extLst>
                <c:ext xmlns:c15="http://schemas.microsoft.com/office/drawing/2012/chart" uri="{CE6537A1-D6FC-4f65-9D91-7224C49458BB}"/>
                <c:ext xmlns:c16="http://schemas.microsoft.com/office/drawing/2014/chart" uri="{C3380CC4-5D6E-409C-BE32-E72D297353CC}">
                  <c16:uniqueId val="{0000000A-ED40-0E4A-AE29-EEAB10C82C58}"/>
                </c:ext>
              </c:extLst>
            </c:dLbl>
            <c:dLbl>
              <c:idx val="10"/>
              <c:delete val="1"/>
              <c:extLst>
                <c:ext xmlns:c15="http://schemas.microsoft.com/office/drawing/2012/chart" uri="{CE6537A1-D6FC-4f65-9D91-7224C49458BB}"/>
                <c:ext xmlns:c16="http://schemas.microsoft.com/office/drawing/2014/chart" uri="{C3380CC4-5D6E-409C-BE32-E72D297353CC}">
                  <c16:uniqueId val="{0000000B-ED40-0E4A-AE29-EEAB10C82C58}"/>
                </c:ext>
              </c:extLst>
            </c:dLbl>
            <c:dLbl>
              <c:idx val="11"/>
              <c:delete val="1"/>
              <c:extLst>
                <c:ext xmlns:c15="http://schemas.microsoft.com/office/drawing/2012/chart" uri="{CE6537A1-D6FC-4f65-9D91-7224C49458BB}"/>
                <c:ext xmlns:c16="http://schemas.microsoft.com/office/drawing/2014/chart" uri="{C3380CC4-5D6E-409C-BE32-E72D297353CC}">
                  <c16:uniqueId val="{0000000C-ED40-0E4A-AE29-EEAB10C82C58}"/>
                </c:ext>
              </c:extLst>
            </c:dLbl>
            <c:dLbl>
              <c:idx val="12"/>
              <c:delete val="1"/>
              <c:extLst>
                <c:ext xmlns:c15="http://schemas.microsoft.com/office/drawing/2012/chart" uri="{CE6537A1-D6FC-4f65-9D91-7224C49458BB}"/>
                <c:ext xmlns:c16="http://schemas.microsoft.com/office/drawing/2014/chart" uri="{C3380CC4-5D6E-409C-BE32-E72D297353CC}">
                  <c16:uniqueId val="{0000000D-ED40-0E4A-AE29-EEAB10C82C58}"/>
                </c:ext>
              </c:extLst>
            </c:dLbl>
            <c:dLbl>
              <c:idx val="14"/>
              <c:delete val="1"/>
              <c:extLst>
                <c:ext xmlns:c15="http://schemas.microsoft.com/office/drawing/2012/chart" uri="{CE6537A1-D6FC-4f65-9D91-7224C49458BB}"/>
                <c:ext xmlns:c16="http://schemas.microsoft.com/office/drawing/2014/chart" uri="{C3380CC4-5D6E-409C-BE32-E72D297353CC}">
                  <c16:uniqueId val="{00000010-ED40-0E4A-AE29-EEAB10C82C58}"/>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Sheet1!$M$2:$M$17</c:f>
              <c:strCache>
                <c:ptCount val="16"/>
                <c:pt idx="0">
                  <c:v>900-01804</c:v>
                </c:pt>
                <c:pt idx="1">
                  <c:v>900-00752</c:v>
                </c:pt>
                <c:pt idx="2">
                  <c:v>900-01208</c:v>
                </c:pt>
                <c:pt idx="3">
                  <c:v>KDRH</c:v>
                </c:pt>
                <c:pt idx="4">
                  <c:v>900-00930</c:v>
                </c:pt>
                <c:pt idx="5">
                  <c:v>PNCH</c:v>
                </c:pt>
                <c:pt idx="6">
                  <c:v>BVMH</c:v>
                </c:pt>
                <c:pt idx="7">
                  <c:v>900-00888</c:v>
                </c:pt>
                <c:pt idx="8">
                  <c:v>900-01025</c:v>
                </c:pt>
                <c:pt idx="9">
                  <c:v>900-00857</c:v>
                </c:pt>
                <c:pt idx="10">
                  <c:v>900-01181</c:v>
                </c:pt>
                <c:pt idx="11">
                  <c:v>900-01026</c:v>
                </c:pt>
                <c:pt idx="12">
                  <c:v>900-01132</c:v>
                </c:pt>
                <c:pt idx="13">
                  <c:v>RHWH</c:v>
                </c:pt>
                <c:pt idx="14">
                  <c:v>AJPH</c:v>
                </c:pt>
                <c:pt idx="15">
                  <c:v>ATT</c:v>
                </c:pt>
              </c:strCache>
            </c:strRef>
          </c:cat>
          <c:val>
            <c:numRef>
              <c:f>Sheet1!$S$2:$S$17</c:f>
              <c:numCache>
                <c:formatCode>0%</c:formatCode>
                <c:ptCount val="16"/>
                <c:pt idx="0">
                  <c:v>0.98393574297188702</c:v>
                </c:pt>
                <c:pt idx="1">
                  <c:v>0.959595959595959</c:v>
                </c:pt>
                <c:pt idx="2">
                  <c:v>0.95505617977528001</c:v>
                </c:pt>
                <c:pt idx="3">
                  <c:v>0.94992906617708395</c:v>
                </c:pt>
                <c:pt idx="4">
                  <c:v>0.94519797232497593</c:v>
                </c:pt>
                <c:pt idx="5">
                  <c:v>0.94441356309060498</c:v>
                </c:pt>
                <c:pt idx="6">
                  <c:v>0.94441356309060498</c:v>
                </c:pt>
                <c:pt idx="7">
                  <c:v>0.943100995732574</c:v>
                </c:pt>
                <c:pt idx="8">
                  <c:v>0.94190268700072588</c:v>
                </c:pt>
                <c:pt idx="9">
                  <c:v>0.93966817496229194</c:v>
                </c:pt>
                <c:pt idx="10">
                  <c:v>0.93888464476699696</c:v>
                </c:pt>
                <c:pt idx="11">
                  <c:v>0.93809007893514906</c:v>
                </c:pt>
                <c:pt idx="12">
                  <c:v>0.93725490196078398</c:v>
                </c:pt>
                <c:pt idx="13">
                  <c:v>0.93562182420159501</c:v>
                </c:pt>
                <c:pt idx="14">
                  <c:v>0.93326288860463802</c:v>
                </c:pt>
                <c:pt idx="15">
                  <c:v>0.93054349713491902</c:v>
                </c:pt>
              </c:numCache>
            </c:numRef>
          </c:val>
          <c:extLst>
            <c:ext xmlns:c16="http://schemas.microsoft.com/office/drawing/2014/chart" uri="{C3380CC4-5D6E-409C-BE32-E72D297353CC}">
              <c16:uniqueId val="{00000005-ED40-0E4A-AE29-EEAB10C82C58}"/>
            </c:ext>
          </c:extLst>
        </c:ser>
        <c:dLbls>
          <c:showLegendKey val="0"/>
          <c:showVal val="0"/>
          <c:showCatName val="0"/>
          <c:showSerName val="0"/>
          <c:showPercent val="0"/>
          <c:showBubbleSize val="0"/>
        </c:dLbls>
        <c:gapWidth val="219"/>
        <c:overlap val="-27"/>
        <c:axId val="45476416"/>
        <c:axId val="45478144"/>
      </c:barChart>
      <c:catAx>
        <c:axId val="4547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478144"/>
        <c:crosses val="autoZero"/>
        <c:auto val="1"/>
        <c:lblAlgn val="ctr"/>
        <c:lblOffset val="100"/>
        <c:noMultiLvlLbl val="0"/>
      </c:catAx>
      <c:valAx>
        <c:axId val="4547814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5476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6">
                <a:lumMod val="50000"/>
              </a:schemeClr>
            </a:solidFill>
            <a:ln>
              <a:no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B-F502-AD42-9451-9E64D08FE455}"/>
                </c:ext>
              </c:extLst>
            </c:dLbl>
            <c:dLbl>
              <c:idx val="4"/>
              <c:delete val="1"/>
              <c:extLst>
                <c:ext xmlns:c15="http://schemas.microsoft.com/office/drawing/2012/chart" uri="{CE6537A1-D6FC-4f65-9D91-7224C49458BB}"/>
                <c:ext xmlns:c16="http://schemas.microsoft.com/office/drawing/2014/chart" uri="{C3380CC4-5D6E-409C-BE32-E72D297353CC}">
                  <c16:uniqueId val="{0000000A-F502-AD42-9451-9E64D08FE455}"/>
                </c:ext>
              </c:extLst>
            </c:dLbl>
            <c:dLbl>
              <c:idx val="6"/>
              <c:delete val="1"/>
              <c:extLst>
                <c:ext xmlns:c15="http://schemas.microsoft.com/office/drawing/2012/chart" uri="{CE6537A1-D6FC-4f65-9D91-7224C49458BB}"/>
                <c:ext xmlns:c16="http://schemas.microsoft.com/office/drawing/2014/chart" uri="{C3380CC4-5D6E-409C-BE32-E72D297353CC}">
                  <c16:uniqueId val="{00000009-F502-AD42-9451-9E64D08FE455}"/>
                </c:ext>
              </c:extLst>
            </c:dLbl>
            <c:dLbl>
              <c:idx val="8"/>
              <c:delete val="1"/>
              <c:extLst>
                <c:ext xmlns:c15="http://schemas.microsoft.com/office/drawing/2012/chart" uri="{CE6537A1-D6FC-4f65-9D91-7224C49458BB}"/>
                <c:ext xmlns:c16="http://schemas.microsoft.com/office/drawing/2014/chart" uri="{C3380CC4-5D6E-409C-BE32-E72D297353CC}">
                  <c16:uniqueId val="{00000008-F502-AD42-9451-9E64D08FE455}"/>
                </c:ext>
              </c:extLst>
            </c:dLbl>
            <c:dLbl>
              <c:idx val="10"/>
              <c:delete val="1"/>
              <c:extLst>
                <c:ext xmlns:c15="http://schemas.microsoft.com/office/drawing/2012/chart" uri="{CE6537A1-D6FC-4f65-9D91-7224C49458BB}"/>
                <c:ext xmlns:c16="http://schemas.microsoft.com/office/drawing/2014/chart" uri="{C3380CC4-5D6E-409C-BE32-E72D297353CC}">
                  <c16:uniqueId val="{00000007-F502-AD42-9451-9E64D08FE455}"/>
                </c:ext>
              </c:extLst>
            </c:dLbl>
            <c:dLbl>
              <c:idx val="12"/>
              <c:delete val="1"/>
              <c:extLst>
                <c:ext xmlns:c15="http://schemas.microsoft.com/office/drawing/2012/chart" uri="{CE6537A1-D6FC-4f65-9D91-7224C49458BB}"/>
                <c:ext xmlns:c16="http://schemas.microsoft.com/office/drawing/2014/chart" uri="{C3380CC4-5D6E-409C-BE32-E72D297353CC}">
                  <c16:uniqueId val="{00000006-F502-AD42-9451-9E64D08FE455}"/>
                </c:ext>
              </c:extLst>
            </c:dLbl>
            <c:dLbl>
              <c:idx val="13"/>
              <c:delete val="1"/>
              <c:extLst>
                <c:ext xmlns:c15="http://schemas.microsoft.com/office/drawing/2012/chart" uri="{CE6537A1-D6FC-4f65-9D91-7224C49458BB}"/>
                <c:ext xmlns:c16="http://schemas.microsoft.com/office/drawing/2014/chart" uri="{C3380CC4-5D6E-409C-BE32-E72D297353CC}">
                  <c16:uniqueId val="{00000005-F502-AD42-9451-9E64D08FE455}"/>
                </c:ext>
              </c:extLst>
            </c:dLbl>
            <c:dLbl>
              <c:idx val="15"/>
              <c:delete val="1"/>
              <c:extLst>
                <c:ext xmlns:c15="http://schemas.microsoft.com/office/drawing/2012/chart" uri="{CE6537A1-D6FC-4f65-9D91-7224C49458BB}"/>
                <c:ext xmlns:c16="http://schemas.microsoft.com/office/drawing/2014/chart" uri="{C3380CC4-5D6E-409C-BE32-E72D297353CC}">
                  <c16:uniqueId val="{00000004-F502-AD42-9451-9E64D08FE455}"/>
                </c:ext>
              </c:extLst>
            </c:dLbl>
            <c:dLbl>
              <c:idx val="17"/>
              <c:delete val="1"/>
              <c:extLst>
                <c:ext xmlns:c15="http://schemas.microsoft.com/office/drawing/2012/chart" uri="{CE6537A1-D6FC-4f65-9D91-7224C49458BB}"/>
                <c:ext xmlns:c16="http://schemas.microsoft.com/office/drawing/2014/chart" uri="{C3380CC4-5D6E-409C-BE32-E72D297353CC}">
                  <c16:uniqueId val="{00000003-F502-AD42-9451-9E64D08FE455}"/>
                </c:ext>
              </c:extLst>
            </c:dLbl>
            <c:dLbl>
              <c:idx val="19"/>
              <c:delete val="1"/>
              <c:extLst>
                <c:ext xmlns:c15="http://schemas.microsoft.com/office/drawing/2012/chart" uri="{CE6537A1-D6FC-4f65-9D91-7224C49458BB}"/>
                <c:ext xmlns:c16="http://schemas.microsoft.com/office/drawing/2014/chart" uri="{C3380CC4-5D6E-409C-BE32-E72D297353CC}">
                  <c16:uniqueId val="{00000002-F502-AD42-9451-9E64D08FE455}"/>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1D1B1B"/>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Sheet2!$H$2:$H$22</c:f>
              <c:strCache>
                <c:ptCount val="21"/>
                <c:pt idx="0">
                  <c:v>L. North</c:v>
                </c:pt>
                <c:pt idx="1">
                  <c:v>S. Ferguson</c:v>
                </c:pt>
                <c:pt idx="2">
                  <c:v>R. McLean</c:v>
                </c:pt>
                <c:pt idx="3">
                  <c:v>S. Vaughan</c:v>
                </c:pt>
                <c:pt idx="4">
                  <c:v>L. Robertson</c:v>
                </c:pt>
                <c:pt idx="5">
                  <c:v>G. Kerr</c:v>
                </c:pt>
                <c:pt idx="6">
                  <c:v>M. Johnston</c:v>
                </c:pt>
                <c:pt idx="7">
                  <c:v>S. Dickens</c:v>
                </c:pt>
                <c:pt idx="8">
                  <c:v>S. Jackson</c:v>
                </c:pt>
                <c:pt idx="9">
                  <c:v>E. Lyman</c:v>
                </c:pt>
                <c:pt idx="10">
                  <c:v>R. Wallace</c:v>
                </c:pt>
                <c:pt idx="11">
                  <c:v>N. Quinn</c:v>
                </c:pt>
                <c:pt idx="12">
                  <c:v>P. Mills</c:v>
                </c:pt>
                <c:pt idx="13">
                  <c:v>R. Ogden</c:v>
                </c:pt>
                <c:pt idx="14">
                  <c:v>M. Paige</c:v>
                </c:pt>
                <c:pt idx="15">
                  <c:v>M. Ball</c:v>
                </c:pt>
                <c:pt idx="16">
                  <c:v>L. White</c:v>
                </c:pt>
                <c:pt idx="17">
                  <c:v>Z. Bower</c:v>
                </c:pt>
                <c:pt idx="18">
                  <c:v>A. Quinn</c:v>
                </c:pt>
                <c:pt idx="19">
                  <c:v>T. Robertson</c:v>
                </c:pt>
                <c:pt idx="20">
                  <c:v>A. Ince</c:v>
                </c:pt>
              </c:strCache>
            </c:strRef>
          </c:cat>
          <c:val>
            <c:numRef>
              <c:f>Sheet2!$G$2:$G$22</c:f>
              <c:numCache>
                <c:formatCode>0.0</c:formatCode>
                <c:ptCount val="21"/>
                <c:pt idx="0">
                  <c:v>203.90499999999901</c:v>
                </c:pt>
                <c:pt idx="1">
                  <c:v>172.84</c:v>
                </c:pt>
                <c:pt idx="2">
                  <c:v>149.62</c:v>
                </c:pt>
                <c:pt idx="3">
                  <c:v>149.02000000000001</c:v>
                </c:pt>
                <c:pt idx="4">
                  <c:v>148.96</c:v>
                </c:pt>
                <c:pt idx="5">
                  <c:v>138.09</c:v>
                </c:pt>
                <c:pt idx="6">
                  <c:v>128.56</c:v>
                </c:pt>
                <c:pt idx="7">
                  <c:v>126.94</c:v>
                </c:pt>
                <c:pt idx="8">
                  <c:v>124.8</c:v>
                </c:pt>
                <c:pt idx="9">
                  <c:v>122.72</c:v>
                </c:pt>
                <c:pt idx="10">
                  <c:v>122.1</c:v>
                </c:pt>
                <c:pt idx="11">
                  <c:v>117.21</c:v>
                </c:pt>
                <c:pt idx="12">
                  <c:v>116.755</c:v>
                </c:pt>
                <c:pt idx="13">
                  <c:v>116.05999999999899</c:v>
                </c:pt>
                <c:pt idx="14">
                  <c:v>114.315</c:v>
                </c:pt>
                <c:pt idx="15">
                  <c:v>106.91999999999901</c:v>
                </c:pt>
                <c:pt idx="16">
                  <c:v>101.354999999999</c:v>
                </c:pt>
                <c:pt idx="17">
                  <c:v>97.264999999999901</c:v>
                </c:pt>
                <c:pt idx="18">
                  <c:v>95.1099999999999</c:v>
                </c:pt>
                <c:pt idx="19">
                  <c:v>91.284999999999997</c:v>
                </c:pt>
                <c:pt idx="20">
                  <c:v>89.96</c:v>
                </c:pt>
              </c:numCache>
            </c:numRef>
          </c:val>
          <c:extLst>
            <c:ext xmlns:c16="http://schemas.microsoft.com/office/drawing/2014/chart" uri="{C3380CC4-5D6E-409C-BE32-E72D297353CC}">
              <c16:uniqueId val="{00000000-F502-AD42-9451-9E64D08FE455}"/>
            </c:ext>
          </c:extLst>
        </c:ser>
        <c:ser>
          <c:idx val="1"/>
          <c:order val="1"/>
          <c:spPr>
            <a:solidFill>
              <a:schemeClr val="accent2"/>
            </a:solidFill>
            <a:ln>
              <a:noFill/>
            </a:ln>
            <a:effectLst/>
          </c:spPr>
          <c:invertIfNegative val="0"/>
          <c:cat>
            <c:strRef>
              <c:f>Sheet2!$H$2:$H$22</c:f>
              <c:strCache>
                <c:ptCount val="21"/>
                <c:pt idx="0">
                  <c:v>L. North</c:v>
                </c:pt>
                <c:pt idx="1">
                  <c:v>S. Ferguson</c:v>
                </c:pt>
                <c:pt idx="2">
                  <c:v>R. McLean</c:v>
                </c:pt>
                <c:pt idx="3">
                  <c:v>S. Vaughan</c:v>
                </c:pt>
                <c:pt idx="4">
                  <c:v>L. Robertson</c:v>
                </c:pt>
                <c:pt idx="5">
                  <c:v>G. Kerr</c:v>
                </c:pt>
                <c:pt idx="6">
                  <c:v>M. Johnston</c:v>
                </c:pt>
                <c:pt idx="7">
                  <c:v>S. Dickens</c:v>
                </c:pt>
                <c:pt idx="8">
                  <c:v>S. Jackson</c:v>
                </c:pt>
                <c:pt idx="9">
                  <c:v>E. Lyman</c:v>
                </c:pt>
                <c:pt idx="10">
                  <c:v>R. Wallace</c:v>
                </c:pt>
                <c:pt idx="11">
                  <c:v>N. Quinn</c:v>
                </c:pt>
                <c:pt idx="12">
                  <c:v>P. Mills</c:v>
                </c:pt>
                <c:pt idx="13">
                  <c:v>R. Ogden</c:v>
                </c:pt>
                <c:pt idx="14">
                  <c:v>M. Paige</c:v>
                </c:pt>
                <c:pt idx="15">
                  <c:v>M. Ball</c:v>
                </c:pt>
                <c:pt idx="16">
                  <c:v>L. White</c:v>
                </c:pt>
                <c:pt idx="17">
                  <c:v>Z. Bower</c:v>
                </c:pt>
                <c:pt idx="18">
                  <c:v>A. Quinn</c:v>
                </c:pt>
                <c:pt idx="19">
                  <c:v>T. Robertson</c:v>
                </c:pt>
                <c:pt idx="20">
                  <c:v>A. Ince</c:v>
                </c:pt>
              </c:strCache>
            </c:strRef>
          </c:cat>
          <c:val>
            <c:numRef>
              <c:f>Sheet2!$H$2:$H$22</c:f>
              <c:numCache>
                <c:formatCode>General</c:formatCode>
                <c:ptCount val="2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extLst>
            <c:ext xmlns:c16="http://schemas.microsoft.com/office/drawing/2014/chart" uri="{C3380CC4-5D6E-409C-BE32-E72D297353CC}">
              <c16:uniqueId val="{00000001-F502-AD42-9451-9E64D08FE455}"/>
            </c:ext>
          </c:extLst>
        </c:ser>
        <c:dLbls>
          <c:showLegendKey val="0"/>
          <c:showVal val="0"/>
          <c:showCatName val="0"/>
          <c:showSerName val="0"/>
          <c:showPercent val="0"/>
          <c:showBubbleSize val="0"/>
        </c:dLbls>
        <c:gapWidth val="219"/>
        <c:overlap val="-27"/>
        <c:axId val="519082543"/>
        <c:axId val="519084271"/>
      </c:barChart>
      <c:catAx>
        <c:axId val="519082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1D1B1B"/>
                </a:solidFill>
                <a:latin typeface="+mn-lt"/>
                <a:ea typeface="+mn-ea"/>
                <a:cs typeface="+mn-cs"/>
              </a:defRPr>
            </a:pPr>
            <a:endParaRPr lang="en-US"/>
          </a:p>
        </c:txPr>
        <c:crossAx val="519084271"/>
        <c:crosses val="autoZero"/>
        <c:auto val="1"/>
        <c:lblAlgn val="ctr"/>
        <c:lblOffset val="100"/>
        <c:noMultiLvlLbl val="0"/>
      </c:catAx>
      <c:valAx>
        <c:axId val="519084271"/>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rgbClr val="1D1B1B"/>
                </a:solidFill>
                <a:latin typeface="+mn-lt"/>
                <a:ea typeface="+mn-ea"/>
                <a:cs typeface="+mn-cs"/>
              </a:defRPr>
            </a:pPr>
            <a:endParaRPr lang="en-US"/>
          </a:p>
        </c:txPr>
        <c:crossAx val="5190825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5F0AA-400B-E34A-B1D8-A2777F3F5AC0}" type="datetimeFigureOut">
              <a:rPr lang="en-US" smtClean="0"/>
              <a:t>10/12/24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7C30D-FFB3-9E4A-9FE9-F25CAA688E9E}" type="slidenum">
              <a:rPr lang="en-US" smtClean="0"/>
              <a:t>‹#›</a:t>
            </a:fld>
            <a:endParaRPr lang="en-US"/>
          </a:p>
        </p:txBody>
      </p:sp>
    </p:spTree>
    <p:extLst>
      <p:ext uri="{BB962C8B-B14F-4D97-AF65-F5344CB8AC3E}">
        <p14:creationId xmlns:p14="http://schemas.microsoft.com/office/powerpoint/2010/main" val="101936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the data for this presentation, I prioritized the business goals throughout my work. </a:t>
            </a:r>
          </a:p>
          <a:p>
            <a:r>
              <a:rPr lang="en-US" dirty="0"/>
              <a:t>As a result, I made sure to highlight these objectives as the first thing the viewer sees in the presentation.</a:t>
            </a:r>
          </a:p>
          <a:p>
            <a:r>
              <a:rPr lang="en-US" dirty="0"/>
              <a:t>The goals of the business are to grow customer count, revenue, and contribution margin.</a:t>
            </a:r>
          </a:p>
          <a:p>
            <a:endParaRPr lang="en-US" dirty="0"/>
          </a:p>
          <a:p>
            <a:r>
              <a:rPr lang="en-US" dirty="0"/>
              <a:t>On the right hand side, are the data used for the study. The table names are Order Line, Products, and Customers</a:t>
            </a:r>
          </a:p>
        </p:txBody>
      </p:sp>
      <p:sp>
        <p:nvSpPr>
          <p:cNvPr id="4" name="Slide Number Placeholder 3"/>
          <p:cNvSpPr>
            <a:spLocks noGrp="1"/>
          </p:cNvSpPr>
          <p:nvPr>
            <p:ph type="sldNum" sz="quarter" idx="5"/>
          </p:nvPr>
        </p:nvSpPr>
        <p:spPr/>
        <p:txBody>
          <a:bodyPr/>
          <a:lstStyle/>
          <a:p>
            <a:fld id="{9B27C30D-FFB3-9E4A-9FE9-F25CAA688E9E}" type="slidenum">
              <a:rPr lang="en-US" smtClean="0"/>
              <a:t>2</a:t>
            </a:fld>
            <a:endParaRPr lang="en-US"/>
          </a:p>
        </p:txBody>
      </p:sp>
    </p:spTree>
    <p:extLst>
      <p:ext uri="{BB962C8B-B14F-4D97-AF65-F5344CB8AC3E}">
        <p14:creationId xmlns:p14="http://schemas.microsoft.com/office/powerpoint/2010/main" val="411512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highlights various promotions run by Pura, includes examples, and offers insights into each promotion's effectiveness.</a:t>
            </a:r>
          </a:p>
          <a:p>
            <a:endParaRPr lang="en-US" dirty="0"/>
          </a:p>
          <a:p>
            <a:r>
              <a:rPr lang="en-US" b="1" dirty="0"/>
              <a:t>- Subscription-based Promotions:</a:t>
            </a:r>
          </a:p>
          <a:p>
            <a:r>
              <a:rPr lang="en-US" dirty="0"/>
              <a:t>- Insight: Provide consistent and relatively predictable revenue streams.</a:t>
            </a:r>
          </a:p>
          <a:p>
            <a:endParaRPr lang="en-US" dirty="0"/>
          </a:p>
          <a:p>
            <a:r>
              <a:rPr lang="en-US" b="1" dirty="0"/>
              <a:t>- Free Product Offers:</a:t>
            </a:r>
          </a:p>
          <a:p>
            <a:r>
              <a:rPr lang="en-US" dirty="0"/>
              <a:t>- Insight: Boost customer acquisition numbers but require follow-up.</a:t>
            </a:r>
          </a:p>
          <a:p>
            <a:endParaRPr lang="en-US" dirty="0"/>
          </a:p>
          <a:p>
            <a:r>
              <a:rPr lang="en-US" b="1" dirty="0"/>
              <a:t>- Bundled Product Promotions:</a:t>
            </a:r>
          </a:p>
          <a:p>
            <a:r>
              <a:rPr lang="en-US" dirty="0"/>
              <a:t>- Insight: Allow customers to buy in bulk, leading to higher average order values.</a:t>
            </a:r>
          </a:p>
          <a:p>
            <a:endParaRPr lang="en-US" dirty="0"/>
          </a:p>
          <a:p>
            <a:r>
              <a:rPr lang="en-US" b="1" dirty="0"/>
              <a:t>- Seasonal or Thematic Promotions:</a:t>
            </a:r>
          </a:p>
          <a:p>
            <a:r>
              <a:rPr lang="en-US" dirty="0"/>
              <a:t>- Insight: Lead to short-term sales spikes, with potential for long-term revenue impact.</a:t>
            </a:r>
          </a:p>
        </p:txBody>
      </p:sp>
      <p:sp>
        <p:nvSpPr>
          <p:cNvPr id="4" name="Slide Number Placeholder 3"/>
          <p:cNvSpPr>
            <a:spLocks noGrp="1"/>
          </p:cNvSpPr>
          <p:nvPr>
            <p:ph type="sldNum" sz="quarter" idx="5"/>
          </p:nvPr>
        </p:nvSpPr>
        <p:spPr/>
        <p:txBody>
          <a:bodyPr/>
          <a:lstStyle/>
          <a:p>
            <a:fld id="{9B27C30D-FFB3-9E4A-9FE9-F25CAA688E9E}" type="slidenum">
              <a:rPr lang="en-US" smtClean="0"/>
              <a:t>3</a:t>
            </a:fld>
            <a:endParaRPr lang="en-US"/>
          </a:p>
        </p:txBody>
      </p:sp>
    </p:spTree>
    <p:extLst>
      <p:ext uri="{BB962C8B-B14F-4D97-AF65-F5344CB8AC3E}">
        <p14:creationId xmlns:p14="http://schemas.microsoft.com/office/powerpoint/2010/main" val="206639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Subscription-based Promotions:</a:t>
            </a:r>
          </a:p>
          <a:p>
            <a:pPr>
              <a:buFont typeface="Arial" panose="020B0604020202020204" pitchFamily="34" charset="0"/>
              <a:buChar char="•"/>
            </a:pPr>
            <a:r>
              <a:rPr lang="en-US" dirty="0"/>
              <a:t>The 3-month subscription should be the focus of marketing efforts due to its superior performance in generating revenue and higher AOV. This makes it a better option for customer retention and lifetime value.</a:t>
            </a:r>
          </a:p>
          <a:p>
            <a:pPr>
              <a:buFont typeface="Arial" panose="020B0604020202020204" pitchFamily="34" charset="0"/>
              <a:buChar char="•"/>
            </a:pPr>
            <a:r>
              <a:rPr lang="en-US" dirty="0"/>
              <a:t>The 2-month subscription has underperformed both in terms of revenue and AOV, signaling a need for either reevaluation or repositioning. Potential strategies include bundling with other offers or increasing marketing efforts to enhance its appeal.</a:t>
            </a:r>
          </a:p>
          <a:p>
            <a:pPr>
              <a:buFont typeface="Arial" panose="020B0604020202020204" pitchFamily="34" charset="0"/>
              <a:buChar char="•"/>
            </a:pPr>
            <a:r>
              <a:rPr lang="en-US" dirty="0"/>
              <a:t>It's essential to drive customers towards longer subscription plans as they offer more stable revenue streams and enhance customer loyalty.</a:t>
            </a:r>
          </a:p>
          <a:p>
            <a:endParaRPr lang="en-US" dirty="0"/>
          </a:p>
          <a:p>
            <a:r>
              <a:rPr lang="en-US" b="1" dirty="0"/>
              <a:t>Free Product Offers:</a:t>
            </a:r>
          </a:p>
          <a:p>
            <a:pPr>
              <a:buFont typeface="Arial" panose="020B0604020202020204" pitchFamily="34" charset="0"/>
              <a:buChar char="•"/>
            </a:pPr>
            <a:r>
              <a:rPr lang="en-US" dirty="0"/>
              <a:t>Despite being a proven tactic for customer acquisition, only 19% of new customers are currently receiving free products. There's an opportunity to scale this up, which could significantly improve customer conversion rates and acquisition.</a:t>
            </a:r>
          </a:p>
          <a:p>
            <a:pPr>
              <a:buFont typeface="Arial" panose="020B0604020202020204" pitchFamily="34" charset="0"/>
              <a:buChar char="•"/>
            </a:pPr>
            <a:r>
              <a:rPr lang="en-US" dirty="0"/>
              <a:t>Consider expanding free product promotions, especially as part of onboarding or trial offers, to increase customer engagement and long-term retention.</a:t>
            </a:r>
          </a:p>
          <a:p>
            <a:endParaRPr lang="en-US" dirty="0"/>
          </a:p>
          <a:p>
            <a:r>
              <a:rPr lang="en-US" dirty="0"/>
              <a:t>I explored several approaches to quantify customer acquisition cost (CAC), but with the data I had, I wasn’t able to provide a fully accurate analysis for the executive team. I would love to continue analyzing Pura’s data to explore CAC further and better understand the cost/benefit of free product offers.</a:t>
            </a:r>
          </a:p>
        </p:txBody>
      </p:sp>
      <p:sp>
        <p:nvSpPr>
          <p:cNvPr id="4" name="Slide Number Placeholder 3"/>
          <p:cNvSpPr>
            <a:spLocks noGrp="1"/>
          </p:cNvSpPr>
          <p:nvPr>
            <p:ph type="sldNum" sz="quarter" idx="5"/>
          </p:nvPr>
        </p:nvSpPr>
        <p:spPr/>
        <p:txBody>
          <a:bodyPr/>
          <a:lstStyle/>
          <a:p>
            <a:fld id="{9B27C30D-FFB3-9E4A-9FE9-F25CAA688E9E}" type="slidenum">
              <a:rPr lang="en-US" smtClean="0"/>
              <a:t>4</a:t>
            </a:fld>
            <a:endParaRPr lang="en-US"/>
          </a:p>
        </p:txBody>
      </p:sp>
    </p:spTree>
    <p:extLst>
      <p:ext uri="{BB962C8B-B14F-4D97-AF65-F5344CB8AC3E}">
        <p14:creationId xmlns:p14="http://schemas.microsoft.com/office/powerpoint/2010/main" val="173353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Seasonal Promotions:</a:t>
            </a:r>
          </a:p>
          <a:p>
            <a:pPr>
              <a:buFont typeface="Arial" panose="020B0604020202020204" pitchFamily="34" charset="0"/>
              <a:buChar char="•"/>
            </a:pPr>
            <a:r>
              <a:rPr lang="en-US" dirty="0"/>
              <a:t>Continue running seasonal promotions, but reevaluate the effectiveness of marketing strategies during the holiday season.</a:t>
            </a:r>
          </a:p>
          <a:p>
            <a:pPr>
              <a:buFont typeface="Arial" panose="020B0604020202020204" pitchFamily="34" charset="0"/>
              <a:buChar char="•"/>
            </a:pPr>
            <a:r>
              <a:rPr lang="en-US" dirty="0"/>
              <a:t>Consider expanding seasonal promotions throughout the entire year, not just focusing on October, November, and December.</a:t>
            </a:r>
          </a:p>
          <a:p>
            <a:pPr>
              <a:buFont typeface="Arial" panose="020B0604020202020204" pitchFamily="34" charset="0"/>
              <a:buChar char="•"/>
            </a:pPr>
            <a:r>
              <a:rPr lang="en-US" dirty="0"/>
              <a:t>Current sales data shows a significant spike in seasonal scents sold in October, with limited activity in other months.</a:t>
            </a:r>
          </a:p>
          <a:p>
            <a:endParaRPr lang="en-US" b="1" dirty="0"/>
          </a:p>
          <a:p>
            <a:r>
              <a:rPr lang="en-US" b="1" dirty="0"/>
              <a:t>Bundled Product Promotions:</a:t>
            </a:r>
          </a:p>
          <a:p>
            <a:pPr>
              <a:buFont typeface="Arial" panose="020B0604020202020204" pitchFamily="34" charset="0"/>
              <a:buChar char="•"/>
            </a:pPr>
            <a:r>
              <a:rPr lang="en-US" dirty="0"/>
              <a:t>Emphasize bundled product promotions to increase Average Order Value (AOV), which is higher for bundles ($42.61) compared to individual product purchases ($36.82).</a:t>
            </a:r>
          </a:p>
          <a:p>
            <a:pPr>
              <a:buFont typeface="Arial" panose="020B0604020202020204" pitchFamily="34" charset="0"/>
              <a:buChar char="•"/>
            </a:pPr>
            <a:r>
              <a:rPr lang="en-US" dirty="0"/>
              <a:t>The increased AOV from bundled promotions will contribute to overall revenue growth.</a:t>
            </a:r>
          </a:p>
          <a:p>
            <a:endParaRPr lang="en-US" dirty="0"/>
          </a:p>
          <a:p>
            <a:r>
              <a:rPr lang="en-US" dirty="0"/>
              <a:t>January, February - Valentines themed scents:</a:t>
            </a:r>
          </a:p>
          <a:p>
            <a:r>
              <a:rPr lang="en-US" dirty="0"/>
              <a:t>- "Rose" - A classic floral scent</a:t>
            </a:r>
          </a:p>
          <a:p>
            <a:r>
              <a:rPr lang="en-US" dirty="0"/>
              <a:t>- "Strawberry champagne" - Sweet, and fruity, with a celebratory feel</a:t>
            </a:r>
          </a:p>
          <a:p>
            <a:endParaRPr lang="en-US" dirty="0"/>
          </a:p>
          <a:p>
            <a:r>
              <a:rPr lang="en-US" dirty="0"/>
              <a:t>Spring: "April Showers" Crisp, clean, and refreshing scent</a:t>
            </a:r>
          </a:p>
          <a:p>
            <a:r>
              <a:rPr lang="en-US" dirty="0"/>
              <a:t>- "May Flowers" - Specifically smelling like cherry blossoms</a:t>
            </a:r>
          </a:p>
          <a:p>
            <a:endParaRPr lang="en-US" dirty="0"/>
          </a:p>
          <a:p>
            <a:r>
              <a:rPr lang="en-US" dirty="0"/>
              <a:t>Summer Scents: "Ocean Breeze"  - Crisp, aquatic, and fresh.</a:t>
            </a:r>
          </a:p>
          <a:p>
            <a:r>
              <a:rPr lang="en-US" dirty="0"/>
              <a:t>"Watermelon" - Sweet, Juicy, and Refreshing</a:t>
            </a:r>
          </a:p>
        </p:txBody>
      </p:sp>
      <p:sp>
        <p:nvSpPr>
          <p:cNvPr id="4" name="Slide Number Placeholder 3"/>
          <p:cNvSpPr>
            <a:spLocks noGrp="1"/>
          </p:cNvSpPr>
          <p:nvPr>
            <p:ph type="sldNum" sz="quarter" idx="5"/>
          </p:nvPr>
        </p:nvSpPr>
        <p:spPr/>
        <p:txBody>
          <a:bodyPr/>
          <a:lstStyle/>
          <a:p>
            <a:fld id="{9B27C30D-FFB3-9E4A-9FE9-F25CAA688E9E}" type="slidenum">
              <a:rPr lang="en-US" smtClean="0"/>
              <a:t>5</a:t>
            </a:fld>
            <a:endParaRPr lang="en-US"/>
          </a:p>
        </p:txBody>
      </p:sp>
    </p:spTree>
    <p:extLst>
      <p:ext uri="{BB962C8B-B14F-4D97-AF65-F5344CB8AC3E}">
        <p14:creationId xmlns:p14="http://schemas.microsoft.com/office/powerpoint/2010/main" val="2028289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On the left-hand side, the graph displays the best-performing SKUs, ranked using a weighted score. </a:t>
            </a:r>
          </a:p>
          <a:p>
            <a:r>
              <a:rPr lang="en-US" dirty="0"/>
              <a:t>I calculated this score by factoring in revenue, quantity purchased, and repeat customer count, giving more weight to revenue and repeat customers while assigning less importance to quantity purchased </a:t>
            </a:r>
          </a:p>
          <a:p>
            <a:r>
              <a:rPr lang="en-US" dirty="0"/>
              <a:t>Specifically, the weights are: 40% for revenue, 20% for quantity, and 40% for repeat customers. </a:t>
            </a:r>
          </a:p>
          <a:p>
            <a:r>
              <a:rPr lang="en-US" dirty="0"/>
              <a:t>This approach was designed to align with Pura’s business goals of growing customer count, revenue, and contribution margin.</a:t>
            </a:r>
          </a:p>
          <a:p>
            <a:endParaRPr lang="en-US" dirty="0"/>
          </a:p>
          <a:p>
            <a:r>
              <a:rPr lang="en-US" dirty="0"/>
              <a:t>On the right hand side, I ran an analysis on the profit margin on each of the SKUs. </a:t>
            </a:r>
          </a:p>
          <a:p>
            <a:r>
              <a:rPr lang="en-US" dirty="0"/>
              <a:t>- Many of the best-selling SKUs by contribution margin are either gift boxes or sets.</a:t>
            </a:r>
          </a:p>
          <a:p>
            <a:r>
              <a:rPr lang="en-US" dirty="0"/>
              <a:t>- Bundles and sets logically generate more revenue as they are sold for a higher price.</a:t>
            </a:r>
          </a:p>
          <a:p>
            <a:r>
              <a:rPr lang="en-US" dirty="0"/>
              <a:t>- Assuming that each SKU costs Pura $4, higher-priced items will naturally have a higher contribution margin.</a:t>
            </a:r>
          </a:p>
          <a:p>
            <a:r>
              <a:rPr lang="en-US" dirty="0"/>
              <a:t>- Further analysis is needed to understand the actual cost difference for Pura in selling a bundle or set versus individual SKUs.</a:t>
            </a:r>
          </a:p>
          <a:p>
            <a:r>
              <a:rPr lang="en-US" dirty="0"/>
              <a:t>- I would love to dive into more data and understand whether or not each SKU is actually costing Pura only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this project were part of my responsibilities in this role, I would love to analyze the 5 and 10-year performance of SKUs to identify which ones have consistently performed best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800" b="0" i="0" u="none" strike="noStrike" dirty="0">
                <a:solidFill>
                  <a:srgbClr val="000000"/>
                </a:solidFill>
                <a:effectLst/>
                <a:latin typeface="Calibri" panose="020F0502020204030204" pitchFamily="34" charset="0"/>
              </a:rPr>
              <a:t>The Met Gift Box</a:t>
            </a:r>
            <a:r>
              <a:rPr lang="en-US" dirty="0"/>
              <a:t> </a:t>
            </a:r>
            <a:r>
              <a:rPr lang="en-US" sz="1800" b="0" i="0" u="none" strike="noStrike" dirty="0">
                <a:solidFill>
                  <a:srgbClr val="000000"/>
                </a:solidFill>
                <a:effectLst/>
                <a:latin typeface="Calibri" panose="020F0502020204030204" pitchFamily="34" charset="0"/>
              </a:rPr>
              <a:t>900-01804</a:t>
            </a:r>
            <a:r>
              <a:rPr lang="en-US" dirty="0"/>
              <a:t> </a:t>
            </a:r>
          </a:p>
          <a:p>
            <a:r>
              <a:rPr lang="en-US" sz="1800" b="0" i="0" u="none" strike="noStrike" dirty="0">
                <a:solidFill>
                  <a:srgbClr val="000000"/>
                </a:solidFill>
                <a:effectLst/>
                <a:latin typeface="Calibri" panose="020F0502020204030204" pitchFamily="34" charset="0"/>
              </a:rPr>
              <a:t>Best Sellers Set</a:t>
            </a:r>
            <a:r>
              <a:rPr lang="en-US" dirty="0"/>
              <a:t> </a:t>
            </a:r>
            <a:r>
              <a:rPr lang="en-US" sz="1800" b="0" i="0" u="none" strike="noStrike" dirty="0">
                <a:solidFill>
                  <a:srgbClr val="000000"/>
                </a:solidFill>
                <a:effectLst/>
                <a:latin typeface="Calibri" panose="020F0502020204030204" pitchFamily="34" charset="0"/>
              </a:rPr>
              <a:t>900-00752</a:t>
            </a:r>
            <a:r>
              <a:rPr lang="en-US" dirty="0"/>
              <a:t> </a:t>
            </a:r>
          </a:p>
          <a:p>
            <a:r>
              <a:rPr lang="en-US" sz="1800" b="0" i="0" u="none" strike="noStrike" dirty="0">
                <a:solidFill>
                  <a:srgbClr val="000000"/>
                </a:solidFill>
                <a:effectLst/>
                <a:latin typeface="Calibri" panose="020F0502020204030204" pitchFamily="34" charset="0"/>
              </a:rPr>
              <a:t>The Met Greek &amp; Roman Set - White Diffuser</a:t>
            </a:r>
            <a:r>
              <a:rPr lang="en-US" dirty="0"/>
              <a:t> </a:t>
            </a:r>
            <a:r>
              <a:rPr lang="en-US" sz="1800" b="0" i="0" u="none" strike="noStrike" dirty="0">
                <a:solidFill>
                  <a:srgbClr val="000000"/>
                </a:solidFill>
                <a:effectLst/>
                <a:latin typeface="Calibri" panose="020F0502020204030204" pitchFamily="34" charset="0"/>
              </a:rPr>
              <a:t>900-01208</a:t>
            </a:r>
            <a:r>
              <a:rPr lang="en-US" dirty="0"/>
              <a:t> </a:t>
            </a:r>
          </a:p>
          <a:p>
            <a:r>
              <a:rPr lang="en-US" sz="1800" b="0" i="0" u="none" strike="noStrike" dirty="0">
                <a:solidFill>
                  <a:srgbClr val="000000"/>
                </a:solidFill>
                <a:effectLst/>
                <a:latin typeface="Calibri" panose="020F0502020204030204" pitchFamily="34" charset="0"/>
              </a:rPr>
              <a:t>Ocean Mist &amp; Sea Salt</a:t>
            </a:r>
            <a:r>
              <a:rPr lang="en-US" dirty="0"/>
              <a:t> </a:t>
            </a:r>
            <a:r>
              <a:rPr lang="en-US" sz="1800" b="0" i="0" u="none" strike="noStrike" dirty="0">
                <a:solidFill>
                  <a:srgbClr val="000000"/>
                </a:solidFill>
                <a:effectLst/>
                <a:latin typeface="Calibri" panose="020F0502020204030204" pitchFamily="34" charset="0"/>
              </a:rPr>
              <a:t>KDRH</a:t>
            </a:r>
            <a:r>
              <a:rPr lang="en-US" dirty="0"/>
              <a:t> </a:t>
            </a:r>
          </a:p>
          <a:p>
            <a:r>
              <a:rPr lang="en-US" sz="1800" b="0" i="0" u="none" strike="noStrike" dirty="0">
                <a:solidFill>
                  <a:srgbClr val="000000"/>
                </a:solidFill>
                <a:effectLst/>
                <a:latin typeface="Calibri" panose="020F0502020204030204" pitchFamily="34" charset="0"/>
              </a:rPr>
              <a:t>NEST New York Set</a:t>
            </a:r>
            <a:r>
              <a:rPr lang="en-US" sz="2800" dirty="0"/>
              <a:t> </a:t>
            </a:r>
            <a:r>
              <a:rPr lang="en-US" sz="1800" b="0" i="0" u="none" strike="noStrike" dirty="0">
                <a:solidFill>
                  <a:srgbClr val="000000"/>
                </a:solidFill>
                <a:effectLst/>
                <a:latin typeface="Calibri" panose="020F0502020204030204" pitchFamily="34" charset="0"/>
              </a:rPr>
              <a:t>900-00930</a:t>
            </a:r>
            <a:r>
              <a:rPr lang="en-US" dirty="0"/>
              <a:t> </a:t>
            </a:r>
          </a:p>
          <a:p>
            <a:r>
              <a:rPr lang="en-US" sz="1800" b="0" i="0" u="none" strike="noStrike" dirty="0">
                <a:solidFill>
                  <a:srgbClr val="000000"/>
                </a:solidFill>
                <a:effectLst/>
                <a:latin typeface="Calibri" panose="020F0502020204030204" pitchFamily="34" charset="0"/>
              </a:rPr>
              <a:t>Pineapple Cilantro</a:t>
            </a:r>
            <a:r>
              <a:rPr lang="en-US" dirty="0"/>
              <a:t> </a:t>
            </a:r>
            <a:r>
              <a:rPr lang="en-US" sz="1800" b="0" i="0" u="none" strike="noStrike" dirty="0">
                <a:solidFill>
                  <a:srgbClr val="000000"/>
                </a:solidFill>
                <a:effectLst/>
                <a:latin typeface="Calibri" panose="020F0502020204030204" pitchFamily="34" charset="0"/>
              </a:rPr>
              <a:t>PNCH</a:t>
            </a:r>
            <a:r>
              <a:rPr lang="en-US" dirty="0"/>
              <a:t> </a:t>
            </a:r>
          </a:p>
          <a:p>
            <a:r>
              <a:rPr lang="en-US" sz="1800" b="0" i="0" u="none" strike="noStrike" dirty="0">
                <a:solidFill>
                  <a:srgbClr val="000000"/>
                </a:solidFill>
                <a:effectLst/>
                <a:latin typeface="Calibri" panose="020F0502020204030204" pitchFamily="34" charset="0"/>
              </a:rPr>
              <a:t>Vanilla Fleur</a:t>
            </a:r>
            <a:r>
              <a:rPr lang="en-US" dirty="0"/>
              <a:t> </a:t>
            </a:r>
            <a:r>
              <a:rPr lang="en-US" sz="1800" b="0" i="0" u="none" strike="noStrike" dirty="0">
                <a:solidFill>
                  <a:srgbClr val="000000"/>
                </a:solidFill>
                <a:effectLst/>
                <a:latin typeface="Calibri" panose="020F0502020204030204" pitchFamily="34" charset="0"/>
              </a:rPr>
              <a:t>BVMH</a:t>
            </a:r>
            <a:r>
              <a:rPr lang="en-US" dirty="0"/>
              <a:t> </a:t>
            </a:r>
          </a:p>
          <a:p>
            <a:r>
              <a:rPr lang="en-US" sz="1800" b="0" i="0" u="none" strike="noStrike" dirty="0">
                <a:solidFill>
                  <a:srgbClr val="000000"/>
                </a:solidFill>
                <a:effectLst/>
                <a:latin typeface="Calibri" panose="020F0502020204030204" pitchFamily="34" charset="0"/>
              </a:rPr>
              <a:t>Best Sellers Set</a:t>
            </a:r>
            <a:r>
              <a:rPr lang="en-US" dirty="0"/>
              <a:t> </a:t>
            </a:r>
            <a:r>
              <a:rPr lang="en-US" sz="1800" b="0" i="0" u="none" strike="noStrike" dirty="0">
                <a:solidFill>
                  <a:srgbClr val="000000"/>
                </a:solidFill>
                <a:effectLst/>
                <a:latin typeface="Calibri" panose="020F0502020204030204" pitchFamily="34" charset="0"/>
              </a:rPr>
              <a:t>900-00888</a:t>
            </a:r>
            <a:r>
              <a:rPr lang="en-US" dirty="0"/>
              <a:t> </a:t>
            </a:r>
          </a:p>
          <a:p>
            <a:r>
              <a:rPr lang="en-US" sz="1800" b="0" i="0" u="none" strike="noStrike" dirty="0">
                <a:solidFill>
                  <a:srgbClr val="000000"/>
                </a:solidFill>
                <a:effectLst/>
                <a:latin typeface="Calibri" panose="020F0502020204030204" pitchFamily="34" charset="0"/>
              </a:rPr>
              <a:t>Fresh Best Sellers Set</a:t>
            </a:r>
            <a:r>
              <a:rPr lang="en-US" dirty="0"/>
              <a:t> </a:t>
            </a:r>
            <a:r>
              <a:rPr lang="en-US" sz="1800" b="0" i="0" u="none" strike="noStrike" dirty="0">
                <a:solidFill>
                  <a:srgbClr val="000000"/>
                </a:solidFill>
                <a:effectLst/>
                <a:latin typeface="Calibri" panose="020F0502020204030204" pitchFamily="34" charset="0"/>
              </a:rPr>
              <a:t>900-01025</a:t>
            </a:r>
            <a:r>
              <a:rPr lang="en-US" dirty="0"/>
              <a:t> </a:t>
            </a:r>
          </a:p>
          <a:p>
            <a:r>
              <a:rPr lang="en-US" sz="1800" b="0" i="0" u="none" strike="noStrike" dirty="0">
                <a:solidFill>
                  <a:srgbClr val="000000"/>
                </a:solidFill>
                <a:effectLst/>
                <a:latin typeface="Calibri" panose="020F0502020204030204" pitchFamily="34" charset="0"/>
              </a:rPr>
              <a:t>Anthropologie Set</a:t>
            </a:r>
            <a:r>
              <a:rPr lang="en-US" dirty="0"/>
              <a:t> </a:t>
            </a:r>
            <a:r>
              <a:rPr lang="en-US" sz="1800" b="0" i="0" u="none" strike="noStrike" dirty="0">
                <a:solidFill>
                  <a:srgbClr val="000000"/>
                </a:solidFill>
                <a:effectLst/>
                <a:latin typeface="Calibri" panose="020F0502020204030204" pitchFamily="34" charset="0"/>
              </a:rPr>
              <a:t>900-00857</a:t>
            </a:r>
            <a:r>
              <a:rPr lang="en-US" dirty="0"/>
              <a:t> </a:t>
            </a:r>
          </a:p>
          <a:p>
            <a:r>
              <a:rPr lang="en-US" sz="1800" b="0" i="0" u="none" strike="noStrike" dirty="0">
                <a:solidFill>
                  <a:srgbClr val="000000"/>
                </a:solidFill>
                <a:effectLst/>
                <a:latin typeface="Calibri" panose="020F0502020204030204" pitchFamily="34" charset="0"/>
              </a:rPr>
              <a:t>Outdoorsy Set</a:t>
            </a:r>
            <a:r>
              <a:rPr lang="en-US" dirty="0"/>
              <a:t> </a:t>
            </a:r>
            <a:r>
              <a:rPr lang="en-US" sz="1800" b="0" i="0" u="none" strike="noStrike" dirty="0">
                <a:solidFill>
                  <a:srgbClr val="000000"/>
                </a:solidFill>
                <a:effectLst/>
                <a:latin typeface="Calibri" panose="020F0502020204030204" pitchFamily="34" charset="0"/>
              </a:rPr>
              <a:t>900-01181</a:t>
            </a:r>
            <a:r>
              <a:rPr lang="en-US" dirty="0"/>
              <a:t> </a:t>
            </a:r>
          </a:p>
          <a:p>
            <a:r>
              <a:rPr lang="en-US" sz="1800" b="0" i="0" u="none" strike="noStrike" dirty="0">
                <a:solidFill>
                  <a:srgbClr val="000000"/>
                </a:solidFill>
                <a:effectLst/>
                <a:latin typeface="Calibri" panose="020F0502020204030204" pitchFamily="34" charset="0"/>
              </a:rPr>
              <a:t>Outdoorsy Set</a:t>
            </a:r>
            <a:r>
              <a:rPr lang="en-US" dirty="0"/>
              <a:t> </a:t>
            </a:r>
            <a:r>
              <a:rPr lang="en-US" sz="1800" b="0" i="0" u="none" strike="noStrike" dirty="0">
                <a:solidFill>
                  <a:srgbClr val="000000"/>
                </a:solidFill>
                <a:effectLst/>
                <a:latin typeface="Calibri" panose="020F0502020204030204" pitchFamily="34" charset="0"/>
              </a:rPr>
              <a:t>900-01026</a:t>
            </a:r>
            <a:r>
              <a:rPr lang="en-US" dirty="0"/>
              <a:t> </a:t>
            </a:r>
          </a:p>
          <a:p>
            <a:r>
              <a:rPr lang="en-US" sz="1800" b="0" i="0" u="none" strike="noStrike" dirty="0">
                <a:solidFill>
                  <a:srgbClr val="000000"/>
                </a:solidFill>
                <a:effectLst/>
                <a:latin typeface="Calibri" panose="020F0502020204030204" pitchFamily="34" charset="0"/>
              </a:rPr>
              <a:t>Disney Princess Set</a:t>
            </a:r>
            <a:r>
              <a:rPr lang="en-US" dirty="0"/>
              <a:t> </a:t>
            </a:r>
            <a:r>
              <a:rPr lang="en-US" sz="1800" b="0" i="0" u="none" strike="noStrike" dirty="0">
                <a:solidFill>
                  <a:srgbClr val="000000"/>
                </a:solidFill>
                <a:effectLst/>
                <a:latin typeface="Calibri" panose="020F0502020204030204" pitchFamily="34" charset="0"/>
              </a:rPr>
              <a:t>900-01132</a:t>
            </a:r>
            <a:r>
              <a:rPr lang="en-US" dirty="0"/>
              <a:t> </a:t>
            </a:r>
          </a:p>
          <a:p>
            <a:r>
              <a:rPr lang="en-US" sz="1800" b="0" i="0" u="none" strike="noStrike" dirty="0">
                <a:solidFill>
                  <a:srgbClr val="000000"/>
                </a:solidFill>
                <a:effectLst/>
                <a:latin typeface="Calibri" panose="020F0502020204030204" pitchFamily="34" charset="0"/>
              </a:rPr>
              <a:t>Velvet Pear</a:t>
            </a:r>
            <a:r>
              <a:rPr lang="en-US" dirty="0"/>
              <a:t> </a:t>
            </a:r>
            <a:r>
              <a:rPr lang="en-US" sz="1800" b="0" i="0" u="none" strike="noStrike" dirty="0">
                <a:solidFill>
                  <a:srgbClr val="000000"/>
                </a:solidFill>
                <a:effectLst/>
                <a:latin typeface="Calibri" panose="020F0502020204030204" pitchFamily="34" charset="0"/>
              </a:rPr>
              <a:t>RHWH</a:t>
            </a:r>
            <a:r>
              <a:rPr lang="en-US" dirty="0"/>
              <a:t> </a:t>
            </a:r>
          </a:p>
          <a:p>
            <a:r>
              <a:rPr lang="en-US" sz="1800" b="0" i="0" u="none" strike="noStrike" dirty="0">
                <a:solidFill>
                  <a:srgbClr val="000000"/>
                </a:solidFill>
                <a:effectLst/>
                <a:latin typeface="Calibri" panose="020F0502020204030204" pitchFamily="34" charset="0"/>
              </a:rPr>
              <a:t>Fir &amp; Grapefruit</a:t>
            </a:r>
            <a:r>
              <a:rPr lang="en-US" dirty="0"/>
              <a:t> </a:t>
            </a:r>
            <a:r>
              <a:rPr lang="en-US" sz="1800" b="0" i="0" u="none" strike="noStrike" dirty="0">
                <a:solidFill>
                  <a:srgbClr val="000000"/>
                </a:solidFill>
                <a:effectLst/>
                <a:latin typeface="Calibri" panose="020F0502020204030204" pitchFamily="34" charset="0"/>
              </a:rPr>
              <a:t>AJPH</a:t>
            </a:r>
            <a:r>
              <a:rPr lang="en-US" dirty="0"/>
              <a:t> </a:t>
            </a:r>
          </a:p>
          <a:p>
            <a:r>
              <a:rPr lang="en-US" sz="1800" b="0" i="0" u="none" strike="noStrike" dirty="0">
                <a:solidFill>
                  <a:srgbClr val="000000"/>
                </a:solidFill>
                <a:effectLst/>
                <a:latin typeface="Calibri" panose="020F0502020204030204" pitchFamily="34" charset="0"/>
              </a:rPr>
              <a:t>Aim to Teas</a:t>
            </a:r>
            <a:r>
              <a:rPr lang="en-US" dirty="0"/>
              <a:t> </a:t>
            </a:r>
            <a:r>
              <a:rPr lang="en-US" sz="1800" b="0" i="0" u="none" strike="noStrike" dirty="0">
                <a:solidFill>
                  <a:srgbClr val="000000"/>
                </a:solidFill>
                <a:effectLst/>
                <a:latin typeface="Calibri" panose="020F0502020204030204" pitchFamily="34" charset="0"/>
              </a:rPr>
              <a:t>ATT</a:t>
            </a:r>
            <a:r>
              <a:rPr lang="en-US" dirty="0"/>
              <a:t> </a:t>
            </a:r>
          </a:p>
          <a:p>
            <a:endParaRPr lang="en-US" dirty="0"/>
          </a:p>
          <a:p>
            <a:r>
              <a:rPr lang="en-US" dirty="0"/>
              <a:t>1DB Smart Fragrance Diffuser, MZX</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B27C30D-FFB3-9E4A-9FE9-F25CAA688E9E}" type="slidenum">
              <a:rPr lang="en-US" smtClean="0"/>
              <a:t>6</a:t>
            </a:fld>
            <a:endParaRPr lang="en-US"/>
          </a:p>
        </p:txBody>
      </p:sp>
    </p:spTree>
    <p:extLst>
      <p:ext uri="{BB962C8B-B14F-4D97-AF65-F5344CB8AC3E}">
        <p14:creationId xmlns:p14="http://schemas.microsoft.com/office/powerpoint/2010/main" val="95869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36 SKUs had a net profit of less than -$4.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Not all of these SKUs failed to generate value for the company.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Some SKUs, like "Free Pura 4 offer" and "Complimentary Scent Sample Booklet," offer intangible benefits beyond immediate revenue.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free offers help in building customer loyalty by enhancing their experience and making them feel valued.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Such promotions can lead to increased brand awareness and product familiarity, driving long-term customer retention.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Although these SKUs may show a short-term loss, their strategic role in fostering customer engagement and loyalty is invaluable for long-term business success.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a:buFont typeface="Arial" panose="020B0604020202020204" pitchFamily="34" charset="0"/>
              <a:buChar char="•"/>
            </a:pPr>
            <a:r>
              <a:rPr lang="en-US" dirty="0"/>
              <a:t>Pura should discontinue the following 10 SKUs. </a:t>
            </a:r>
          </a:p>
          <a:p>
            <a:pPr>
              <a:buFont typeface="Arial" panose="020B0604020202020204" pitchFamily="34" charset="0"/>
              <a:buChar char="•"/>
            </a:pPr>
            <a:r>
              <a:rPr lang="en-US" dirty="0"/>
              <a:t>Instead of selecting the 10 worst-performing SKUs, I excluded sample cards, booklets, and free promotions, as these items likely contribute to long-term revenue growth.</a:t>
            </a:r>
          </a:p>
          <a:p>
            <a:pPr>
              <a:buFont typeface="Arial" panose="020B0604020202020204" pitchFamily="34" charset="0"/>
              <a:buChar char="•"/>
            </a:pPr>
            <a:r>
              <a:rPr lang="en-US" dirty="0"/>
              <a:t>Individual scents do not generate a profit and offer minimal value. </a:t>
            </a:r>
          </a:p>
          <a:p>
            <a:pPr>
              <a:buFont typeface="Arial" panose="020B0604020202020204" pitchFamily="34" charset="0"/>
              <a:buChar char="•"/>
            </a:pPr>
            <a:r>
              <a:rPr lang="en-US" dirty="0"/>
              <a:t>Pura should consider transforming these unprofitable scents into sample booklets, packages, or cards. </a:t>
            </a:r>
          </a:p>
          <a:p>
            <a:pPr>
              <a:buFont typeface="Arial" panose="020B0604020202020204" pitchFamily="34" charset="0"/>
              <a:buChar char="•"/>
            </a:pPr>
            <a:r>
              <a:rPr lang="en-US" dirty="0"/>
              <a:t>This strategy will help eliminate low-performing SKUs, streamline resources, reduce costs, and support customer base expansion.</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B27C30D-FFB3-9E4A-9FE9-F25CAA688E9E}" type="slidenum">
              <a:rPr lang="en-US" smtClean="0"/>
              <a:t>7</a:t>
            </a:fld>
            <a:endParaRPr lang="en-US"/>
          </a:p>
        </p:txBody>
      </p:sp>
    </p:spTree>
    <p:extLst>
      <p:ext uri="{BB962C8B-B14F-4D97-AF65-F5344CB8AC3E}">
        <p14:creationId xmlns:p14="http://schemas.microsoft.com/office/powerpoint/2010/main" val="1199414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Top left: Non-active subscribers</a:t>
            </a:r>
            <a:r>
              <a:rPr lang="en-US" dirty="0"/>
              <a:t> contribute significantly more in total revenue, orders, and customer count compared to active subscribers. Despite being labeled as "non-active," these customers are making more purchases and generating higher revenue overall. Pura should consider implementing rewards or incentives for active subscribers to encourage them to buy more products more frequently.</a:t>
            </a:r>
          </a:p>
          <a:p>
            <a:pPr algn="l"/>
            <a:endParaRPr lang="en-US" dirty="0"/>
          </a:p>
          <a:p>
            <a:pPr algn="l"/>
            <a:endParaRPr lang="en-US" dirty="0"/>
          </a:p>
          <a:p>
            <a:pPr algn="l"/>
            <a:r>
              <a:rPr lang="en-US" b="1" dirty="0"/>
              <a:t>Bottom Left:</a:t>
            </a:r>
            <a:r>
              <a:rPr lang="en-US" dirty="0"/>
              <a:t> you will see a graph labeled as customer score This score was generated by looking at a number of factors including total orders, total revenue, average order value, and whether or not customers were an active subscriber to Pura. Based on the analysis I ran, Lillian North received the highest score. </a:t>
            </a:r>
          </a:p>
          <a:p>
            <a:pPr algn="l"/>
            <a:endParaRPr lang="en-US" b="0" dirty="0"/>
          </a:p>
          <a:p>
            <a:pPr algn="l"/>
            <a:r>
              <a:rPr lang="en-US" b="1" dirty="0"/>
              <a:t>Right: </a:t>
            </a:r>
            <a:r>
              <a:rPr lang="en-US" dirty="0"/>
              <a:t>For the RFM analysis, I ran a query that assigned a 20% weight to the recency of the orders. </a:t>
            </a:r>
          </a:p>
          <a:p>
            <a:pPr algn="l"/>
            <a:r>
              <a:rPr lang="en-US" dirty="0"/>
              <a:t>Next, I evaluated the total quantity of items purchased, giving it a 40% weight, </a:t>
            </a:r>
          </a:p>
          <a:p>
            <a:pPr algn="l"/>
            <a:r>
              <a:rPr lang="en-US" dirty="0"/>
              <a:t>And finally, I calculated the total money spent by each customer, also weighted at 40%. </a:t>
            </a:r>
          </a:p>
          <a:p>
            <a:pPr algn="l"/>
            <a:r>
              <a:rPr lang="en-US" dirty="0"/>
              <a:t>This approach ensures that customers who purchase products more frequently receive a higher score than those who have made fewer purchases.</a:t>
            </a:r>
          </a:p>
          <a:p>
            <a:pPr algn="l"/>
            <a:endParaRPr lang="en-US" dirty="0"/>
          </a:p>
          <a:p>
            <a:pPr algn="l"/>
            <a:r>
              <a:rPr lang="en-US" dirty="0"/>
              <a:t>- Pura should consider implementing a rewards program for their top customers to encourage continued engagement and loyalty.</a:t>
            </a:r>
          </a:p>
          <a:p>
            <a:pPr algn="l"/>
            <a:r>
              <a:rPr lang="en-US" dirty="0"/>
              <a:t>- Conducting a survey for these top customers would help gather insights on their purchasing habits and characteristics, allowing for better targeting and improved product-market focus.</a:t>
            </a:r>
          </a:p>
          <a:p>
            <a:pPr algn="l"/>
            <a:r>
              <a:rPr lang="en-US" dirty="0"/>
              <a:t>- These actions could lead to an increase in customer count and overall revenue growth.</a:t>
            </a:r>
          </a:p>
          <a:p>
            <a:pPr algn="l"/>
            <a:endParaRPr lang="en-US" dirty="0"/>
          </a:p>
          <a:p>
            <a:pPr algn="l"/>
            <a:endParaRPr lang="en-US" dirty="0"/>
          </a:p>
          <a:p>
            <a:pPr algn="l"/>
            <a:r>
              <a:rPr lang="en-US" dirty="0"/>
              <a:t>I also looked at customers based on their zip codes. Tried to define trends</a:t>
            </a:r>
          </a:p>
          <a:p>
            <a:pPr algn="l"/>
            <a:r>
              <a:rPr lang="en-US" dirty="0"/>
              <a:t>- I conducted an analysis of orders by zip code, categorizing them by state. </a:t>
            </a:r>
          </a:p>
          <a:p>
            <a:pPr algn="l"/>
            <a:r>
              <a:rPr lang="en-US" dirty="0"/>
              <a:t>- Utah led the dataset with 28 total orders, followed by Tennessee and Mississippi. </a:t>
            </a:r>
          </a:p>
          <a:p>
            <a:pPr algn="l"/>
            <a:r>
              <a:rPr lang="en-US" dirty="0"/>
              <a:t>- However, 92 orders had no zip code attached, indicating missing or incomplete data.</a:t>
            </a:r>
          </a:p>
          <a:p>
            <a:pPr algn="l"/>
            <a:r>
              <a:rPr lang="en-US" dirty="0"/>
              <a:t>- Zip codes are valuable for identifying target customers and optimizing marketing strategies.</a:t>
            </a:r>
          </a:p>
          <a:p>
            <a:pPr algn="l"/>
            <a:r>
              <a:rPr lang="en-US" dirty="0"/>
              <a:t>- If Pura ensures that a zip code is attached to every order, it could enhance marketing efforts in specific regions, potentially boosting both revenue and customer count.</a:t>
            </a:r>
          </a:p>
          <a:p>
            <a:pPr algn="l"/>
            <a:endParaRPr lang="en-US" dirty="0"/>
          </a:p>
          <a:p>
            <a:pPr marL="0" algn="l" rtl="0" eaLnBrk="1" fontAlgn="b" latinLnBrk="0" hangingPunct="1">
              <a:spcBef>
                <a:spcPts val="0"/>
              </a:spcBef>
              <a:spcAft>
                <a:spcPts val="0"/>
              </a:spcAft>
            </a:pPr>
            <a:r>
              <a:rPr lang="en-US" sz="1800" b="0" i="0" u="none" strike="noStrike" kern="1200" dirty="0">
                <a:solidFill>
                  <a:srgbClr val="FBF8F5"/>
                </a:solidFill>
                <a:effectLst/>
                <a:latin typeface="Franklin Gothic Book" panose="020B0503020102020204" pitchFamily="34" charset="0"/>
              </a:rPr>
              <a:t>ZIP</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FBF8F5"/>
                </a:solidFill>
                <a:effectLst/>
                <a:latin typeface="Franklin Gothic Book" panose="020B0503020102020204" pitchFamily="34" charset="0"/>
              </a:rPr>
              <a:t>Orders</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FBF8F5"/>
                </a:solidFill>
                <a:effectLst/>
                <a:latin typeface="Franklin Gothic Book" panose="020B0503020102020204" pitchFamily="34" charset="0"/>
              </a:rPr>
              <a:t>State							</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0</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92</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NA		</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84043</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7</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UT</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84062</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5</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UT</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37128</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5</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TN</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35226</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5</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AL</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85204</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4</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AZ</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84045</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4</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UT</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84020  4</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UT</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84005</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4</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UT</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84003</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4</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UT</a:t>
            </a:r>
          </a:p>
          <a:p>
            <a:pPr marL="0" algn="l" rtl="0" eaLnBrk="1" fontAlgn="b" latinLnBrk="0" hangingPunct="1">
              <a:spcBef>
                <a:spcPts val="0"/>
              </a:spcBef>
              <a:spcAft>
                <a:spcPts val="0"/>
              </a:spcAft>
            </a:pPr>
            <a:endParaRPr lang="en-US" sz="1800" b="0" i="0" u="none" strike="noStrike" kern="1200" dirty="0">
              <a:solidFill>
                <a:srgbClr val="1D1A1A"/>
              </a:solidFill>
              <a:effectLst/>
              <a:latin typeface="Franklin Gothic Book" panose="020B0503020102020204" pitchFamily="34" charset="0"/>
            </a:endParaRPr>
          </a:p>
          <a:p>
            <a:pPr marL="0" algn="l" rtl="0" eaLnBrk="1" fontAlgn="b" latinLnBrk="0" hangingPunct="1">
              <a:spcBef>
                <a:spcPts val="0"/>
              </a:spcBef>
              <a:spcAft>
                <a:spcPts val="0"/>
              </a:spcAft>
            </a:pPr>
            <a:endParaRPr lang="en-US" sz="1800" b="0" i="0" u="none" strike="noStrike" kern="1200" dirty="0">
              <a:solidFill>
                <a:srgbClr val="1D1A1A"/>
              </a:solidFill>
              <a:effectLst/>
              <a:latin typeface="Franklin Gothic Book" panose="020B0503020102020204" pitchFamily="34" charset="0"/>
            </a:endParaRPr>
          </a:p>
          <a:p>
            <a:pPr marL="0" algn="l" rtl="0" eaLnBrk="1" fontAlgn="b" latinLnBrk="0" hangingPunct="1">
              <a:spcBef>
                <a:spcPts val="0"/>
              </a:spcBef>
              <a:spcAft>
                <a:spcPts val="0"/>
              </a:spcAft>
            </a:pPr>
            <a:endParaRPr lang="en-US" sz="1800" b="0" i="0" u="none" strike="noStrike" kern="1200" dirty="0">
              <a:solidFill>
                <a:srgbClr val="1D1A1A"/>
              </a:solidFill>
              <a:effectLst/>
              <a:latin typeface="Franklin Gothic Book" panose="020B0503020102020204" pitchFamily="34" charset="0"/>
            </a:endParaRPr>
          </a:p>
          <a:p>
            <a:pPr marL="0" algn="l" rtl="0" eaLnBrk="1" fontAlgn="b" latinLnBrk="0" hangingPunct="1">
              <a:spcBef>
                <a:spcPts val="0"/>
              </a:spcBef>
              <a:spcAft>
                <a:spcPts val="0"/>
              </a:spcAft>
            </a:pPr>
            <a:endParaRPr lang="en-US" sz="1800" b="0" i="0" u="none" strike="noStrike" kern="1200" dirty="0">
              <a:solidFill>
                <a:srgbClr val="1D1A1A"/>
              </a:solidFill>
              <a:effectLst/>
              <a:latin typeface="Franklin Gothic Book" panose="020B0503020102020204" pitchFamily="34" charset="0"/>
            </a:endParaRPr>
          </a:p>
          <a:p>
            <a:pPr marL="0" algn="l" rtl="0" eaLnBrk="1" fontAlgn="b" latinLnBrk="0" hangingPunct="1">
              <a:spcBef>
                <a:spcPts val="0"/>
              </a:spcBef>
              <a:spcAft>
                <a:spcPts val="0"/>
              </a:spcAft>
            </a:pPr>
            <a:r>
              <a:rPr lang="en-US" sz="1800" b="0" i="0" u="none" strike="noStrike" kern="1200" dirty="0">
                <a:solidFill>
                  <a:srgbClr val="FBF8F5"/>
                </a:solidFill>
                <a:effectLst/>
                <a:latin typeface="Calibri" panose="020F0502020204030204" pitchFamily="34" charset="0"/>
              </a:rPr>
              <a:t>State</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FBF8F5"/>
                </a:solidFill>
                <a:effectLst/>
                <a:latin typeface="Calibri" panose="020F0502020204030204" pitchFamily="34" charset="0"/>
              </a:rPr>
              <a:t>Total Orders</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UT</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28</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TN</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13</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MS</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8</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TX</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8</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AL</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5</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AL</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4</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SC</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4</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OH</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4</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r>
              <a:rPr lang="en-US" sz="1800" b="0" i="0" u="none" strike="noStrike" kern="1200" dirty="0">
                <a:solidFill>
                  <a:srgbClr val="1D1A1A"/>
                </a:solidFill>
                <a:effectLst/>
                <a:latin typeface="Franklin Gothic Book" panose="020B0503020102020204" pitchFamily="34" charset="0"/>
              </a:rPr>
              <a:t>AZ</a:t>
            </a:r>
            <a:r>
              <a:rPr lang="en-US" sz="1800" b="0" i="0" u="none" strike="noStrike" kern="1200" dirty="0">
                <a:solidFill>
                  <a:schemeClr val="tx1"/>
                </a:solidFill>
                <a:effectLst/>
                <a:latin typeface="Arial" panose="020B0604020202020204" pitchFamily="34" charset="0"/>
              </a:rPr>
              <a:t>	</a:t>
            </a:r>
            <a:r>
              <a:rPr lang="en-US" sz="1800" b="0" i="0" u="none" strike="noStrike" kern="1200" dirty="0">
                <a:solidFill>
                  <a:srgbClr val="1D1A1A"/>
                </a:solidFill>
                <a:effectLst/>
                <a:latin typeface="Franklin Gothic Book" panose="020B0503020102020204" pitchFamily="34" charset="0"/>
              </a:rPr>
              <a:t>4</a:t>
            </a:r>
            <a:endParaRPr lang="en-US" sz="1800" b="0" i="0" u="none" strike="noStrike" dirty="0">
              <a:effectLst/>
              <a:latin typeface="Arial" panose="020B0604020202020204" pitchFamily="34" charset="0"/>
            </a:endParaRPr>
          </a:p>
          <a:p>
            <a:pPr marL="0" algn="l" rtl="0" eaLnBrk="1" fontAlgn="b" latinLnBrk="0" hangingPunct="1">
              <a:spcBef>
                <a:spcPts val="0"/>
              </a:spcBef>
              <a:spcAft>
                <a:spcPts val="0"/>
              </a:spcAft>
            </a:pPr>
            <a:endParaRPr lang="en-US" sz="1800" b="0" i="0" u="none" strike="noStrike" dirty="0">
              <a:effectLst/>
              <a:latin typeface="Arial" panose="020B0604020202020204" pitchFamily="34" charset="0"/>
            </a:endParaRPr>
          </a:p>
          <a:p>
            <a:pPr algn="l"/>
            <a:endParaRPr lang="en-US" dirty="0"/>
          </a:p>
        </p:txBody>
      </p:sp>
      <p:sp>
        <p:nvSpPr>
          <p:cNvPr id="4" name="Slide Number Placeholder 3"/>
          <p:cNvSpPr>
            <a:spLocks noGrp="1"/>
          </p:cNvSpPr>
          <p:nvPr>
            <p:ph type="sldNum" sz="quarter" idx="5"/>
          </p:nvPr>
        </p:nvSpPr>
        <p:spPr/>
        <p:txBody>
          <a:bodyPr/>
          <a:lstStyle/>
          <a:p>
            <a:fld id="{9B27C30D-FFB3-9E4A-9FE9-F25CAA688E9E}" type="slidenum">
              <a:rPr lang="en-US" smtClean="0"/>
              <a:t>8</a:t>
            </a:fld>
            <a:endParaRPr lang="en-US"/>
          </a:p>
        </p:txBody>
      </p:sp>
    </p:spTree>
    <p:extLst>
      <p:ext uri="{BB962C8B-B14F-4D97-AF65-F5344CB8AC3E}">
        <p14:creationId xmlns:p14="http://schemas.microsoft.com/office/powerpoint/2010/main" val="37493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Bundled Product Promotions:</a:t>
            </a:r>
          </a:p>
          <a:p>
            <a:pPr>
              <a:buFont typeface="Arial" panose="020B0604020202020204" pitchFamily="34" charset="0"/>
              <a:buChar char="•"/>
            </a:pPr>
            <a:r>
              <a:rPr lang="en-US" dirty="0"/>
              <a:t>Bundles or sets can drive higher Average Order Value (AOV) as customers are more likely to purchase multiple items at once. Focusing marketing efforts on promoting these bundles can lead to an increase in both AOV and overall revenue.</a:t>
            </a:r>
          </a:p>
          <a:p>
            <a:endParaRPr lang="en-US" b="1" dirty="0"/>
          </a:p>
          <a:p>
            <a:r>
              <a:rPr lang="en-US" b="1" dirty="0"/>
              <a:t>Free Product Offers:</a:t>
            </a:r>
          </a:p>
          <a:p>
            <a:pPr>
              <a:buFont typeface="Arial" panose="020B0604020202020204" pitchFamily="34" charset="0"/>
              <a:buChar char="•"/>
            </a:pPr>
            <a:r>
              <a:rPr lang="en-US" dirty="0"/>
              <a:t>Currently, only a small percentage of new customers receive free products. By expanding these offers, Pura can potentially improve conversion rates for first-time buyers, turning them into loyal, repeat customers. This would directly contribute to growing the customer base.</a:t>
            </a:r>
          </a:p>
          <a:p>
            <a:endParaRPr lang="en-US" b="1" dirty="0"/>
          </a:p>
          <a:p>
            <a:r>
              <a:rPr lang="en-US" b="1" dirty="0"/>
              <a:t>Subscription Offerings:</a:t>
            </a:r>
          </a:p>
          <a:p>
            <a:pPr>
              <a:buFont typeface="Arial" panose="020B0604020202020204" pitchFamily="34" charset="0"/>
              <a:buChar char="•"/>
            </a:pPr>
            <a:r>
              <a:rPr lang="en-US" dirty="0"/>
              <a:t>Subscription models need to be optimized. The 3-month subscription shows higher profitability, so it might be beneficial to focus on promoting this model. On the other hand, low-performing subscription plans, like the 2-month subscription, should be reassessed or bundled with other offers to increase their value.</a:t>
            </a:r>
          </a:p>
          <a:p>
            <a:endParaRPr lang="en-US" b="1" dirty="0"/>
          </a:p>
          <a:p>
            <a:r>
              <a:rPr lang="en-US" b="1" dirty="0"/>
              <a:t>Discontinuing Underperforming SKUs:</a:t>
            </a:r>
          </a:p>
          <a:p>
            <a:pPr>
              <a:buFont typeface="Arial" panose="020B0604020202020204" pitchFamily="34" charset="0"/>
              <a:buChar char="•"/>
            </a:pPr>
            <a:r>
              <a:rPr lang="en-US" dirty="0"/>
              <a:t>Coastal Palm and Ivory Woods are examples of SKUs that do not generate profit and negatively affect contribution margins. Discontinuing underperforming SKUs would free up resources and focus on more successful products, improving overall profitability.</a:t>
            </a:r>
          </a:p>
          <a:p>
            <a:endParaRPr lang="en-US" b="1" dirty="0"/>
          </a:p>
          <a:p>
            <a:r>
              <a:rPr lang="en-US" b="1" dirty="0"/>
              <a:t>Rewards for Top Customers:</a:t>
            </a:r>
          </a:p>
          <a:p>
            <a:pPr>
              <a:buFont typeface="Arial" panose="020B0604020202020204" pitchFamily="34" charset="0"/>
              <a:buChar char="•"/>
            </a:pPr>
            <a:r>
              <a:rPr lang="en-US" dirty="0"/>
              <a:t>Engaging top customers through a rewards program can strengthen their loyalty and encourage them to buy more frequently. These top customers are already valuable, so providing incentives would help ensure they continue to contribute positively to the company's growth.</a:t>
            </a:r>
          </a:p>
          <a:p>
            <a:endParaRPr lang="en-US" b="1" dirty="0"/>
          </a:p>
          <a:p>
            <a:r>
              <a:rPr lang="en-US" b="1" dirty="0"/>
              <a:t>Customer Insights via Surveys:</a:t>
            </a:r>
          </a:p>
          <a:p>
            <a:pPr>
              <a:buFont typeface="Arial" panose="020B0604020202020204" pitchFamily="34" charset="0"/>
              <a:buChar char="•"/>
            </a:pPr>
            <a:r>
              <a:rPr lang="en-US" dirty="0"/>
              <a:t>Conducting surveys with top customers will offer insights into their purchasing behavior and preferences. Understanding these characteristics will help Pura tailor its offerings, create more targeted marketing strategies, and develop new products that cater to the needs of the most valuable customers.</a:t>
            </a:r>
          </a:p>
          <a:p>
            <a:endParaRPr lang="en-US" b="1" dirty="0"/>
          </a:p>
          <a:p>
            <a:r>
              <a:rPr lang="en-US" b="1" dirty="0"/>
              <a:t>Seasonal Promotions:</a:t>
            </a:r>
          </a:p>
          <a:p>
            <a:pPr>
              <a:buFont typeface="Arial" panose="020B0604020202020204" pitchFamily="34" charset="0"/>
              <a:buChar char="•"/>
            </a:pPr>
            <a:r>
              <a:rPr lang="en-US" dirty="0"/>
              <a:t>Introducing seasonal scents and promotions for spring and summer will help keep the product line fresh and engaging, while capitalizing on seasonal buying patterns. This can boost both short-term sales and long-term customer engagement.</a:t>
            </a:r>
          </a:p>
          <a:p>
            <a:endParaRPr lang="en-US" dirty="0"/>
          </a:p>
        </p:txBody>
      </p:sp>
      <p:sp>
        <p:nvSpPr>
          <p:cNvPr id="4" name="Slide Number Placeholder 3"/>
          <p:cNvSpPr>
            <a:spLocks noGrp="1"/>
          </p:cNvSpPr>
          <p:nvPr>
            <p:ph type="sldNum" sz="quarter" idx="5"/>
          </p:nvPr>
        </p:nvSpPr>
        <p:spPr/>
        <p:txBody>
          <a:bodyPr/>
          <a:lstStyle/>
          <a:p>
            <a:fld id="{9B27C30D-FFB3-9E4A-9FE9-F25CAA688E9E}" type="slidenum">
              <a:rPr lang="en-US" smtClean="0"/>
              <a:t>9</a:t>
            </a:fld>
            <a:endParaRPr lang="en-US"/>
          </a:p>
        </p:txBody>
      </p:sp>
    </p:spTree>
    <p:extLst>
      <p:ext uri="{BB962C8B-B14F-4D97-AF65-F5344CB8AC3E}">
        <p14:creationId xmlns:p14="http://schemas.microsoft.com/office/powerpoint/2010/main" val="162677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10/12/24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10/12/24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10/12/24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10/12/24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10/12/24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hart" Target="../charts/chart5.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4284-07C6-FDCB-ED52-CCE27BC30E0B}"/>
              </a:ext>
            </a:extLst>
          </p:cNvPr>
          <p:cNvSpPr>
            <a:spLocks noGrp="1"/>
          </p:cNvSpPr>
          <p:nvPr>
            <p:ph type="ctrTitle"/>
          </p:nvPr>
        </p:nvSpPr>
        <p:spPr/>
        <p:txBody>
          <a:bodyPr/>
          <a:lstStyle/>
          <a:p>
            <a:r>
              <a:rPr lang="en-US" dirty="0">
                <a:solidFill>
                  <a:schemeClr val="accent6">
                    <a:lumMod val="50000"/>
                  </a:schemeClr>
                </a:solidFill>
              </a:rPr>
              <a:t>Pura Case Study</a:t>
            </a:r>
          </a:p>
        </p:txBody>
      </p:sp>
      <p:sp>
        <p:nvSpPr>
          <p:cNvPr id="3" name="Subtitle 2">
            <a:extLst>
              <a:ext uri="{FF2B5EF4-FFF2-40B4-BE49-F238E27FC236}">
                <a16:creationId xmlns:a16="http://schemas.microsoft.com/office/drawing/2014/main" id="{6C09E291-EF25-A782-009E-4508E826F3C0}"/>
              </a:ext>
            </a:extLst>
          </p:cNvPr>
          <p:cNvSpPr>
            <a:spLocks noGrp="1"/>
          </p:cNvSpPr>
          <p:nvPr>
            <p:ph type="subTitle" idx="1"/>
          </p:nvPr>
        </p:nvSpPr>
        <p:spPr/>
        <p:txBody>
          <a:bodyPr/>
          <a:lstStyle/>
          <a:p>
            <a:r>
              <a:rPr lang="en-US" dirty="0">
                <a:solidFill>
                  <a:schemeClr val="accent6">
                    <a:lumMod val="50000"/>
                  </a:schemeClr>
                </a:solidFill>
                <a:latin typeface="+mj-lt"/>
              </a:rPr>
              <a:t>Joshua Dunn – Data Analyst – 10/15/24 </a:t>
            </a:r>
          </a:p>
        </p:txBody>
      </p:sp>
    </p:spTree>
    <p:extLst>
      <p:ext uri="{BB962C8B-B14F-4D97-AF65-F5344CB8AC3E}">
        <p14:creationId xmlns:p14="http://schemas.microsoft.com/office/powerpoint/2010/main" val="103709348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B127-F23E-FBF1-4C25-80DFBF4D64C7}"/>
              </a:ext>
            </a:extLst>
          </p:cNvPr>
          <p:cNvSpPr>
            <a:spLocks noGrp="1"/>
          </p:cNvSpPr>
          <p:nvPr>
            <p:ph type="title"/>
          </p:nvPr>
        </p:nvSpPr>
        <p:spPr>
          <a:xfrm>
            <a:off x="4136198" y="2686050"/>
            <a:ext cx="3919603" cy="1485900"/>
          </a:xfrm>
          <a:ln w="38100">
            <a:solidFill>
              <a:schemeClr val="accent6">
                <a:lumMod val="50000"/>
              </a:schemeClr>
            </a:solidFill>
          </a:ln>
        </p:spPr>
        <p:txBody>
          <a:bodyPr anchor="ctr">
            <a:normAutofit/>
          </a:bodyPr>
          <a:lstStyle/>
          <a:p>
            <a:pPr algn="ctr"/>
            <a:r>
              <a:rPr lang="en-US" sz="5400" dirty="0"/>
              <a:t>Questions</a:t>
            </a:r>
          </a:p>
        </p:txBody>
      </p:sp>
    </p:spTree>
    <p:extLst>
      <p:ext uri="{BB962C8B-B14F-4D97-AF65-F5344CB8AC3E}">
        <p14:creationId xmlns:p14="http://schemas.microsoft.com/office/powerpoint/2010/main" val="22042683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A34A-F23D-E122-2D58-87A23C3D64E9}"/>
              </a:ext>
            </a:extLst>
          </p:cNvPr>
          <p:cNvSpPr>
            <a:spLocks noGrp="1"/>
          </p:cNvSpPr>
          <p:nvPr>
            <p:ph type="title"/>
          </p:nvPr>
        </p:nvSpPr>
        <p:spPr>
          <a:xfrm>
            <a:off x="1371600" y="365760"/>
            <a:ext cx="9601200" cy="634230"/>
          </a:xfrm>
          <a:ln w="25400">
            <a:solidFill>
              <a:schemeClr val="accent6">
                <a:lumMod val="50000"/>
              </a:schemeClr>
            </a:solidFill>
          </a:ln>
        </p:spPr>
        <p:txBody>
          <a:bodyPr anchor="ctr">
            <a:normAutofit fontScale="90000"/>
          </a:bodyPr>
          <a:lstStyle/>
          <a:p>
            <a:pPr algn="ctr"/>
            <a:r>
              <a:rPr lang="en-US" dirty="0">
                <a:ea typeface="Baskerville" panose="02020502070401020303" pitchFamily="18" charset="0"/>
              </a:rPr>
              <a:t>Business Goals Overview</a:t>
            </a:r>
          </a:p>
        </p:txBody>
      </p:sp>
      <p:sp>
        <p:nvSpPr>
          <p:cNvPr id="3" name="Content Placeholder 2">
            <a:extLst>
              <a:ext uri="{FF2B5EF4-FFF2-40B4-BE49-F238E27FC236}">
                <a16:creationId xmlns:a16="http://schemas.microsoft.com/office/drawing/2014/main" id="{3F45A558-0608-9E86-B9F6-DE688B94B221}"/>
              </a:ext>
            </a:extLst>
          </p:cNvPr>
          <p:cNvSpPr>
            <a:spLocks noGrp="1"/>
          </p:cNvSpPr>
          <p:nvPr>
            <p:ph sz="half" idx="1"/>
          </p:nvPr>
        </p:nvSpPr>
        <p:spPr>
          <a:xfrm>
            <a:off x="1747941" y="1399929"/>
            <a:ext cx="4045441" cy="1790700"/>
          </a:xfrm>
        </p:spPr>
        <p:txBody>
          <a:bodyPr>
            <a:noAutofit/>
          </a:bodyPr>
          <a:lstStyle/>
          <a:p>
            <a:pPr marL="0" indent="0" algn="ctr">
              <a:buSzPct val="150000"/>
              <a:buNone/>
            </a:pPr>
            <a:r>
              <a:rPr lang="en-US" sz="2800" dirty="0">
                <a:latin typeface="+mj-lt"/>
              </a:rPr>
              <a:t>Goals of the Business</a:t>
            </a:r>
          </a:p>
          <a:p>
            <a:pPr>
              <a:buSzPct val="150000"/>
              <a:buFont typeface="Arial" panose="020B0604020202020204" pitchFamily="34" charset="0"/>
              <a:buChar char="•"/>
            </a:pPr>
            <a:r>
              <a:rPr lang="en-US" sz="1800" i="0" dirty="0"/>
              <a:t>Grow customer count</a:t>
            </a:r>
          </a:p>
          <a:p>
            <a:pPr>
              <a:buSzPct val="150000"/>
              <a:buFont typeface="Arial" panose="020B0604020202020204" pitchFamily="34" charset="0"/>
              <a:buChar char="•"/>
            </a:pPr>
            <a:r>
              <a:rPr lang="en-US" sz="1800" i="0" dirty="0"/>
              <a:t>Increase revenue</a:t>
            </a:r>
          </a:p>
          <a:p>
            <a:pPr>
              <a:buSzPct val="150000"/>
              <a:buFont typeface="Arial" panose="020B0604020202020204" pitchFamily="34" charset="0"/>
              <a:buChar char="•"/>
            </a:pPr>
            <a:r>
              <a:rPr lang="en-US" sz="1800" i="0" dirty="0"/>
              <a:t>Improve contribution margin</a:t>
            </a:r>
          </a:p>
        </p:txBody>
      </p:sp>
      <p:sp>
        <p:nvSpPr>
          <p:cNvPr id="4" name="Content Placeholder 3">
            <a:extLst>
              <a:ext uri="{FF2B5EF4-FFF2-40B4-BE49-F238E27FC236}">
                <a16:creationId xmlns:a16="http://schemas.microsoft.com/office/drawing/2014/main" id="{03E15BA8-4F59-3091-2183-1B1498696DDE}"/>
              </a:ext>
            </a:extLst>
          </p:cNvPr>
          <p:cNvSpPr>
            <a:spLocks noGrp="1"/>
          </p:cNvSpPr>
          <p:nvPr>
            <p:ph sz="half" idx="2"/>
          </p:nvPr>
        </p:nvSpPr>
        <p:spPr>
          <a:xfrm>
            <a:off x="6341023" y="1399928"/>
            <a:ext cx="4877189" cy="3581401"/>
          </a:xfrm>
        </p:spPr>
        <p:txBody>
          <a:bodyPr>
            <a:normAutofit/>
          </a:bodyPr>
          <a:lstStyle/>
          <a:p>
            <a:pPr marL="0" indent="0" algn="ctr">
              <a:buNone/>
            </a:pPr>
            <a:r>
              <a:rPr lang="en-US" sz="2800" dirty="0">
                <a:latin typeface="+mj-lt"/>
              </a:rPr>
              <a:t>Data Used for Study</a:t>
            </a:r>
          </a:p>
        </p:txBody>
      </p:sp>
      <p:pic>
        <p:nvPicPr>
          <p:cNvPr id="6" name="Picture 5">
            <a:extLst>
              <a:ext uri="{FF2B5EF4-FFF2-40B4-BE49-F238E27FC236}">
                <a16:creationId xmlns:a16="http://schemas.microsoft.com/office/drawing/2014/main" id="{00AA4316-7221-E863-72C9-330D10A41139}"/>
              </a:ext>
            </a:extLst>
          </p:cNvPr>
          <p:cNvPicPr>
            <a:picLocks noChangeAspect="1"/>
          </p:cNvPicPr>
          <p:nvPr/>
        </p:nvPicPr>
        <p:blipFill>
          <a:blip r:embed="rId3"/>
          <a:stretch>
            <a:fillRect/>
          </a:stretch>
        </p:blipFill>
        <p:spPr>
          <a:xfrm>
            <a:off x="6832154" y="2035513"/>
            <a:ext cx="3894925" cy="4391528"/>
          </a:xfrm>
          <a:prstGeom prst="rect">
            <a:avLst/>
          </a:prstGeom>
        </p:spPr>
      </p:pic>
      <p:pic>
        <p:nvPicPr>
          <p:cNvPr id="8" name="Picture 7">
            <a:extLst>
              <a:ext uri="{FF2B5EF4-FFF2-40B4-BE49-F238E27FC236}">
                <a16:creationId xmlns:a16="http://schemas.microsoft.com/office/drawing/2014/main" id="{9F8C5639-0D50-680C-0B04-153D858505C3}"/>
              </a:ext>
            </a:extLst>
          </p:cNvPr>
          <p:cNvPicPr>
            <a:picLocks noChangeAspect="1"/>
          </p:cNvPicPr>
          <p:nvPr/>
        </p:nvPicPr>
        <p:blipFill>
          <a:blip r:embed="rId4"/>
          <a:stretch>
            <a:fillRect/>
          </a:stretch>
        </p:blipFill>
        <p:spPr>
          <a:xfrm>
            <a:off x="2115951" y="3190628"/>
            <a:ext cx="2235556" cy="2436957"/>
          </a:xfrm>
          <a:prstGeom prst="rect">
            <a:avLst/>
          </a:prstGeom>
        </p:spPr>
      </p:pic>
    </p:spTree>
    <p:extLst>
      <p:ext uri="{BB962C8B-B14F-4D97-AF65-F5344CB8AC3E}">
        <p14:creationId xmlns:p14="http://schemas.microsoft.com/office/powerpoint/2010/main" val="7955735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E4AD-CAF0-72D1-7BF5-80EACA5F6539}"/>
              </a:ext>
            </a:extLst>
          </p:cNvPr>
          <p:cNvSpPr>
            <a:spLocks noGrp="1"/>
          </p:cNvSpPr>
          <p:nvPr>
            <p:ph type="title"/>
          </p:nvPr>
        </p:nvSpPr>
        <p:spPr>
          <a:xfrm>
            <a:off x="1371600" y="365760"/>
            <a:ext cx="9601200" cy="633504"/>
          </a:xfrm>
          <a:ln w="22225">
            <a:solidFill>
              <a:schemeClr val="accent6">
                <a:lumMod val="50000"/>
              </a:schemeClr>
            </a:solidFill>
          </a:ln>
        </p:spPr>
        <p:txBody>
          <a:bodyPr anchor="ctr">
            <a:normAutofit fontScale="90000"/>
          </a:bodyPr>
          <a:lstStyle/>
          <a:p>
            <a:pPr algn="ctr"/>
            <a:r>
              <a:rPr lang="en-US" dirty="0"/>
              <a:t>Promotions - Summarized</a:t>
            </a:r>
          </a:p>
        </p:txBody>
      </p:sp>
      <p:graphicFrame>
        <p:nvGraphicFramePr>
          <p:cNvPr id="5" name="Table 4">
            <a:extLst>
              <a:ext uri="{FF2B5EF4-FFF2-40B4-BE49-F238E27FC236}">
                <a16:creationId xmlns:a16="http://schemas.microsoft.com/office/drawing/2014/main" id="{EEB257CD-6DD6-A854-4F36-536178363517}"/>
              </a:ext>
            </a:extLst>
          </p:cNvPr>
          <p:cNvGraphicFramePr>
            <a:graphicFrameLocks noGrp="1"/>
          </p:cNvGraphicFramePr>
          <p:nvPr>
            <p:extLst>
              <p:ext uri="{D42A27DB-BD31-4B8C-83A1-F6EECF244321}">
                <p14:modId xmlns:p14="http://schemas.microsoft.com/office/powerpoint/2010/main" val="2422071846"/>
              </p:ext>
            </p:extLst>
          </p:nvPr>
        </p:nvGraphicFramePr>
        <p:xfrm>
          <a:off x="1900406" y="1381328"/>
          <a:ext cx="8391187" cy="5071083"/>
        </p:xfrm>
        <a:graphic>
          <a:graphicData uri="http://schemas.openxmlformats.org/drawingml/2006/table">
            <a:tbl>
              <a:tblPr firstRow="1" bandRow="1">
                <a:tableStyleId>{912C8C85-51F0-491E-9774-3900AFEF0FD7}</a:tableStyleId>
              </a:tblPr>
              <a:tblGrid>
                <a:gridCol w="2290279">
                  <a:extLst>
                    <a:ext uri="{9D8B030D-6E8A-4147-A177-3AD203B41FA5}">
                      <a16:colId xmlns:a16="http://schemas.microsoft.com/office/drawing/2014/main" val="2972125696"/>
                    </a:ext>
                  </a:extLst>
                </a:gridCol>
                <a:gridCol w="3286643">
                  <a:extLst>
                    <a:ext uri="{9D8B030D-6E8A-4147-A177-3AD203B41FA5}">
                      <a16:colId xmlns:a16="http://schemas.microsoft.com/office/drawing/2014/main" val="3369947921"/>
                    </a:ext>
                  </a:extLst>
                </a:gridCol>
                <a:gridCol w="2814265">
                  <a:extLst>
                    <a:ext uri="{9D8B030D-6E8A-4147-A177-3AD203B41FA5}">
                      <a16:colId xmlns:a16="http://schemas.microsoft.com/office/drawing/2014/main" val="3394558219"/>
                    </a:ext>
                  </a:extLst>
                </a:gridCol>
              </a:tblGrid>
              <a:tr h="387633">
                <a:tc>
                  <a:txBody>
                    <a:bodyPr/>
                    <a:lstStyle/>
                    <a:p>
                      <a:pPr algn="ctr"/>
                      <a:r>
                        <a:rPr lang="en-US" dirty="0">
                          <a:solidFill>
                            <a:srgbClr val="FBF8F5"/>
                          </a:solidFill>
                        </a:rPr>
                        <a:t>Promotion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dirty="0">
                          <a:solidFill>
                            <a:srgbClr val="FBF8F5"/>
                          </a:solidFill>
                        </a:rPr>
                        <a:t>Examples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dirty="0">
                          <a:solidFill>
                            <a:srgbClr val="FBF8F5"/>
                          </a:solidFill>
                        </a:rPr>
                        <a:t>Insights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928219089"/>
                  </a:ext>
                </a:extLst>
              </a:tr>
              <a:tr h="9558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Subscription-based Promotions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dirty="0"/>
                        <a:t>Grapefruit Subscription</a:t>
                      </a:r>
                    </a:p>
                    <a:p>
                      <a:pPr marL="285750" indent="-285750" algn="l">
                        <a:buFont typeface="Arial" panose="020B0604020202020204" pitchFamily="34" charset="0"/>
                        <a:buChar char="•"/>
                      </a:pPr>
                      <a:r>
                        <a:rPr lang="en-US" dirty="0"/>
                        <a:t>Red Currant Subscription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Provide consistent and relatively predictable revenue streams.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889169"/>
                  </a:ext>
                </a:extLst>
              </a:tr>
              <a:tr h="1242548">
                <a:tc>
                  <a:txBody>
                    <a:bodyPr/>
                    <a:lstStyle/>
                    <a:p>
                      <a:pPr algn="ctr"/>
                      <a:r>
                        <a:rPr lang="en-US" dirty="0"/>
                        <a:t>Free Product Offers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dirty="0"/>
                        <a:t>Free Diffuser Set</a:t>
                      </a:r>
                    </a:p>
                    <a:p>
                      <a:pPr marL="285750" indent="-285750" algn="l">
                        <a:buFont typeface="Arial" panose="020B0604020202020204" pitchFamily="34" charset="0"/>
                        <a:buChar char="•"/>
                      </a:pPr>
                      <a:r>
                        <a:rPr lang="en-US" dirty="0"/>
                        <a:t>Free Gift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Boost customer acquisition numbers but require follow-up.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398864"/>
                  </a:ext>
                </a:extLst>
              </a:tr>
              <a:tr h="1242548">
                <a:tc>
                  <a:txBody>
                    <a:bodyPr/>
                    <a:lstStyle/>
                    <a:p>
                      <a:pPr algn="ctr"/>
                      <a:r>
                        <a:rPr lang="en-US" dirty="0"/>
                        <a:t>Bundled Product Promotions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dirty="0"/>
                        <a:t>Build Your Home Set</a:t>
                      </a:r>
                    </a:p>
                    <a:p>
                      <a:pPr marL="285750" indent="-285750" algn="l">
                        <a:buFont typeface="Arial" panose="020B0604020202020204" pitchFamily="34" charset="0"/>
                        <a:buChar char="•"/>
                      </a:pPr>
                      <a:r>
                        <a:rPr lang="en-US" dirty="0"/>
                        <a:t>Anthropologie Set</a:t>
                      </a:r>
                    </a:p>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Allow customers to buy in bulk, leading to higher average order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7403135"/>
                  </a:ext>
                </a:extLst>
              </a:tr>
              <a:tr h="1242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Seasonal or Thematic Promotions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US" dirty="0"/>
                        <a:t>Mickey Christmas Cozy Cabin</a:t>
                      </a:r>
                    </a:p>
                    <a:p>
                      <a:pPr marL="285750" indent="-285750" algn="l">
                        <a:buFont typeface="Arial" panose="020B0604020202020204" pitchFamily="34" charset="0"/>
                        <a:buChar char="•"/>
                      </a:pPr>
                      <a:r>
                        <a:rPr lang="en-US" dirty="0"/>
                        <a:t>Jack the Pumpkin 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Lead to short-term sales spikes, and long term revenue impact.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19073"/>
                  </a:ext>
                </a:extLst>
              </a:tr>
            </a:tbl>
          </a:graphicData>
        </a:graphic>
      </p:graphicFrame>
    </p:spTree>
    <p:extLst>
      <p:ext uri="{BB962C8B-B14F-4D97-AF65-F5344CB8AC3E}">
        <p14:creationId xmlns:p14="http://schemas.microsoft.com/office/powerpoint/2010/main" val="6122228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2AC4-0621-75A3-88DB-28C9BE1F406E}"/>
              </a:ext>
            </a:extLst>
          </p:cNvPr>
          <p:cNvSpPr>
            <a:spLocks noGrp="1"/>
          </p:cNvSpPr>
          <p:nvPr>
            <p:ph type="title"/>
          </p:nvPr>
        </p:nvSpPr>
        <p:spPr>
          <a:xfrm>
            <a:off x="1371600" y="365760"/>
            <a:ext cx="9601200" cy="692646"/>
          </a:xfrm>
          <a:solidFill>
            <a:srgbClr val="FBF8F5"/>
          </a:solidFill>
          <a:ln w="25400">
            <a:solidFill>
              <a:schemeClr val="accent6">
                <a:lumMod val="50000"/>
              </a:schemeClr>
            </a:solidFill>
          </a:ln>
        </p:spPr>
        <p:txBody>
          <a:bodyPr anchor="ctr"/>
          <a:lstStyle/>
          <a:p>
            <a:pPr algn="ctr"/>
            <a:r>
              <a:rPr lang="en-US" dirty="0"/>
              <a:t>Recommendations</a:t>
            </a:r>
          </a:p>
        </p:txBody>
      </p:sp>
      <p:graphicFrame>
        <p:nvGraphicFramePr>
          <p:cNvPr id="10" name="Table 9">
            <a:extLst>
              <a:ext uri="{FF2B5EF4-FFF2-40B4-BE49-F238E27FC236}">
                <a16:creationId xmlns:a16="http://schemas.microsoft.com/office/drawing/2014/main" id="{918BD329-FAA5-1438-ABC7-F5F1AB313AC2}"/>
              </a:ext>
            </a:extLst>
          </p:cNvPr>
          <p:cNvGraphicFramePr>
            <a:graphicFrameLocks noGrp="1"/>
          </p:cNvGraphicFramePr>
          <p:nvPr>
            <p:extLst>
              <p:ext uri="{D42A27DB-BD31-4B8C-83A1-F6EECF244321}">
                <p14:modId xmlns:p14="http://schemas.microsoft.com/office/powerpoint/2010/main" val="1369542882"/>
              </p:ext>
            </p:extLst>
          </p:nvPr>
        </p:nvGraphicFramePr>
        <p:xfrm>
          <a:off x="1078751" y="3806764"/>
          <a:ext cx="5056340" cy="2144992"/>
        </p:xfrm>
        <a:graphic>
          <a:graphicData uri="http://schemas.openxmlformats.org/drawingml/2006/table">
            <a:tbl>
              <a:tblPr firstRow="1" bandRow="1">
                <a:tableStyleId>{5C22544A-7EE6-4342-B048-85BDC9FD1C3A}</a:tableStyleId>
              </a:tblPr>
              <a:tblGrid>
                <a:gridCol w="1353094">
                  <a:extLst>
                    <a:ext uri="{9D8B030D-6E8A-4147-A177-3AD203B41FA5}">
                      <a16:colId xmlns:a16="http://schemas.microsoft.com/office/drawing/2014/main" val="4047709845"/>
                    </a:ext>
                  </a:extLst>
                </a:gridCol>
                <a:gridCol w="1259020">
                  <a:extLst>
                    <a:ext uri="{9D8B030D-6E8A-4147-A177-3AD203B41FA5}">
                      <a16:colId xmlns:a16="http://schemas.microsoft.com/office/drawing/2014/main" val="2071169347"/>
                    </a:ext>
                  </a:extLst>
                </a:gridCol>
                <a:gridCol w="1229821">
                  <a:extLst>
                    <a:ext uri="{9D8B030D-6E8A-4147-A177-3AD203B41FA5}">
                      <a16:colId xmlns:a16="http://schemas.microsoft.com/office/drawing/2014/main" val="2562751886"/>
                    </a:ext>
                  </a:extLst>
                </a:gridCol>
                <a:gridCol w="1214405">
                  <a:extLst>
                    <a:ext uri="{9D8B030D-6E8A-4147-A177-3AD203B41FA5}">
                      <a16:colId xmlns:a16="http://schemas.microsoft.com/office/drawing/2014/main" val="2709727903"/>
                    </a:ext>
                  </a:extLst>
                </a:gridCol>
              </a:tblGrid>
              <a:tr h="536248">
                <a:tc>
                  <a:txBody>
                    <a:bodyPr/>
                    <a:lstStyle/>
                    <a:p>
                      <a:pPr algn="ctr" fontAlgn="b"/>
                      <a:r>
                        <a:rPr lang="en-US" sz="1600" b="0" i="0" u="none" strike="noStrike" dirty="0">
                          <a:solidFill>
                            <a:schemeClr val="bg2"/>
                          </a:solidFill>
                          <a:effectLst/>
                          <a:latin typeface="Calibri" panose="020F0502020204030204" pitchFamily="34" charset="0"/>
                        </a:rPr>
                        <a:t>Subscription Type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1600" b="0" i="0" u="none" strike="noStrike" dirty="0">
                          <a:solidFill>
                            <a:schemeClr val="bg2"/>
                          </a:solidFill>
                          <a:effectLst/>
                          <a:latin typeface="Calibri" panose="020F0502020204030204" pitchFamily="34" charset="0"/>
                        </a:rPr>
                        <a:t>Total Revenue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1600" b="0" i="0" u="none" strike="noStrike" dirty="0">
                          <a:solidFill>
                            <a:schemeClr val="bg2"/>
                          </a:solidFill>
                          <a:effectLst/>
                          <a:latin typeface="Calibri" panose="020F0502020204030204" pitchFamily="34" charset="0"/>
                        </a:rPr>
                        <a:t>Total Orders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1600" b="0" i="0" u="none" strike="noStrike" dirty="0">
                          <a:solidFill>
                            <a:schemeClr val="bg2"/>
                          </a:solidFill>
                          <a:effectLst/>
                          <a:latin typeface="Calibri" panose="020F0502020204030204" pitchFamily="34" charset="0"/>
                        </a:rPr>
                        <a:t>AOV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38543304"/>
                  </a:ext>
                </a:extLst>
              </a:tr>
              <a:tr h="536248">
                <a:tc>
                  <a:txBody>
                    <a:bodyPr/>
                    <a:lstStyle/>
                    <a:p>
                      <a:pPr algn="ctr" fontAlgn="b"/>
                      <a:r>
                        <a:rPr lang="en-US" sz="1600" b="0" i="0" u="none" strike="noStrike" dirty="0">
                          <a:solidFill>
                            <a:srgbClr val="000000"/>
                          </a:solidFill>
                          <a:effectLst/>
                          <a:latin typeface="Calibri" panose="020F0502020204030204" pitchFamily="34" charset="0"/>
                        </a:rPr>
                        <a:t>1 Month Subscription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$ 3,149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$ 15.70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218667"/>
                  </a:ext>
                </a:extLst>
              </a:tr>
              <a:tr h="536248">
                <a:tc>
                  <a:txBody>
                    <a:bodyPr/>
                    <a:lstStyle/>
                    <a:p>
                      <a:pPr algn="ctr" fontAlgn="b"/>
                      <a:r>
                        <a:rPr lang="en-US" sz="1600" b="0" i="0" u="none" strike="noStrike" dirty="0">
                          <a:solidFill>
                            <a:srgbClr val="000000"/>
                          </a:solidFill>
                          <a:effectLst/>
                          <a:latin typeface="Calibri" panose="020F0502020204030204" pitchFamily="34" charset="0"/>
                        </a:rPr>
                        <a:t>2 Month Subscription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$ 421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$ 12.84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4721649"/>
                  </a:ext>
                </a:extLst>
              </a:tr>
              <a:tr h="536248">
                <a:tc>
                  <a:txBody>
                    <a:bodyPr/>
                    <a:lstStyle/>
                    <a:p>
                      <a:pPr algn="ctr" fontAlgn="b"/>
                      <a:r>
                        <a:rPr lang="en-US" sz="1600" b="0" i="0" u="none" strike="noStrike" dirty="0">
                          <a:solidFill>
                            <a:srgbClr val="000000"/>
                          </a:solidFill>
                          <a:effectLst/>
                          <a:latin typeface="Calibri" panose="020F0502020204030204" pitchFamily="34" charset="0"/>
                        </a:rPr>
                        <a:t>3 Month Subscription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$ 769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Calibri" panose="020F0502020204030204" pitchFamily="34" charset="0"/>
                        </a:rPr>
                        <a:t> $ 16.65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0756721"/>
                  </a:ext>
                </a:extLst>
              </a:tr>
            </a:tbl>
          </a:graphicData>
        </a:graphic>
      </p:graphicFrame>
      <p:sp>
        <p:nvSpPr>
          <p:cNvPr id="22" name="TextBox 21">
            <a:extLst>
              <a:ext uri="{FF2B5EF4-FFF2-40B4-BE49-F238E27FC236}">
                <a16:creationId xmlns:a16="http://schemas.microsoft.com/office/drawing/2014/main" id="{D9006E6B-E609-1797-B0FF-72296CBB682F}"/>
              </a:ext>
            </a:extLst>
          </p:cNvPr>
          <p:cNvSpPr txBox="1"/>
          <p:nvPr/>
        </p:nvSpPr>
        <p:spPr>
          <a:xfrm>
            <a:off x="949230" y="1441435"/>
            <a:ext cx="5315382" cy="2400657"/>
          </a:xfrm>
          <a:prstGeom prst="rect">
            <a:avLst/>
          </a:prstGeom>
          <a:noFill/>
        </p:spPr>
        <p:txBody>
          <a:bodyPr wrap="square" rtlCol="0">
            <a:spAutoFit/>
          </a:bodyPr>
          <a:lstStyle/>
          <a:p>
            <a:pPr algn="ctr"/>
            <a:r>
              <a:rPr lang="en-US" sz="2000" b="1" dirty="0"/>
              <a:t>Subscription-based Promotions</a:t>
            </a:r>
          </a:p>
          <a:p>
            <a:r>
              <a:rPr lang="en-US" b="1" dirty="0"/>
              <a:t>Increase Revenue</a:t>
            </a:r>
          </a:p>
          <a:p>
            <a:pPr marL="285750" indent="-285750">
              <a:buFont typeface="Arial" panose="020B0604020202020204" pitchFamily="34" charset="0"/>
              <a:buChar char="•"/>
            </a:pPr>
            <a:r>
              <a:rPr lang="en-US" sz="1400" dirty="0"/>
              <a:t>The 3-month subscription generates significantly higher revenue per order than the 1 and 2 month subscriptions</a:t>
            </a:r>
          </a:p>
          <a:p>
            <a:pPr marL="285750" indent="-285750">
              <a:buFont typeface="Arial" panose="020B0604020202020204" pitchFamily="34" charset="0"/>
              <a:buChar char="•"/>
            </a:pPr>
            <a:r>
              <a:rPr lang="en-US" sz="1400" dirty="0"/>
              <a:t>Focus on promoting the 3 Month Subscription, as it provides the highest AOV, potentially offering better long-term value and customer retention.</a:t>
            </a:r>
          </a:p>
          <a:p>
            <a:pPr marL="285750" indent="-285750">
              <a:buFont typeface="Arial" panose="020B0604020202020204" pitchFamily="34" charset="0"/>
              <a:buChar char="•"/>
            </a:pPr>
            <a:r>
              <a:rPr lang="en-US" sz="1400" dirty="0"/>
              <a:t>Reevaluate the 2 Month Subscription, as it underperforms in both total revenue and AOV. Consider bundling offers or marketing efforts to boost its appeal.</a:t>
            </a:r>
          </a:p>
        </p:txBody>
      </p:sp>
      <p:sp>
        <p:nvSpPr>
          <p:cNvPr id="25" name="TextBox 24">
            <a:extLst>
              <a:ext uri="{FF2B5EF4-FFF2-40B4-BE49-F238E27FC236}">
                <a16:creationId xmlns:a16="http://schemas.microsoft.com/office/drawing/2014/main" id="{28FDF13E-DD75-53D8-7452-C8C6C46759B5}"/>
              </a:ext>
            </a:extLst>
          </p:cNvPr>
          <p:cNvSpPr txBox="1"/>
          <p:nvPr/>
        </p:nvSpPr>
        <p:spPr>
          <a:xfrm>
            <a:off x="6518370" y="1441435"/>
            <a:ext cx="4724400" cy="2185214"/>
          </a:xfrm>
          <a:prstGeom prst="rect">
            <a:avLst/>
          </a:prstGeom>
          <a:noFill/>
        </p:spPr>
        <p:txBody>
          <a:bodyPr wrap="square" rtlCol="0">
            <a:spAutoFit/>
          </a:bodyPr>
          <a:lstStyle/>
          <a:p>
            <a:pPr algn="ctr"/>
            <a:r>
              <a:rPr lang="en-US" sz="2000" b="1" dirty="0"/>
              <a:t>Free Product Offers</a:t>
            </a:r>
          </a:p>
          <a:p>
            <a:r>
              <a:rPr lang="en-US" b="1" dirty="0"/>
              <a:t>Grow Customer Count</a:t>
            </a:r>
          </a:p>
          <a:p>
            <a:pPr marL="171450" indent="-171450">
              <a:buFont typeface="Arial" panose="020B0604020202020204" pitchFamily="34" charset="0"/>
              <a:buChar char="•"/>
            </a:pPr>
            <a:r>
              <a:rPr lang="en-US" sz="1400" dirty="0"/>
              <a:t>Currently, only 19% of new customers receive free products, yet these promotions are a proven way to drive customer acquisition.</a:t>
            </a:r>
          </a:p>
          <a:p>
            <a:endParaRPr lang="en-US" sz="1400" dirty="0"/>
          </a:p>
          <a:p>
            <a:pPr marL="171450" indent="-171450">
              <a:buFont typeface="Arial" panose="020B0604020202020204" pitchFamily="34" charset="0"/>
              <a:buChar char="•"/>
            </a:pPr>
            <a:r>
              <a:rPr lang="en-US" sz="1400" dirty="0"/>
              <a:t>By expanding free product offers to a larger percentage of new customers, the company could potentially boost customer conversion rates.</a:t>
            </a:r>
          </a:p>
        </p:txBody>
      </p:sp>
      <p:graphicFrame>
        <p:nvGraphicFramePr>
          <p:cNvPr id="27" name="Chart 26">
            <a:extLst>
              <a:ext uri="{FF2B5EF4-FFF2-40B4-BE49-F238E27FC236}">
                <a16:creationId xmlns:a16="http://schemas.microsoft.com/office/drawing/2014/main" id="{0099AA2B-190B-6582-C6A2-5897D9BA24F3}"/>
              </a:ext>
            </a:extLst>
          </p:cNvPr>
          <p:cNvGraphicFramePr>
            <a:graphicFrameLocks/>
          </p:cNvGraphicFramePr>
          <p:nvPr>
            <p:extLst>
              <p:ext uri="{D42A27DB-BD31-4B8C-83A1-F6EECF244321}">
                <p14:modId xmlns:p14="http://schemas.microsoft.com/office/powerpoint/2010/main" val="1157870342"/>
              </p:ext>
            </p:extLst>
          </p:nvPr>
        </p:nvGraphicFramePr>
        <p:xfrm>
          <a:off x="6909153" y="3692326"/>
          <a:ext cx="4333617" cy="23738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174477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2AC4-0621-75A3-88DB-28C9BE1F406E}"/>
              </a:ext>
            </a:extLst>
          </p:cNvPr>
          <p:cNvSpPr>
            <a:spLocks noGrp="1"/>
          </p:cNvSpPr>
          <p:nvPr>
            <p:ph type="title"/>
          </p:nvPr>
        </p:nvSpPr>
        <p:spPr>
          <a:xfrm>
            <a:off x="1371600" y="365760"/>
            <a:ext cx="9601200" cy="844555"/>
          </a:xfrm>
          <a:ln w="25400">
            <a:solidFill>
              <a:schemeClr val="accent6">
                <a:lumMod val="50000"/>
              </a:schemeClr>
            </a:solidFill>
          </a:ln>
        </p:spPr>
        <p:txBody>
          <a:bodyPr anchor="ctr">
            <a:normAutofit/>
          </a:bodyPr>
          <a:lstStyle/>
          <a:p>
            <a:pPr algn="ctr"/>
            <a:r>
              <a:rPr lang="en-US" dirty="0"/>
              <a:t>Recommendations</a:t>
            </a:r>
          </a:p>
        </p:txBody>
      </p:sp>
      <p:graphicFrame>
        <p:nvGraphicFramePr>
          <p:cNvPr id="14" name="Table 13">
            <a:extLst>
              <a:ext uri="{FF2B5EF4-FFF2-40B4-BE49-F238E27FC236}">
                <a16:creationId xmlns:a16="http://schemas.microsoft.com/office/drawing/2014/main" id="{FCEA8D72-7BEB-2A3A-A902-73B7CE962786}"/>
              </a:ext>
            </a:extLst>
          </p:cNvPr>
          <p:cNvGraphicFramePr>
            <a:graphicFrameLocks noGrp="1"/>
          </p:cNvGraphicFramePr>
          <p:nvPr>
            <p:extLst>
              <p:ext uri="{D42A27DB-BD31-4B8C-83A1-F6EECF244321}">
                <p14:modId xmlns:p14="http://schemas.microsoft.com/office/powerpoint/2010/main" val="2277956443"/>
              </p:ext>
            </p:extLst>
          </p:nvPr>
        </p:nvGraphicFramePr>
        <p:xfrm>
          <a:off x="7440460" y="3379702"/>
          <a:ext cx="3160115" cy="2267982"/>
        </p:xfrm>
        <a:graphic>
          <a:graphicData uri="http://schemas.openxmlformats.org/drawingml/2006/table">
            <a:tbl>
              <a:tblPr/>
              <a:tblGrid>
                <a:gridCol w="1881372">
                  <a:extLst>
                    <a:ext uri="{9D8B030D-6E8A-4147-A177-3AD203B41FA5}">
                      <a16:colId xmlns:a16="http://schemas.microsoft.com/office/drawing/2014/main" val="1469112785"/>
                    </a:ext>
                  </a:extLst>
                </a:gridCol>
                <a:gridCol w="1278743">
                  <a:extLst>
                    <a:ext uri="{9D8B030D-6E8A-4147-A177-3AD203B41FA5}">
                      <a16:colId xmlns:a16="http://schemas.microsoft.com/office/drawing/2014/main" val="1612735525"/>
                    </a:ext>
                  </a:extLst>
                </a:gridCol>
              </a:tblGrid>
              <a:tr h="755994">
                <a:tc>
                  <a:txBody>
                    <a:bodyPr/>
                    <a:lstStyle/>
                    <a:p>
                      <a:pPr algn="ctr" fontAlgn="b"/>
                      <a:r>
                        <a:rPr lang="en-US" sz="2000" b="0" i="0" u="none" strike="noStrike" dirty="0">
                          <a:solidFill>
                            <a:schemeClr val="bg2"/>
                          </a:solidFill>
                          <a:effectLst/>
                          <a:latin typeface="Calibri" panose="020F0502020204030204" pitchFamily="34" charset="0"/>
                        </a:rPr>
                        <a:t>Product Type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2000" b="0" i="0" u="none" strike="noStrike" dirty="0">
                          <a:solidFill>
                            <a:schemeClr val="bg2"/>
                          </a:solidFill>
                          <a:effectLst/>
                          <a:latin typeface="Calibri" panose="020F0502020204030204" pitchFamily="34" charset="0"/>
                        </a:rPr>
                        <a:t>AOV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110574167"/>
                  </a:ext>
                </a:extLst>
              </a:tr>
              <a:tr h="755994">
                <a:tc>
                  <a:txBody>
                    <a:bodyPr/>
                    <a:lstStyle/>
                    <a:p>
                      <a:pPr algn="ctr" rtl="0" fontAlgn="ctr"/>
                      <a:r>
                        <a:rPr lang="en-US" sz="2000" b="0" i="0" u="none" strike="noStrike" dirty="0">
                          <a:solidFill>
                            <a:srgbClr val="1D1A1A"/>
                          </a:solidFill>
                          <a:effectLst/>
                          <a:latin typeface="Calibri" panose="020F0502020204030204" pitchFamily="34" charset="0"/>
                        </a:rPr>
                        <a:t>Bundled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dirty="0">
                          <a:solidFill>
                            <a:srgbClr val="1D1A1A"/>
                          </a:solidFill>
                          <a:effectLst/>
                          <a:latin typeface="Calibri" panose="020F0502020204030204" pitchFamily="34" charset="0"/>
                        </a:rPr>
                        <a:t> $       42.61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4100263"/>
                  </a:ext>
                </a:extLst>
              </a:tr>
              <a:tr h="755994">
                <a:tc>
                  <a:txBody>
                    <a:bodyPr/>
                    <a:lstStyle/>
                    <a:p>
                      <a:pPr algn="ctr" rtl="0" fontAlgn="ctr"/>
                      <a:r>
                        <a:rPr lang="en-US" sz="2000" b="0" i="0" u="none" strike="noStrike" dirty="0">
                          <a:solidFill>
                            <a:srgbClr val="1D1A1A"/>
                          </a:solidFill>
                          <a:effectLst/>
                          <a:latin typeface="Calibri" panose="020F0502020204030204" pitchFamily="34" charset="0"/>
                        </a:rPr>
                        <a:t>Individual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000" b="0" i="0" u="none" strike="noStrike" dirty="0">
                          <a:solidFill>
                            <a:srgbClr val="1D1A1A"/>
                          </a:solidFill>
                          <a:effectLst/>
                          <a:latin typeface="Calibri" panose="020F0502020204030204" pitchFamily="34" charset="0"/>
                        </a:rPr>
                        <a:t> $       36.82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6051309"/>
                  </a:ext>
                </a:extLst>
              </a:tr>
            </a:tbl>
          </a:graphicData>
        </a:graphic>
      </p:graphicFrame>
      <p:sp>
        <p:nvSpPr>
          <p:cNvPr id="17" name="TextBox 16">
            <a:extLst>
              <a:ext uri="{FF2B5EF4-FFF2-40B4-BE49-F238E27FC236}">
                <a16:creationId xmlns:a16="http://schemas.microsoft.com/office/drawing/2014/main" id="{0381509F-6AB0-E67E-B6D7-89E0BB72E8BE}"/>
              </a:ext>
            </a:extLst>
          </p:cNvPr>
          <p:cNvSpPr txBox="1"/>
          <p:nvPr/>
        </p:nvSpPr>
        <p:spPr>
          <a:xfrm>
            <a:off x="6658317" y="1291693"/>
            <a:ext cx="4724400" cy="1554272"/>
          </a:xfrm>
          <a:prstGeom prst="rect">
            <a:avLst/>
          </a:prstGeom>
          <a:noFill/>
        </p:spPr>
        <p:txBody>
          <a:bodyPr wrap="square" rtlCol="0">
            <a:spAutoFit/>
          </a:bodyPr>
          <a:lstStyle/>
          <a:p>
            <a:pPr algn="ctr">
              <a:spcBef>
                <a:spcPts val="600"/>
              </a:spcBef>
            </a:pPr>
            <a:r>
              <a:rPr lang="en-US" sz="2000" b="1" dirty="0"/>
              <a:t>Bundled Product Promotions</a:t>
            </a:r>
          </a:p>
          <a:p>
            <a:pPr>
              <a:spcBef>
                <a:spcPts val="600"/>
              </a:spcBef>
            </a:pPr>
            <a:r>
              <a:rPr lang="en-US" b="1" dirty="0"/>
              <a:t>Increase Revenue</a:t>
            </a:r>
          </a:p>
          <a:p>
            <a:pPr marL="171450" indent="-171450">
              <a:spcBef>
                <a:spcPts val="600"/>
              </a:spcBef>
              <a:buFont typeface="Arial" panose="020B0604020202020204" pitchFamily="34" charset="0"/>
              <a:buChar char="•"/>
            </a:pPr>
            <a:r>
              <a:rPr lang="en-US" sz="1400" dirty="0"/>
              <a:t>Emphasize bundled promotions to boost average order value (AOV) compared to individual product purchases.</a:t>
            </a:r>
          </a:p>
          <a:p>
            <a:pPr marL="171450" indent="-171450">
              <a:spcBef>
                <a:spcPts val="600"/>
              </a:spcBef>
              <a:buFont typeface="Arial" panose="020B0604020202020204" pitchFamily="34" charset="0"/>
              <a:buChar char="•"/>
            </a:pPr>
            <a:r>
              <a:rPr lang="en-US" sz="1400" dirty="0"/>
              <a:t>This increase in AOV will lead to overall revenue growth.</a:t>
            </a:r>
          </a:p>
        </p:txBody>
      </p:sp>
      <p:sp>
        <p:nvSpPr>
          <p:cNvPr id="20" name="TextBox 19">
            <a:extLst>
              <a:ext uri="{FF2B5EF4-FFF2-40B4-BE49-F238E27FC236}">
                <a16:creationId xmlns:a16="http://schemas.microsoft.com/office/drawing/2014/main" id="{9622A04C-1E26-A878-809E-3000BED14707}"/>
              </a:ext>
            </a:extLst>
          </p:cNvPr>
          <p:cNvSpPr txBox="1"/>
          <p:nvPr/>
        </p:nvSpPr>
        <p:spPr>
          <a:xfrm>
            <a:off x="1551615" y="1291693"/>
            <a:ext cx="4544385" cy="1985159"/>
          </a:xfrm>
          <a:prstGeom prst="rect">
            <a:avLst/>
          </a:prstGeom>
          <a:noFill/>
        </p:spPr>
        <p:txBody>
          <a:bodyPr wrap="square">
            <a:spAutoFit/>
          </a:bodyPr>
          <a:lstStyle/>
          <a:p>
            <a:pPr algn="ctr">
              <a:spcBef>
                <a:spcPts val="600"/>
              </a:spcBef>
            </a:pPr>
            <a:r>
              <a:rPr lang="en-US" sz="2000" b="1" dirty="0"/>
              <a:t>Seasonal Promotions</a:t>
            </a:r>
          </a:p>
          <a:p>
            <a:pPr>
              <a:spcBef>
                <a:spcPts val="600"/>
              </a:spcBef>
            </a:pPr>
            <a:r>
              <a:rPr lang="en-US" b="1" dirty="0"/>
              <a:t>Grow contribution margin</a:t>
            </a:r>
          </a:p>
          <a:p>
            <a:pPr marL="171450" indent="-171450">
              <a:spcBef>
                <a:spcPts val="600"/>
              </a:spcBef>
              <a:buFont typeface="Arial" panose="020B0604020202020204" pitchFamily="34" charset="0"/>
              <a:buChar char="•"/>
            </a:pPr>
            <a:r>
              <a:rPr lang="en-US" sz="1400" dirty="0"/>
              <a:t>Continue running seasonal promotions, but reevaluate marketing strategies during holiday seasons. </a:t>
            </a:r>
          </a:p>
          <a:p>
            <a:pPr marL="171450" indent="-171450">
              <a:spcBef>
                <a:spcPts val="600"/>
              </a:spcBef>
              <a:buFont typeface="Arial" panose="020B0604020202020204" pitchFamily="34" charset="0"/>
              <a:buChar char="•"/>
            </a:pPr>
            <a:r>
              <a:rPr lang="en-US" sz="1400" dirty="0"/>
              <a:t>Pura should consider running seasonal promotions during each month of the year, not just October, November and December</a:t>
            </a:r>
          </a:p>
        </p:txBody>
      </p:sp>
      <p:graphicFrame>
        <p:nvGraphicFramePr>
          <p:cNvPr id="26" name="Chart 25">
            <a:extLst>
              <a:ext uri="{FF2B5EF4-FFF2-40B4-BE49-F238E27FC236}">
                <a16:creationId xmlns:a16="http://schemas.microsoft.com/office/drawing/2014/main" id="{F6D3175D-63F2-3F70-F75C-490DA3C03413}"/>
              </a:ext>
            </a:extLst>
          </p:cNvPr>
          <p:cNvGraphicFramePr>
            <a:graphicFrameLocks/>
          </p:cNvGraphicFramePr>
          <p:nvPr>
            <p:extLst>
              <p:ext uri="{D42A27DB-BD31-4B8C-83A1-F6EECF244321}">
                <p14:modId xmlns:p14="http://schemas.microsoft.com/office/powerpoint/2010/main" val="1180212419"/>
              </p:ext>
            </p:extLst>
          </p:nvPr>
        </p:nvGraphicFramePr>
        <p:xfrm>
          <a:off x="1124319" y="3184519"/>
          <a:ext cx="5398976" cy="33077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46850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C80E-24A4-7F1B-8F09-136EB587CAF6}"/>
              </a:ext>
            </a:extLst>
          </p:cNvPr>
          <p:cNvSpPr>
            <a:spLocks noGrp="1"/>
          </p:cNvSpPr>
          <p:nvPr>
            <p:ph type="title"/>
          </p:nvPr>
        </p:nvSpPr>
        <p:spPr>
          <a:xfrm>
            <a:off x="1433706" y="342894"/>
            <a:ext cx="9601200" cy="827160"/>
          </a:xfrm>
          <a:ln w="25400">
            <a:solidFill>
              <a:schemeClr val="accent6">
                <a:lumMod val="50000"/>
              </a:schemeClr>
            </a:solidFill>
          </a:ln>
        </p:spPr>
        <p:txBody>
          <a:bodyPr anchor="ctr"/>
          <a:lstStyle/>
          <a:p>
            <a:pPr algn="ctr"/>
            <a:r>
              <a:rPr lang="en-US" dirty="0">
                <a:solidFill>
                  <a:srgbClr val="1D1B1B"/>
                </a:solidFill>
              </a:rPr>
              <a:t>Best Performing SKUs</a:t>
            </a:r>
          </a:p>
        </p:txBody>
      </p:sp>
      <p:sp>
        <p:nvSpPr>
          <p:cNvPr id="3" name="Content Placeholder 2">
            <a:extLst>
              <a:ext uri="{FF2B5EF4-FFF2-40B4-BE49-F238E27FC236}">
                <a16:creationId xmlns:a16="http://schemas.microsoft.com/office/drawing/2014/main" id="{7C006622-7102-B6A1-C2CB-93DF7A5D3174}"/>
              </a:ext>
            </a:extLst>
          </p:cNvPr>
          <p:cNvSpPr>
            <a:spLocks noGrp="1"/>
          </p:cNvSpPr>
          <p:nvPr>
            <p:ph sz="half" idx="1"/>
          </p:nvPr>
        </p:nvSpPr>
        <p:spPr>
          <a:xfrm>
            <a:off x="6649226" y="1424289"/>
            <a:ext cx="4447786" cy="3581401"/>
          </a:xfrm>
        </p:spPr>
        <p:txBody>
          <a:bodyPr/>
          <a:lstStyle/>
          <a:p>
            <a:pPr marL="0" indent="0" algn="ctr">
              <a:buNone/>
            </a:pPr>
            <a:r>
              <a:rPr lang="en-US" dirty="0">
                <a:solidFill>
                  <a:srgbClr val="1D1B1B"/>
                </a:solidFill>
              </a:rPr>
              <a:t>SKUs by Contribution Margin</a:t>
            </a:r>
          </a:p>
        </p:txBody>
      </p:sp>
      <p:sp>
        <p:nvSpPr>
          <p:cNvPr id="4" name="Content Placeholder 3">
            <a:extLst>
              <a:ext uri="{FF2B5EF4-FFF2-40B4-BE49-F238E27FC236}">
                <a16:creationId xmlns:a16="http://schemas.microsoft.com/office/drawing/2014/main" id="{FBE9CEF9-9F02-1FF8-ED75-DFF9E3039E70}"/>
              </a:ext>
            </a:extLst>
          </p:cNvPr>
          <p:cNvSpPr>
            <a:spLocks noGrp="1"/>
          </p:cNvSpPr>
          <p:nvPr>
            <p:ph sz="half" idx="2"/>
          </p:nvPr>
        </p:nvSpPr>
        <p:spPr>
          <a:xfrm>
            <a:off x="1157094" y="1424289"/>
            <a:ext cx="4447786" cy="3581401"/>
          </a:xfrm>
        </p:spPr>
        <p:txBody>
          <a:bodyPr/>
          <a:lstStyle/>
          <a:p>
            <a:pPr marL="0" indent="0" algn="ctr">
              <a:buNone/>
            </a:pPr>
            <a:r>
              <a:rPr lang="en-US" dirty="0">
                <a:solidFill>
                  <a:srgbClr val="1D1B1B"/>
                </a:solidFill>
              </a:rPr>
              <a:t>SKUs by Weighted Score Performance</a:t>
            </a:r>
          </a:p>
        </p:txBody>
      </p:sp>
      <p:graphicFrame>
        <p:nvGraphicFramePr>
          <p:cNvPr id="15" name="Chart 14">
            <a:extLst>
              <a:ext uri="{FF2B5EF4-FFF2-40B4-BE49-F238E27FC236}">
                <a16:creationId xmlns:a16="http://schemas.microsoft.com/office/drawing/2014/main" id="{2B844F3E-400B-E6FA-4C10-067008B330CA}"/>
              </a:ext>
            </a:extLst>
          </p:cNvPr>
          <p:cNvGraphicFramePr>
            <a:graphicFrameLocks/>
          </p:cNvGraphicFramePr>
          <p:nvPr>
            <p:extLst>
              <p:ext uri="{D42A27DB-BD31-4B8C-83A1-F6EECF244321}">
                <p14:modId xmlns:p14="http://schemas.microsoft.com/office/powerpoint/2010/main" val="291944244"/>
              </p:ext>
            </p:extLst>
          </p:nvPr>
        </p:nvGraphicFramePr>
        <p:xfrm>
          <a:off x="6462906" y="205739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A8DC466C-8F22-D3A2-B09B-BC3E0F5E760C}"/>
              </a:ext>
            </a:extLst>
          </p:cNvPr>
          <p:cNvGraphicFramePr>
            <a:graphicFrameLocks/>
          </p:cNvGraphicFramePr>
          <p:nvPr>
            <p:extLst>
              <p:ext uri="{D42A27DB-BD31-4B8C-83A1-F6EECF244321}">
                <p14:modId xmlns:p14="http://schemas.microsoft.com/office/powerpoint/2010/main" val="3441565143"/>
              </p:ext>
            </p:extLst>
          </p:nvPr>
        </p:nvGraphicFramePr>
        <p:xfrm>
          <a:off x="1157094" y="1869331"/>
          <a:ext cx="5243706" cy="401266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E92424A7-7315-C8BE-ADA4-C02C95825AEC}"/>
              </a:ext>
            </a:extLst>
          </p:cNvPr>
          <p:cNvGraphicFramePr>
            <a:graphicFrameLocks/>
          </p:cNvGraphicFramePr>
          <p:nvPr>
            <p:extLst>
              <p:ext uri="{D42A27DB-BD31-4B8C-83A1-F6EECF244321}">
                <p14:modId xmlns:p14="http://schemas.microsoft.com/office/powerpoint/2010/main" val="431759170"/>
              </p:ext>
            </p:extLst>
          </p:nvPr>
        </p:nvGraphicFramePr>
        <p:xfrm>
          <a:off x="6525012" y="1869331"/>
          <a:ext cx="4572000" cy="401266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9977854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BF2545-DD03-1E42-971D-49875E59B698}"/>
              </a:ext>
            </a:extLst>
          </p:cNvPr>
          <p:cNvSpPr>
            <a:spLocks noGrp="1"/>
          </p:cNvSpPr>
          <p:nvPr>
            <p:ph type="title"/>
          </p:nvPr>
        </p:nvSpPr>
        <p:spPr>
          <a:xfrm>
            <a:off x="1371600" y="365759"/>
            <a:ext cx="9601200" cy="761583"/>
          </a:xfrm>
          <a:ln w="25400">
            <a:solidFill>
              <a:schemeClr val="accent6">
                <a:lumMod val="50000"/>
              </a:schemeClr>
            </a:solidFill>
          </a:ln>
        </p:spPr>
        <p:txBody>
          <a:bodyPr anchor="ctr">
            <a:normAutofit/>
          </a:bodyPr>
          <a:lstStyle/>
          <a:p>
            <a:pPr algn="ctr"/>
            <a:r>
              <a:rPr lang="en-US" dirty="0"/>
              <a:t>End-of-Life SKUs</a:t>
            </a:r>
          </a:p>
        </p:txBody>
      </p:sp>
      <p:sp>
        <p:nvSpPr>
          <p:cNvPr id="12" name="TextBox 11">
            <a:extLst>
              <a:ext uri="{FF2B5EF4-FFF2-40B4-BE49-F238E27FC236}">
                <a16:creationId xmlns:a16="http://schemas.microsoft.com/office/drawing/2014/main" id="{A4724089-1C57-F5EA-9C6F-CBAC083833EB}"/>
              </a:ext>
            </a:extLst>
          </p:cNvPr>
          <p:cNvSpPr txBox="1"/>
          <p:nvPr/>
        </p:nvSpPr>
        <p:spPr>
          <a:xfrm>
            <a:off x="2578873" y="1250360"/>
            <a:ext cx="2957284" cy="461665"/>
          </a:xfrm>
          <a:prstGeom prst="rect">
            <a:avLst/>
          </a:prstGeom>
          <a:noFill/>
        </p:spPr>
        <p:txBody>
          <a:bodyPr wrap="none" rtlCol="0">
            <a:spAutoFit/>
          </a:bodyPr>
          <a:lstStyle/>
          <a:p>
            <a:r>
              <a:rPr lang="en-US" sz="2400" dirty="0"/>
              <a:t>SKUs with Profit &lt; $4</a:t>
            </a:r>
          </a:p>
        </p:txBody>
      </p:sp>
      <p:graphicFrame>
        <p:nvGraphicFramePr>
          <p:cNvPr id="42" name="Table 41">
            <a:extLst>
              <a:ext uri="{FF2B5EF4-FFF2-40B4-BE49-F238E27FC236}">
                <a16:creationId xmlns:a16="http://schemas.microsoft.com/office/drawing/2014/main" id="{0B10441C-CFFC-0CDE-42CC-9DA6BBBE9B12}"/>
              </a:ext>
            </a:extLst>
          </p:cNvPr>
          <p:cNvGraphicFramePr>
            <a:graphicFrameLocks noGrp="1"/>
          </p:cNvGraphicFramePr>
          <p:nvPr>
            <p:extLst>
              <p:ext uri="{D42A27DB-BD31-4B8C-83A1-F6EECF244321}">
                <p14:modId xmlns:p14="http://schemas.microsoft.com/office/powerpoint/2010/main" val="2177933468"/>
              </p:ext>
            </p:extLst>
          </p:nvPr>
        </p:nvGraphicFramePr>
        <p:xfrm>
          <a:off x="931605" y="1665860"/>
          <a:ext cx="6262859" cy="5010527"/>
        </p:xfrm>
        <a:graphic>
          <a:graphicData uri="http://schemas.openxmlformats.org/drawingml/2006/table">
            <a:tbl>
              <a:tblPr/>
              <a:tblGrid>
                <a:gridCol w="825768">
                  <a:extLst>
                    <a:ext uri="{9D8B030D-6E8A-4147-A177-3AD203B41FA5}">
                      <a16:colId xmlns:a16="http://schemas.microsoft.com/office/drawing/2014/main" val="904893148"/>
                    </a:ext>
                  </a:extLst>
                </a:gridCol>
                <a:gridCol w="2851939">
                  <a:extLst>
                    <a:ext uri="{9D8B030D-6E8A-4147-A177-3AD203B41FA5}">
                      <a16:colId xmlns:a16="http://schemas.microsoft.com/office/drawing/2014/main" val="3149183953"/>
                    </a:ext>
                  </a:extLst>
                </a:gridCol>
                <a:gridCol w="799317">
                  <a:extLst>
                    <a:ext uri="{9D8B030D-6E8A-4147-A177-3AD203B41FA5}">
                      <a16:colId xmlns:a16="http://schemas.microsoft.com/office/drawing/2014/main" val="2784119291"/>
                    </a:ext>
                  </a:extLst>
                </a:gridCol>
                <a:gridCol w="900177">
                  <a:extLst>
                    <a:ext uri="{9D8B030D-6E8A-4147-A177-3AD203B41FA5}">
                      <a16:colId xmlns:a16="http://schemas.microsoft.com/office/drawing/2014/main" val="1583636044"/>
                    </a:ext>
                  </a:extLst>
                </a:gridCol>
                <a:gridCol w="885658">
                  <a:extLst>
                    <a:ext uri="{9D8B030D-6E8A-4147-A177-3AD203B41FA5}">
                      <a16:colId xmlns:a16="http://schemas.microsoft.com/office/drawing/2014/main" val="93313618"/>
                    </a:ext>
                  </a:extLst>
                </a:gridCol>
              </a:tblGrid>
              <a:tr h="141415">
                <a:tc>
                  <a:txBody>
                    <a:bodyPr/>
                    <a:lstStyle/>
                    <a:p>
                      <a:pPr algn="l" fontAlgn="b"/>
                      <a:r>
                        <a:rPr lang="en-US" sz="800" b="0" i="0" u="none" strike="noStrike" dirty="0">
                          <a:ln>
                            <a:noFill/>
                          </a:ln>
                          <a:solidFill>
                            <a:schemeClr val="tx1"/>
                          </a:solidFill>
                          <a:effectLst/>
                          <a:latin typeface="Calibri" panose="020F0502020204030204" pitchFamily="34" charset="0"/>
                        </a:rPr>
                        <a:t>SKU</a:t>
                      </a:r>
                    </a:p>
                  </a:txBody>
                  <a:tcPr marL="3513" marR="3513" marT="3513"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Name</a:t>
                      </a:r>
                    </a:p>
                  </a:txBody>
                  <a:tcPr marL="3513" marR="3513" marT="3513" marB="0" anchor="b">
                    <a:lnL>
                      <a:noFill/>
                    </a:lnL>
                    <a:lnR>
                      <a:noFill/>
                    </a:lnR>
                    <a:lnT w="12700" cap="flat" cmpd="sng" algn="ctr">
                      <a:solidFill>
                        <a:schemeClr val="tx1"/>
                      </a:solidFill>
                      <a:prstDash val="solid"/>
                      <a:round/>
                      <a:headEnd type="none" w="med" len="med"/>
                      <a:tailEnd type="none" w="med" len="med"/>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Total Revenue</a:t>
                      </a:r>
                    </a:p>
                  </a:txBody>
                  <a:tcPr marL="3513" marR="3513" marT="3513" marB="0" anchor="b">
                    <a:lnL>
                      <a:noFill/>
                    </a:lnL>
                    <a:lnR>
                      <a:noFill/>
                    </a:lnR>
                    <a:lnT w="12700" cap="flat" cmpd="sng" algn="ctr">
                      <a:solidFill>
                        <a:schemeClr val="tx1"/>
                      </a:solidFill>
                      <a:prstDash val="solid"/>
                      <a:round/>
                      <a:headEnd type="none" w="med" len="med"/>
                      <a:tailEnd type="none" w="med" len="med"/>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Total Cost </a:t>
                      </a:r>
                    </a:p>
                  </a:txBody>
                  <a:tcPr marL="3513" marR="3513" marT="3513" marB="0" anchor="b">
                    <a:lnL>
                      <a:noFill/>
                    </a:lnL>
                    <a:lnR>
                      <a:noFill/>
                    </a:lnR>
                    <a:lnT w="12700" cap="flat" cmpd="sng" algn="ctr">
                      <a:solidFill>
                        <a:schemeClr val="tx1"/>
                      </a:solidFill>
                      <a:prstDash val="solid"/>
                      <a:round/>
                      <a:headEnd type="none" w="med" len="med"/>
                      <a:tailEnd type="none" w="med" len="med"/>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Profit </a:t>
                      </a:r>
                    </a:p>
                  </a:txBody>
                  <a:tcPr marL="3513" marR="3513" marT="3513"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BF8F5"/>
                    </a:solidFill>
                  </a:tcPr>
                </a:tc>
                <a:extLst>
                  <a:ext uri="{0D108BD9-81ED-4DB2-BD59-A6C34878D82A}">
                    <a16:rowId xmlns:a16="http://schemas.microsoft.com/office/drawing/2014/main" val="27129534"/>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900-02095</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Best of Winter Scent Sample Booklet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8.5</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156.00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(147.50)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4179175332"/>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900-00929</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Scent Sample Booklet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100.00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(100.00)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3486830883"/>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900-01679</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Best Sellers Sample Booklet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92.00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(92.00)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1586889584"/>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900-00907</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Complimentary Scent Sample Booklet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72.00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(72.00)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165437539"/>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440-00136</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Best Sellers Sample Booklet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56.00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(56.00)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48138010"/>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900-00761</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Free Pura 4 Offer</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56.00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(56.00)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926157179"/>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900-02404</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Free Subscriber Loyalty Cozy Home Set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dirty="0">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44.00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(44.00)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2637442298"/>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900-00761</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Free Pura 4</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32.00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(32.00)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2989127197"/>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900-02405</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Free Subscriber Loyalty Nature Home Set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dirty="0">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28.00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(28.00)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3924706654"/>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10-1DB-09</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Pura 3 Diffuser</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22.5</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48.00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(25.50)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310647851"/>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900-01247</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The Met Scent Sample Booklet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24.00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(24.00)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492831151"/>
                  </a:ext>
                </a:extLst>
              </a:tr>
              <a:tr h="141415">
                <a:tc>
                  <a:txBody>
                    <a:bodyPr/>
                    <a:lstStyle/>
                    <a:p>
                      <a:pPr algn="l" fontAlgn="b"/>
                      <a:r>
                        <a:rPr lang="en-US" sz="800" b="0" i="0" u="none" strike="noStrike" dirty="0">
                          <a:ln>
                            <a:noFill/>
                          </a:ln>
                          <a:solidFill>
                            <a:schemeClr val="tx1"/>
                          </a:solidFill>
                          <a:effectLst/>
                          <a:latin typeface="Calibri" panose="020F0502020204030204" pitchFamily="34" charset="0"/>
                        </a:rPr>
                        <a:t>900-00942</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Fairway Morning</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dirty="0">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16.00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(16.00)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2897967043"/>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900-01245</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Perfume Immortelle Scent Sample Card</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16.00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(16.00)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270520850"/>
                  </a:ext>
                </a:extLst>
              </a:tr>
              <a:tr h="141415">
                <a:tc>
                  <a:txBody>
                    <a:bodyPr/>
                    <a:lstStyle/>
                    <a:p>
                      <a:pPr algn="l" fontAlgn="b"/>
                      <a:r>
                        <a:rPr lang="en-US" sz="800" b="0" i="0" u="none" strike="noStrike" dirty="0">
                          <a:ln>
                            <a:noFill/>
                          </a:ln>
                          <a:solidFill>
                            <a:schemeClr val="tx1"/>
                          </a:solidFill>
                          <a:effectLst/>
                          <a:latin typeface="Calibri" panose="020F0502020204030204" pitchFamily="34" charset="0"/>
                        </a:rPr>
                        <a:t>900-00941</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Ivory Woods</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12.00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(12.00)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1466088546"/>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900-01058</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Free Gift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12.00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(12.00)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1711190396"/>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900-02525</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Free Subscriber Loyalty Nature Home Set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12.00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(12.00)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2278045576"/>
                  </a:ext>
                </a:extLst>
              </a:tr>
              <a:tr h="141415">
                <a:tc>
                  <a:txBody>
                    <a:bodyPr/>
                    <a:lstStyle/>
                    <a:p>
                      <a:pPr algn="l" fontAlgn="b"/>
                      <a:r>
                        <a:rPr lang="en-US" sz="800" b="0" i="0" u="none" strike="noStrike" dirty="0">
                          <a:ln>
                            <a:noFill/>
                          </a:ln>
                          <a:solidFill>
                            <a:schemeClr val="tx1"/>
                          </a:solidFill>
                          <a:effectLst/>
                          <a:latin typeface="Calibri" panose="020F0502020204030204" pitchFamily="34" charset="0"/>
                        </a:rPr>
                        <a:t>900-00945</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Cucumber &amp; Mint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3524709173"/>
                  </a:ext>
                </a:extLst>
              </a:tr>
              <a:tr h="141415">
                <a:tc>
                  <a:txBody>
                    <a:bodyPr/>
                    <a:lstStyle/>
                    <a:p>
                      <a:pPr algn="l" fontAlgn="b"/>
                      <a:r>
                        <a:rPr lang="en-US" sz="800" b="0" i="0" u="none" strike="noStrike" dirty="0">
                          <a:ln>
                            <a:noFill/>
                          </a:ln>
                          <a:solidFill>
                            <a:schemeClr val="tx1"/>
                          </a:solidFill>
                          <a:effectLst/>
                          <a:latin typeface="Calibri" panose="020F0502020204030204" pitchFamily="34" charset="0"/>
                        </a:rPr>
                        <a:t>900-00946</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Teak &amp; Leather</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(8.00)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2396993686"/>
                  </a:ext>
                </a:extLst>
              </a:tr>
              <a:tr h="141415">
                <a:tc>
                  <a:txBody>
                    <a:bodyPr/>
                    <a:lstStyle/>
                    <a:p>
                      <a:pPr algn="l" fontAlgn="b"/>
                      <a:r>
                        <a:rPr lang="en-US" sz="800" b="0" i="0" u="none" strike="noStrike" dirty="0">
                          <a:ln>
                            <a:noFill/>
                          </a:ln>
                          <a:solidFill>
                            <a:schemeClr val="tx1"/>
                          </a:solidFill>
                          <a:effectLst/>
                          <a:latin typeface="Calibri" panose="020F0502020204030204" pitchFamily="34" charset="0"/>
                        </a:rPr>
                        <a:t>900-00947</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White Tea No. 1</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1479608225"/>
                  </a:ext>
                </a:extLst>
              </a:tr>
              <a:tr h="141415">
                <a:tc>
                  <a:txBody>
                    <a:bodyPr/>
                    <a:lstStyle/>
                    <a:p>
                      <a:pPr algn="l" fontAlgn="b"/>
                      <a:r>
                        <a:rPr lang="en-US" sz="800" b="0" i="0" u="none" strike="noStrike" dirty="0">
                          <a:ln>
                            <a:noFill/>
                          </a:ln>
                          <a:solidFill>
                            <a:schemeClr val="tx1"/>
                          </a:solidFill>
                          <a:effectLst/>
                          <a:latin typeface="Calibri" panose="020F0502020204030204" pitchFamily="34" charset="0"/>
                        </a:rPr>
                        <a:t>900-01241</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Blue Water Lotus Scent Sample Card</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1496206487"/>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900-01242</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Egyptian Sandalwood Scent Sample Card</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(8.00)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3609180898"/>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900-01243</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Spiced Woods Scent Sample Card</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(8.00)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3836214905"/>
                  </a:ext>
                </a:extLst>
              </a:tr>
              <a:tr h="141415">
                <a:tc>
                  <a:txBody>
                    <a:bodyPr/>
                    <a:lstStyle/>
                    <a:p>
                      <a:pPr algn="l" fontAlgn="b"/>
                      <a:r>
                        <a:rPr lang="en-US" sz="800" b="0" i="0" u="none" strike="noStrike">
                          <a:ln>
                            <a:noFill/>
                          </a:ln>
                          <a:solidFill>
                            <a:schemeClr val="tx1"/>
                          </a:solidFill>
                          <a:effectLst/>
                          <a:latin typeface="Calibri" panose="020F0502020204030204" pitchFamily="34" charset="0"/>
                        </a:rPr>
                        <a:t>900-01244</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Bamboo Forest Scent Sample Card</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8.00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(8.00)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634590546"/>
                  </a:ext>
                </a:extLst>
              </a:tr>
              <a:tr h="141415">
                <a:tc>
                  <a:txBody>
                    <a:bodyPr/>
                    <a:lstStyle/>
                    <a:p>
                      <a:pPr algn="l" fontAlgn="b"/>
                      <a:r>
                        <a:rPr lang="en-US" sz="800" b="0" i="0" u="none" strike="noStrike" dirty="0">
                          <a:ln>
                            <a:noFill/>
                          </a:ln>
                          <a:solidFill>
                            <a:schemeClr val="tx1"/>
                          </a:solidFill>
                          <a:effectLst/>
                          <a:latin typeface="Calibri" panose="020F0502020204030204" pitchFamily="34" charset="0"/>
                        </a:rPr>
                        <a:t>900-00907</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Scent Sample Booklet</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59.3</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64.00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(4.70)</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3893364227"/>
                  </a:ext>
                </a:extLst>
              </a:tr>
              <a:tr h="141415">
                <a:tc>
                  <a:txBody>
                    <a:bodyPr/>
                    <a:lstStyle/>
                    <a:p>
                      <a:pPr algn="l" fontAlgn="b"/>
                      <a:r>
                        <a:rPr lang="en-US" sz="800" b="0" i="0" u="none" strike="noStrike" dirty="0">
                          <a:ln>
                            <a:noFill/>
                          </a:ln>
                          <a:solidFill>
                            <a:schemeClr val="tx1"/>
                          </a:solidFill>
                          <a:effectLst/>
                          <a:latin typeface="Calibri" panose="020F0502020204030204" pitchFamily="34" charset="0"/>
                        </a:rPr>
                        <a:t>NGL</a:t>
                      </a:r>
                    </a:p>
                  </a:txBody>
                  <a:tcPr marL="3513" marR="3513" marT="3513"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Simply Lavender Subscription (Ships every 1 Months)</a:t>
                      </a:r>
                    </a:p>
                  </a:txBody>
                  <a:tcPr marL="3513" marR="3513" marT="3513"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11.45</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16.00 </a:t>
                      </a:r>
                    </a:p>
                  </a:txBody>
                  <a:tcPr marL="3513" marR="3513" marT="3513"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(4.55)</a:t>
                      </a:r>
                    </a:p>
                  </a:txBody>
                  <a:tcPr marL="3513" marR="3513" marT="3513"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596367582"/>
                  </a:ext>
                </a:extLst>
              </a:tr>
              <a:tr h="148193">
                <a:tc>
                  <a:txBody>
                    <a:bodyPr/>
                    <a:lstStyle/>
                    <a:p>
                      <a:pPr algn="l" fontAlgn="b"/>
                      <a:r>
                        <a:rPr lang="en-US" sz="800" b="0" i="0" u="none" strike="noStrike" dirty="0">
                          <a:ln>
                            <a:noFill/>
                          </a:ln>
                          <a:solidFill>
                            <a:schemeClr val="tx1"/>
                          </a:solidFill>
                          <a:effectLst/>
                          <a:latin typeface="Calibri" panose="020F0502020204030204" pitchFamily="34" charset="0"/>
                        </a:rPr>
                        <a:t>10-1DB-09</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Pura 3 Offer</a:t>
                      </a:r>
                    </a:p>
                  </a:txBody>
                  <a:tcPr marL="9525" marR="9525" marT="9525"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4.00 </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(4.00)</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1973961402"/>
                  </a:ext>
                </a:extLst>
              </a:tr>
              <a:tr h="148193">
                <a:tc>
                  <a:txBody>
                    <a:bodyPr/>
                    <a:lstStyle/>
                    <a:p>
                      <a:pPr algn="l" fontAlgn="b"/>
                      <a:r>
                        <a:rPr lang="en-US" sz="800" b="0" i="0" u="none" strike="noStrike">
                          <a:ln>
                            <a:noFill/>
                          </a:ln>
                          <a:solidFill>
                            <a:schemeClr val="tx1"/>
                          </a:solidFill>
                          <a:effectLst/>
                          <a:latin typeface="Calibri" panose="020F0502020204030204" pitchFamily="34" charset="0"/>
                        </a:rPr>
                        <a:t>900-00944</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Coastal Palm</a:t>
                      </a:r>
                    </a:p>
                  </a:txBody>
                  <a:tcPr marL="9525" marR="9525" marT="9525"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 </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3182936314"/>
                  </a:ext>
                </a:extLst>
              </a:tr>
              <a:tr h="148193">
                <a:tc>
                  <a:txBody>
                    <a:bodyPr/>
                    <a:lstStyle/>
                    <a:p>
                      <a:pPr algn="l" fontAlgn="b"/>
                      <a:r>
                        <a:rPr lang="en-US" sz="800" b="0" i="0" u="none" strike="noStrike">
                          <a:ln>
                            <a:noFill/>
                          </a:ln>
                          <a:solidFill>
                            <a:schemeClr val="tx1"/>
                          </a:solidFill>
                          <a:effectLst/>
                          <a:latin typeface="Calibri" panose="020F0502020204030204" pitchFamily="34" charset="0"/>
                        </a:rPr>
                        <a:t>900-01090</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Smart Fragrance Diffuser Set</a:t>
                      </a:r>
                    </a:p>
                  </a:txBody>
                  <a:tcPr marL="9525" marR="9525" marT="9525"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 </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686311087"/>
                  </a:ext>
                </a:extLst>
              </a:tr>
              <a:tr h="148193">
                <a:tc>
                  <a:txBody>
                    <a:bodyPr/>
                    <a:lstStyle/>
                    <a:p>
                      <a:pPr algn="l" fontAlgn="b"/>
                      <a:r>
                        <a:rPr lang="en-US" sz="800" b="0" i="0" u="none" strike="noStrike">
                          <a:ln>
                            <a:noFill/>
                          </a:ln>
                          <a:solidFill>
                            <a:schemeClr val="tx1"/>
                          </a:solidFill>
                          <a:effectLst/>
                          <a:latin typeface="Calibri" panose="020F0502020204030204" pitchFamily="34" charset="0"/>
                        </a:rPr>
                        <a:t>900-01246</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Terracotta Rose Scent Sample Card</a:t>
                      </a:r>
                    </a:p>
                  </a:txBody>
                  <a:tcPr marL="9525" marR="9525" marT="9525"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 </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182064296"/>
                  </a:ext>
                </a:extLst>
              </a:tr>
              <a:tr h="148193">
                <a:tc>
                  <a:txBody>
                    <a:bodyPr/>
                    <a:lstStyle/>
                    <a:p>
                      <a:pPr algn="l" fontAlgn="b"/>
                      <a:r>
                        <a:rPr lang="en-US" sz="800" b="0" i="0" u="none" strike="noStrike">
                          <a:ln>
                            <a:noFill/>
                          </a:ln>
                          <a:solidFill>
                            <a:schemeClr val="tx1"/>
                          </a:solidFill>
                          <a:effectLst/>
                          <a:latin typeface="Calibri" panose="020F0502020204030204" pitchFamily="34" charset="0"/>
                        </a:rPr>
                        <a:t>900-02478</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Free Subscriber Loyalty Home Set</a:t>
                      </a:r>
                    </a:p>
                  </a:txBody>
                  <a:tcPr marL="9525" marR="9525" marT="9525"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 </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3569671026"/>
                  </a:ext>
                </a:extLst>
              </a:tr>
              <a:tr h="148193">
                <a:tc>
                  <a:txBody>
                    <a:bodyPr/>
                    <a:lstStyle/>
                    <a:p>
                      <a:pPr algn="l" fontAlgn="b"/>
                      <a:r>
                        <a:rPr lang="en-US" sz="800" b="0" i="0" u="none" strike="noStrike" dirty="0">
                          <a:ln>
                            <a:noFill/>
                          </a:ln>
                          <a:solidFill>
                            <a:schemeClr val="tx1"/>
                          </a:solidFill>
                          <a:effectLst/>
                          <a:latin typeface="Calibri" panose="020F0502020204030204" pitchFamily="34" charset="0"/>
                        </a:rPr>
                        <a:t>ATTH</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Aim to Teas</a:t>
                      </a:r>
                    </a:p>
                  </a:txBody>
                  <a:tcPr marL="9525" marR="9525" marT="9525"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 </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(4.00)</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2592290465"/>
                  </a:ext>
                </a:extLst>
              </a:tr>
              <a:tr h="148193">
                <a:tc>
                  <a:txBody>
                    <a:bodyPr/>
                    <a:lstStyle/>
                    <a:p>
                      <a:pPr algn="l" fontAlgn="b"/>
                      <a:r>
                        <a:rPr lang="en-US" sz="800" b="0" i="0" u="none" strike="noStrike">
                          <a:ln>
                            <a:noFill/>
                          </a:ln>
                          <a:solidFill>
                            <a:schemeClr val="tx1"/>
                          </a:solidFill>
                          <a:effectLst/>
                          <a:latin typeface="Calibri" panose="020F0502020204030204" pitchFamily="34" charset="0"/>
                        </a:rPr>
                        <a:t>CLN</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Clean Crisp White</a:t>
                      </a:r>
                    </a:p>
                  </a:txBody>
                  <a:tcPr marL="9525" marR="9525" marT="9525"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 </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519591069"/>
                  </a:ext>
                </a:extLst>
              </a:tr>
              <a:tr h="148193">
                <a:tc>
                  <a:txBody>
                    <a:bodyPr/>
                    <a:lstStyle/>
                    <a:p>
                      <a:pPr algn="l" fontAlgn="b"/>
                      <a:r>
                        <a:rPr lang="en-US" sz="800" b="0" i="0" u="none" strike="noStrike">
                          <a:ln>
                            <a:noFill/>
                          </a:ln>
                          <a:solidFill>
                            <a:schemeClr val="tx1"/>
                          </a:solidFill>
                          <a:effectLst/>
                          <a:latin typeface="Calibri" panose="020F0502020204030204" pitchFamily="34" charset="0"/>
                        </a:rPr>
                        <a:t>HBCH</a:t>
                      </a:r>
                    </a:p>
                  </a:txBody>
                  <a:tcPr marL="9525" marR="9525" marT="9525" marB="0" anchor="b">
                    <a:lnL w="12700" cap="flat" cmpd="sng" algn="ctr">
                      <a:solidFill>
                        <a:schemeClr val="tx1"/>
                      </a:solidFill>
                      <a:prstDash val="solid"/>
                      <a:round/>
                      <a:headEnd type="none" w="med" len="med"/>
                      <a:tailEnd type="none" w="med" len="med"/>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Beach Cottage</a:t>
                      </a:r>
                    </a:p>
                  </a:txBody>
                  <a:tcPr marL="9525" marR="9525" marT="9525" marB="0" anchor="b">
                    <a:lnL>
                      <a:noFill/>
                    </a:lnL>
                    <a:lnR>
                      <a:noFill/>
                    </a:lnR>
                    <a:lnT>
                      <a:noFill/>
                    </a:lnT>
                    <a:lnB>
                      <a:noFill/>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4.00 </a:t>
                      </a:r>
                    </a:p>
                  </a:txBody>
                  <a:tcPr marL="9525" marR="9525" marT="9525" marB="0" anchor="b">
                    <a:lnL>
                      <a:noFill/>
                    </a:lnL>
                    <a:lnR>
                      <a:noFill/>
                    </a:lnR>
                    <a:lnT>
                      <a:noFill/>
                    </a:lnT>
                    <a:lnB>
                      <a:noFill/>
                    </a:lnB>
                    <a:solidFill>
                      <a:srgbClr val="FBF8F5"/>
                    </a:solidFill>
                  </a:tcPr>
                </a:tc>
                <a:tc>
                  <a:txBody>
                    <a:bodyPr/>
                    <a:lstStyle/>
                    <a:p>
                      <a:pPr algn="l" fontAlgn="b"/>
                      <a:r>
                        <a:rPr lang="en-US" sz="800" b="0" i="0" u="none" strike="noStrike">
                          <a:ln>
                            <a:noFill/>
                          </a:ln>
                          <a:solidFill>
                            <a:schemeClr val="tx1"/>
                          </a:solidFill>
                          <a:effectLst/>
                          <a:latin typeface="Calibri" panose="020F0502020204030204" pitchFamily="34" charset="0"/>
                        </a:rPr>
                        <a:t> $       (4.00)</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FBF8F5"/>
                    </a:solidFill>
                  </a:tcPr>
                </a:tc>
                <a:extLst>
                  <a:ext uri="{0D108BD9-81ED-4DB2-BD59-A6C34878D82A}">
                    <a16:rowId xmlns:a16="http://schemas.microsoft.com/office/drawing/2014/main" val="173461521"/>
                  </a:ext>
                </a:extLst>
              </a:tr>
              <a:tr h="148193">
                <a:tc>
                  <a:txBody>
                    <a:bodyPr/>
                    <a:lstStyle/>
                    <a:p>
                      <a:pPr algn="l" fontAlgn="b"/>
                      <a:r>
                        <a:rPr lang="en-US" sz="800" b="0" i="0" u="none" strike="noStrike">
                          <a:ln>
                            <a:noFill/>
                          </a:ln>
                          <a:solidFill>
                            <a:schemeClr val="tx1"/>
                          </a:solidFill>
                          <a:effectLst/>
                          <a:latin typeface="Calibri" panose="020F0502020204030204" pitchFamily="34" charset="0"/>
                        </a:rPr>
                        <a:t>PCH</a:t>
                      </a:r>
                    </a:p>
                  </a:txBody>
                  <a:tcPr marL="9525" marR="9525" marT="9525"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PCH</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solidFill>
                      <a:srgbClr val="FBF8F5"/>
                    </a:solidFill>
                  </a:tcPr>
                </a:tc>
                <a:tc>
                  <a:txBody>
                    <a:bodyPr/>
                    <a:lstStyle/>
                    <a:p>
                      <a:pPr algn="r" fontAlgn="b"/>
                      <a:r>
                        <a:rPr lang="en-US" sz="800" b="0" i="0" u="none" strike="noStrike">
                          <a:ln>
                            <a:noFill/>
                          </a:ln>
                          <a:solidFill>
                            <a:schemeClr val="tx1"/>
                          </a:solidFill>
                          <a:effectLst/>
                          <a:latin typeface="Calibri" panose="020F0502020204030204" pitchFamily="34" charset="0"/>
                        </a:rPr>
                        <a:t>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4.00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solidFill>
                      <a:srgbClr val="FBF8F5"/>
                    </a:solidFill>
                  </a:tcPr>
                </a:tc>
                <a:tc>
                  <a:txBody>
                    <a:bodyPr/>
                    <a:lstStyle/>
                    <a:p>
                      <a:pPr algn="l" fontAlgn="b"/>
                      <a:r>
                        <a:rPr lang="en-US" sz="800" b="0" i="0" u="none" strike="noStrike" dirty="0">
                          <a:ln>
                            <a:noFill/>
                          </a:ln>
                          <a:solidFill>
                            <a:schemeClr val="tx1"/>
                          </a:solidFill>
                          <a:effectLst/>
                          <a:latin typeface="Calibri" panose="020F0502020204030204" pitchFamily="34" charset="0"/>
                        </a:rPr>
                        <a:t> $       (4.00)</a:t>
                      </a:r>
                    </a:p>
                  </a:txBody>
                  <a:tcPr marL="9525" marR="9525" marT="9525"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723475025"/>
                  </a:ext>
                </a:extLst>
              </a:tr>
            </a:tbl>
          </a:graphicData>
        </a:graphic>
      </p:graphicFrame>
      <p:sp>
        <p:nvSpPr>
          <p:cNvPr id="43" name="TextBox 42">
            <a:extLst>
              <a:ext uri="{FF2B5EF4-FFF2-40B4-BE49-F238E27FC236}">
                <a16:creationId xmlns:a16="http://schemas.microsoft.com/office/drawing/2014/main" id="{C0BB784E-1724-B620-4CB6-5A738622E93D}"/>
              </a:ext>
            </a:extLst>
          </p:cNvPr>
          <p:cNvSpPr txBox="1"/>
          <p:nvPr/>
        </p:nvSpPr>
        <p:spPr>
          <a:xfrm>
            <a:off x="7597528" y="1250361"/>
            <a:ext cx="3166380" cy="461665"/>
          </a:xfrm>
          <a:prstGeom prst="rect">
            <a:avLst/>
          </a:prstGeom>
          <a:noFill/>
        </p:spPr>
        <p:txBody>
          <a:bodyPr wrap="none" rtlCol="0">
            <a:spAutoFit/>
          </a:bodyPr>
          <a:lstStyle/>
          <a:p>
            <a:r>
              <a:rPr lang="en-US" sz="2400" dirty="0"/>
              <a:t>10 SKUs to End-of--Life</a:t>
            </a:r>
          </a:p>
        </p:txBody>
      </p:sp>
      <p:graphicFrame>
        <p:nvGraphicFramePr>
          <p:cNvPr id="44" name="Table 43">
            <a:extLst>
              <a:ext uri="{FF2B5EF4-FFF2-40B4-BE49-F238E27FC236}">
                <a16:creationId xmlns:a16="http://schemas.microsoft.com/office/drawing/2014/main" id="{90EA17EB-64A6-7E2C-EF2C-E85DF0E2EA53}"/>
              </a:ext>
            </a:extLst>
          </p:cNvPr>
          <p:cNvGraphicFramePr>
            <a:graphicFrameLocks noGrp="1"/>
          </p:cNvGraphicFramePr>
          <p:nvPr>
            <p:extLst>
              <p:ext uri="{D42A27DB-BD31-4B8C-83A1-F6EECF244321}">
                <p14:modId xmlns:p14="http://schemas.microsoft.com/office/powerpoint/2010/main" val="2562988077"/>
              </p:ext>
            </p:extLst>
          </p:nvPr>
        </p:nvGraphicFramePr>
        <p:xfrm>
          <a:off x="7685900" y="1973095"/>
          <a:ext cx="3286899" cy="4239815"/>
        </p:xfrm>
        <a:graphic>
          <a:graphicData uri="http://schemas.openxmlformats.org/drawingml/2006/table">
            <a:tbl>
              <a:tblPr firstRow="1" bandRow="1">
                <a:tableStyleId>{5C22544A-7EE6-4342-B048-85BDC9FD1C3A}</a:tableStyleId>
              </a:tblPr>
              <a:tblGrid>
                <a:gridCol w="1262462">
                  <a:extLst>
                    <a:ext uri="{9D8B030D-6E8A-4147-A177-3AD203B41FA5}">
                      <a16:colId xmlns:a16="http://schemas.microsoft.com/office/drawing/2014/main" val="4217376717"/>
                    </a:ext>
                  </a:extLst>
                </a:gridCol>
                <a:gridCol w="2024437">
                  <a:extLst>
                    <a:ext uri="{9D8B030D-6E8A-4147-A177-3AD203B41FA5}">
                      <a16:colId xmlns:a16="http://schemas.microsoft.com/office/drawing/2014/main" val="3267861454"/>
                    </a:ext>
                  </a:extLst>
                </a:gridCol>
              </a:tblGrid>
              <a:tr h="706578">
                <a:tc>
                  <a:txBody>
                    <a:bodyPr/>
                    <a:lstStyle/>
                    <a:p>
                      <a:pPr algn="ctr"/>
                      <a:r>
                        <a:rPr lang="en-US" sz="2000" dirty="0">
                          <a:solidFill>
                            <a:srgbClr val="FBF8F5"/>
                          </a:solidFill>
                          <a:latin typeface="Calibri" panose="020F0502020204030204" pitchFamily="34" charset="0"/>
                          <a:cs typeface="Calibri" panose="020F0502020204030204" pitchFamily="34" charset="0"/>
                        </a:rPr>
                        <a:t>SKU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2000" dirty="0">
                          <a:solidFill>
                            <a:srgbClr val="FBF8F5"/>
                          </a:solidFill>
                          <a:latin typeface="Calibri" panose="020F0502020204030204" pitchFamily="34" charset="0"/>
                          <a:cs typeface="Calibri" panose="020F0502020204030204" pitchFamily="34" charset="0"/>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436542794"/>
                  </a:ext>
                </a:extLst>
              </a:tr>
              <a:tr h="381271">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900-00942</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Fairway Morning</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1823212"/>
                  </a:ext>
                </a:extLst>
              </a:tr>
              <a:tr h="343638">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900-00941</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Ivory Woods</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880365"/>
                  </a:ext>
                </a:extLst>
              </a:tr>
              <a:tr h="343638">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900-00945</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Cucumber &amp; Mint</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0330774"/>
                  </a:ext>
                </a:extLst>
              </a:tr>
              <a:tr h="343638">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900-00946</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Teak &amp; Leather</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4766342"/>
                  </a:ext>
                </a:extLst>
              </a:tr>
              <a:tr h="347442">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900-00947</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White Tea No. 1</a:t>
                      </a:r>
                    </a:p>
                  </a:txBody>
                  <a:tcPr marL="3513" marR="3513" marT="3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676768"/>
                  </a:ext>
                </a:extLst>
              </a:tr>
              <a:tr h="354722">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900-00944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Coastal Palm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8733680"/>
                  </a:ext>
                </a:extLst>
              </a:tr>
              <a:tr h="354722">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ATTH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Aim to Teas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959480"/>
                  </a:ext>
                </a:extLst>
              </a:tr>
              <a:tr h="354722">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CLN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Clean Crisp White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8496899"/>
                  </a:ext>
                </a:extLst>
              </a:tr>
              <a:tr h="354722">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HBCH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Beach Cottage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8182526"/>
                  </a:ext>
                </a:extLst>
              </a:tr>
              <a:tr h="354722">
                <a:tc>
                  <a:txBody>
                    <a:bodyPr/>
                    <a:lstStyle/>
                    <a:p>
                      <a:pPr algn="ctr" fontAlgn="b"/>
                      <a:r>
                        <a:rPr lang="en-US" sz="1400" b="0" i="0" u="none" strike="noStrike">
                          <a:solidFill>
                            <a:srgbClr val="000000"/>
                          </a:solidFill>
                          <a:effectLst/>
                          <a:latin typeface="Calibri" panose="020F0502020204030204" pitchFamily="34" charset="0"/>
                          <a:cs typeface="Calibri" panose="020F0502020204030204" pitchFamily="34" charset="0"/>
                        </a:rPr>
                        <a:t>PCH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cs typeface="Calibri" panose="020F0502020204030204" pitchFamily="34" charset="0"/>
                        </a:rPr>
                        <a:t>PCH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3913891"/>
                  </a:ext>
                </a:extLst>
              </a:tr>
            </a:tbl>
          </a:graphicData>
        </a:graphic>
      </p:graphicFrame>
    </p:spTree>
    <p:extLst>
      <p:ext uri="{BB962C8B-B14F-4D97-AF65-F5344CB8AC3E}">
        <p14:creationId xmlns:p14="http://schemas.microsoft.com/office/powerpoint/2010/main" val="33312964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9E72-A208-517F-9BE3-AE7BF18D7872}"/>
              </a:ext>
            </a:extLst>
          </p:cNvPr>
          <p:cNvSpPr>
            <a:spLocks noGrp="1"/>
          </p:cNvSpPr>
          <p:nvPr>
            <p:ph type="title"/>
          </p:nvPr>
        </p:nvSpPr>
        <p:spPr>
          <a:xfrm>
            <a:off x="1371600" y="365760"/>
            <a:ext cx="9601200" cy="864008"/>
          </a:xfrm>
          <a:ln w="25400">
            <a:solidFill>
              <a:schemeClr val="accent6">
                <a:lumMod val="50000"/>
              </a:schemeClr>
            </a:solidFill>
          </a:ln>
        </p:spPr>
        <p:txBody>
          <a:bodyPr anchor="ctr"/>
          <a:lstStyle/>
          <a:p>
            <a:pPr algn="ctr"/>
            <a:r>
              <a:rPr lang="en-US" dirty="0"/>
              <a:t>Most Valuable customers</a:t>
            </a:r>
          </a:p>
        </p:txBody>
      </p:sp>
      <p:sp>
        <p:nvSpPr>
          <p:cNvPr id="4" name="Content Placeholder 2">
            <a:extLst>
              <a:ext uri="{FF2B5EF4-FFF2-40B4-BE49-F238E27FC236}">
                <a16:creationId xmlns:a16="http://schemas.microsoft.com/office/drawing/2014/main" id="{B96D46CC-2ED2-2CF9-EFA1-201EDBEA9142}"/>
              </a:ext>
            </a:extLst>
          </p:cNvPr>
          <p:cNvSpPr>
            <a:spLocks noGrp="1"/>
          </p:cNvSpPr>
          <p:nvPr>
            <p:ph sz="half" idx="1"/>
          </p:nvPr>
        </p:nvSpPr>
        <p:spPr>
          <a:xfrm>
            <a:off x="1085328" y="1371502"/>
            <a:ext cx="4393662" cy="367263"/>
          </a:xfrm>
        </p:spPr>
        <p:txBody>
          <a:bodyPr>
            <a:noAutofit/>
          </a:bodyPr>
          <a:lstStyle/>
          <a:p>
            <a:pPr marL="0" indent="0" algn="ctr">
              <a:buSzPct val="150000"/>
              <a:buNone/>
            </a:pPr>
            <a:r>
              <a:rPr lang="en-US" i="0" dirty="0"/>
              <a:t>Active vs. Non-active subscribers</a:t>
            </a:r>
          </a:p>
          <a:p>
            <a:pPr marL="0" indent="0" algn="ctr">
              <a:lnSpc>
                <a:spcPct val="100000"/>
              </a:lnSpc>
              <a:buSzPct val="150000"/>
              <a:buNone/>
            </a:pPr>
            <a:endParaRPr lang="en-US" i="0" dirty="0"/>
          </a:p>
        </p:txBody>
      </p:sp>
      <p:graphicFrame>
        <p:nvGraphicFramePr>
          <p:cNvPr id="5" name="Table 4">
            <a:extLst>
              <a:ext uri="{FF2B5EF4-FFF2-40B4-BE49-F238E27FC236}">
                <a16:creationId xmlns:a16="http://schemas.microsoft.com/office/drawing/2014/main" id="{71BC43C2-2D89-419B-AB53-B73A76050167}"/>
              </a:ext>
            </a:extLst>
          </p:cNvPr>
          <p:cNvGraphicFramePr>
            <a:graphicFrameLocks noGrp="1"/>
          </p:cNvGraphicFramePr>
          <p:nvPr>
            <p:extLst>
              <p:ext uri="{D42A27DB-BD31-4B8C-83A1-F6EECF244321}">
                <p14:modId xmlns:p14="http://schemas.microsoft.com/office/powerpoint/2010/main" val="3944530548"/>
              </p:ext>
            </p:extLst>
          </p:nvPr>
        </p:nvGraphicFramePr>
        <p:xfrm>
          <a:off x="1419484" y="1808241"/>
          <a:ext cx="3833617" cy="960118"/>
        </p:xfrm>
        <a:graphic>
          <a:graphicData uri="http://schemas.openxmlformats.org/drawingml/2006/table">
            <a:tbl>
              <a:tblPr>
                <a:tableStyleId>{9D7B26C5-4107-4FEC-AEDC-1716B250A1EF}</a:tableStyleId>
              </a:tblPr>
              <a:tblGrid>
                <a:gridCol w="746816">
                  <a:extLst>
                    <a:ext uri="{9D8B030D-6E8A-4147-A177-3AD203B41FA5}">
                      <a16:colId xmlns:a16="http://schemas.microsoft.com/office/drawing/2014/main" val="2023567317"/>
                    </a:ext>
                  </a:extLst>
                </a:gridCol>
                <a:gridCol w="892627">
                  <a:extLst>
                    <a:ext uri="{9D8B030D-6E8A-4147-A177-3AD203B41FA5}">
                      <a16:colId xmlns:a16="http://schemas.microsoft.com/office/drawing/2014/main" val="2702641338"/>
                    </a:ext>
                  </a:extLst>
                </a:gridCol>
                <a:gridCol w="918993">
                  <a:extLst>
                    <a:ext uri="{9D8B030D-6E8A-4147-A177-3AD203B41FA5}">
                      <a16:colId xmlns:a16="http://schemas.microsoft.com/office/drawing/2014/main" val="3292760405"/>
                    </a:ext>
                  </a:extLst>
                </a:gridCol>
                <a:gridCol w="510072">
                  <a:extLst>
                    <a:ext uri="{9D8B030D-6E8A-4147-A177-3AD203B41FA5}">
                      <a16:colId xmlns:a16="http://schemas.microsoft.com/office/drawing/2014/main" val="2822923683"/>
                    </a:ext>
                  </a:extLst>
                </a:gridCol>
                <a:gridCol w="765109">
                  <a:extLst>
                    <a:ext uri="{9D8B030D-6E8A-4147-A177-3AD203B41FA5}">
                      <a16:colId xmlns:a16="http://schemas.microsoft.com/office/drawing/2014/main" val="1799805537"/>
                    </a:ext>
                  </a:extLst>
                </a:gridCol>
              </a:tblGrid>
              <a:tr h="460950">
                <a:tc>
                  <a:txBody>
                    <a:bodyPr/>
                    <a:lstStyle/>
                    <a:p>
                      <a:pPr algn="ctr" fontAlgn="b"/>
                      <a:r>
                        <a:rPr lang="en-US" sz="1200" u="none" strike="noStrike" dirty="0">
                          <a:solidFill>
                            <a:srgbClr val="FBF8F5"/>
                          </a:solidFill>
                          <a:effectLst/>
                        </a:rPr>
                        <a:t> Active Subscriber </a:t>
                      </a:r>
                      <a:endParaRPr lang="en-US" sz="1200" b="0" i="0" u="none" strike="noStrike" dirty="0">
                        <a:solidFill>
                          <a:srgbClr val="FBF8F5"/>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1200" u="none" strike="noStrike" dirty="0">
                          <a:solidFill>
                            <a:srgbClr val="FBF8F5"/>
                          </a:solidFill>
                          <a:effectLst/>
                        </a:rPr>
                        <a:t>Average Order Value</a:t>
                      </a:r>
                      <a:endParaRPr lang="en-US" sz="1200" b="0" i="0" u="none" strike="noStrike" dirty="0">
                        <a:solidFill>
                          <a:srgbClr val="FBF8F5"/>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1200" u="none" strike="noStrike" dirty="0">
                          <a:solidFill>
                            <a:srgbClr val="FBF8F5"/>
                          </a:solidFill>
                          <a:effectLst/>
                        </a:rPr>
                        <a:t>Total Revenue </a:t>
                      </a:r>
                      <a:endParaRPr lang="en-US" sz="1200" b="0" i="0" u="none" strike="noStrike" dirty="0">
                        <a:solidFill>
                          <a:srgbClr val="FBF8F5"/>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1200" u="none" strike="noStrike" dirty="0">
                          <a:solidFill>
                            <a:srgbClr val="FBF8F5"/>
                          </a:solidFill>
                          <a:effectLst/>
                        </a:rPr>
                        <a:t>Total Orders</a:t>
                      </a:r>
                      <a:endParaRPr lang="en-US" sz="1200" b="0" i="0" u="none" strike="noStrike" dirty="0">
                        <a:solidFill>
                          <a:srgbClr val="FBF8F5"/>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1200" u="none" strike="noStrike" dirty="0">
                          <a:solidFill>
                            <a:srgbClr val="FBF8F5"/>
                          </a:solidFill>
                          <a:effectLst/>
                        </a:rPr>
                        <a:t>Total Customers </a:t>
                      </a:r>
                      <a:endParaRPr lang="en-US" sz="1200" b="0" i="0" u="none" strike="noStrike" dirty="0">
                        <a:solidFill>
                          <a:srgbClr val="FBF8F5"/>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440692523"/>
                  </a:ext>
                </a:extLst>
              </a:tr>
              <a:tr h="249584">
                <a:tc>
                  <a:txBody>
                    <a:bodyPr/>
                    <a:lstStyle/>
                    <a:p>
                      <a:pPr algn="ctr" fontAlgn="b"/>
                      <a:r>
                        <a:rPr lang="en-US" sz="1200" u="none" strike="noStrike" dirty="0">
                          <a:effectLst/>
                        </a:rPr>
                        <a:t>TRUE</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 $16.02 </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 $36,021.10 </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2,363</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996</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8789844"/>
                  </a:ext>
                </a:extLst>
              </a:tr>
              <a:tr h="249584">
                <a:tc>
                  <a:txBody>
                    <a:bodyPr/>
                    <a:lstStyle/>
                    <a:p>
                      <a:pPr algn="ctr" fontAlgn="b"/>
                      <a:r>
                        <a:rPr lang="en-US" sz="1200" u="none" strike="noStrike" dirty="0">
                          <a:effectLst/>
                        </a:rPr>
                        <a:t>FALSE</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 $16.97 </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 $ 44,398.09 </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2,688</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1,147</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368807"/>
                  </a:ext>
                </a:extLst>
              </a:tr>
            </a:tbl>
          </a:graphicData>
        </a:graphic>
      </p:graphicFrame>
      <p:sp>
        <p:nvSpPr>
          <p:cNvPr id="7" name="Content Placeholder 2">
            <a:extLst>
              <a:ext uri="{FF2B5EF4-FFF2-40B4-BE49-F238E27FC236}">
                <a16:creationId xmlns:a16="http://schemas.microsoft.com/office/drawing/2014/main" id="{7BDC167A-ABB2-8E01-2F21-2D486F9D8D0A}"/>
              </a:ext>
            </a:extLst>
          </p:cNvPr>
          <p:cNvSpPr txBox="1">
            <a:spLocks/>
          </p:cNvSpPr>
          <p:nvPr/>
        </p:nvSpPr>
        <p:spPr>
          <a:xfrm>
            <a:off x="1085328" y="3659709"/>
            <a:ext cx="4045441" cy="435742"/>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SzPct val="150000"/>
              <a:buFont typeface="Franklin Gothic Book" panose="020B0503020102020204" pitchFamily="34" charset="0"/>
              <a:buNone/>
            </a:pPr>
            <a:r>
              <a:rPr lang="en-US" dirty="0"/>
              <a:t>Customer Score</a:t>
            </a:r>
          </a:p>
          <a:p>
            <a:pPr marL="0" indent="0" algn="ctr">
              <a:lnSpc>
                <a:spcPct val="100000"/>
              </a:lnSpc>
              <a:buSzPct val="150000"/>
              <a:buFont typeface="Franklin Gothic Book" panose="020B0503020102020204" pitchFamily="34" charset="0"/>
              <a:buNone/>
            </a:pPr>
            <a:endParaRPr lang="en-US" dirty="0"/>
          </a:p>
        </p:txBody>
      </p:sp>
      <p:graphicFrame>
        <p:nvGraphicFramePr>
          <p:cNvPr id="9" name="Chart 8">
            <a:extLst>
              <a:ext uri="{FF2B5EF4-FFF2-40B4-BE49-F238E27FC236}">
                <a16:creationId xmlns:a16="http://schemas.microsoft.com/office/drawing/2014/main" id="{915375D1-68DB-6BAF-4E42-4E40C9A9E9D8}"/>
              </a:ext>
            </a:extLst>
          </p:cNvPr>
          <p:cNvGraphicFramePr>
            <a:graphicFrameLocks/>
          </p:cNvGraphicFramePr>
          <p:nvPr>
            <p:extLst>
              <p:ext uri="{D42A27DB-BD31-4B8C-83A1-F6EECF244321}">
                <p14:modId xmlns:p14="http://schemas.microsoft.com/office/powerpoint/2010/main" val="3001396776"/>
              </p:ext>
            </p:extLst>
          </p:nvPr>
        </p:nvGraphicFramePr>
        <p:xfrm>
          <a:off x="1085328" y="3877580"/>
          <a:ext cx="4807509" cy="2254245"/>
        </p:xfrm>
        <a:graphic>
          <a:graphicData uri="http://schemas.openxmlformats.org/drawingml/2006/chart">
            <c:chart xmlns:c="http://schemas.openxmlformats.org/drawingml/2006/chart" xmlns:r="http://schemas.openxmlformats.org/officeDocument/2006/relationships" r:id="rId3"/>
          </a:graphicData>
        </a:graphic>
      </p:graphicFrame>
      <p:sp>
        <p:nvSpPr>
          <p:cNvPr id="11" name="Content Placeholder 2">
            <a:extLst>
              <a:ext uri="{FF2B5EF4-FFF2-40B4-BE49-F238E27FC236}">
                <a16:creationId xmlns:a16="http://schemas.microsoft.com/office/drawing/2014/main" id="{63203AB7-FC89-8063-762E-1908242654CA}"/>
              </a:ext>
            </a:extLst>
          </p:cNvPr>
          <p:cNvSpPr txBox="1">
            <a:spLocks/>
          </p:cNvSpPr>
          <p:nvPr/>
        </p:nvSpPr>
        <p:spPr>
          <a:xfrm>
            <a:off x="7415572" y="1921037"/>
            <a:ext cx="2626896" cy="367263"/>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SzPct val="150000"/>
              <a:buFont typeface="Franklin Gothic Book" panose="020B0503020102020204" pitchFamily="34" charset="0"/>
              <a:buNone/>
            </a:pPr>
            <a:r>
              <a:rPr lang="en-US" dirty="0"/>
              <a:t>RFM Analysis</a:t>
            </a:r>
          </a:p>
          <a:p>
            <a:pPr marL="0" indent="0" algn="ctr">
              <a:lnSpc>
                <a:spcPct val="100000"/>
              </a:lnSpc>
              <a:buSzPct val="150000"/>
              <a:buFont typeface="Franklin Gothic Book" panose="020B0503020102020204" pitchFamily="34" charset="0"/>
              <a:buNone/>
            </a:pPr>
            <a:endParaRPr lang="en-US" sz="1400" dirty="0"/>
          </a:p>
        </p:txBody>
      </p:sp>
      <p:graphicFrame>
        <p:nvGraphicFramePr>
          <p:cNvPr id="20" name="Table 19">
            <a:extLst>
              <a:ext uri="{FF2B5EF4-FFF2-40B4-BE49-F238E27FC236}">
                <a16:creationId xmlns:a16="http://schemas.microsoft.com/office/drawing/2014/main" id="{1E9E218D-10F0-DB38-0D80-063C88C3E6C4}"/>
              </a:ext>
            </a:extLst>
          </p:cNvPr>
          <p:cNvGraphicFramePr>
            <a:graphicFrameLocks noGrp="1"/>
          </p:cNvGraphicFramePr>
          <p:nvPr>
            <p:extLst>
              <p:ext uri="{D42A27DB-BD31-4B8C-83A1-F6EECF244321}">
                <p14:modId xmlns:p14="http://schemas.microsoft.com/office/powerpoint/2010/main" val="3928405774"/>
              </p:ext>
            </p:extLst>
          </p:nvPr>
        </p:nvGraphicFramePr>
        <p:xfrm>
          <a:off x="6812212" y="2768359"/>
          <a:ext cx="3833616" cy="3214887"/>
        </p:xfrm>
        <a:graphic>
          <a:graphicData uri="http://schemas.openxmlformats.org/drawingml/2006/table">
            <a:tbl>
              <a:tblPr>
                <a:tableStyleId>{5C22544A-7EE6-4342-B048-85BDC9FD1C3A}</a:tableStyleId>
              </a:tblPr>
              <a:tblGrid>
                <a:gridCol w="1277872">
                  <a:extLst>
                    <a:ext uri="{9D8B030D-6E8A-4147-A177-3AD203B41FA5}">
                      <a16:colId xmlns:a16="http://schemas.microsoft.com/office/drawing/2014/main" val="3905802416"/>
                    </a:ext>
                  </a:extLst>
                </a:gridCol>
                <a:gridCol w="1277872">
                  <a:extLst>
                    <a:ext uri="{9D8B030D-6E8A-4147-A177-3AD203B41FA5}">
                      <a16:colId xmlns:a16="http://schemas.microsoft.com/office/drawing/2014/main" val="1196470640"/>
                    </a:ext>
                  </a:extLst>
                </a:gridCol>
                <a:gridCol w="1277872">
                  <a:extLst>
                    <a:ext uri="{9D8B030D-6E8A-4147-A177-3AD203B41FA5}">
                      <a16:colId xmlns:a16="http://schemas.microsoft.com/office/drawing/2014/main" val="1311217305"/>
                    </a:ext>
                  </a:extLst>
                </a:gridCol>
              </a:tblGrid>
              <a:tr h="247299">
                <a:tc>
                  <a:txBody>
                    <a:bodyPr/>
                    <a:lstStyle/>
                    <a:p>
                      <a:pPr algn="ctr" fontAlgn="b"/>
                      <a:r>
                        <a:rPr lang="en-US" sz="1400" u="none" strike="noStrike" dirty="0">
                          <a:solidFill>
                            <a:srgbClr val="FBF8F5"/>
                          </a:solidFill>
                          <a:effectLst/>
                        </a:rPr>
                        <a:t>Name</a:t>
                      </a:r>
                      <a:endParaRPr lang="en-US" sz="1400" b="0" i="0" u="none" strike="noStrike" dirty="0">
                        <a:solidFill>
                          <a:srgbClr val="FBF8F5"/>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1400" u="none" strike="noStrike" dirty="0">
                          <a:solidFill>
                            <a:srgbClr val="FBF8F5"/>
                          </a:solidFill>
                          <a:effectLst/>
                        </a:rPr>
                        <a:t>Surname</a:t>
                      </a:r>
                      <a:endParaRPr lang="en-US" sz="1400" b="0" i="0" u="none" strike="noStrike" dirty="0">
                        <a:solidFill>
                          <a:srgbClr val="FBF8F5"/>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b"/>
                      <a:r>
                        <a:rPr lang="en-US" sz="1400" u="none" strike="noStrike" dirty="0">
                          <a:solidFill>
                            <a:srgbClr val="FBF8F5"/>
                          </a:solidFill>
                          <a:effectLst/>
                        </a:rPr>
                        <a:t>RFM Score</a:t>
                      </a:r>
                      <a:endParaRPr lang="en-US" sz="1400" b="0" i="0" u="none" strike="noStrike" dirty="0">
                        <a:solidFill>
                          <a:srgbClr val="FBF8F5"/>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818138060"/>
                  </a:ext>
                </a:extLst>
              </a:tr>
              <a:tr h="247299">
                <a:tc>
                  <a:txBody>
                    <a:bodyPr/>
                    <a:lstStyle/>
                    <a:p>
                      <a:pPr algn="ctr" fontAlgn="b"/>
                      <a:r>
                        <a:rPr lang="en-US" sz="1400" u="none" strike="noStrike" dirty="0">
                          <a:effectLst/>
                        </a:rPr>
                        <a:t>Lillian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dirty="0">
                          <a:effectLst/>
                        </a:rPr>
                        <a:t>North</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0.958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4219808179"/>
                  </a:ext>
                </a:extLst>
              </a:tr>
              <a:tr h="247299">
                <a:tc>
                  <a:txBody>
                    <a:bodyPr/>
                    <a:lstStyle/>
                    <a:p>
                      <a:pPr algn="ctr" fontAlgn="b"/>
                      <a:r>
                        <a:rPr lang="en-US" sz="1400" u="none" strike="noStrike" dirty="0">
                          <a:effectLst/>
                        </a:rPr>
                        <a:t>Stephanie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dirty="0">
                          <a:effectLst/>
                        </a:rPr>
                        <a:t>Vaughan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0.882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1168298778"/>
                  </a:ext>
                </a:extLst>
              </a:tr>
              <a:tr h="247299">
                <a:tc>
                  <a:txBody>
                    <a:bodyPr/>
                    <a:lstStyle/>
                    <a:p>
                      <a:pPr algn="ctr" fontAlgn="b"/>
                      <a:r>
                        <a:rPr lang="en-US" sz="1400" u="none" strike="noStrike" dirty="0">
                          <a:effectLst/>
                        </a:rPr>
                        <a:t>Rose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dirty="0">
                          <a:effectLst/>
                        </a:rPr>
                        <a:t>McLean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0.822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4180317408"/>
                  </a:ext>
                </a:extLst>
              </a:tr>
              <a:tr h="247299">
                <a:tc>
                  <a:txBody>
                    <a:bodyPr/>
                    <a:lstStyle/>
                    <a:p>
                      <a:pPr algn="ctr" fontAlgn="b"/>
                      <a:r>
                        <a:rPr lang="en-US" sz="1400" u="none" strike="noStrike">
                          <a:effectLst/>
                        </a:rPr>
                        <a:t>Ryan</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dirty="0">
                          <a:effectLst/>
                        </a:rPr>
                        <a:t>Wallace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0.816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259816698"/>
                  </a:ext>
                </a:extLst>
              </a:tr>
              <a:tr h="247299">
                <a:tc>
                  <a:txBody>
                    <a:bodyPr/>
                    <a:lstStyle/>
                    <a:p>
                      <a:pPr algn="ctr" fontAlgn="b"/>
                      <a:r>
                        <a:rPr lang="en-US" sz="1400" u="none" strike="noStrike">
                          <a:effectLst/>
                        </a:rPr>
                        <a:t>Steven</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dirty="0">
                          <a:effectLst/>
                        </a:rPr>
                        <a:t>Ferguson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0.758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1660335840"/>
                  </a:ext>
                </a:extLst>
              </a:tr>
              <a:tr h="247299">
                <a:tc>
                  <a:txBody>
                    <a:bodyPr/>
                    <a:lstStyle/>
                    <a:p>
                      <a:pPr algn="ctr" fontAlgn="b"/>
                      <a:r>
                        <a:rPr lang="en-US" sz="1400" u="none" strike="noStrike" dirty="0">
                          <a:effectLst/>
                        </a:rPr>
                        <a:t>Cameron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a:effectLst/>
                        </a:rPr>
                        <a:t>Ellis</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0.756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3135521644"/>
                  </a:ext>
                </a:extLst>
              </a:tr>
              <a:tr h="247299">
                <a:tc>
                  <a:txBody>
                    <a:bodyPr/>
                    <a:lstStyle/>
                    <a:p>
                      <a:pPr algn="ctr" fontAlgn="b"/>
                      <a:r>
                        <a:rPr lang="en-US" sz="1400" u="none" strike="noStrike">
                          <a:effectLst/>
                        </a:rPr>
                        <a:t>Elizabeth</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a:effectLst/>
                        </a:rPr>
                        <a:t>Howard</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0.749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3966460386"/>
                  </a:ext>
                </a:extLst>
              </a:tr>
              <a:tr h="247299">
                <a:tc>
                  <a:txBody>
                    <a:bodyPr/>
                    <a:lstStyle/>
                    <a:p>
                      <a:pPr algn="ctr" fontAlgn="b"/>
                      <a:r>
                        <a:rPr lang="en-US" sz="1400" u="none" strike="noStrike">
                          <a:effectLst/>
                        </a:rPr>
                        <a:t>Courtney</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a:effectLst/>
                        </a:rPr>
                        <a:t>Owen</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0.732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2326458562"/>
                  </a:ext>
                </a:extLst>
              </a:tr>
              <a:tr h="247299">
                <a:tc>
                  <a:txBody>
                    <a:bodyPr/>
                    <a:lstStyle/>
                    <a:p>
                      <a:pPr algn="ctr" fontAlgn="b"/>
                      <a:r>
                        <a:rPr lang="en-US" sz="1400" u="none" strike="noStrike">
                          <a:effectLst/>
                        </a:rPr>
                        <a:t>Eric</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a:effectLst/>
                        </a:rPr>
                        <a:t>Allan</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0.708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1800921864"/>
                  </a:ext>
                </a:extLst>
              </a:tr>
              <a:tr h="247299">
                <a:tc>
                  <a:txBody>
                    <a:bodyPr/>
                    <a:lstStyle/>
                    <a:p>
                      <a:pPr algn="ctr" fontAlgn="b"/>
                      <a:r>
                        <a:rPr lang="en-US" sz="1400" u="none" strike="noStrike">
                          <a:effectLst/>
                        </a:rPr>
                        <a:t>Jesse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a:effectLst/>
                        </a:rPr>
                        <a:t>Rees</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0.707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512874359"/>
                  </a:ext>
                </a:extLst>
              </a:tr>
              <a:tr h="247299">
                <a:tc>
                  <a:txBody>
                    <a:bodyPr/>
                    <a:lstStyle/>
                    <a:p>
                      <a:pPr algn="ctr" fontAlgn="b"/>
                      <a:r>
                        <a:rPr lang="en-US" sz="1400" u="none" strike="noStrike">
                          <a:effectLst/>
                        </a:rPr>
                        <a:t>Teresa</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a:effectLst/>
                        </a:rPr>
                        <a:t>James</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0.706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1122138670"/>
                  </a:ext>
                </a:extLst>
              </a:tr>
              <a:tr h="247299">
                <a:tc>
                  <a:txBody>
                    <a:bodyPr/>
                    <a:lstStyle/>
                    <a:p>
                      <a:pPr algn="ctr" fontAlgn="b"/>
                      <a:r>
                        <a:rPr lang="en-US" sz="1400" u="none" strike="noStrike" dirty="0">
                          <a:effectLst/>
                        </a:rPr>
                        <a:t>Colin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u="none" strike="noStrike" dirty="0">
                          <a:effectLst/>
                        </a:rPr>
                        <a:t>Manning</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tc>
                  <a:txBody>
                    <a:bodyPr/>
                    <a:lstStyle/>
                    <a:p>
                      <a:pPr algn="ctr" fontAlgn="b"/>
                      <a:r>
                        <a:rPr lang="en-US" sz="1400" b="0" i="0" u="none" strike="noStrike" dirty="0">
                          <a:solidFill>
                            <a:srgbClr val="000000"/>
                          </a:solidFill>
                          <a:effectLst/>
                          <a:latin typeface="Calibri" panose="020F0502020204030204" pitchFamily="34" charset="0"/>
                        </a:rPr>
                        <a:t>0.706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F8F5"/>
                    </a:solidFill>
                  </a:tcPr>
                </a:tc>
                <a:extLst>
                  <a:ext uri="{0D108BD9-81ED-4DB2-BD59-A6C34878D82A}">
                    <a16:rowId xmlns:a16="http://schemas.microsoft.com/office/drawing/2014/main" val="1885699959"/>
                  </a:ext>
                </a:extLst>
              </a:tr>
            </a:tbl>
          </a:graphicData>
        </a:graphic>
      </p:graphicFrame>
    </p:spTree>
    <p:extLst>
      <p:ext uri="{BB962C8B-B14F-4D97-AF65-F5344CB8AC3E}">
        <p14:creationId xmlns:p14="http://schemas.microsoft.com/office/powerpoint/2010/main" val="36302735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8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C97A-00E8-126C-7712-B6FC40CF2444}"/>
              </a:ext>
            </a:extLst>
          </p:cNvPr>
          <p:cNvSpPr>
            <a:spLocks noGrp="1"/>
          </p:cNvSpPr>
          <p:nvPr>
            <p:ph type="title"/>
          </p:nvPr>
        </p:nvSpPr>
        <p:spPr>
          <a:xfrm>
            <a:off x="1371600" y="365760"/>
            <a:ext cx="9601200" cy="706468"/>
          </a:xfrm>
          <a:ln w="25400">
            <a:solidFill>
              <a:schemeClr val="accent6">
                <a:lumMod val="50000"/>
              </a:schemeClr>
            </a:solidFill>
          </a:ln>
        </p:spPr>
        <p:txBody>
          <a:bodyPr anchor="ctr"/>
          <a:lstStyle/>
          <a:p>
            <a:pPr algn="ctr"/>
            <a:r>
              <a:rPr lang="en-US" dirty="0"/>
              <a:t>Strategic Summary + Next Steps</a:t>
            </a:r>
          </a:p>
        </p:txBody>
      </p:sp>
      <p:sp>
        <p:nvSpPr>
          <p:cNvPr id="5" name="Content Placeholder 4">
            <a:extLst>
              <a:ext uri="{FF2B5EF4-FFF2-40B4-BE49-F238E27FC236}">
                <a16:creationId xmlns:a16="http://schemas.microsoft.com/office/drawing/2014/main" id="{F6FC46E9-BE0B-B2E6-461F-915498403CE3}"/>
              </a:ext>
            </a:extLst>
          </p:cNvPr>
          <p:cNvSpPr>
            <a:spLocks noGrp="1"/>
          </p:cNvSpPr>
          <p:nvPr>
            <p:ph idx="1"/>
          </p:nvPr>
        </p:nvSpPr>
        <p:spPr>
          <a:xfrm>
            <a:off x="1371600" y="1494971"/>
            <a:ext cx="9601200" cy="4905829"/>
          </a:xfrm>
          <a:ln w="25400">
            <a:solidFill>
              <a:schemeClr val="accent6">
                <a:lumMod val="50000"/>
              </a:schemeClr>
            </a:solidFill>
          </a:ln>
        </p:spPr>
        <p:txBody>
          <a:bodyPr>
            <a:normAutofit/>
          </a:bodyPr>
          <a:lstStyle/>
          <a:p>
            <a:pPr marL="457200" indent="-457200">
              <a:buFont typeface="+mj-lt"/>
              <a:buAutoNum type="arabicPeriod"/>
            </a:pPr>
            <a:r>
              <a:rPr lang="en-US" dirty="0"/>
              <a:t>Focus on Bundled Product Promotions to boost Average Order Value (AOV) and increase overall revenue.</a:t>
            </a:r>
          </a:p>
          <a:p>
            <a:pPr marL="457200" indent="-457200">
              <a:buFont typeface="+mj-lt"/>
              <a:buAutoNum type="arabicPeriod"/>
            </a:pPr>
            <a:r>
              <a:rPr lang="en-US" dirty="0"/>
              <a:t>Expand Free Product Offers to a larger portion of new customers to increase conversion rates and grow customer count.</a:t>
            </a:r>
          </a:p>
          <a:p>
            <a:pPr marL="457200" indent="-457200">
              <a:buFont typeface="+mj-lt"/>
              <a:buAutoNum type="arabicPeriod"/>
            </a:pPr>
            <a:r>
              <a:rPr lang="en-US" dirty="0"/>
              <a:t>Rethink subscription offerings, focusing on optimizing the most profitable subscription models, such as the 3-month plan.</a:t>
            </a:r>
          </a:p>
          <a:p>
            <a:pPr marL="457200" indent="-457200">
              <a:buFont typeface="+mj-lt"/>
              <a:buAutoNum type="arabicPeriod"/>
            </a:pPr>
            <a:r>
              <a:rPr lang="en-US" dirty="0"/>
              <a:t>Consider discontinuing underperforming SKUs, such as “Coastal Palm” and “Ivory Woods,” as they show no profit and negatively impact contribution margin.</a:t>
            </a:r>
          </a:p>
          <a:p>
            <a:pPr marL="457200" indent="-457200">
              <a:buFont typeface="+mj-lt"/>
              <a:buAutoNum type="arabicPeriod"/>
            </a:pPr>
            <a:r>
              <a:rPr lang="en-US" dirty="0"/>
              <a:t>Consider rewarding their top customers to ensure they remain engaged and continue providing value to the company.</a:t>
            </a:r>
          </a:p>
          <a:p>
            <a:pPr marL="457200" indent="-457200">
              <a:buFont typeface="+mj-lt"/>
              <a:buAutoNum type="arabicPeriod"/>
            </a:pPr>
            <a:r>
              <a:rPr lang="en-US" dirty="0"/>
              <a:t>Survey top customers to better understand their purchasing habits and characteristics, to develop other customer offerings.</a:t>
            </a:r>
          </a:p>
          <a:p>
            <a:pPr marL="457200" indent="-457200">
              <a:buFont typeface="+mj-lt"/>
              <a:buAutoNum type="arabicPeriod"/>
            </a:pPr>
            <a:r>
              <a:rPr lang="en-US" dirty="0"/>
              <a:t>Add seasonal promotions for spring and summer months.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554963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ustom 4">
      <a:dk1>
        <a:srgbClr val="1D1A1A"/>
      </a:dk1>
      <a:lt1>
        <a:srgbClr val="FEFFFF"/>
      </a:lt1>
      <a:dk2>
        <a:srgbClr val="1D1A1A"/>
      </a:dk2>
      <a:lt2>
        <a:srgbClr val="FAF8F4"/>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11462</TotalTime>
  <Words>3022</Words>
  <Application>Microsoft Macintosh PowerPoint</Application>
  <PresentationFormat>Widescreen</PresentationFormat>
  <Paragraphs>513</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Franklin Gothic Book</vt:lpstr>
      <vt:lpstr>Crop</vt:lpstr>
      <vt:lpstr>Pura Case Study</vt:lpstr>
      <vt:lpstr>Business Goals Overview</vt:lpstr>
      <vt:lpstr>Promotions - Summarized</vt:lpstr>
      <vt:lpstr>Recommendations</vt:lpstr>
      <vt:lpstr>Recommendations</vt:lpstr>
      <vt:lpstr>Best Performing SKUs</vt:lpstr>
      <vt:lpstr>End-of-Life SKUs</vt:lpstr>
      <vt:lpstr>Most Valuable customers</vt:lpstr>
      <vt:lpstr>Strategic Summary + Next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Pura Case Study</dc:title>
  <dc:creator>JOSHUA DENTON DUNN</dc:creator>
  <cp:lastModifiedBy>JOSHUA DENTON DUNN</cp:lastModifiedBy>
  <cp:revision>7</cp:revision>
  <dcterms:created xsi:type="dcterms:W3CDTF">2024-10-08T17:57:46Z</dcterms:created>
  <dcterms:modified xsi:type="dcterms:W3CDTF">2024-10-16T17:12:22Z</dcterms:modified>
</cp:coreProperties>
</file>