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drawings/drawing2.xml" ContentType="application/vnd.openxmlformats-officedocument.drawingml.chartshape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drawings/drawing3.xml" ContentType="application/vnd.openxmlformats-officedocument.drawingml.chartshapes+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75" r:id="rId6"/>
    <p:sldId id="276" r:id="rId7"/>
    <p:sldId id="261" r:id="rId8"/>
    <p:sldId id="279" r:id="rId9"/>
    <p:sldId id="278" r:id="rId10"/>
    <p:sldId id="262" r:id="rId11"/>
    <p:sldId id="271" r:id="rId12"/>
    <p:sldId id="272" r:id="rId13"/>
    <p:sldId id="263" r:id="rId14"/>
    <p:sldId id="268" r:id="rId15"/>
    <p:sldId id="273" r:id="rId16"/>
    <p:sldId id="274" r:id="rId17"/>
    <p:sldId id="264" r:id="rId18"/>
    <p:sldId id="284" r:id="rId19"/>
    <p:sldId id="265" r:id="rId20"/>
    <p:sldId id="270" r:id="rId21"/>
    <p:sldId id="281" r:id="rId22"/>
    <p:sldId id="282" r:id="rId23"/>
    <p:sldId id="283" r:id="rId24"/>
    <p:sldId id="285" r:id="rId25"/>
    <p:sldId id="277"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1935"/>
    <a:srgbClr val="404040"/>
    <a:srgbClr val="0000FF"/>
    <a:srgbClr val="808080"/>
    <a:srgbClr val="A6A6A6"/>
    <a:srgbClr val="F07C8D"/>
    <a:srgbClr val="8D1123"/>
    <a:srgbClr val="D31334"/>
    <a:srgbClr val="EC5E72"/>
    <a:srgbClr val="D41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75" d="100"/>
          <a:sy n="75" d="100"/>
        </p:scale>
        <p:origin x="6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DeSousa" userId="27656e638922603d" providerId="LiveId" clId="{DBF11E41-37F7-443B-B6E5-25708756F7C4}"/>
    <pc:docChg chg="undo custSel delSld modSld">
      <pc:chgData name="Joshua DeSousa" userId="27656e638922603d" providerId="LiveId" clId="{DBF11E41-37F7-443B-B6E5-25708756F7C4}" dt="2021-03-25T21:32:10.368" v="84" actId="20577"/>
      <pc:docMkLst>
        <pc:docMk/>
      </pc:docMkLst>
      <pc:sldChg chg="addSp delSp modSp mod">
        <pc:chgData name="Joshua DeSousa" userId="27656e638922603d" providerId="LiveId" clId="{DBF11E41-37F7-443B-B6E5-25708756F7C4}" dt="2021-03-24T23:47:17.818" v="25"/>
        <pc:sldMkLst>
          <pc:docMk/>
          <pc:sldMk cId="3191707308" sldId="270"/>
        </pc:sldMkLst>
      </pc:sldChg>
      <pc:sldChg chg="addSp delSp modSp mod">
        <pc:chgData name="Joshua DeSousa" userId="27656e638922603d" providerId="LiveId" clId="{DBF11E41-37F7-443B-B6E5-25708756F7C4}" dt="2021-03-24T23:48:00.549" v="27" actId="1076"/>
        <pc:sldMkLst>
          <pc:docMk/>
          <pc:sldMk cId="3791139377" sldId="274"/>
        </pc:sldMkLst>
      </pc:sldChg>
      <pc:sldChg chg="modSp mod">
        <pc:chgData name="Joshua DeSousa" userId="27656e638922603d" providerId="LiveId" clId="{DBF11E41-37F7-443B-B6E5-25708756F7C4}" dt="2021-03-25T21:32:10.368" v="84" actId="20577"/>
        <pc:sldMkLst>
          <pc:docMk/>
          <pc:sldMk cId="821746550" sldId="275"/>
        </pc:sldMkLst>
      </pc:sldChg>
      <pc:sldChg chg="addSp delSp modSp mod">
        <pc:chgData name="Joshua DeSousa" userId="27656e638922603d" providerId="LiveId" clId="{DBF11E41-37F7-443B-B6E5-25708756F7C4}" dt="2021-03-24T23:56:44.670" v="76" actId="1076"/>
        <pc:sldMkLst>
          <pc:docMk/>
          <pc:sldMk cId="2703529504" sldId="282"/>
        </pc:sldMkLst>
      </pc:sldChg>
      <pc:sldChg chg="modSp mod">
        <pc:chgData name="Joshua DeSousa" userId="27656e638922603d" providerId="LiveId" clId="{DBF11E41-37F7-443B-B6E5-25708756F7C4}" dt="2021-03-25T20:28:57.715" v="78" actId="1076"/>
        <pc:sldMkLst>
          <pc:docMk/>
          <pc:sldMk cId="3269844434" sldId="284"/>
        </pc:sldMkLst>
      </pc:sldChg>
      <pc:sldChg chg="delSp del mod">
        <pc:chgData name="Joshua DeSousa" userId="27656e638922603d" providerId="LiveId" clId="{DBF11E41-37F7-443B-B6E5-25708756F7C4}" dt="2021-03-24T23:56:50.476" v="77" actId="2696"/>
        <pc:sldMkLst>
          <pc:docMk/>
          <pc:sldMk cId="270416037" sldId="286"/>
        </pc:sldMkLst>
      </pc:sldChg>
    </pc:docChg>
  </pc:docChgLst>
  <pc:docChgLst>
    <pc:chgData name="Joshua DeSousa" userId="27656e638922603d" providerId="LiveId" clId="{AFB4D02B-8210-48DE-B8AE-14409BBD48F6}"/>
    <pc:docChg chg="custSel modSld">
      <pc:chgData name="Joshua DeSousa" userId="27656e638922603d" providerId="LiveId" clId="{AFB4D02B-8210-48DE-B8AE-14409BBD48F6}" dt="2025-05-21T03:03:15.351" v="0" actId="478"/>
      <pc:docMkLst>
        <pc:docMk/>
      </pc:docMkLst>
      <pc:sldChg chg="delSp mod">
        <pc:chgData name="Joshua DeSousa" userId="27656e638922603d" providerId="LiveId" clId="{AFB4D02B-8210-48DE-B8AE-14409BBD48F6}" dt="2025-05-21T03:03:15.351" v="0" actId="478"/>
        <pc:sldMkLst>
          <pc:docMk/>
          <pc:sldMk cId="2175368419" sldId="256"/>
        </pc:sldMkLst>
        <pc:spChg chg="del">
          <ac:chgData name="Joshua DeSousa" userId="27656e638922603d" providerId="LiveId" clId="{AFB4D02B-8210-48DE-B8AE-14409BBD48F6}" dt="2025-05-21T03:03:15.351" v="0" actId="478"/>
          <ac:spMkLst>
            <pc:docMk/>
            <pc:sldMk cId="2175368419" sldId="256"/>
            <ac:spMk id="5" creationId="{65088C59-FE7D-4185-A296-AFA77C0EECD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chartUserShapes" Target="../drawings/drawing2.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27656e638922603d/Desktop/RIG/LULU/Lululemon%20Model.xlsx" TargetMode="Externa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chartUserShapes" Target="../drawings/drawing3.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031879167424697"/>
          <c:y val="4.1082682302637841E-2"/>
          <c:w val="0.89968120832575305"/>
          <c:h val="0.77274903091198344"/>
        </c:manualLayout>
      </c:layout>
      <c:lineChart>
        <c:grouping val="standard"/>
        <c:varyColors val="0"/>
        <c:ser>
          <c:idx val="6"/>
          <c:order val="0"/>
          <c:tx>
            <c:v>S&amp;P 500</c:v>
          </c:tx>
          <c:spPr>
            <a:ln w="28575" cap="rnd">
              <a:solidFill>
                <a:schemeClr val="bg2">
                  <a:lumMod val="50000"/>
                </a:schemeClr>
              </a:solidFill>
              <a:round/>
            </a:ln>
            <a:effectLst/>
          </c:spPr>
          <c:marker>
            <c:symbol val="none"/>
          </c:marker>
          <c:cat>
            <c:numRef>
              <c:f>'Stock Performance Relative to S'!$A$16:$A$27</c:f>
              <c:numCache>
                <c:formatCode>m/d/yyyy</c:formatCode>
                <c:ptCount val="12"/>
                <c:pt idx="0">
                  <c:v>43922</c:v>
                </c:pt>
                <c:pt idx="1">
                  <c:v>43952</c:v>
                </c:pt>
                <c:pt idx="2">
                  <c:v>43983</c:v>
                </c:pt>
                <c:pt idx="3">
                  <c:v>44013</c:v>
                </c:pt>
                <c:pt idx="4">
                  <c:v>44044</c:v>
                </c:pt>
                <c:pt idx="5">
                  <c:v>44075</c:v>
                </c:pt>
                <c:pt idx="6">
                  <c:v>44105</c:v>
                </c:pt>
                <c:pt idx="7">
                  <c:v>44136</c:v>
                </c:pt>
                <c:pt idx="8">
                  <c:v>44166</c:v>
                </c:pt>
                <c:pt idx="9">
                  <c:v>44197</c:v>
                </c:pt>
                <c:pt idx="10">
                  <c:v>44228</c:v>
                </c:pt>
                <c:pt idx="11">
                  <c:v>44256</c:v>
                </c:pt>
              </c:numCache>
            </c:numRef>
          </c:cat>
          <c:val>
            <c:numRef>
              <c:f>'Stock Performance Relative to S'!$H$16:$H$27</c:f>
              <c:numCache>
                <c:formatCode>0%</c:formatCode>
                <c:ptCount val="12"/>
                <c:pt idx="0">
                  <c:v>0</c:v>
                </c:pt>
                <c:pt idx="1">
                  <c:v>0.05</c:v>
                </c:pt>
                <c:pt idx="2">
                  <c:v>0.02</c:v>
                </c:pt>
                <c:pt idx="3">
                  <c:v>0.06</c:v>
                </c:pt>
                <c:pt idx="4">
                  <c:v>7.0000000000000007E-2</c:v>
                </c:pt>
                <c:pt idx="5">
                  <c:v>-0.04</c:v>
                </c:pt>
                <c:pt idx="6">
                  <c:v>-0.03</c:v>
                </c:pt>
                <c:pt idx="7">
                  <c:v>0.11</c:v>
                </c:pt>
                <c:pt idx="8">
                  <c:v>0.04</c:v>
                </c:pt>
                <c:pt idx="9">
                  <c:v>-0.01</c:v>
                </c:pt>
                <c:pt idx="10">
                  <c:v>0.03</c:v>
                </c:pt>
                <c:pt idx="11">
                  <c:v>0.02</c:v>
                </c:pt>
              </c:numCache>
            </c:numRef>
          </c:val>
          <c:smooth val="0"/>
          <c:extLst>
            <c:ext xmlns:c16="http://schemas.microsoft.com/office/drawing/2014/chart" uri="{C3380CC4-5D6E-409C-BE32-E72D297353CC}">
              <c16:uniqueId val="{00000000-8EBE-4F93-8EF6-B0A926FB05BE}"/>
            </c:ext>
          </c:extLst>
        </c:ser>
        <c:ser>
          <c:idx val="0"/>
          <c:order val="1"/>
          <c:tx>
            <c:v>LULU</c:v>
          </c:tx>
          <c:spPr>
            <a:ln w="28575" cap="rnd">
              <a:solidFill>
                <a:srgbClr val="C00000"/>
              </a:solidFill>
              <a:round/>
            </a:ln>
            <a:effectLst/>
          </c:spPr>
          <c:marker>
            <c:symbol val="none"/>
          </c:marker>
          <c:val>
            <c:numRef>
              <c:f>'Stock Performance Relative to S'!$H$2:$H$13</c:f>
              <c:numCache>
                <c:formatCode>0%</c:formatCode>
                <c:ptCount val="12"/>
                <c:pt idx="0">
                  <c:v>0</c:v>
                </c:pt>
                <c:pt idx="1">
                  <c:v>0.34</c:v>
                </c:pt>
                <c:pt idx="2">
                  <c:v>0.04</c:v>
                </c:pt>
                <c:pt idx="3">
                  <c:v>0.04</c:v>
                </c:pt>
                <c:pt idx="4">
                  <c:v>0.15</c:v>
                </c:pt>
                <c:pt idx="5">
                  <c:v>-0.12</c:v>
                </c:pt>
                <c:pt idx="6">
                  <c:v>-0.03</c:v>
                </c:pt>
                <c:pt idx="7">
                  <c:v>0.16</c:v>
                </c:pt>
                <c:pt idx="8">
                  <c:v>-0.06</c:v>
                </c:pt>
                <c:pt idx="9">
                  <c:v>-0.06</c:v>
                </c:pt>
                <c:pt idx="10">
                  <c:v>-0.05</c:v>
                </c:pt>
                <c:pt idx="11">
                  <c:v>0.02</c:v>
                </c:pt>
              </c:numCache>
            </c:numRef>
          </c:val>
          <c:smooth val="0"/>
          <c:extLst>
            <c:ext xmlns:c16="http://schemas.microsoft.com/office/drawing/2014/chart" uri="{C3380CC4-5D6E-409C-BE32-E72D297353CC}">
              <c16:uniqueId val="{00000001-8EBE-4F93-8EF6-B0A926FB05BE}"/>
            </c:ext>
          </c:extLst>
        </c:ser>
        <c:dLbls>
          <c:showLegendKey val="0"/>
          <c:showVal val="0"/>
          <c:showCatName val="0"/>
          <c:showSerName val="0"/>
          <c:showPercent val="0"/>
          <c:showBubbleSize val="0"/>
        </c:dLbls>
        <c:smooth val="0"/>
        <c:axId val="1078390976"/>
        <c:axId val="1078391392"/>
      </c:lineChart>
      <c:dateAx>
        <c:axId val="1078390976"/>
        <c:scaling>
          <c:orientation val="minMax"/>
        </c:scaling>
        <c:delete val="0"/>
        <c:axPos val="b"/>
        <c:numFmt formatCode="m/d/yyyy"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1078391392"/>
        <c:crosses val="autoZero"/>
        <c:auto val="1"/>
        <c:lblOffset val="100"/>
        <c:baseTimeUnit val="months"/>
      </c:dateAx>
      <c:valAx>
        <c:axId val="107839139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Trebuchet MS" panose="020B0603020202020204" pitchFamily="34" charset="0"/>
                    <a:ea typeface="+mn-ea"/>
                    <a:cs typeface="+mn-cs"/>
                  </a:defRPr>
                </a:pPr>
                <a:r>
                  <a:rPr lang="en-CA">
                    <a:solidFill>
                      <a:schemeClr val="tx1"/>
                    </a:solidFill>
                    <a:latin typeface="Trebuchet MS" panose="020B0603020202020204" pitchFamily="34" charset="0"/>
                  </a:rPr>
                  <a:t>Return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Trebuchet MS" panose="020B0603020202020204" pitchFamily="34" charset="0"/>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1078390976"/>
        <c:crosses val="autoZero"/>
        <c:crossBetween val="between"/>
      </c:valAx>
      <c:spPr>
        <a:noFill/>
        <a:ln>
          <a:noFill/>
        </a:ln>
        <a:effectLst/>
      </c:spPr>
    </c:plotArea>
    <c:legend>
      <c:legendPos val="b"/>
      <c:layout>
        <c:manualLayout>
          <c:xMode val="edge"/>
          <c:yMode val="edge"/>
          <c:x val="0.68840435192137495"/>
          <c:y val="7.3838374406527629E-2"/>
          <c:w val="0.28048945418040105"/>
          <c:h val="0.1045959206985176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80951894091806"/>
          <c:y val="3.677000584042811E-2"/>
          <c:w val="0.89519051988593101"/>
          <c:h val="0.75944530396150622"/>
        </c:manualLayout>
      </c:layout>
      <c:barChart>
        <c:barDir val="col"/>
        <c:grouping val="clustered"/>
        <c:varyColors val="0"/>
        <c:ser>
          <c:idx val="0"/>
          <c:order val="0"/>
          <c:tx>
            <c:strRef>
              <c:f>Sheet1!$C$1</c:f>
              <c:strCache>
                <c:ptCount val="1"/>
                <c:pt idx="0">
                  <c:v>Series 2</c:v>
                </c:pt>
              </c:strCache>
            </c:strRef>
          </c:tx>
          <c:spPr>
            <a:solidFill>
              <a:srgbClr val="D41935"/>
            </a:solidFill>
            <a:ln>
              <a:noFill/>
            </a:ln>
            <a:effectLst/>
          </c:spPr>
          <c:invertIfNegative val="0"/>
          <c:cat>
            <c:strRef>
              <c:f>Sheet1!$A$2:$A$7</c:f>
              <c:strCache>
                <c:ptCount val="6"/>
                <c:pt idx="0">
                  <c:v>Lululemon</c:v>
                </c:pt>
                <c:pt idx="1">
                  <c:v>Nike</c:v>
                </c:pt>
                <c:pt idx="2">
                  <c:v>Adidas</c:v>
                </c:pt>
                <c:pt idx="3">
                  <c:v>Puma</c:v>
                </c:pt>
                <c:pt idx="4">
                  <c:v>Under Armour</c:v>
                </c:pt>
                <c:pt idx="5">
                  <c:v>VF Corp</c:v>
                </c:pt>
              </c:strCache>
            </c:strRef>
          </c:cat>
          <c:val>
            <c:numRef>
              <c:f>Sheet1!$C$2:$C$7</c:f>
              <c:numCache>
                <c:formatCode>0.00%</c:formatCode>
                <c:ptCount val="6"/>
                <c:pt idx="0">
                  <c:v>0.21970000000000001</c:v>
                </c:pt>
                <c:pt idx="1">
                  <c:v>2.81E-2</c:v>
                </c:pt>
                <c:pt idx="2">
                  <c:v>-4.9700000000000001E-2</c:v>
                </c:pt>
                <c:pt idx="3">
                  <c:v>2.5000000000000001E-2</c:v>
                </c:pt>
                <c:pt idx="4">
                  <c:v>-2.5999999999999999E-2</c:v>
                </c:pt>
                <c:pt idx="5">
                  <c:v>-5.8299999999999998E-2</c:v>
                </c:pt>
              </c:numCache>
            </c:numRef>
          </c:val>
          <c:extLst>
            <c:ext xmlns:c16="http://schemas.microsoft.com/office/drawing/2014/chart" uri="{C3380CC4-5D6E-409C-BE32-E72D297353CC}">
              <c16:uniqueId val="{00000000-BB73-4E6E-8E32-CFDF4F166CBB}"/>
            </c:ext>
          </c:extLst>
        </c:ser>
        <c:dLbls>
          <c:showLegendKey val="0"/>
          <c:showVal val="0"/>
          <c:showCatName val="0"/>
          <c:showSerName val="0"/>
          <c:showPercent val="0"/>
          <c:showBubbleSize val="0"/>
        </c:dLbls>
        <c:gapWidth val="219"/>
        <c:overlap val="-27"/>
        <c:axId val="742684936"/>
        <c:axId val="742685256"/>
      </c:barChart>
      <c:catAx>
        <c:axId val="74268493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Trebuchet MS" panose="020B0603020202020204" pitchFamily="34" charset="0"/>
                <a:ea typeface="+mn-ea"/>
                <a:cs typeface="+mn-cs"/>
              </a:defRPr>
            </a:pPr>
            <a:endParaRPr lang="en-US"/>
          </a:p>
        </c:txPr>
        <c:crossAx val="742685256"/>
        <c:crosses val="autoZero"/>
        <c:auto val="1"/>
        <c:lblAlgn val="ctr"/>
        <c:lblOffset val="100"/>
        <c:noMultiLvlLbl val="0"/>
      </c:catAx>
      <c:valAx>
        <c:axId val="742685256"/>
        <c:scaling>
          <c:orientation val="minMax"/>
          <c:max val="0.25"/>
          <c:min val="-0.1"/>
        </c:scaling>
        <c:delete val="0"/>
        <c:axPos val="l"/>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CA" sz="1050" dirty="0">
                    <a:solidFill>
                      <a:schemeClr val="tx1"/>
                    </a:solidFill>
                    <a:latin typeface="Trebuchet MS" panose="020B0603020202020204" pitchFamily="34" charset="0"/>
                  </a:rPr>
                  <a:t>5</a:t>
                </a:r>
                <a:r>
                  <a:rPr lang="en-CA" sz="1050" baseline="0" dirty="0">
                    <a:solidFill>
                      <a:schemeClr val="tx1"/>
                    </a:solidFill>
                    <a:latin typeface="Trebuchet MS" panose="020B0603020202020204" pitchFamily="34" charset="0"/>
                  </a:rPr>
                  <a:t>Y CAGR</a:t>
                </a:r>
                <a:endParaRPr lang="en-CA" sz="1050" dirty="0">
                  <a:solidFill>
                    <a:schemeClr val="tx1"/>
                  </a:solidFill>
                  <a:latin typeface="Trebuchet MS" panose="020B0603020202020204" pitchFamily="34" charset="0"/>
                </a:endParaRP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CA"/>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Trebuchet MS" panose="020B0603020202020204" pitchFamily="34" charset="0"/>
                <a:ea typeface="+mn-ea"/>
                <a:cs typeface="+mn-cs"/>
              </a:defRPr>
            </a:pPr>
            <a:endParaRPr lang="en-US"/>
          </a:p>
        </c:txPr>
        <c:crossAx val="742684936"/>
        <c:crosses val="autoZero"/>
        <c:crossBetween val="between"/>
        <c:majorUnit val="0.1"/>
        <c:minorUnit val="1.0000000000000002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674891297432282E-2"/>
          <c:y val="7.2569762259862003E-2"/>
          <c:w val="0.90732510870256755"/>
          <c:h val="0.76245346486499466"/>
        </c:manualLayout>
      </c:layout>
      <c:barChart>
        <c:barDir val="col"/>
        <c:grouping val="clustered"/>
        <c:varyColors val="0"/>
        <c:ser>
          <c:idx val="0"/>
          <c:order val="0"/>
          <c:tx>
            <c:strRef>
              <c:f>Sheet1!$B$1</c:f>
              <c:strCache>
                <c:ptCount val="1"/>
                <c:pt idx="0">
                  <c:v>2019</c:v>
                </c:pt>
              </c:strCache>
            </c:strRef>
          </c:tx>
          <c:spPr>
            <a:solidFill>
              <a:srgbClr val="808080"/>
            </a:solidFill>
            <a:ln>
              <a:noFill/>
            </a:ln>
            <a:effectLst/>
          </c:spPr>
          <c:invertIfNegative val="0"/>
          <c:cat>
            <c:strRef>
              <c:f>Sheet1!$A$2:$A$4</c:f>
              <c:strCache>
                <c:ptCount val="3"/>
                <c:pt idx="0">
                  <c:v>Women</c:v>
                </c:pt>
                <c:pt idx="1">
                  <c:v>Men</c:v>
                </c:pt>
                <c:pt idx="2">
                  <c:v>Other</c:v>
                </c:pt>
              </c:strCache>
            </c:strRef>
          </c:cat>
          <c:val>
            <c:numRef>
              <c:f>Sheet1!$B$2:$B$4</c:f>
              <c:numCache>
                <c:formatCode>0%</c:formatCode>
                <c:ptCount val="3"/>
                <c:pt idx="0">
                  <c:v>0.24315756102715858</c:v>
                </c:pt>
                <c:pt idx="1">
                  <c:v>0.31984805318138648</c:v>
                </c:pt>
                <c:pt idx="2">
                  <c:v>4.6086956521739109E-2</c:v>
                </c:pt>
              </c:numCache>
            </c:numRef>
          </c:val>
          <c:extLst>
            <c:ext xmlns:c16="http://schemas.microsoft.com/office/drawing/2014/chart" uri="{C3380CC4-5D6E-409C-BE32-E72D297353CC}">
              <c16:uniqueId val="{00000000-344F-4E4C-A79E-67683C96B904}"/>
            </c:ext>
          </c:extLst>
        </c:ser>
        <c:ser>
          <c:idx val="1"/>
          <c:order val="1"/>
          <c:tx>
            <c:strRef>
              <c:f>Sheet1!$C$1</c:f>
              <c:strCache>
                <c:ptCount val="1"/>
                <c:pt idx="0">
                  <c:v>2020</c:v>
                </c:pt>
              </c:strCache>
            </c:strRef>
          </c:tx>
          <c:spPr>
            <a:solidFill>
              <a:srgbClr val="D41935"/>
            </a:solidFill>
            <a:ln>
              <a:noFill/>
            </a:ln>
            <a:effectLst/>
          </c:spPr>
          <c:invertIfNegative val="0"/>
          <c:cat>
            <c:strRef>
              <c:f>Sheet1!$A$2:$A$4</c:f>
              <c:strCache>
                <c:ptCount val="3"/>
                <c:pt idx="0">
                  <c:v>Women</c:v>
                </c:pt>
                <c:pt idx="1">
                  <c:v>Men</c:v>
                </c:pt>
                <c:pt idx="2">
                  <c:v>Other</c:v>
                </c:pt>
              </c:strCache>
            </c:strRef>
          </c:cat>
          <c:val>
            <c:numRef>
              <c:f>Sheet1!$C$2:$C$4</c:f>
              <c:numCache>
                <c:formatCode>0%</c:formatCode>
                <c:ptCount val="3"/>
                <c:pt idx="0">
                  <c:v>0.18624617477048613</c:v>
                </c:pt>
                <c:pt idx="1">
                  <c:v>0.36759501461763344</c:v>
                </c:pt>
                <c:pt idx="2">
                  <c:v>5.7772236076475504E-2</c:v>
                </c:pt>
              </c:numCache>
            </c:numRef>
          </c:val>
          <c:extLst>
            <c:ext xmlns:c16="http://schemas.microsoft.com/office/drawing/2014/chart" uri="{C3380CC4-5D6E-409C-BE32-E72D297353CC}">
              <c16:uniqueId val="{00000001-344F-4E4C-A79E-67683C96B904}"/>
            </c:ext>
          </c:extLst>
        </c:ser>
        <c:dLbls>
          <c:showLegendKey val="0"/>
          <c:showVal val="0"/>
          <c:showCatName val="0"/>
          <c:showSerName val="0"/>
          <c:showPercent val="0"/>
          <c:showBubbleSize val="0"/>
        </c:dLbls>
        <c:gapWidth val="219"/>
        <c:overlap val="-27"/>
        <c:axId val="786786384"/>
        <c:axId val="786787024"/>
      </c:barChart>
      <c:catAx>
        <c:axId val="786786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crossAx val="786787024"/>
        <c:crosses val="autoZero"/>
        <c:auto val="1"/>
        <c:lblAlgn val="ctr"/>
        <c:lblOffset val="100"/>
        <c:noMultiLvlLbl val="0"/>
      </c:catAx>
      <c:valAx>
        <c:axId val="78678702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crossAx val="78678638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legendEntry>
      <c:legendEntry>
        <c:idx val="1"/>
        <c:txPr>
          <a:bodyPr rot="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legendEntry>
      <c:layout>
        <c:manualLayout>
          <c:xMode val="edge"/>
          <c:yMode val="edge"/>
          <c:x val="0.74117170757576789"/>
          <c:y val="0.18714546084539346"/>
          <c:w val="0.22529518531500725"/>
          <c:h val="0.1199932221826695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a:noFill/>
    </a:ln>
    <a:effectLst/>
  </c:spPr>
  <c:txPr>
    <a:bodyPr/>
    <a:lstStyle/>
    <a:p>
      <a:pPr>
        <a:defRPr>
          <a:latin typeface="Trebuchet MS" panose="020B060302020202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05230986798122"/>
          <c:y val="6.1165055220124047E-2"/>
          <c:w val="0.75560166652982785"/>
          <c:h val="0.81800150502099378"/>
        </c:manualLayout>
      </c:layout>
      <c:barChart>
        <c:barDir val="col"/>
        <c:grouping val="clustered"/>
        <c:varyColors val="0"/>
        <c:ser>
          <c:idx val="0"/>
          <c:order val="0"/>
          <c:spPr>
            <a:solidFill>
              <a:srgbClr val="D41935"/>
            </a:solidFill>
            <a:ln>
              <a:solidFill>
                <a:srgbClr val="C00000"/>
              </a:solidFill>
            </a:ln>
            <a:effectLst/>
          </c:spPr>
          <c:invertIfNegative val="0"/>
          <c:cat>
            <c:numRef>
              <c:f>Sheet1!$A$2:$A$7</c:f>
              <c:numCache>
                <c:formatCode>General</c:formatCode>
                <c:ptCount val="6"/>
                <c:pt idx="0">
                  <c:v>2016</c:v>
                </c:pt>
                <c:pt idx="1">
                  <c:v>2017</c:v>
                </c:pt>
                <c:pt idx="2">
                  <c:v>2018</c:v>
                </c:pt>
                <c:pt idx="3">
                  <c:v>2019</c:v>
                </c:pt>
                <c:pt idx="4">
                  <c:v>2020</c:v>
                </c:pt>
                <c:pt idx="5">
                  <c:v>2021</c:v>
                </c:pt>
              </c:numCache>
            </c:numRef>
          </c:cat>
          <c:val>
            <c:numRef>
              <c:f>Sheet1!$B$2:$B$7</c:f>
              <c:numCache>
                <c:formatCode>_-* #,##0_-;\-* #,##0_-;_-* "-"??_-;_-@_-</c:formatCode>
                <c:ptCount val="6"/>
                <c:pt idx="0">
                  <c:v>401.53</c:v>
                </c:pt>
                <c:pt idx="1">
                  <c:v>453.29</c:v>
                </c:pt>
                <c:pt idx="2">
                  <c:v>577.59</c:v>
                </c:pt>
                <c:pt idx="3">
                  <c:v>858.86</c:v>
                </c:pt>
                <c:pt idx="4">
                  <c:v>1137.82</c:v>
                </c:pt>
                <c:pt idx="5">
                  <c:v>2206.87</c:v>
                </c:pt>
              </c:numCache>
            </c:numRef>
          </c:val>
          <c:extLst>
            <c:ext xmlns:c16="http://schemas.microsoft.com/office/drawing/2014/chart" uri="{C3380CC4-5D6E-409C-BE32-E72D297353CC}">
              <c16:uniqueId val="{00000000-06EB-48CB-ABC4-9B42D9062A51}"/>
            </c:ext>
          </c:extLst>
        </c:ser>
        <c:dLbls>
          <c:showLegendKey val="0"/>
          <c:showVal val="0"/>
          <c:showCatName val="0"/>
          <c:showSerName val="0"/>
          <c:showPercent val="0"/>
          <c:showBubbleSize val="0"/>
        </c:dLbls>
        <c:gapWidth val="219"/>
        <c:overlap val="-27"/>
        <c:axId val="218449200"/>
        <c:axId val="218451280"/>
      </c:barChart>
      <c:lineChart>
        <c:grouping val="standard"/>
        <c:varyColors val="0"/>
        <c:ser>
          <c:idx val="1"/>
          <c:order val="1"/>
          <c:spPr>
            <a:ln w="28575" cap="rnd">
              <a:solidFill>
                <a:schemeClr val="tx1">
                  <a:lumMod val="65000"/>
                  <a:lumOff val="35000"/>
                </a:schemeClr>
              </a:solidFill>
              <a:round/>
            </a:ln>
            <a:effectLst/>
          </c:spPr>
          <c:marker>
            <c:symbol val="none"/>
          </c:marker>
          <c:cat>
            <c:numRef>
              <c:f>Sheet1!$A$2:$A$7</c:f>
              <c:numCache>
                <c:formatCode>General</c:formatCode>
                <c:ptCount val="6"/>
                <c:pt idx="0">
                  <c:v>2016</c:v>
                </c:pt>
                <c:pt idx="1">
                  <c:v>2017</c:v>
                </c:pt>
                <c:pt idx="2">
                  <c:v>2018</c:v>
                </c:pt>
                <c:pt idx="3">
                  <c:v>2019</c:v>
                </c:pt>
                <c:pt idx="4">
                  <c:v>2020</c:v>
                </c:pt>
                <c:pt idx="5">
                  <c:v>2021</c:v>
                </c:pt>
              </c:numCache>
            </c:numRef>
          </c:cat>
          <c:val>
            <c:numRef>
              <c:f>Sheet1!$C$2:$C$7</c:f>
              <c:numCache>
                <c:formatCode>0%</c:formatCode>
                <c:ptCount val="6"/>
                <c:pt idx="0">
                  <c:v>0.19500000000000001</c:v>
                </c:pt>
                <c:pt idx="1">
                  <c:v>0.193</c:v>
                </c:pt>
                <c:pt idx="2">
                  <c:v>0.218</c:v>
                </c:pt>
                <c:pt idx="3">
                  <c:v>0.26</c:v>
                </c:pt>
                <c:pt idx="4">
                  <c:v>0.28999999999999998</c:v>
                </c:pt>
                <c:pt idx="5">
                  <c:v>0.37</c:v>
                </c:pt>
              </c:numCache>
            </c:numRef>
          </c:val>
          <c:smooth val="0"/>
          <c:extLst>
            <c:ext xmlns:c16="http://schemas.microsoft.com/office/drawing/2014/chart" uri="{C3380CC4-5D6E-409C-BE32-E72D297353CC}">
              <c16:uniqueId val="{00000001-06EB-48CB-ABC4-9B42D9062A51}"/>
            </c:ext>
          </c:extLst>
        </c:ser>
        <c:dLbls>
          <c:showLegendKey val="0"/>
          <c:showVal val="0"/>
          <c:showCatName val="0"/>
          <c:showSerName val="0"/>
          <c:showPercent val="0"/>
          <c:showBubbleSize val="0"/>
        </c:dLbls>
        <c:marker val="1"/>
        <c:smooth val="0"/>
        <c:axId val="218447952"/>
        <c:axId val="218447536"/>
      </c:lineChart>
      <c:catAx>
        <c:axId val="21844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218451280"/>
        <c:crosses val="autoZero"/>
        <c:auto val="1"/>
        <c:lblAlgn val="ctr"/>
        <c:lblOffset val="100"/>
        <c:noMultiLvlLbl val="0"/>
      </c:catAx>
      <c:valAx>
        <c:axId val="218451280"/>
        <c:scaling>
          <c:orientation val="minMax"/>
          <c:min val="0"/>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r>
                  <a:rPr lang="en-CA" baseline="0">
                    <a:solidFill>
                      <a:sysClr val="windowText" lastClr="000000"/>
                    </a:solidFill>
                    <a:latin typeface="Trebuchet MS" panose="020B0603020202020204" pitchFamily="34" charset="0"/>
                  </a:rPr>
                  <a:t>DTCR ($M)</a:t>
                </a:r>
                <a:endParaRPr lang="en-CA">
                  <a:solidFill>
                    <a:sysClr val="windowText" lastClr="000000"/>
                  </a:solidFill>
                  <a:latin typeface="Trebuchet MS" panose="020B0603020202020204" pitchFamily="34" charset="0"/>
                </a:endParaRPr>
              </a:p>
            </c:rich>
          </c:tx>
          <c:layout>
            <c:manualLayout>
              <c:xMode val="edge"/>
              <c:yMode val="edge"/>
              <c:x val="8.6868244279157993E-3"/>
              <c:y val="0.3272060063429125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CA"/>
            </a:p>
          </c:txPr>
        </c:title>
        <c:numFmt formatCode="0_ ;\-0\ "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218449200"/>
        <c:crosses val="autoZero"/>
        <c:crossBetween val="between"/>
      </c:valAx>
      <c:valAx>
        <c:axId val="218447536"/>
        <c:scaling>
          <c:orientation val="minMax"/>
        </c:scaling>
        <c:delete val="0"/>
        <c:axPos val="r"/>
        <c:title>
          <c:tx>
            <c:rich>
              <a:bodyPr rot="-54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r>
                  <a:rPr lang="en-CA" dirty="0">
                    <a:solidFill>
                      <a:sysClr val="windowText" lastClr="000000"/>
                    </a:solidFill>
                    <a:latin typeface="Trebuchet MS" panose="020B0603020202020204" pitchFamily="34" charset="0"/>
                  </a:rPr>
                  <a:t>%</a:t>
                </a:r>
                <a:r>
                  <a:rPr lang="en-CA" baseline="0" dirty="0">
                    <a:solidFill>
                      <a:sysClr val="windowText" lastClr="000000"/>
                    </a:solidFill>
                    <a:latin typeface="Trebuchet MS" panose="020B0603020202020204" pitchFamily="34" charset="0"/>
                  </a:rPr>
                  <a:t> of Total Revenue</a:t>
                </a:r>
                <a:endParaRPr lang="en-CA" dirty="0">
                  <a:solidFill>
                    <a:sysClr val="windowText" lastClr="000000"/>
                  </a:solidFill>
                  <a:latin typeface="Trebuchet MS" panose="020B060302020202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CA"/>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218447952"/>
        <c:crosses val="max"/>
        <c:crossBetween val="between"/>
        <c:majorUnit val="0.1"/>
      </c:valAx>
      <c:catAx>
        <c:axId val="218447952"/>
        <c:scaling>
          <c:orientation val="minMax"/>
        </c:scaling>
        <c:delete val="1"/>
        <c:axPos val="b"/>
        <c:numFmt formatCode="General" sourceLinked="1"/>
        <c:majorTickMark val="none"/>
        <c:minorTickMark val="none"/>
        <c:tickLblPos val="nextTo"/>
        <c:crossAx val="218447536"/>
        <c:crosses val="autoZero"/>
        <c:auto val="1"/>
        <c:lblAlgn val="ctr"/>
        <c:lblOffset val="100"/>
        <c:noMultiLvlLbl val="0"/>
      </c:catAx>
      <c:spPr>
        <a:noFill/>
        <a:ln>
          <a:noFill/>
        </a:ln>
        <a:effectLst/>
      </c:spPr>
    </c:plotArea>
    <c:plotVisOnly val="1"/>
    <c:dispBlanksAs val="gap"/>
    <c:showDLblsOverMax val="0"/>
  </c:chart>
  <c:spPr>
    <a:noFill/>
    <a:ln w="9525">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888001042458745E-2"/>
          <c:y val="5.0081870080292697E-2"/>
          <c:w val="0.92011199895754125"/>
          <c:h val="0.80569980441458555"/>
        </c:manualLayout>
      </c:layout>
      <c:barChart>
        <c:barDir val="col"/>
        <c:grouping val="clustered"/>
        <c:varyColors val="0"/>
        <c:ser>
          <c:idx val="0"/>
          <c:order val="0"/>
          <c:tx>
            <c:strRef>
              <c:f>Sheet1!$B$1</c:f>
              <c:strCache>
                <c:ptCount val="1"/>
                <c:pt idx="0">
                  <c:v>2019</c:v>
                </c:pt>
              </c:strCache>
            </c:strRef>
          </c:tx>
          <c:spPr>
            <a:solidFill>
              <a:schemeClr val="tx1">
                <a:lumMod val="50000"/>
                <a:lumOff val="50000"/>
              </a:schemeClr>
            </a:solidFill>
            <a:ln>
              <a:solidFill>
                <a:schemeClr val="bg1"/>
              </a:solidFill>
            </a:ln>
            <a:effectLst/>
          </c:spPr>
          <c:invertIfNegative val="0"/>
          <c:cat>
            <c:strRef>
              <c:f>Sheet1!$A$3:$A$5</c:f>
              <c:strCache>
                <c:ptCount val="3"/>
                <c:pt idx="0">
                  <c:v>Europe</c:v>
                </c:pt>
                <c:pt idx="1">
                  <c:v>Asia </c:v>
                </c:pt>
                <c:pt idx="2">
                  <c:v>Other </c:v>
                </c:pt>
              </c:strCache>
            </c:strRef>
          </c:cat>
          <c:val>
            <c:numRef>
              <c:f>Sheet1!$B$3:$B$5</c:f>
              <c:numCache>
                <c:formatCode>General</c:formatCode>
                <c:ptCount val="3"/>
                <c:pt idx="0">
                  <c:v>21</c:v>
                </c:pt>
                <c:pt idx="1">
                  <c:v>34</c:v>
                </c:pt>
                <c:pt idx="2">
                  <c:v>36</c:v>
                </c:pt>
              </c:numCache>
            </c:numRef>
          </c:val>
          <c:extLst>
            <c:ext xmlns:c16="http://schemas.microsoft.com/office/drawing/2014/chart" uri="{C3380CC4-5D6E-409C-BE32-E72D297353CC}">
              <c16:uniqueId val="{00000000-610E-476F-9D96-18285E133E3F}"/>
            </c:ext>
          </c:extLst>
        </c:ser>
        <c:ser>
          <c:idx val="1"/>
          <c:order val="1"/>
          <c:tx>
            <c:strRef>
              <c:f>Sheet1!$C$1</c:f>
              <c:strCache>
                <c:ptCount val="1"/>
                <c:pt idx="0">
                  <c:v>2020</c:v>
                </c:pt>
              </c:strCache>
            </c:strRef>
          </c:tx>
          <c:spPr>
            <a:solidFill>
              <a:schemeClr val="tx1">
                <a:lumMod val="75000"/>
                <a:lumOff val="25000"/>
              </a:schemeClr>
            </a:solidFill>
            <a:ln>
              <a:noFill/>
            </a:ln>
            <a:effectLst/>
          </c:spPr>
          <c:invertIfNegative val="0"/>
          <c:cat>
            <c:strRef>
              <c:f>Sheet1!$A$3:$A$5</c:f>
              <c:strCache>
                <c:ptCount val="3"/>
                <c:pt idx="0">
                  <c:v>Europe</c:v>
                </c:pt>
                <c:pt idx="1">
                  <c:v>Asia </c:v>
                </c:pt>
                <c:pt idx="2">
                  <c:v>Other </c:v>
                </c:pt>
              </c:strCache>
            </c:strRef>
          </c:cat>
          <c:val>
            <c:numRef>
              <c:f>Sheet1!$C$3:$C$5</c:f>
              <c:numCache>
                <c:formatCode>General</c:formatCode>
                <c:ptCount val="3"/>
                <c:pt idx="0">
                  <c:v>29</c:v>
                </c:pt>
                <c:pt idx="1">
                  <c:v>56</c:v>
                </c:pt>
                <c:pt idx="2">
                  <c:v>38</c:v>
                </c:pt>
              </c:numCache>
            </c:numRef>
          </c:val>
          <c:extLst>
            <c:ext xmlns:c16="http://schemas.microsoft.com/office/drawing/2014/chart" uri="{C3380CC4-5D6E-409C-BE32-E72D297353CC}">
              <c16:uniqueId val="{00000001-610E-476F-9D96-18285E133E3F}"/>
            </c:ext>
          </c:extLst>
        </c:ser>
        <c:ser>
          <c:idx val="2"/>
          <c:order val="2"/>
          <c:tx>
            <c:strRef>
              <c:f>Sheet1!$D$1</c:f>
              <c:strCache>
                <c:ptCount val="1"/>
                <c:pt idx="0">
                  <c:v>2021</c:v>
                </c:pt>
              </c:strCache>
            </c:strRef>
          </c:tx>
          <c:spPr>
            <a:solidFill>
              <a:srgbClr val="D31334"/>
            </a:solidFill>
            <a:ln>
              <a:noFill/>
            </a:ln>
            <a:effectLst/>
          </c:spPr>
          <c:invertIfNegative val="0"/>
          <c:cat>
            <c:strRef>
              <c:f>Sheet1!$A$3:$A$5</c:f>
              <c:strCache>
                <c:ptCount val="3"/>
                <c:pt idx="0">
                  <c:v>Europe</c:v>
                </c:pt>
                <c:pt idx="1">
                  <c:v>Asia </c:v>
                </c:pt>
                <c:pt idx="2">
                  <c:v>Other </c:v>
                </c:pt>
              </c:strCache>
            </c:strRef>
          </c:cat>
          <c:val>
            <c:numRef>
              <c:f>Sheet1!$D$3:$D$5</c:f>
              <c:numCache>
                <c:formatCode>General</c:formatCode>
                <c:ptCount val="3"/>
                <c:pt idx="0">
                  <c:v>33</c:v>
                </c:pt>
                <c:pt idx="1">
                  <c:v>76</c:v>
                </c:pt>
                <c:pt idx="2">
                  <c:v>38</c:v>
                </c:pt>
              </c:numCache>
            </c:numRef>
          </c:val>
          <c:extLst>
            <c:ext xmlns:c16="http://schemas.microsoft.com/office/drawing/2014/chart" uri="{C3380CC4-5D6E-409C-BE32-E72D297353CC}">
              <c16:uniqueId val="{00000004-610E-476F-9D96-18285E133E3F}"/>
            </c:ext>
          </c:extLst>
        </c:ser>
        <c:dLbls>
          <c:showLegendKey val="0"/>
          <c:showVal val="0"/>
          <c:showCatName val="0"/>
          <c:showSerName val="0"/>
          <c:showPercent val="0"/>
          <c:showBubbleSize val="0"/>
        </c:dLbls>
        <c:gapWidth val="219"/>
        <c:overlap val="-27"/>
        <c:axId val="792301456"/>
        <c:axId val="792304336"/>
      </c:barChart>
      <c:catAx>
        <c:axId val="792301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crossAx val="792304336"/>
        <c:crosses val="autoZero"/>
        <c:auto val="1"/>
        <c:lblAlgn val="ctr"/>
        <c:lblOffset val="100"/>
        <c:noMultiLvlLbl val="0"/>
      </c:catAx>
      <c:valAx>
        <c:axId val="7923043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crossAx val="792301456"/>
        <c:crosses val="autoZero"/>
        <c:crossBetween val="between"/>
      </c:valAx>
      <c:spPr>
        <a:noFill/>
        <a:ln>
          <a:noFill/>
        </a:ln>
        <a:effectLst/>
      </c:spPr>
    </c:plotArea>
    <c:legend>
      <c:legendPos val="b"/>
      <c:layout>
        <c:manualLayout>
          <c:xMode val="edge"/>
          <c:yMode val="edge"/>
          <c:x val="9.2357678544038063E-2"/>
          <c:y val="0.10923708843120518"/>
          <c:w val="0.34292918052639915"/>
          <c:h val="0.1398777174701655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7632648063845"/>
          <c:y val="3.9666695644523943E-2"/>
          <c:w val="0.35528000014059613"/>
          <c:h val="0.94711107247396809"/>
        </c:manualLayout>
      </c:layout>
      <c:pieChart>
        <c:varyColors val="1"/>
        <c:ser>
          <c:idx val="0"/>
          <c:order val="0"/>
          <c:tx>
            <c:strRef>
              <c:f>Sheet1!$B$1</c:f>
              <c:strCache>
                <c:ptCount val="1"/>
                <c:pt idx="0">
                  <c:v>Sales by Region</c:v>
                </c:pt>
              </c:strCache>
            </c:strRef>
          </c:tx>
          <c:spPr>
            <a:ln>
              <a:noFill/>
            </a:ln>
          </c:spPr>
          <c:dPt>
            <c:idx val="0"/>
            <c:bubble3D val="0"/>
            <c:spPr>
              <a:solidFill>
                <a:srgbClr val="808080"/>
              </a:solidFill>
              <a:ln w="19050">
                <a:noFill/>
              </a:ln>
              <a:effectLst/>
            </c:spPr>
            <c:extLst>
              <c:ext xmlns:c16="http://schemas.microsoft.com/office/drawing/2014/chart" uri="{C3380CC4-5D6E-409C-BE32-E72D297353CC}">
                <c16:uniqueId val="{00000002-81EA-40CA-BADD-51425C8298EA}"/>
              </c:ext>
            </c:extLst>
          </c:dPt>
          <c:dPt>
            <c:idx val="1"/>
            <c:bubble3D val="0"/>
            <c:spPr>
              <a:solidFill>
                <a:schemeClr val="bg2">
                  <a:lumMod val="25000"/>
                </a:schemeClr>
              </a:solidFill>
              <a:ln w="19050">
                <a:noFill/>
              </a:ln>
              <a:effectLst/>
            </c:spPr>
            <c:extLst>
              <c:ext xmlns:c16="http://schemas.microsoft.com/office/drawing/2014/chart" uri="{C3380CC4-5D6E-409C-BE32-E72D297353CC}">
                <c16:uniqueId val="{00000003-81EA-40CA-BADD-51425C8298EA}"/>
              </c:ext>
            </c:extLst>
          </c:dPt>
          <c:dPt>
            <c:idx val="2"/>
            <c:bubble3D val="0"/>
            <c:spPr>
              <a:solidFill>
                <a:srgbClr val="D41935"/>
              </a:solidFill>
              <a:ln w="19050">
                <a:noFill/>
              </a:ln>
              <a:effectLst/>
            </c:spPr>
            <c:extLst>
              <c:ext xmlns:c16="http://schemas.microsoft.com/office/drawing/2014/chart" uri="{C3380CC4-5D6E-409C-BE32-E72D297353CC}">
                <c16:uniqueId val="{00000004-81EA-40CA-BADD-51425C8298EA}"/>
              </c:ext>
            </c:extLst>
          </c:dPt>
          <c:dLbls>
            <c:dLbl>
              <c:idx val="2"/>
              <c:layout>
                <c:manualLayout>
                  <c:x val="-3.7989102212820335E-2"/>
                  <c:y val="6.6111159407539902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1EA-40CA-BADD-51425C8298EA}"/>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Trebuchet MS" panose="020B0603020202020204" pitchFamily="34" charset="0"/>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United States</c:v>
                </c:pt>
                <c:pt idx="1">
                  <c:v>Canada</c:v>
                </c:pt>
                <c:pt idx="2">
                  <c:v>Outside of North America</c:v>
                </c:pt>
              </c:strCache>
            </c:strRef>
          </c:cat>
          <c:val>
            <c:numRef>
              <c:f>Sheet1!$B$2:$B$4</c:f>
              <c:numCache>
                <c:formatCode>0%</c:formatCode>
                <c:ptCount val="3"/>
                <c:pt idx="0">
                  <c:v>0.71731209006609198</c:v>
                </c:pt>
                <c:pt idx="1">
                  <c:v>0.16311914155756038</c:v>
                </c:pt>
                <c:pt idx="2">
                  <c:v>0.1195687683763476</c:v>
                </c:pt>
              </c:numCache>
            </c:numRef>
          </c:val>
          <c:extLst>
            <c:ext xmlns:c16="http://schemas.microsoft.com/office/drawing/2014/chart" uri="{C3380CC4-5D6E-409C-BE32-E72D297353CC}">
              <c16:uniqueId val="{00000000-81EA-40CA-BADD-51425C8298EA}"/>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6489018518518519"/>
          <c:y val="0.17001281782657698"/>
          <c:w val="0.34523050053592513"/>
          <c:h val="0.6184829102652931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40002728693519"/>
          <c:y val="2.6666288719267496E-2"/>
          <c:w val="0.70047196594198335"/>
          <c:h val="0.79706737143591877"/>
        </c:manualLayout>
      </c:layout>
      <c:barChart>
        <c:barDir val="bar"/>
        <c:grouping val="clustered"/>
        <c:varyColors val="0"/>
        <c:ser>
          <c:idx val="0"/>
          <c:order val="0"/>
          <c:tx>
            <c:strRef>
              <c:f>Sheet1!$B$1</c:f>
              <c:strCache>
                <c:ptCount val="1"/>
                <c:pt idx="0">
                  <c:v>2018</c:v>
                </c:pt>
              </c:strCache>
            </c:strRef>
          </c:tx>
          <c:spPr>
            <a:solidFill>
              <a:srgbClr val="808080"/>
            </a:solidFill>
            <a:ln>
              <a:noFill/>
            </a:ln>
            <a:effectLst/>
          </c:spPr>
          <c:invertIfNegative val="0"/>
          <c:cat>
            <c:strRef>
              <c:f>Sheet1!$A$2:$A$3</c:f>
              <c:strCache>
                <c:ptCount val="2"/>
                <c:pt idx="0">
                  <c:v>North America</c:v>
                </c:pt>
                <c:pt idx="1">
                  <c:v>International </c:v>
                </c:pt>
              </c:strCache>
            </c:strRef>
          </c:cat>
          <c:val>
            <c:numRef>
              <c:f>Sheet1!$B$2:$B$3</c:f>
              <c:numCache>
                <c:formatCode>0%</c:formatCode>
                <c:ptCount val="2"/>
                <c:pt idx="0">
                  <c:v>0.10597020213570227</c:v>
                </c:pt>
                <c:pt idx="1">
                  <c:v>0.43523479541218468</c:v>
                </c:pt>
              </c:numCache>
            </c:numRef>
          </c:val>
          <c:extLst>
            <c:ext xmlns:c16="http://schemas.microsoft.com/office/drawing/2014/chart" uri="{C3380CC4-5D6E-409C-BE32-E72D297353CC}">
              <c16:uniqueId val="{00000000-3420-4BF8-908A-58B0CCBC1D1D}"/>
            </c:ext>
          </c:extLst>
        </c:ser>
        <c:ser>
          <c:idx val="1"/>
          <c:order val="1"/>
          <c:tx>
            <c:strRef>
              <c:f>Sheet1!$C$1</c:f>
              <c:strCache>
                <c:ptCount val="1"/>
                <c:pt idx="0">
                  <c:v>2019</c:v>
                </c:pt>
              </c:strCache>
            </c:strRef>
          </c:tx>
          <c:spPr>
            <a:solidFill>
              <a:srgbClr val="404040"/>
            </a:solidFill>
            <a:ln>
              <a:noFill/>
            </a:ln>
            <a:effectLst/>
          </c:spPr>
          <c:invertIfNegative val="0"/>
          <c:cat>
            <c:strRef>
              <c:f>Sheet1!$A$2:$A$3</c:f>
              <c:strCache>
                <c:ptCount val="2"/>
                <c:pt idx="0">
                  <c:v>North America</c:v>
                </c:pt>
                <c:pt idx="1">
                  <c:v>International </c:v>
                </c:pt>
              </c:strCache>
            </c:strRef>
          </c:cat>
          <c:val>
            <c:numRef>
              <c:f>Sheet1!$C$2:$C$3</c:f>
              <c:numCache>
                <c:formatCode>0%</c:formatCode>
                <c:ptCount val="2"/>
                <c:pt idx="0">
                  <c:v>0.21840142589561573</c:v>
                </c:pt>
                <c:pt idx="1">
                  <c:v>0.46491395910258548</c:v>
                </c:pt>
              </c:numCache>
            </c:numRef>
          </c:val>
          <c:extLst>
            <c:ext xmlns:c16="http://schemas.microsoft.com/office/drawing/2014/chart" uri="{C3380CC4-5D6E-409C-BE32-E72D297353CC}">
              <c16:uniqueId val="{00000001-3420-4BF8-908A-58B0CCBC1D1D}"/>
            </c:ext>
          </c:extLst>
        </c:ser>
        <c:ser>
          <c:idx val="2"/>
          <c:order val="2"/>
          <c:tx>
            <c:strRef>
              <c:f>Sheet1!$D$1</c:f>
              <c:strCache>
                <c:ptCount val="1"/>
                <c:pt idx="0">
                  <c:v>2020</c:v>
                </c:pt>
              </c:strCache>
            </c:strRef>
          </c:tx>
          <c:spPr>
            <a:solidFill>
              <a:srgbClr val="D41935"/>
            </a:solidFill>
            <a:ln>
              <a:noFill/>
            </a:ln>
            <a:effectLst/>
          </c:spPr>
          <c:invertIfNegative val="0"/>
          <c:cat>
            <c:strRef>
              <c:f>Sheet1!$A$2:$A$3</c:f>
              <c:strCache>
                <c:ptCount val="2"/>
                <c:pt idx="0">
                  <c:v>North America</c:v>
                </c:pt>
                <c:pt idx="1">
                  <c:v>International </c:v>
                </c:pt>
              </c:strCache>
            </c:strRef>
          </c:cat>
          <c:val>
            <c:numRef>
              <c:f>Sheet1!$D$2:$D$3</c:f>
              <c:numCache>
                <c:formatCode>0%</c:formatCode>
                <c:ptCount val="2"/>
                <c:pt idx="0">
                  <c:v>0.2</c:v>
                </c:pt>
                <c:pt idx="1">
                  <c:v>0.32</c:v>
                </c:pt>
              </c:numCache>
            </c:numRef>
          </c:val>
          <c:extLst>
            <c:ext xmlns:c16="http://schemas.microsoft.com/office/drawing/2014/chart" uri="{C3380CC4-5D6E-409C-BE32-E72D297353CC}">
              <c16:uniqueId val="{00000004-3420-4BF8-908A-58B0CCBC1D1D}"/>
            </c:ext>
          </c:extLst>
        </c:ser>
        <c:dLbls>
          <c:showLegendKey val="0"/>
          <c:showVal val="0"/>
          <c:showCatName val="0"/>
          <c:showSerName val="0"/>
          <c:showPercent val="0"/>
          <c:showBubbleSize val="0"/>
        </c:dLbls>
        <c:gapWidth val="182"/>
        <c:axId val="713600824"/>
        <c:axId val="713620024"/>
      </c:barChart>
      <c:catAx>
        <c:axId val="7136008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crossAx val="713620024"/>
        <c:crosses val="autoZero"/>
        <c:auto val="1"/>
        <c:lblAlgn val="ctr"/>
        <c:lblOffset val="100"/>
        <c:noMultiLvlLbl val="0"/>
      </c:catAx>
      <c:valAx>
        <c:axId val="713620024"/>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crossAx val="713600824"/>
        <c:crosses val="autoZero"/>
        <c:crossBetween val="between"/>
      </c:valAx>
      <c:spPr>
        <a:noFill/>
        <a:ln>
          <a:noFill/>
        </a:ln>
        <a:effectLst/>
      </c:spPr>
    </c:plotArea>
    <c:legend>
      <c:legendPos val="b"/>
      <c:layout>
        <c:manualLayout>
          <c:xMode val="edge"/>
          <c:yMode val="edge"/>
          <c:x val="0.63937932387773611"/>
          <c:y val="0.56629725971847056"/>
          <c:w val="0.33666460867435782"/>
          <c:h val="0.1097580244269503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Sheet1!$A$2:$A$7</c:f>
              <c:strCache>
                <c:ptCount val="6"/>
                <c:pt idx="0">
                  <c:v>NKE</c:v>
                </c:pt>
                <c:pt idx="1">
                  <c:v>PUM</c:v>
                </c:pt>
                <c:pt idx="2">
                  <c:v>LULU</c:v>
                </c:pt>
                <c:pt idx="3">
                  <c:v>ADS</c:v>
                </c:pt>
                <c:pt idx="4">
                  <c:v>VFC</c:v>
                </c:pt>
                <c:pt idx="5">
                  <c:v>UAA</c:v>
                </c:pt>
              </c:strCache>
            </c:strRef>
          </c:cat>
          <c:val>
            <c:numRef>
              <c:f>Sheet1!$B$2:$B$7</c:f>
              <c:numCache>
                <c:formatCode>General</c:formatCode>
                <c:ptCount val="6"/>
              </c:numCache>
            </c:numRef>
          </c:val>
          <c:extLst>
            <c:ext xmlns:c16="http://schemas.microsoft.com/office/drawing/2014/chart" uri="{C3380CC4-5D6E-409C-BE32-E72D297353CC}">
              <c16:uniqueId val="{00000000-616A-473D-9AE5-F134720353AA}"/>
            </c:ext>
          </c:extLst>
        </c:ser>
        <c:ser>
          <c:idx val="1"/>
          <c:order val="1"/>
          <c:tx>
            <c:strRef>
              <c:f>Sheet1!$C$1</c:f>
              <c:strCache>
                <c:ptCount val="1"/>
                <c:pt idx="0">
                  <c:v>Series 2</c:v>
                </c:pt>
              </c:strCache>
            </c:strRef>
          </c:tx>
          <c:spPr>
            <a:solidFill>
              <a:srgbClr val="808080"/>
            </a:solidFill>
            <a:ln w="0">
              <a:noFill/>
            </a:ln>
            <a:effectLst/>
          </c:spPr>
          <c:invertIfNegative val="0"/>
          <c:dPt>
            <c:idx val="2"/>
            <c:invertIfNegative val="0"/>
            <c:bubble3D val="0"/>
            <c:spPr>
              <a:solidFill>
                <a:srgbClr val="D41935"/>
              </a:solidFill>
              <a:ln w="0">
                <a:noFill/>
              </a:ln>
              <a:effectLst/>
            </c:spPr>
            <c:extLst>
              <c:ext xmlns:c16="http://schemas.microsoft.com/office/drawing/2014/chart" uri="{C3380CC4-5D6E-409C-BE32-E72D297353CC}">
                <c16:uniqueId val="{00000001-3E5B-4E7F-A9A5-D78849367292}"/>
              </c:ext>
            </c:extLst>
          </c:dPt>
          <c:cat>
            <c:strRef>
              <c:f>Sheet1!$A$2:$A$7</c:f>
              <c:strCache>
                <c:ptCount val="6"/>
                <c:pt idx="0">
                  <c:v>NKE</c:v>
                </c:pt>
                <c:pt idx="1">
                  <c:v>PUM</c:v>
                </c:pt>
                <c:pt idx="2">
                  <c:v>LULU</c:v>
                </c:pt>
                <c:pt idx="3">
                  <c:v>ADS</c:v>
                </c:pt>
                <c:pt idx="4">
                  <c:v>VFC</c:v>
                </c:pt>
                <c:pt idx="5">
                  <c:v>UAA</c:v>
                </c:pt>
              </c:strCache>
            </c:strRef>
          </c:cat>
          <c:val>
            <c:numRef>
              <c:f>Sheet1!$C$2:$C$7</c:f>
              <c:numCache>
                <c:formatCode>General</c:formatCode>
                <c:ptCount val="6"/>
                <c:pt idx="0">
                  <c:v>30.9</c:v>
                </c:pt>
                <c:pt idx="1">
                  <c:v>20.100000000000001</c:v>
                </c:pt>
                <c:pt idx="2">
                  <c:v>39.200000000000003</c:v>
                </c:pt>
                <c:pt idx="3">
                  <c:v>18</c:v>
                </c:pt>
                <c:pt idx="4">
                  <c:v>34.5</c:v>
                </c:pt>
                <c:pt idx="5">
                  <c:v>27.4</c:v>
                </c:pt>
              </c:numCache>
            </c:numRef>
          </c:val>
          <c:extLst>
            <c:ext xmlns:c16="http://schemas.microsoft.com/office/drawing/2014/chart" uri="{C3380CC4-5D6E-409C-BE32-E72D297353CC}">
              <c16:uniqueId val="{00000001-616A-473D-9AE5-F134720353AA}"/>
            </c:ext>
          </c:extLst>
        </c:ser>
        <c:ser>
          <c:idx val="2"/>
          <c:order val="2"/>
          <c:tx>
            <c:strRef>
              <c:f>Sheet1!$D$1</c:f>
              <c:strCache>
                <c:ptCount val="1"/>
                <c:pt idx="0">
                  <c:v>Column2</c:v>
                </c:pt>
              </c:strCache>
            </c:strRef>
          </c:tx>
          <c:spPr>
            <a:solidFill>
              <a:schemeClr val="accent3"/>
            </a:solidFill>
            <a:ln>
              <a:noFill/>
            </a:ln>
            <a:effectLst/>
          </c:spPr>
          <c:invertIfNegative val="0"/>
          <c:cat>
            <c:strRef>
              <c:f>Sheet1!$A$2:$A$7</c:f>
              <c:strCache>
                <c:ptCount val="6"/>
                <c:pt idx="0">
                  <c:v>NKE</c:v>
                </c:pt>
                <c:pt idx="1">
                  <c:v>PUM</c:v>
                </c:pt>
                <c:pt idx="2">
                  <c:v>LULU</c:v>
                </c:pt>
                <c:pt idx="3">
                  <c:v>ADS</c:v>
                </c:pt>
                <c:pt idx="4">
                  <c:v>VFC</c:v>
                </c:pt>
                <c:pt idx="5">
                  <c:v>UAA</c:v>
                </c:pt>
              </c:strCache>
            </c:strRef>
          </c:cat>
          <c:val>
            <c:numRef>
              <c:f>Sheet1!$D$2:$D$7</c:f>
              <c:numCache>
                <c:formatCode>General</c:formatCode>
                <c:ptCount val="6"/>
              </c:numCache>
            </c:numRef>
          </c:val>
          <c:extLst>
            <c:ext xmlns:c16="http://schemas.microsoft.com/office/drawing/2014/chart" uri="{C3380CC4-5D6E-409C-BE32-E72D297353CC}">
              <c16:uniqueId val="{00000002-616A-473D-9AE5-F134720353AA}"/>
            </c:ext>
          </c:extLst>
        </c:ser>
        <c:dLbls>
          <c:showLegendKey val="0"/>
          <c:showVal val="0"/>
          <c:showCatName val="0"/>
          <c:showSerName val="0"/>
          <c:showPercent val="0"/>
          <c:showBubbleSize val="0"/>
        </c:dLbls>
        <c:gapWidth val="205"/>
        <c:overlap val="94"/>
        <c:axId val="659841912"/>
        <c:axId val="659840632"/>
      </c:barChart>
      <c:catAx>
        <c:axId val="659841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crossAx val="659840632"/>
        <c:crosses val="autoZero"/>
        <c:auto val="1"/>
        <c:lblAlgn val="ctr"/>
        <c:lblOffset val="100"/>
        <c:noMultiLvlLbl val="0"/>
      </c:catAx>
      <c:valAx>
        <c:axId val="659840632"/>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solidFill>
                    <a:latin typeface="Trebuchet MS" panose="020B0603020202020204" pitchFamily="34" charset="0"/>
                    <a:ea typeface="+mn-ea"/>
                    <a:cs typeface="+mn-cs"/>
                  </a:defRPr>
                </a:pPr>
                <a:r>
                  <a:rPr lang="en-CA" dirty="0">
                    <a:solidFill>
                      <a:schemeClr val="tx1"/>
                    </a:solidFill>
                    <a:latin typeface="Trebuchet MS" panose="020B0603020202020204" pitchFamily="34" charset="0"/>
                  </a:rPr>
                  <a:t>EV/EBITDA</a:t>
                </a:r>
                <a:r>
                  <a:rPr lang="en-CA" baseline="0" dirty="0">
                    <a:solidFill>
                      <a:schemeClr val="tx1"/>
                    </a:solidFill>
                    <a:latin typeface="Trebuchet MS" panose="020B0603020202020204" pitchFamily="34" charset="0"/>
                  </a:rPr>
                  <a:t> 2021E</a:t>
                </a:r>
                <a:endParaRPr lang="en-CA" dirty="0">
                  <a:solidFill>
                    <a:schemeClr val="tx1"/>
                  </a:solidFill>
                  <a:latin typeface="Trebuchet MS" panose="020B0603020202020204" pitchFamily="34" charset="0"/>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Trebuchet MS" panose="020B0603020202020204" pitchFamily="34" charset="0"/>
                  <a:ea typeface="+mn-ea"/>
                  <a:cs typeface="+mn-cs"/>
                </a:defRPr>
              </a:pPr>
              <a:endParaRPr lang="en-CA"/>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crossAx val="659841912"/>
        <c:crosses val="autoZero"/>
        <c:crossBetween val="between"/>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noFill/>
      <a:prstDash val="soli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20228227528488"/>
          <c:y val="2.885603054197533E-2"/>
          <c:w val="0.61302417761107741"/>
          <c:h val="0.87797025165671438"/>
        </c:manualLayout>
      </c:layout>
      <c:doughnutChart>
        <c:varyColors val="1"/>
        <c:ser>
          <c:idx val="0"/>
          <c:order val="0"/>
          <c:tx>
            <c:strRef>
              <c:f>Sheet1!$B$1</c:f>
              <c:strCache>
                <c:ptCount val="1"/>
                <c:pt idx="0">
                  <c:v>Sales</c:v>
                </c:pt>
              </c:strCache>
            </c:strRef>
          </c:tx>
          <c:spPr>
            <a:solidFill>
              <a:srgbClr val="D41935"/>
            </a:solidFill>
          </c:spPr>
          <c:dPt>
            <c:idx val="0"/>
            <c:bubble3D val="0"/>
            <c:spPr>
              <a:solidFill>
                <a:srgbClr val="D41935"/>
              </a:solidFill>
              <a:ln w="19050">
                <a:solidFill>
                  <a:schemeClr val="lt1"/>
                </a:solidFill>
              </a:ln>
              <a:effectLst/>
            </c:spPr>
            <c:extLst>
              <c:ext xmlns:c16="http://schemas.microsoft.com/office/drawing/2014/chart" uri="{C3380CC4-5D6E-409C-BE32-E72D297353CC}">
                <c16:uniqueId val="{00000003-4587-4B98-BF62-5B0865CC279C}"/>
              </c:ext>
            </c:extLst>
          </c:dPt>
          <c:dPt>
            <c:idx val="1"/>
            <c:bubble3D val="0"/>
            <c:spPr>
              <a:solidFill>
                <a:srgbClr val="808080"/>
              </a:solidFill>
              <a:ln w="19050">
                <a:solidFill>
                  <a:schemeClr val="lt1"/>
                </a:solidFill>
              </a:ln>
              <a:effectLst/>
            </c:spPr>
            <c:extLst>
              <c:ext xmlns:c16="http://schemas.microsoft.com/office/drawing/2014/chart" uri="{C3380CC4-5D6E-409C-BE32-E72D297353CC}">
                <c16:uniqueId val="{00000004-4587-4B98-BF62-5B0865CC279C}"/>
              </c:ext>
            </c:extLst>
          </c:dPt>
          <c:dLbls>
            <c:dLbl>
              <c:idx val="0"/>
              <c:layout>
                <c:manualLayout>
                  <c:x val="0.16510395493744445"/>
                  <c:y val="-4.979220779220787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587-4B98-BF62-5B0865CC279C}"/>
                </c:ext>
              </c:extLst>
            </c:dLbl>
            <c:dLbl>
              <c:idx val="1"/>
              <c:layout>
                <c:manualLayout>
                  <c:x val="-0.10243179200201447"/>
                  <c:y val="-8.550959171863169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587-4B98-BF62-5B0865CC279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Trebuchet MS" panose="020B0603020202020204" pitchFamily="34" charset="0"/>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Sheet1!$A$3:$A$4</c:f>
              <c:strCache>
                <c:ptCount val="2"/>
                <c:pt idx="0">
                  <c:v>Exit EBITDA</c:v>
                </c:pt>
                <c:pt idx="1">
                  <c:v>Comps</c:v>
                </c:pt>
              </c:strCache>
            </c:strRef>
          </c:cat>
          <c:val>
            <c:numRef>
              <c:f>Sheet1!$B$3:$B$4</c:f>
              <c:numCache>
                <c:formatCode>0%</c:formatCode>
                <c:ptCount val="2"/>
                <c:pt idx="0">
                  <c:v>0.5</c:v>
                </c:pt>
                <c:pt idx="1">
                  <c:v>0.5</c:v>
                </c:pt>
              </c:numCache>
            </c:numRef>
          </c:val>
          <c:extLst>
            <c:ext xmlns:c16="http://schemas.microsoft.com/office/drawing/2014/chart" uri="{C3380CC4-5D6E-409C-BE32-E72D297353CC}">
              <c16:uniqueId val="{00000000-4587-4B98-BF62-5B0865CC279C}"/>
            </c:ext>
          </c:extLst>
        </c:ser>
        <c:dLbls>
          <c:showLegendKey val="0"/>
          <c:showVal val="0"/>
          <c:showCatName val="0"/>
          <c:showSerName val="0"/>
          <c:showPercent val="0"/>
          <c:showBubbleSize val="0"/>
          <c:showLeaderLines val="1"/>
        </c:dLbls>
        <c:firstSliceAng val="0"/>
        <c:holeSize val="65"/>
      </c:doughnutChart>
      <c:spPr>
        <a:noFill/>
        <a:ln>
          <a:noFill/>
        </a:ln>
        <a:effectLst/>
      </c:spPr>
    </c:plotArea>
    <c:legend>
      <c:legendPos val="b"/>
      <c:layout>
        <c:manualLayout>
          <c:xMode val="edge"/>
          <c:yMode val="edge"/>
          <c:x val="0.16208251042764787"/>
          <c:y val="0.92228395928395923"/>
          <c:w val="0.61925184849724324"/>
          <c:h val="7.504637245265494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a:noFill/>
    </a:ln>
    <a:effectLst/>
  </c:spPr>
  <c:txPr>
    <a:bodyPr/>
    <a:lstStyle/>
    <a:p>
      <a:pPr>
        <a:defRPr/>
      </a:pPr>
      <a:endParaRPr lang="en-US"/>
    </a:p>
  </c:txPr>
  <c:externalData r:id="rId3">
    <c:autoUpdate val="0"/>
  </c:externalData>
  <c:userShapes r:id="rId4"/>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0409521026364705E-2"/>
          <c:y val="5.9293534239412277E-2"/>
          <c:w val="0.90474278007154074"/>
          <c:h val="0.82955389426716619"/>
        </c:manualLayout>
      </c:layout>
      <c:barChart>
        <c:barDir val="col"/>
        <c:grouping val="stacked"/>
        <c:varyColors val="0"/>
        <c:ser>
          <c:idx val="0"/>
          <c:order val="0"/>
          <c:spPr>
            <a:noFill/>
            <a:ln>
              <a:noFill/>
            </a:ln>
            <a:effectLst/>
          </c:spPr>
          <c:invertIfNegative val="0"/>
          <c:cat>
            <c:strRef>
              <c:f>'[Lululemon Model.xlsx]DCF'!$E$55:$E$58</c:f>
              <c:strCache>
                <c:ptCount val="4"/>
                <c:pt idx="0">
                  <c:v>Exit EBITDA</c:v>
                </c:pt>
                <c:pt idx="1">
                  <c:v>Comps</c:v>
                </c:pt>
                <c:pt idx="2">
                  <c:v>52 Week HL</c:v>
                </c:pt>
                <c:pt idx="3">
                  <c:v>Analyst Expect</c:v>
                </c:pt>
              </c:strCache>
            </c:strRef>
          </c:cat>
          <c:val>
            <c:numRef>
              <c:f>'[Lululemon Model.xlsx]DCF'!$F$55:$F$58</c:f>
              <c:numCache>
                <c:formatCode>0.00</c:formatCode>
                <c:ptCount val="4"/>
                <c:pt idx="0" formatCode="General">
                  <c:v>325.64999999999998</c:v>
                </c:pt>
                <c:pt idx="1">
                  <c:v>219.06</c:v>
                </c:pt>
                <c:pt idx="2">
                  <c:v>165.05</c:v>
                </c:pt>
                <c:pt idx="3" formatCode="General">
                  <c:v>275</c:v>
                </c:pt>
              </c:numCache>
            </c:numRef>
          </c:val>
          <c:extLst>
            <c:ext xmlns:c16="http://schemas.microsoft.com/office/drawing/2014/chart" uri="{C3380CC4-5D6E-409C-BE32-E72D297353CC}">
              <c16:uniqueId val="{00000000-B398-41BA-B27F-D14FDD1E8DE3}"/>
            </c:ext>
          </c:extLst>
        </c:ser>
        <c:ser>
          <c:idx val="1"/>
          <c:order val="1"/>
          <c:spPr>
            <a:solidFill>
              <a:srgbClr val="D41935"/>
            </a:solidFill>
            <a:ln>
              <a:noFill/>
            </a:ln>
            <a:effectLst/>
          </c:spPr>
          <c:invertIfNegative val="0"/>
          <c:cat>
            <c:strRef>
              <c:f>'[Lululemon Model.xlsx]DCF'!$E$55:$E$58</c:f>
              <c:strCache>
                <c:ptCount val="4"/>
                <c:pt idx="0">
                  <c:v>Exit EBITDA</c:v>
                </c:pt>
                <c:pt idx="1">
                  <c:v>Comps</c:v>
                </c:pt>
                <c:pt idx="2">
                  <c:v>52 Week HL</c:v>
                </c:pt>
                <c:pt idx="3">
                  <c:v>Analyst Expect</c:v>
                </c:pt>
              </c:strCache>
            </c:strRef>
          </c:cat>
          <c:val>
            <c:numRef>
              <c:f>'[Lululemon Model.xlsx]DCF'!$G$55:$G$58</c:f>
              <c:numCache>
                <c:formatCode>0.00</c:formatCode>
                <c:ptCount val="4"/>
                <c:pt idx="0" formatCode="General">
                  <c:v>132.59000000000003</c:v>
                </c:pt>
                <c:pt idx="1">
                  <c:v>177.49</c:v>
                </c:pt>
                <c:pt idx="2">
                  <c:v>234.84999999999997</c:v>
                </c:pt>
                <c:pt idx="3" formatCode="General">
                  <c:v>215</c:v>
                </c:pt>
              </c:numCache>
            </c:numRef>
          </c:val>
          <c:extLst>
            <c:ext xmlns:c16="http://schemas.microsoft.com/office/drawing/2014/chart" uri="{C3380CC4-5D6E-409C-BE32-E72D297353CC}">
              <c16:uniqueId val="{00000001-B398-41BA-B27F-D14FDD1E8DE3}"/>
            </c:ext>
          </c:extLst>
        </c:ser>
        <c:ser>
          <c:idx val="2"/>
          <c:order val="2"/>
          <c:spPr>
            <a:noFill/>
            <a:ln>
              <a:noFill/>
            </a:ln>
            <a:effectLst/>
          </c:spPr>
          <c:invertIfNegative val="0"/>
          <c:cat>
            <c:strRef>
              <c:f>'[Lululemon Model.xlsx]DCF'!$E$55:$E$58</c:f>
              <c:strCache>
                <c:ptCount val="4"/>
                <c:pt idx="0">
                  <c:v>Exit EBITDA</c:v>
                </c:pt>
                <c:pt idx="1">
                  <c:v>Comps</c:v>
                </c:pt>
                <c:pt idx="2">
                  <c:v>52 Week HL</c:v>
                </c:pt>
                <c:pt idx="3">
                  <c:v>Analyst Expect</c:v>
                </c:pt>
              </c:strCache>
            </c:strRef>
          </c:cat>
          <c:val>
            <c:numRef>
              <c:f>'[Lululemon Model.xlsx]DCF'!$H$55:$H$58</c:f>
              <c:numCache>
                <c:formatCode>General</c:formatCode>
                <c:ptCount val="4"/>
                <c:pt idx="0">
                  <c:v>458.24</c:v>
                </c:pt>
                <c:pt idx="1">
                  <c:v>396.55</c:v>
                </c:pt>
                <c:pt idx="2">
                  <c:v>399.9</c:v>
                </c:pt>
                <c:pt idx="3">
                  <c:v>490</c:v>
                </c:pt>
              </c:numCache>
            </c:numRef>
          </c:val>
          <c:extLst>
            <c:ext xmlns:c16="http://schemas.microsoft.com/office/drawing/2014/chart" uri="{C3380CC4-5D6E-409C-BE32-E72D297353CC}">
              <c16:uniqueId val="{00000002-B398-41BA-B27F-D14FDD1E8DE3}"/>
            </c:ext>
          </c:extLst>
        </c:ser>
        <c:dLbls>
          <c:showLegendKey val="0"/>
          <c:showVal val="0"/>
          <c:showCatName val="0"/>
          <c:showSerName val="0"/>
          <c:showPercent val="0"/>
          <c:showBubbleSize val="0"/>
        </c:dLbls>
        <c:gapWidth val="150"/>
        <c:overlap val="100"/>
        <c:axId val="624833976"/>
        <c:axId val="624835896"/>
      </c:barChart>
      <c:catAx>
        <c:axId val="624833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Trebuchet MS" panose="020B0603020202020204" pitchFamily="34" charset="0"/>
                <a:ea typeface="+mn-ea"/>
                <a:cs typeface="+mn-cs"/>
              </a:defRPr>
            </a:pPr>
            <a:endParaRPr lang="en-US"/>
          </a:p>
        </c:txPr>
        <c:crossAx val="624835896"/>
        <c:crosses val="autoZero"/>
        <c:auto val="1"/>
        <c:lblAlgn val="ctr"/>
        <c:lblOffset val="100"/>
        <c:noMultiLvlLbl val="0"/>
      </c:catAx>
      <c:valAx>
        <c:axId val="624835896"/>
        <c:scaling>
          <c:orientation val="minMax"/>
          <c:max val="6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Trebuchet MS" panose="020B0603020202020204" pitchFamily="34" charset="0"/>
                <a:ea typeface="+mn-ea"/>
                <a:cs typeface="+mn-cs"/>
              </a:defRPr>
            </a:pPr>
            <a:endParaRPr lang="en-US"/>
          </a:p>
        </c:txPr>
        <c:crossAx val="624833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ysClr val="windowText" lastClr="000000"/>
                </a:solidFill>
                <a:latin typeface="Trebuchet MS" panose="020B0603020202020204" pitchFamily="34" charset="0"/>
                <a:ea typeface="+mn-ea"/>
                <a:cs typeface="+mn-cs"/>
              </a:defRPr>
            </a:pPr>
            <a:r>
              <a:rPr lang="en-CA" sz="1200">
                <a:solidFill>
                  <a:sysClr val="windowText" lastClr="000000"/>
                </a:solidFill>
                <a:latin typeface="Trebuchet MS" panose="020B0603020202020204" pitchFamily="34" charset="0"/>
              </a:rPr>
              <a:t>Chief</a:t>
            </a:r>
            <a:r>
              <a:rPr lang="en-CA" sz="1200" baseline="0">
                <a:solidFill>
                  <a:sysClr val="windowText" lastClr="000000"/>
                </a:solidFill>
                <a:latin typeface="Trebuchet MS" panose="020B0603020202020204" pitchFamily="34" charset="0"/>
              </a:rPr>
              <a:t> Executive Officer</a:t>
            </a:r>
            <a:endParaRPr lang="en-CA" sz="1200">
              <a:solidFill>
                <a:sysClr val="windowText" lastClr="000000"/>
              </a:solidFill>
              <a:latin typeface="Trebuchet MS" panose="020B0603020202020204" pitchFamily="34" charset="0"/>
            </a:endParaRPr>
          </a:p>
        </c:rich>
      </c:tx>
      <c:layout>
        <c:manualLayout>
          <c:xMode val="edge"/>
          <c:yMode val="edge"/>
          <c:x val="0.23026861235165125"/>
          <c:y val="2.4903831145912769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ysClr val="windowText" lastClr="000000"/>
              </a:solidFill>
              <a:latin typeface="Trebuchet MS" panose="020B0603020202020204" pitchFamily="34" charset="0"/>
              <a:ea typeface="+mn-ea"/>
              <a:cs typeface="+mn-cs"/>
            </a:defRPr>
          </a:pPr>
          <a:endParaRPr lang="en-CA"/>
        </a:p>
      </c:txPr>
    </c:title>
    <c:autoTitleDeleted val="0"/>
    <c:plotArea>
      <c:layout>
        <c:manualLayout>
          <c:layoutTarget val="inner"/>
          <c:xMode val="edge"/>
          <c:yMode val="edge"/>
          <c:x val="9.7850392364200994E-3"/>
          <c:y val="0.22398191969080394"/>
          <c:w val="0.52787663325869882"/>
          <c:h val="0.53117193337377966"/>
        </c:manualLayout>
      </c:layout>
      <c:pieChart>
        <c:varyColors val="1"/>
        <c:ser>
          <c:idx val="0"/>
          <c:order val="0"/>
          <c:dPt>
            <c:idx val="0"/>
            <c:bubble3D val="0"/>
            <c:spPr>
              <a:solidFill>
                <a:srgbClr val="FCBEAA"/>
              </a:solidFill>
              <a:ln w="19050">
                <a:solidFill>
                  <a:schemeClr val="lt1"/>
                </a:solidFill>
              </a:ln>
              <a:effectLst/>
            </c:spPr>
            <c:extLst>
              <c:ext xmlns:c16="http://schemas.microsoft.com/office/drawing/2014/chart" uri="{C3380CC4-5D6E-409C-BE32-E72D297353CC}">
                <c16:uniqueId val="{00000001-C2D5-43DF-8BC7-63839FE5D469}"/>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C2D5-43DF-8BC7-63839FE5D469}"/>
              </c:ext>
            </c:extLst>
          </c:dPt>
          <c:dPt>
            <c:idx val="2"/>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5-C2D5-43DF-8BC7-63839FE5D469}"/>
              </c:ext>
            </c:extLst>
          </c:dPt>
          <c:dPt>
            <c:idx val="3"/>
            <c:bubble3D val="0"/>
            <c:spPr>
              <a:solidFill>
                <a:srgbClr val="FF0000"/>
              </a:solidFill>
              <a:ln w="19050">
                <a:solidFill>
                  <a:schemeClr val="lt1"/>
                </a:solidFill>
              </a:ln>
              <a:effectLst/>
            </c:spPr>
            <c:extLst>
              <c:ext xmlns:c16="http://schemas.microsoft.com/office/drawing/2014/chart" uri="{C3380CC4-5D6E-409C-BE32-E72D297353CC}">
                <c16:uniqueId val="{00000007-C2D5-43DF-8BC7-63839FE5D469}"/>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Trebuchet MS" panose="020B0603020202020204" pitchFamily="34"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Sheet1!$A$3:$A$6</c:f>
              <c:strCache>
                <c:ptCount val="4"/>
                <c:pt idx="0">
                  <c:v>Stock Options</c:v>
                </c:pt>
                <c:pt idx="1">
                  <c:v>Performance-Based RSU</c:v>
                </c:pt>
                <c:pt idx="2">
                  <c:v>Bonus</c:v>
                </c:pt>
                <c:pt idx="3">
                  <c:v>Salary</c:v>
                </c:pt>
              </c:strCache>
            </c:strRef>
          </c:cat>
          <c:val>
            <c:numRef>
              <c:f>Sheet1!$B$3:$B$6</c:f>
              <c:numCache>
                <c:formatCode>0%</c:formatCode>
                <c:ptCount val="4"/>
                <c:pt idx="0">
                  <c:v>0.33</c:v>
                </c:pt>
                <c:pt idx="1">
                  <c:v>0.33</c:v>
                </c:pt>
                <c:pt idx="2">
                  <c:v>0.2</c:v>
                </c:pt>
                <c:pt idx="3">
                  <c:v>0.14000000000000001</c:v>
                </c:pt>
              </c:numCache>
            </c:numRef>
          </c:val>
          <c:extLst>
            <c:ext xmlns:c16="http://schemas.microsoft.com/office/drawing/2014/chart" uri="{C3380CC4-5D6E-409C-BE32-E72D297353CC}">
              <c16:uniqueId val="{00000008-C2D5-43DF-8BC7-63839FE5D469}"/>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55517890671153636"/>
          <c:y val="0.15597376501473878"/>
          <c:w val="0.44302683747552829"/>
          <c:h val="0.8426004001899238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rebuchet MS" panose="020B0603020202020204" pitchFamily="34"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027384361769991"/>
          <c:y val="0.16910451096992934"/>
          <c:w val="0.5852968180062883"/>
          <c:h val="0.81209793083781368"/>
        </c:manualLayout>
      </c:layout>
      <c:pieChart>
        <c:varyColors val="1"/>
        <c:ser>
          <c:idx val="0"/>
          <c:order val="0"/>
          <c:tx>
            <c:strRef>
              <c:f>Sheet1!$B$1</c:f>
              <c:strCache>
                <c:ptCount val="1"/>
                <c:pt idx="0">
                  <c:v>Sales</c:v>
                </c:pt>
              </c:strCache>
            </c:strRef>
          </c:tx>
          <c:spPr>
            <a:ln>
              <a:noFill/>
            </a:ln>
          </c:spPr>
          <c:dPt>
            <c:idx val="0"/>
            <c:bubble3D val="0"/>
            <c:spPr>
              <a:solidFill>
                <a:srgbClr val="D41935"/>
              </a:solidFill>
              <a:ln w="19050">
                <a:noFill/>
              </a:ln>
              <a:effectLst/>
            </c:spPr>
            <c:extLst>
              <c:ext xmlns:c16="http://schemas.microsoft.com/office/drawing/2014/chart" uri="{C3380CC4-5D6E-409C-BE32-E72D297353CC}">
                <c16:uniqueId val="{00000001-E5FF-490E-9D5C-3980D33A93EA}"/>
              </c:ext>
            </c:extLst>
          </c:dPt>
          <c:dPt>
            <c:idx val="1"/>
            <c:bubble3D val="0"/>
            <c:spPr>
              <a:solidFill>
                <a:srgbClr val="808080"/>
              </a:solidFill>
              <a:ln w="19050">
                <a:noFill/>
              </a:ln>
              <a:effectLst/>
            </c:spPr>
            <c:extLst>
              <c:ext xmlns:c16="http://schemas.microsoft.com/office/drawing/2014/chart" uri="{C3380CC4-5D6E-409C-BE32-E72D297353CC}">
                <c16:uniqueId val="{00000003-E5FF-490E-9D5C-3980D33A93EA}"/>
              </c:ext>
            </c:extLst>
          </c:dPt>
          <c:dPt>
            <c:idx val="2"/>
            <c:bubble3D val="0"/>
            <c:spPr>
              <a:solidFill>
                <a:schemeClr val="bg2">
                  <a:lumMod val="90000"/>
                </a:schemeClr>
              </a:solidFill>
              <a:ln w="19050">
                <a:noFill/>
              </a:ln>
              <a:effectLst/>
            </c:spPr>
            <c:extLst>
              <c:ext xmlns:c16="http://schemas.microsoft.com/office/drawing/2014/chart" uri="{C3380CC4-5D6E-409C-BE32-E72D297353CC}">
                <c16:uniqueId val="{00000005-E5FF-490E-9D5C-3980D33A93EA}"/>
              </c:ext>
            </c:extLst>
          </c:dPt>
          <c:dPt>
            <c:idx val="3"/>
            <c:bubble3D val="0"/>
            <c:spPr>
              <a:solidFill>
                <a:schemeClr val="accent4"/>
              </a:solidFill>
              <a:ln w="19050">
                <a:noFill/>
              </a:ln>
              <a:effectLst/>
            </c:spPr>
            <c:extLst>
              <c:ext xmlns:c16="http://schemas.microsoft.com/office/drawing/2014/chart" uri="{C3380CC4-5D6E-409C-BE32-E72D297353CC}">
                <c16:uniqueId val="{00000007-E5FF-490E-9D5C-3980D33A93EA}"/>
              </c:ext>
            </c:extLst>
          </c:dPt>
          <c:dLbls>
            <c:dLbl>
              <c:idx val="2"/>
              <c:layout>
                <c:manualLayout>
                  <c:x val="-3.0656483442001427E-2"/>
                  <c:y val="3.9954678643161663E-2"/>
                </c:manualLayout>
              </c:layout>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solidFill>
                      <a:latin typeface="Trebuchet MS" panose="020B0603020202020204" pitchFamily="34" charset="0"/>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272357570508717"/>
                      <c:h val="0.10995042082355012"/>
                    </c:manualLayout>
                  </c15:layout>
                </c:ext>
                <c:ext xmlns:c16="http://schemas.microsoft.com/office/drawing/2014/chart" uri="{C3380CC4-5D6E-409C-BE32-E72D297353CC}">
                  <c16:uniqueId val="{00000005-E5FF-490E-9D5C-3980D33A93EA}"/>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Trebuchet MS" panose="020B0603020202020204" pitchFamily="34" charset="0"/>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Women</c:v>
                </c:pt>
                <c:pt idx="1">
                  <c:v>Men</c:v>
                </c:pt>
                <c:pt idx="2">
                  <c:v>Other</c:v>
                </c:pt>
              </c:strCache>
            </c:strRef>
          </c:cat>
          <c:val>
            <c:numRef>
              <c:f>Sheet1!$B$2:$B$5</c:f>
              <c:numCache>
                <c:formatCode>0%</c:formatCode>
                <c:ptCount val="4"/>
                <c:pt idx="0">
                  <c:v>0.7</c:v>
                </c:pt>
                <c:pt idx="1">
                  <c:v>0.24</c:v>
                </c:pt>
                <c:pt idx="2">
                  <c:v>0.06</c:v>
                </c:pt>
              </c:numCache>
            </c:numRef>
          </c:val>
          <c:extLst>
            <c:ext xmlns:c16="http://schemas.microsoft.com/office/drawing/2014/chart" uri="{C3380CC4-5D6E-409C-BE32-E72D297353CC}">
              <c16:uniqueId val="{00000008-E5FF-490E-9D5C-3980D33A93E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egendEntry>
        <c:idx val="3"/>
        <c:delete val="1"/>
      </c:legendEntry>
      <c:layout>
        <c:manualLayout>
          <c:xMode val="edge"/>
          <c:yMode val="edge"/>
          <c:x val="0"/>
          <c:y val="1.1355994669584804E-2"/>
          <c:w val="0.99310590283309341"/>
          <c:h val="9.889291756357990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Trebuchet MS" panose="020B0603020202020204" pitchFamily="34" charset="0"/>
              <a:ea typeface="+mn-ea"/>
              <a:cs typeface="+mn-cs"/>
            </a:defRPr>
          </a:pPr>
          <a:endParaRPr lang="en-US"/>
        </a:p>
      </c:txPr>
    </c:legend>
    <c:plotVisOnly val="1"/>
    <c:dispBlanksAs val="gap"/>
    <c:showDLblsOverMax val="0"/>
  </c:chart>
  <c:spPr>
    <a:noFill/>
    <a:ln w="9525">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ysClr val="windowText" lastClr="000000"/>
                </a:solidFill>
                <a:latin typeface="Trebuchet MS" panose="020B0603020202020204" pitchFamily="34" charset="0"/>
                <a:ea typeface="+mn-ea"/>
                <a:cs typeface="+mn-cs"/>
              </a:defRPr>
            </a:pPr>
            <a:r>
              <a:rPr lang="en-CA" sz="1200">
                <a:solidFill>
                  <a:sysClr val="windowText" lastClr="000000"/>
                </a:solidFill>
                <a:latin typeface="Trebuchet MS" panose="020B0603020202020204" pitchFamily="34" charset="0"/>
              </a:rPr>
              <a:t>Other</a:t>
            </a:r>
            <a:r>
              <a:rPr lang="en-CA" sz="1200" baseline="0">
                <a:solidFill>
                  <a:sysClr val="windowText" lastClr="000000"/>
                </a:solidFill>
                <a:latin typeface="Trebuchet MS" panose="020B0603020202020204" pitchFamily="34" charset="0"/>
              </a:rPr>
              <a:t> Executive Officers</a:t>
            </a:r>
            <a:endParaRPr lang="en-CA" sz="1200">
              <a:solidFill>
                <a:sysClr val="windowText" lastClr="000000"/>
              </a:solidFill>
              <a:latin typeface="Trebuchet MS" panose="020B0603020202020204" pitchFamily="34" charset="0"/>
            </a:endParaRPr>
          </a:p>
        </c:rich>
      </c:tx>
      <c:layout>
        <c:manualLayout>
          <c:xMode val="edge"/>
          <c:yMode val="edge"/>
          <c:x val="0.18698508413019732"/>
          <c:y val="3.1406569166167957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ysClr val="windowText" lastClr="000000"/>
              </a:solidFill>
              <a:latin typeface="Trebuchet MS" panose="020B0603020202020204" pitchFamily="34" charset="0"/>
              <a:ea typeface="+mn-ea"/>
              <a:cs typeface="+mn-cs"/>
            </a:defRPr>
          </a:pPr>
          <a:endParaRPr lang="en-CA"/>
        </a:p>
      </c:txPr>
    </c:title>
    <c:autoTitleDeleted val="0"/>
    <c:plotArea>
      <c:layout>
        <c:manualLayout>
          <c:layoutTarget val="inner"/>
          <c:xMode val="edge"/>
          <c:yMode val="edge"/>
          <c:x val="2.2979446242390095E-2"/>
          <c:y val="0.2303221499783904"/>
          <c:w val="0.52127444370741338"/>
          <c:h val="0.52803622349798551"/>
        </c:manualLayout>
      </c:layout>
      <c:pieChart>
        <c:varyColors val="1"/>
        <c:ser>
          <c:idx val="0"/>
          <c:order val="0"/>
          <c:dPt>
            <c:idx val="0"/>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1-AC5A-4EB7-B299-2B76B6667052}"/>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3-AC5A-4EB7-B299-2B76B6667052}"/>
              </c:ext>
            </c:extLst>
          </c:dPt>
          <c:dPt>
            <c:idx val="2"/>
            <c:bubble3D val="0"/>
            <c:spPr>
              <a:solidFill>
                <a:srgbClr val="FF0000"/>
              </a:solidFill>
              <a:ln w="19050">
                <a:solidFill>
                  <a:schemeClr val="lt1"/>
                </a:solidFill>
              </a:ln>
              <a:effectLst/>
            </c:spPr>
            <c:extLst>
              <c:ext xmlns:c16="http://schemas.microsoft.com/office/drawing/2014/chart" uri="{C3380CC4-5D6E-409C-BE32-E72D297353CC}">
                <c16:uniqueId val="{00000005-AC5A-4EB7-B299-2B76B6667052}"/>
              </c:ext>
            </c:extLst>
          </c:dPt>
          <c:dPt>
            <c:idx val="3"/>
            <c:bubble3D val="0"/>
            <c:spPr>
              <a:solidFill>
                <a:schemeClr val="tx2">
                  <a:lumMod val="60000"/>
                  <a:lumOff val="40000"/>
                </a:schemeClr>
              </a:solidFill>
              <a:ln w="19050">
                <a:solidFill>
                  <a:schemeClr val="lt1"/>
                </a:solidFill>
              </a:ln>
              <a:effectLst/>
            </c:spPr>
            <c:extLst>
              <c:ext xmlns:c16="http://schemas.microsoft.com/office/drawing/2014/chart" uri="{C3380CC4-5D6E-409C-BE32-E72D297353CC}">
                <c16:uniqueId val="{00000007-AC5A-4EB7-B299-2B76B6667052}"/>
              </c:ext>
            </c:extLst>
          </c:dPt>
          <c:dPt>
            <c:idx val="4"/>
            <c:bubble3D val="0"/>
            <c:spPr>
              <a:solidFill>
                <a:srgbClr val="FCBEAA"/>
              </a:solidFill>
              <a:ln w="19050">
                <a:solidFill>
                  <a:schemeClr val="lt1"/>
                </a:solidFill>
              </a:ln>
              <a:effectLst/>
            </c:spPr>
            <c:extLst>
              <c:ext xmlns:c16="http://schemas.microsoft.com/office/drawing/2014/chart" uri="{C3380CC4-5D6E-409C-BE32-E72D297353CC}">
                <c16:uniqueId val="{00000009-AC5A-4EB7-B299-2B76B6667052}"/>
              </c:ext>
            </c:extLst>
          </c:dPt>
          <c:dLbls>
            <c:dLbl>
              <c:idx val="2"/>
              <c:layout>
                <c:manualLayout>
                  <c:x val="2.8031305605284041E-3"/>
                  <c:y val="-0.11986337320381066"/>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C5A-4EB7-B299-2B76B6667052}"/>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Trebuchet MS" panose="020B0603020202020204" pitchFamily="34" charset="0"/>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Sheet1!$C$3:$C$7</c:f>
              <c:strCache>
                <c:ptCount val="5"/>
                <c:pt idx="0">
                  <c:v>Stock Options</c:v>
                </c:pt>
                <c:pt idx="1">
                  <c:v>Performance-Based RSU</c:v>
                </c:pt>
                <c:pt idx="2">
                  <c:v>Salary</c:v>
                </c:pt>
                <c:pt idx="3">
                  <c:v>Restricted Stock Units</c:v>
                </c:pt>
                <c:pt idx="4">
                  <c:v>Bonus</c:v>
                </c:pt>
              </c:strCache>
            </c:strRef>
          </c:cat>
          <c:val>
            <c:numRef>
              <c:f>Sheet1!$D$3:$D$7</c:f>
              <c:numCache>
                <c:formatCode>0%</c:formatCode>
                <c:ptCount val="5"/>
                <c:pt idx="0">
                  <c:v>0.13</c:v>
                </c:pt>
                <c:pt idx="1">
                  <c:v>0.23</c:v>
                </c:pt>
                <c:pt idx="2">
                  <c:v>0.28000000000000003</c:v>
                </c:pt>
                <c:pt idx="3">
                  <c:v>0.09</c:v>
                </c:pt>
                <c:pt idx="4">
                  <c:v>0.27</c:v>
                </c:pt>
              </c:numCache>
            </c:numRef>
          </c:val>
          <c:extLst>
            <c:ext xmlns:c16="http://schemas.microsoft.com/office/drawing/2014/chart" uri="{C3380CC4-5D6E-409C-BE32-E72D297353CC}">
              <c16:uniqueId val="{0000000A-AC5A-4EB7-B299-2B76B6667052}"/>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57628434296334974"/>
          <c:y val="0.17054692657828047"/>
          <c:w val="0.42371565703665021"/>
          <c:h val="0.82811177465300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rebuchet MS" panose="020B0603020202020204" pitchFamily="34"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469222984237839"/>
          <c:y val="4.6565209094553278E-2"/>
          <c:w val="0.72368190660663634"/>
          <c:h val="0.82845661627940237"/>
        </c:manualLayout>
      </c:layout>
      <c:barChart>
        <c:barDir val="col"/>
        <c:grouping val="clustered"/>
        <c:varyColors val="0"/>
        <c:ser>
          <c:idx val="0"/>
          <c:order val="0"/>
          <c:tx>
            <c:v>Direct to Consumer Revenue </c:v>
          </c:tx>
          <c:spPr>
            <a:solidFill>
              <a:srgbClr val="D41935"/>
            </a:solidFill>
            <a:ln>
              <a:solidFill>
                <a:srgbClr val="C00000"/>
              </a:solidFill>
            </a:ln>
            <a:effectLst/>
          </c:spPr>
          <c:invertIfNegative val="0"/>
          <c:cat>
            <c:numRef>
              <c:f>Sheet1!$A$2:$A$8</c:f>
              <c:numCache>
                <c:formatCode>General</c:formatCode>
                <c:ptCount val="7"/>
                <c:pt idx="0">
                  <c:v>2016</c:v>
                </c:pt>
                <c:pt idx="1">
                  <c:v>2017</c:v>
                </c:pt>
                <c:pt idx="2">
                  <c:v>2018</c:v>
                </c:pt>
                <c:pt idx="3">
                  <c:v>2019</c:v>
                </c:pt>
                <c:pt idx="4">
                  <c:v>2020</c:v>
                </c:pt>
                <c:pt idx="5">
                  <c:v>2021</c:v>
                </c:pt>
                <c:pt idx="6">
                  <c:v>2022</c:v>
                </c:pt>
              </c:numCache>
            </c:numRef>
          </c:cat>
          <c:val>
            <c:numRef>
              <c:f>Sheet1!$B$2:$B$8</c:f>
              <c:numCache>
                <c:formatCode>_-* #,##0_-;\-* #,##0_-;_-* "-"??_-;_-@_-</c:formatCode>
                <c:ptCount val="7"/>
                <c:pt idx="0">
                  <c:v>401.53</c:v>
                </c:pt>
                <c:pt idx="1">
                  <c:v>453.29</c:v>
                </c:pt>
                <c:pt idx="2">
                  <c:v>577.59</c:v>
                </c:pt>
                <c:pt idx="3">
                  <c:v>858.86</c:v>
                </c:pt>
                <c:pt idx="4">
                  <c:v>1137.82</c:v>
                </c:pt>
                <c:pt idx="5">
                  <c:v>2206.87</c:v>
                </c:pt>
                <c:pt idx="6">
                  <c:v>2527.61</c:v>
                </c:pt>
              </c:numCache>
            </c:numRef>
          </c:val>
          <c:extLst>
            <c:ext xmlns:c16="http://schemas.microsoft.com/office/drawing/2014/chart" uri="{C3380CC4-5D6E-409C-BE32-E72D297353CC}">
              <c16:uniqueId val="{00000000-51D4-45D8-A243-4FB397E5DA04}"/>
            </c:ext>
          </c:extLst>
        </c:ser>
        <c:dLbls>
          <c:showLegendKey val="0"/>
          <c:showVal val="0"/>
          <c:showCatName val="0"/>
          <c:showSerName val="0"/>
          <c:showPercent val="0"/>
          <c:showBubbleSize val="0"/>
        </c:dLbls>
        <c:gapWidth val="219"/>
        <c:overlap val="-27"/>
        <c:axId val="218449200"/>
        <c:axId val="218451280"/>
      </c:barChart>
      <c:lineChart>
        <c:grouping val="standard"/>
        <c:varyColors val="0"/>
        <c:ser>
          <c:idx val="1"/>
          <c:order val="1"/>
          <c:tx>
            <c:v>YoY Change</c:v>
          </c:tx>
          <c:spPr>
            <a:ln w="28575" cap="rnd">
              <a:solidFill>
                <a:schemeClr val="tx1">
                  <a:lumMod val="65000"/>
                  <a:lumOff val="35000"/>
                </a:schemeClr>
              </a:solidFill>
              <a:round/>
            </a:ln>
            <a:effectLst/>
          </c:spPr>
          <c:marker>
            <c:symbol val="none"/>
          </c:marker>
          <c:cat>
            <c:numRef>
              <c:f>Sheet1!$A$2:$A$8</c:f>
              <c:numCache>
                <c:formatCode>General</c:formatCode>
                <c:ptCount val="7"/>
                <c:pt idx="0">
                  <c:v>2016</c:v>
                </c:pt>
                <c:pt idx="1">
                  <c:v>2017</c:v>
                </c:pt>
                <c:pt idx="2">
                  <c:v>2018</c:v>
                </c:pt>
                <c:pt idx="3">
                  <c:v>2019</c:v>
                </c:pt>
                <c:pt idx="4">
                  <c:v>2020</c:v>
                </c:pt>
                <c:pt idx="5">
                  <c:v>2021</c:v>
                </c:pt>
                <c:pt idx="6">
                  <c:v>2022</c:v>
                </c:pt>
              </c:numCache>
            </c:numRef>
          </c:cat>
          <c:val>
            <c:numRef>
              <c:f>Sheet1!$C$2:$C$8</c:f>
              <c:numCache>
                <c:formatCode>0%</c:formatCode>
                <c:ptCount val="7"/>
                <c:pt idx="0">
                  <c:v>0.01</c:v>
                </c:pt>
                <c:pt idx="1">
                  <c:v>0.12890693098896733</c:v>
                </c:pt>
                <c:pt idx="2">
                  <c:v>0.27421738842683491</c:v>
                </c:pt>
                <c:pt idx="3">
                  <c:v>0.48697172734985017</c:v>
                </c:pt>
                <c:pt idx="4">
                  <c:v>0.32480264536711445</c:v>
                </c:pt>
                <c:pt idx="5">
                  <c:v>0.93955986008331727</c:v>
                </c:pt>
                <c:pt idx="6">
                  <c:v>0.94</c:v>
                </c:pt>
              </c:numCache>
            </c:numRef>
          </c:val>
          <c:smooth val="0"/>
          <c:extLst>
            <c:ext xmlns:c16="http://schemas.microsoft.com/office/drawing/2014/chart" uri="{C3380CC4-5D6E-409C-BE32-E72D297353CC}">
              <c16:uniqueId val="{00000001-51D4-45D8-A243-4FB397E5DA04}"/>
            </c:ext>
          </c:extLst>
        </c:ser>
        <c:dLbls>
          <c:showLegendKey val="0"/>
          <c:showVal val="0"/>
          <c:showCatName val="0"/>
          <c:showSerName val="0"/>
          <c:showPercent val="0"/>
          <c:showBubbleSize val="0"/>
        </c:dLbls>
        <c:marker val="1"/>
        <c:smooth val="0"/>
        <c:axId val="218447952"/>
        <c:axId val="218447536"/>
      </c:lineChart>
      <c:catAx>
        <c:axId val="21844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218451280"/>
        <c:crosses val="autoZero"/>
        <c:auto val="1"/>
        <c:lblAlgn val="ctr"/>
        <c:lblOffset val="100"/>
        <c:noMultiLvlLbl val="0"/>
      </c:catAx>
      <c:valAx>
        <c:axId val="218451280"/>
        <c:scaling>
          <c:orientation val="minMax"/>
          <c:min val="0"/>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r>
                  <a:rPr lang="en-CA" baseline="0">
                    <a:solidFill>
                      <a:sysClr val="windowText" lastClr="000000"/>
                    </a:solidFill>
                    <a:latin typeface="Trebuchet MS" panose="020B0603020202020204" pitchFamily="34" charset="0"/>
                  </a:rPr>
                  <a:t>DTCR ($M)</a:t>
                </a:r>
                <a:endParaRPr lang="en-CA">
                  <a:solidFill>
                    <a:sysClr val="windowText" lastClr="000000"/>
                  </a:solidFill>
                  <a:latin typeface="Trebuchet MS" panose="020B0603020202020204" pitchFamily="34" charset="0"/>
                </a:endParaRPr>
              </a:p>
            </c:rich>
          </c:tx>
          <c:layout>
            <c:manualLayout>
              <c:xMode val="edge"/>
              <c:yMode val="edge"/>
              <c:x val="8.6868244279157993E-3"/>
              <c:y val="0.3272060063429125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CA"/>
            </a:p>
          </c:txPr>
        </c:title>
        <c:numFmt formatCode="0_ ;\-0\ "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218449200"/>
        <c:crosses val="autoZero"/>
        <c:crossBetween val="between"/>
      </c:valAx>
      <c:valAx>
        <c:axId val="218447536"/>
        <c:scaling>
          <c:orientation val="minMax"/>
        </c:scaling>
        <c:delete val="0"/>
        <c:axPos val="r"/>
        <c:title>
          <c:tx>
            <c:rich>
              <a:bodyPr rot="-54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r>
                  <a:rPr lang="en-CA">
                    <a:solidFill>
                      <a:sysClr val="windowText" lastClr="000000"/>
                    </a:solidFill>
                    <a:latin typeface="Trebuchet MS" panose="020B0603020202020204" pitchFamily="34" charset="0"/>
                  </a:rPr>
                  <a:t>YoY</a:t>
                </a:r>
                <a:r>
                  <a:rPr lang="en-CA" baseline="0">
                    <a:solidFill>
                      <a:sysClr val="windowText" lastClr="000000"/>
                    </a:solidFill>
                    <a:latin typeface="Trebuchet MS" panose="020B0603020202020204" pitchFamily="34" charset="0"/>
                  </a:rPr>
                  <a:t> Change</a:t>
                </a:r>
                <a:endParaRPr lang="en-CA">
                  <a:solidFill>
                    <a:sysClr val="windowText" lastClr="000000"/>
                  </a:solidFill>
                  <a:latin typeface="Trebuchet MS" panose="020B0603020202020204" pitchFamily="34"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CA"/>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218447952"/>
        <c:crosses val="max"/>
        <c:crossBetween val="between"/>
        <c:majorUnit val="0.2"/>
      </c:valAx>
      <c:catAx>
        <c:axId val="218447952"/>
        <c:scaling>
          <c:orientation val="minMax"/>
        </c:scaling>
        <c:delete val="1"/>
        <c:axPos val="b"/>
        <c:numFmt formatCode="General" sourceLinked="1"/>
        <c:majorTickMark val="none"/>
        <c:minorTickMark val="none"/>
        <c:tickLblPos val="nextTo"/>
        <c:crossAx val="218447536"/>
        <c:crosses val="autoZero"/>
        <c:auto val="1"/>
        <c:lblAlgn val="ctr"/>
        <c:lblOffset val="100"/>
        <c:noMultiLvlLbl val="0"/>
      </c:catAx>
      <c:spPr>
        <a:noFill/>
        <a:ln>
          <a:noFill/>
        </a:ln>
        <a:effectLst/>
      </c:spPr>
    </c:plotArea>
    <c:plotVisOnly val="1"/>
    <c:dispBlanksAs val="gap"/>
    <c:showDLblsOverMax val="0"/>
  </c:chart>
  <c:spPr>
    <a:noFill/>
    <a:ln w="9525">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30867708277018"/>
          <c:y val="6.1551933598192055E-2"/>
          <c:w val="0.84510482780991503"/>
          <c:h val="0.78544664854040014"/>
        </c:manualLayout>
      </c:layout>
      <c:barChart>
        <c:barDir val="col"/>
        <c:grouping val="clustered"/>
        <c:varyColors val="0"/>
        <c:ser>
          <c:idx val="0"/>
          <c:order val="0"/>
          <c:tx>
            <c:v>Inventory/Sq. Feet in ($)</c:v>
          </c:tx>
          <c:spPr>
            <a:solidFill>
              <a:srgbClr val="D41935"/>
            </a:solidFill>
            <a:ln>
              <a:noFill/>
            </a:ln>
            <a:effectLst/>
          </c:spPr>
          <c:invertIfNegative val="0"/>
          <c:cat>
            <c:numRef>
              <c:f>Sheet1!$A$2:$A$8</c:f>
              <c:numCache>
                <c:formatCode>General</c:formatCode>
                <c:ptCount val="7"/>
                <c:pt idx="0">
                  <c:v>2016</c:v>
                </c:pt>
                <c:pt idx="1">
                  <c:v>2017</c:v>
                </c:pt>
                <c:pt idx="2">
                  <c:v>2018</c:v>
                </c:pt>
                <c:pt idx="3">
                  <c:v>2019</c:v>
                </c:pt>
                <c:pt idx="4">
                  <c:v>2020</c:v>
                </c:pt>
                <c:pt idx="5">
                  <c:v>2021</c:v>
                </c:pt>
                <c:pt idx="6">
                  <c:v>2022</c:v>
                </c:pt>
              </c:numCache>
            </c:numRef>
          </c:cat>
          <c:val>
            <c:numRef>
              <c:f>Sheet1!$B$2:$B$8</c:f>
              <c:numCache>
                <c:formatCode>0</c:formatCode>
                <c:ptCount val="7"/>
                <c:pt idx="0">
                  <c:v>265.18</c:v>
                </c:pt>
                <c:pt idx="1">
                  <c:v>250.78</c:v>
                </c:pt>
                <c:pt idx="2">
                  <c:v>261.14</c:v>
                </c:pt>
                <c:pt idx="3">
                  <c:v>283.89999999999998</c:v>
                </c:pt>
                <c:pt idx="4">
                  <c:v>308.64</c:v>
                </c:pt>
                <c:pt idx="5">
                  <c:v>337.71</c:v>
                </c:pt>
                <c:pt idx="6">
                  <c:v>354.44</c:v>
                </c:pt>
              </c:numCache>
            </c:numRef>
          </c:val>
          <c:extLst>
            <c:ext xmlns:c16="http://schemas.microsoft.com/office/drawing/2014/chart" uri="{C3380CC4-5D6E-409C-BE32-E72D297353CC}">
              <c16:uniqueId val="{00000000-C9EB-4B87-8E80-1134DD597B1C}"/>
            </c:ext>
          </c:extLst>
        </c:ser>
        <c:dLbls>
          <c:showLegendKey val="0"/>
          <c:showVal val="0"/>
          <c:showCatName val="0"/>
          <c:showSerName val="0"/>
          <c:showPercent val="0"/>
          <c:showBubbleSize val="0"/>
        </c:dLbls>
        <c:gapWidth val="219"/>
        <c:overlap val="-27"/>
        <c:axId val="925505183"/>
        <c:axId val="925499775"/>
      </c:barChart>
      <c:catAx>
        <c:axId val="925505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925499775"/>
        <c:crosses val="autoZero"/>
        <c:auto val="1"/>
        <c:lblAlgn val="ctr"/>
        <c:lblOffset val="100"/>
        <c:noMultiLvlLbl val="0"/>
      </c:catAx>
      <c:valAx>
        <c:axId val="925499775"/>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r>
                  <a:rPr lang="en-CA" baseline="0" dirty="0">
                    <a:solidFill>
                      <a:sysClr val="windowText" lastClr="000000"/>
                    </a:solidFill>
                    <a:latin typeface="Trebuchet MS" panose="020B0603020202020204" pitchFamily="34" charset="0"/>
                  </a:rPr>
                  <a:t>Inventory per Square Feet ($M)</a:t>
                </a:r>
                <a:endParaRPr lang="en-CA" dirty="0">
                  <a:solidFill>
                    <a:sysClr val="windowText" lastClr="000000"/>
                  </a:solidFill>
                  <a:latin typeface="Trebuchet MS" panose="020B0603020202020204" pitchFamily="34" charset="0"/>
                </a:endParaRPr>
              </a:p>
            </c:rich>
          </c:tx>
          <c:layout>
            <c:manualLayout>
              <c:xMode val="edge"/>
              <c:yMode val="edge"/>
              <c:x val="1.9618926320637727E-2"/>
              <c:y val="9.5509117136408486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CA"/>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925505183"/>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890517426253633"/>
          <c:y val="6.1681365747627663E-2"/>
          <c:w val="0.71152909141254661"/>
          <c:h val="0.72887948750180764"/>
        </c:manualLayout>
      </c:layout>
      <c:barChart>
        <c:barDir val="col"/>
        <c:grouping val="clustered"/>
        <c:varyColors val="0"/>
        <c:ser>
          <c:idx val="0"/>
          <c:order val="0"/>
          <c:tx>
            <c:v>Market Size</c:v>
          </c:tx>
          <c:spPr>
            <a:solidFill>
              <a:srgbClr val="D41935"/>
            </a:solidFill>
            <a:ln>
              <a:solidFill>
                <a:srgbClr val="C00000"/>
              </a:solidFill>
            </a:ln>
            <a:effectLst/>
          </c:spPr>
          <c:invertIfNegative val="0"/>
          <c:cat>
            <c:numRef>
              <c:f>'[Global Sportswear Market Size.xlsx]Data'!$B$6:$B$12</c:f>
              <c:numCache>
                <c:formatCode>General</c:formatCode>
                <c:ptCount val="7"/>
                <c:pt idx="0">
                  <c:v>2019</c:v>
                </c:pt>
                <c:pt idx="1">
                  <c:v>2020</c:v>
                </c:pt>
                <c:pt idx="2">
                  <c:v>2021</c:v>
                </c:pt>
                <c:pt idx="3">
                  <c:v>2022</c:v>
                </c:pt>
                <c:pt idx="4">
                  <c:v>2023</c:v>
                </c:pt>
                <c:pt idx="5">
                  <c:v>2024</c:v>
                </c:pt>
                <c:pt idx="6">
                  <c:v>2025</c:v>
                </c:pt>
              </c:numCache>
            </c:numRef>
          </c:cat>
          <c:val>
            <c:numRef>
              <c:f>'[Global Sportswear Market Size.xlsx]Data'!$C$6:$C$12</c:f>
              <c:numCache>
                <c:formatCode>#,##0</c:formatCode>
                <c:ptCount val="7"/>
                <c:pt idx="0">
                  <c:v>176.25</c:v>
                </c:pt>
                <c:pt idx="1">
                  <c:v>185.24</c:v>
                </c:pt>
                <c:pt idx="2">
                  <c:v>194.69</c:v>
                </c:pt>
                <c:pt idx="3">
                  <c:v>204.62</c:v>
                </c:pt>
                <c:pt idx="4">
                  <c:v>215.05</c:v>
                </c:pt>
                <c:pt idx="5">
                  <c:v>226.02</c:v>
                </c:pt>
                <c:pt idx="6">
                  <c:v>237.55</c:v>
                </c:pt>
              </c:numCache>
            </c:numRef>
          </c:val>
          <c:extLst>
            <c:ext xmlns:c16="http://schemas.microsoft.com/office/drawing/2014/chart" uri="{C3380CC4-5D6E-409C-BE32-E72D297353CC}">
              <c16:uniqueId val="{00000000-38BF-45F9-8272-6F403FEE0F22}"/>
            </c:ext>
          </c:extLst>
        </c:ser>
        <c:dLbls>
          <c:showLegendKey val="0"/>
          <c:showVal val="0"/>
          <c:showCatName val="0"/>
          <c:showSerName val="0"/>
          <c:showPercent val="0"/>
          <c:showBubbleSize val="0"/>
        </c:dLbls>
        <c:gapWidth val="219"/>
        <c:overlap val="-27"/>
        <c:axId val="1118679216"/>
        <c:axId val="1118695440"/>
      </c:barChart>
      <c:lineChart>
        <c:grouping val="standard"/>
        <c:varyColors val="0"/>
        <c:ser>
          <c:idx val="1"/>
          <c:order val="1"/>
          <c:tx>
            <c:v>YoY Change</c:v>
          </c:tx>
          <c:spPr>
            <a:ln w="28575" cap="rnd">
              <a:solidFill>
                <a:schemeClr val="tx1">
                  <a:lumMod val="65000"/>
                  <a:lumOff val="35000"/>
                </a:schemeClr>
              </a:solidFill>
              <a:round/>
            </a:ln>
            <a:effectLst/>
          </c:spPr>
          <c:marker>
            <c:symbol val="none"/>
          </c:marker>
          <c:cat>
            <c:numRef>
              <c:f>'[Global Sportswear Market Size.xlsx]Data'!$B$6:$B$12</c:f>
              <c:numCache>
                <c:formatCode>General</c:formatCode>
                <c:ptCount val="7"/>
                <c:pt idx="0">
                  <c:v>2019</c:v>
                </c:pt>
                <c:pt idx="1">
                  <c:v>2020</c:v>
                </c:pt>
                <c:pt idx="2">
                  <c:v>2021</c:v>
                </c:pt>
                <c:pt idx="3">
                  <c:v>2022</c:v>
                </c:pt>
                <c:pt idx="4">
                  <c:v>2023</c:v>
                </c:pt>
                <c:pt idx="5">
                  <c:v>2024</c:v>
                </c:pt>
                <c:pt idx="6">
                  <c:v>2025</c:v>
                </c:pt>
              </c:numCache>
            </c:numRef>
          </c:cat>
          <c:val>
            <c:numRef>
              <c:f>'[Global Sportswear Market Size.xlsx]Data'!$D$6:$D$12</c:f>
              <c:numCache>
                <c:formatCode>0.00%</c:formatCode>
                <c:ptCount val="7"/>
                <c:pt idx="0" formatCode="0%">
                  <c:v>0</c:v>
                </c:pt>
                <c:pt idx="1">
                  <c:v>5.1007092198581613E-2</c:v>
                </c:pt>
                <c:pt idx="2">
                  <c:v>5.1014899589721378E-2</c:v>
                </c:pt>
                <c:pt idx="3">
                  <c:v>5.1004160460218842E-2</c:v>
                </c:pt>
                <c:pt idx="4">
                  <c:v>5.097253445411009E-2</c:v>
                </c:pt>
                <c:pt idx="5">
                  <c:v>5.1011392699372229E-2</c:v>
                </c:pt>
                <c:pt idx="6">
                  <c:v>5.1013184673922664E-2</c:v>
                </c:pt>
              </c:numCache>
            </c:numRef>
          </c:val>
          <c:smooth val="0"/>
          <c:extLst>
            <c:ext xmlns:c16="http://schemas.microsoft.com/office/drawing/2014/chart" uri="{C3380CC4-5D6E-409C-BE32-E72D297353CC}">
              <c16:uniqueId val="{00000001-38BF-45F9-8272-6F403FEE0F22}"/>
            </c:ext>
          </c:extLst>
        </c:ser>
        <c:dLbls>
          <c:showLegendKey val="0"/>
          <c:showVal val="0"/>
          <c:showCatName val="0"/>
          <c:showSerName val="0"/>
          <c:showPercent val="0"/>
          <c:showBubbleSize val="0"/>
        </c:dLbls>
        <c:marker val="1"/>
        <c:smooth val="0"/>
        <c:axId val="1118685456"/>
        <c:axId val="1118685040"/>
      </c:lineChart>
      <c:catAx>
        <c:axId val="111867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1118695440"/>
        <c:crosses val="autoZero"/>
        <c:auto val="1"/>
        <c:lblAlgn val="ctr"/>
        <c:lblOffset val="100"/>
        <c:noMultiLvlLbl val="0"/>
      </c:catAx>
      <c:valAx>
        <c:axId val="1118695440"/>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CA">
                    <a:solidFill>
                      <a:sysClr val="windowText" lastClr="000000"/>
                    </a:solidFill>
                  </a:rPr>
                  <a:t>Market</a:t>
                </a:r>
                <a:r>
                  <a:rPr lang="en-CA" baseline="0">
                    <a:solidFill>
                      <a:sysClr val="windowText" lastClr="000000"/>
                    </a:solidFill>
                  </a:rPr>
                  <a:t> Size ($B)</a:t>
                </a: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1118679216"/>
        <c:crosses val="autoZero"/>
        <c:crossBetween val="between"/>
      </c:valAx>
      <c:valAx>
        <c:axId val="1118685040"/>
        <c:scaling>
          <c:orientation val="minMax"/>
        </c:scaling>
        <c:delete val="0"/>
        <c:axPos val="r"/>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CA" sz="1000">
                    <a:solidFill>
                      <a:sysClr val="windowText" lastClr="000000"/>
                    </a:solidFill>
                  </a:rPr>
                  <a:t>YoY</a:t>
                </a:r>
                <a:r>
                  <a:rPr lang="en-CA" sz="1000" baseline="0">
                    <a:solidFill>
                      <a:sysClr val="windowText" lastClr="000000"/>
                    </a:solidFill>
                  </a:rPr>
                  <a:t> Change</a:t>
                </a:r>
                <a:endParaRPr lang="en-CA" sz="1000">
                  <a:solidFill>
                    <a:sysClr val="windowText" lastClr="000000"/>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CA"/>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1118685456"/>
        <c:crosses val="max"/>
        <c:crossBetween val="between"/>
      </c:valAx>
      <c:catAx>
        <c:axId val="1118685456"/>
        <c:scaling>
          <c:orientation val="minMax"/>
        </c:scaling>
        <c:delete val="1"/>
        <c:axPos val="b"/>
        <c:numFmt formatCode="General" sourceLinked="1"/>
        <c:majorTickMark val="none"/>
        <c:minorTickMark val="none"/>
        <c:tickLblPos val="nextTo"/>
        <c:crossAx val="1118685040"/>
        <c:crosses val="autoZero"/>
        <c:auto val="1"/>
        <c:lblAlgn val="ctr"/>
        <c:lblOffset val="100"/>
        <c:noMultiLvlLbl val="0"/>
      </c:catAx>
      <c:spPr>
        <a:noFill/>
        <a:ln>
          <a:noFill/>
        </a:ln>
        <a:effectLst/>
      </c:spPr>
    </c:plotArea>
    <c:legend>
      <c:legendPos val="b"/>
      <c:layout>
        <c:manualLayout>
          <c:xMode val="edge"/>
          <c:yMode val="edge"/>
          <c:x val="0.27559441202981322"/>
          <c:y val="0.90950302381657"/>
          <c:w val="0.44881117594037351"/>
          <c:h val="9.0496976183430028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92728194484501"/>
          <c:y val="6.6685949325487881E-2"/>
          <c:w val="0.69371090421620274"/>
          <c:h val="0.71176063547657198"/>
        </c:manualLayout>
      </c:layout>
      <c:barChart>
        <c:barDir val="col"/>
        <c:grouping val="clustered"/>
        <c:varyColors val="0"/>
        <c:ser>
          <c:idx val="0"/>
          <c:order val="0"/>
          <c:tx>
            <c:v>Global Apparel Revenue</c:v>
          </c:tx>
          <c:spPr>
            <a:solidFill>
              <a:srgbClr val="D41935"/>
            </a:solidFill>
            <a:ln>
              <a:solidFill>
                <a:srgbClr val="C00000"/>
              </a:solidFill>
            </a:ln>
            <a:effectLst/>
          </c:spPr>
          <c:invertIfNegative val="0"/>
          <c:cat>
            <c:numRef>
              <c:f>'[Global Apparel Revenue.xlsx]GAR'!$B$6:$B$12</c:f>
              <c:numCache>
                <c:formatCode>General</c:formatCode>
                <c:ptCount val="7"/>
                <c:pt idx="0">
                  <c:v>2019</c:v>
                </c:pt>
                <c:pt idx="1">
                  <c:v>2020</c:v>
                </c:pt>
                <c:pt idx="2">
                  <c:v>2021</c:v>
                </c:pt>
                <c:pt idx="3">
                  <c:v>2022</c:v>
                </c:pt>
                <c:pt idx="4">
                  <c:v>2023</c:v>
                </c:pt>
                <c:pt idx="5">
                  <c:v>2024</c:v>
                </c:pt>
                <c:pt idx="6">
                  <c:v>2025</c:v>
                </c:pt>
              </c:numCache>
            </c:numRef>
          </c:cat>
          <c:val>
            <c:numRef>
              <c:f>'[Global Apparel Revenue.xlsx]GAR'!$C$6:$C$12</c:f>
              <c:numCache>
                <c:formatCode>#,##0</c:formatCode>
                <c:ptCount val="7"/>
                <c:pt idx="0">
                  <c:v>1802.59</c:v>
                </c:pt>
                <c:pt idx="1">
                  <c:v>1460.06</c:v>
                </c:pt>
                <c:pt idx="2">
                  <c:v>1705.53</c:v>
                </c:pt>
                <c:pt idx="3">
                  <c:v>1883.79</c:v>
                </c:pt>
                <c:pt idx="4">
                  <c:v>2028.63</c:v>
                </c:pt>
                <c:pt idx="5">
                  <c:v>2145.38</c:v>
                </c:pt>
                <c:pt idx="6">
                  <c:v>2246.62</c:v>
                </c:pt>
              </c:numCache>
            </c:numRef>
          </c:val>
          <c:extLst>
            <c:ext xmlns:c16="http://schemas.microsoft.com/office/drawing/2014/chart" uri="{C3380CC4-5D6E-409C-BE32-E72D297353CC}">
              <c16:uniqueId val="{00000000-1FD5-4BE5-A81A-824E53507C1B}"/>
            </c:ext>
          </c:extLst>
        </c:ser>
        <c:dLbls>
          <c:showLegendKey val="0"/>
          <c:showVal val="0"/>
          <c:showCatName val="0"/>
          <c:showSerName val="0"/>
          <c:showPercent val="0"/>
          <c:showBubbleSize val="0"/>
        </c:dLbls>
        <c:gapWidth val="219"/>
        <c:overlap val="-27"/>
        <c:axId val="262276495"/>
        <c:axId val="262276911"/>
      </c:barChart>
      <c:lineChart>
        <c:grouping val="standard"/>
        <c:varyColors val="0"/>
        <c:ser>
          <c:idx val="1"/>
          <c:order val="1"/>
          <c:tx>
            <c:v>YoY Change</c:v>
          </c:tx>
          <c:spPr>
            <a:ln w="28575" cap="rnd">
              <a:solidFill>
                <a:schemeClr val="tx1">
                  <a:lumMod val="65000"/>
                  <a:lumOff val="35000"/>
                </a:schemeClr>
              </a:solidFill>
              <a:round/>
            </a:ln>
            <a:effectLst/>
          </c:spPr>
          <c:marker>
            <c:symbol val="none"/>
          </c:marker>
          <c:cat>
            <c:numRef>
              <c:f>'[Global Apparel Revenue.xlsx]GAR'!$B$6:$B$12</c:f>
              <c:numCache>
                <c:formatCode>General</c:formatCode>
                <c:ptCount val="7"/>
                <c:pt idx="0">
                  <c:v>2019</c:v>
                </c:pt>
                <c:pt idx="1">
                  <c:v>2020</c:v>
                </c:pt>
                <c:pt idx="2">
                  <c:v>2021</c:v>
                </c:pt>
                <c:pt idx="3">
                  <c:v>2022</c:v>
                </c:pt>
                <c:pt idx="4">
                  <c:v>2023</c:v>
                </c:pt>
                <c:pt idx="5">
                  <c:v>2024</c:v>
                </c:pt>
                <c:pt idx="6">
                  <c:v>2025</c:v>
                </c:pt>
              </c:numCache>
            </c:numRef>
          </c:cat>
          <c:val>
            <c:numRef>
              <c:f>'[Global Apparel Revenue.xlsx]GAR'!$D$6:$D$12</c:f>
              <c:numCache>
                <c:formatCode>0%</c:formatCode>
                <c:ptCount val="7"/>
                <c:pt idx="0">
                  <c:v>0</c:v>
                </c:pt>
                <c:pt idx="1">
                  <c:v>-0.19002102530248141</c:v>
                </c:pt>
                <c:pt idx="2">
                  <c:v>0.16812322781255568</c:v>
                </c:pt>
                <c:pt idx="3">
                  <c:v>0.10451882992383599</c:v>
                </c:pt>
                <c:pt idx="4">
                  <c:v>7.6887551160161244E-2</c:v>
                </c:pt>
                <c:pt idx="5">
                  <c:v>5.7551155213124122E-2</c:v>
                </c:pt>
                <c:pt idx="6">
                  <c:v>4.7189775237953077E-2</c:v>
                </c:pt>
              </c:numCache>
            </c:numRef>
          </c:val>
          <c:smooth val="0"/>
          <c:extLst>
            <c:ext xmlns:c16="http://schemas.microsoft.com/office/drawing/2014/chart" uri="{C3380CC4-5D6E-409C-BE32-E72D297353CC}">
              <c16:uniqueId val="{00000001-1FD5-4BE5-A81A-824E53507C1B}"/>
            </c:ext>
          </c:extLst>
        </c:ser>
        <c:dLbls>
          <c:showLegendKey val="0"/>
          <c:showVal val="0"/>
          <c:showCatName val="0"/>
          <c:showSerName val="0"/>
          <c:showPercent val="0"/>
          <c:showBubbleSize val="0"/>
        </c:dLbls>
        <c:marker val="1"/>
        <c:smooth val="0"/>
        <c:axId val="234196015"/>
        <c:axId val="234195599"/>
      </c:lineChart>
      <c:catAx>
        <c:axId val="262276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262276911"/>
        <c:crosses val="autoZero"/>
        <c:auto val="1"/>
        <c:lblAlgn val="ctr"/>
        <c:lblOffset val="100"/>
        <c:noMultiLvlLbl val="0"/>
      </c:catAx>
      <c:valAx>
        <c:axId val="262276911"/>
        <c:scaling>
          <c:orientation val="minMax"/>
        </c:scaling>
        <c:delete val="0"/>
        <c:axPos val="l"/>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CA">
                    <a:solidFill>
                      <a:sysClr val="windowText" lastClr="000000"/>
                    </a:solidFill>
                  </a:rPr>
                  <a:t>GAR</a:t>
                </a:r>
                <a:r>
                  <a:rPr lang="en-CA" baseline="0">
                    <a:solidFill>
                      <a:sysClr val="windowText" lastClr="000000"/>
                    </a:solidFill>
                  </a:rPr>
                  <a:t> ($B)</a:t>
                </a:r>
              </a:p>
            </c:rich>
          </c:tx>
          <c:layout>
            <c:manualLayout>
              <c:xMode val="edge"/>
              <c:yMode val="edge"/>
              <c:x val="1.7838939857288481E-2"/>
              <c:y val="0.3025455672207640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262276495"/>
        <c:crosses val="autoZero"/>
        <c:crossBetween val="between"/>
        <c:minorUnit val="100"/>
      </c:valAx>
      <c:valAx>
        <c:axId val="234195599"/>
        <c:scaling>
          <c:orientation val="minMax"/>
        </c:scaling>
        <c:delete val="0"/>
        <c:axPos val="r"/>
        <c:title>
          <c:tx>
            <c:rich>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r>
                  <a:rPr lang="en-CA">
                    <a:solidFill>
                      <a:sysClr val="windowText" lastClr="000000"/>
                    </a:solidFill>
                  </a:rPr>
                  <a:t>YoY</a:t>
                </a:r>
                <a:r>
                  <a:rPr lang="en-CA" baseline="0">
                    <a:solidFill>
                      <a:sysClr val="windowText" lastClr="000000"/>
                    </a:solidFill>
                  </a:rPr>
                  <a:t> Change</a:t>
                </a:r>
              </a:p>
            </c:rich>
          </c:tx>
          <c:layout>
            <c:manualLayout>
              <c:xMode val="edge"/>
              <c:yMode val="edge"/>
              <c:x val="0.94086381404159347"/>
              <c:y val="0.2765270487022455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crossAx val="234196015"/>
        <c:crosses val="max"/>
        <c:crossBetween val="between"/>
        <c:majorUnit val="0.1"/>
      </c:valAx>
      <c:catAx>
        <c:axId val="234196015"/>
        <c:scaling>
          <c:orientation val="minMax"/>
        </c:scaling>
        <c:delete val="1"/>
        <c:axPos val="b"/>
        <c:numFmt formatCode="General" sourceLinked="1"/>
        <c:majorTickMark val="none"/>
        <c:minorTickMark val="none"/>
        <c:tickLblPos val="nextTo"/>
        <c:crossAx val="234195599"/>
        <c:crosses val="autoZero"/>
        <c:auto val="1"/>
        <c:lblAlgn val="ctr"/>
        <c:lblOffset val="100"/>
        <c:noMultiLvlLbl val="0"/>
      </c:catAx>
      <c:spPr>
        <a:noFill/>
        <a:ln>
          <a:noFill/>
        </a:ln>
        <a:effectLst/>
      </c:spPr>
    </c:plotArea>
    <c:legend>
      <c:legendPos val="b"/>
      <c:layout>
        <c:manualLayout>
          <c:xMode val="edge"/>
          <c:yMode val="edge"/>
          <c:x val="0.15142911959561001"/>
          <c:y val="0.88237512442437693"/>
          <c:w val="0.69714155539286615"/>
          <c:h val="0.10261119776047943"/>
        </c:manualLayout>
      </c:layout>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65526017592546"/>
          <c:y val="3.9036139480837777E-2"/>
          <c:w val="0.83710606404359"/>
          <c:h val="0.7234242524520359"/>
        </c:manualLayout>
      </c:layout>
      <c:scatterChart>
        <c:scatterStyle val="lineMarker"/>
        <c:varyColors val="0"/>
        <c:ser>
          <c:idx val="0"/>
          <c:order val="0"/>
          <c:tx>
            <c:v>Lululemon</c:v>
          </c:tx>
          <c:spPr>
            <a:ln w="19050" cap="rnd">
              <a:solidFill>
                <a:srgbClr val="C00000"/>
              </a:solidFill>
              <a:round/>
            </a:ln>
            <a:effectLst/>
          </c:spPr>
          <c:marker>
            <c:symbol val="circle"/>
            <c:size val="5"/>
            <c:spPr>
              <a:solidFill>
                <a:srgbClr val="C00000"/>
              </a:solidFill>
              <a:ln w="9525">
                <a:solidFill>
                  <a:srgbClr val="C00000"/>
                </a:solidFill>
              </a:ln>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0-CF00-4DE6-8AB2-976A41FC563D}"/>
                </c:ext>
              </c:extLst>
            </c:dLbl>
            <c:dLbl>
              <c:idx val="1"/>
              <c:delete val="1"/>
              <c:extLst>
                <c:ext xmlns:c15="http://schemas.microsoft.com/office/drawing/2012/chart" uri="{CE6537A1-D6FC-4f65-9D91-7224C49458BB}"/>
                <c:ext xmlns:c16="http://schemas.microsoft.com/office/drawing/2014/chart" uri="{C3380CC4-5D6E-409C-BE32-E72D297353CC}">
                  <c16:uniqueId val="{00000001-CF00-4DE6-8AB2-976A41FC563D}"/>
                </c:ext>
              </c:extLst>
            </c:dLbl>
            <c:dLbl>
              <c:idx val="2"/>
              <c:delete val="1"/>
              <c:extLst>
                <c:ext xmlns:c15="http://schemas.microsoft.com/office/drawing/2012/chart" uri="{CE6537A1-D6FC-4f65-9D91-7224C49458BB}"/>
                <c:ext xmlns:c16="http://schemas.microsoft.com/office/drawing/2014/chart" uri="{C3380CC4-5D6E-409C-BE32-E72D297353CC}">
                  <c16:uniqueId val="{00000002-CF00-4DE6-8AB2-976A41FC563D}"/>
                </c:ext>
              </c:extLst>
            </c:dLbl>
            <c:dLbl>
              <c:idx val="3"/>
              <c:delete val="1"/>
              <c:extLst>
                <c:ext xmlns:c15="http://schemas.microsoft.com/office/drawing/2012/chart" uri="{CE6537A1-D6FC-4f65-9D91-7224C49458BB}"/>
                <c:ext xmlns:c16="http://schemas.microsoft.com/office/drawing/2014/chart" uri="{C3380CC4-5D6E-409C-BE32-E72D297353CC}">
                  <c16:uniqueId val="{00000003-CF00-4DE6-8AB2-976A41FC563D}"/>
                </c:ext>
              </c:extLst>
            </c:dLbl>
            <c:dLbl>
              <c:idx val="4"/>
              <c:layout>
                <c:manualLayout>
                  <c:x val="-5.5555555555556572E-3"/>
                  <c:y val="-4.6296296296296294E-3"/>
                </c:manualLayout>
              </c:layout>
              <c:tx>
                <c:rich>
                  <a:bodyPr/>
                  <a:lstStyle/>
                  <a:p>
                    <a:r>
                      <a:rPr lang="en-US"/>
                      <a:t>LULU</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CF00-4DE6-8AB2-976A41FC563D}"/>
                </c:ext>
              </c:extLst>
            </c:dLbl>
            <c:dLbl>
              <c:idx val="5"/>
              <c:delete val="1"/>
              <c:extLst>
                <c:ext xmlns:c15="http://schemas.microsoft.com/office/drawing/2012/chart" uri="{CE6537A1-D6FC-4f65-9D91-7224C49458BB}"/>
                <c:ext xmlns:c16="http://schemas.microsoft.com/office/drawing/2014/chart" uri="{C3380CC4-5D6E-409C-BE32-E72D297353CC}">
                  <c16:uniqueId val="{00000005-CF00-4DE6-8AB2-976A41FC563D}"/>
                </c:ext>
              </c:extLst>
            </c:dLbl>
            <c:spPr>
              <a:solidFill>
                <a:srgbClr val="C00000"/>
              </a:solidFill>
              <a:ln>
                <a:solidFill>
                  <a:srgbClr val="C00000"/>
                </a:solid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Sheet1!$A$3:$A$8</c:f>
              <c:numCache>
                <c:formatCode>0</c:formatCode>
                <c:ptCount val="6"/>
                <c:pt idx="0">
                  <c:v>2017</c:v>
                </c:pt>
                <c:pt idx="1">
                  <c:v>2018</c:v>
                </c:pt>
                <c:pt idx="2">
                  <c:v>2019</c:v>
                </c:pt>
                <c:pt idx="3">
                  <c:v>2020</c:v>
                </c:pt>
                <c:pt idx="4">
                  <c:v>2021</c:v>
                </c:pt>
                <c:pt idx="5">
                  <c:v>2022</c:v>
                </c:pt>
              </c:numCache>
            </c:numRef>
          </c:xVal>
          <c:yVal>
            <c:numRef>
              <c:f>Sheet1!$B$3:$B$8</c:f>
              <c:numCache>
                <c:formatCode>0.00%</c:formatCode>
                <c:ptCount val="6"/>
                <c:pt idx="0">
                  <c:v>0.51</c:v>
                </c:pt>
                <c:pt idx="1">
                  <c:v>0.53</c:v>
                </c:pt>
                <c:pt idx="2">
                  <c:v>0.55000000000000004</c:v>
                </c:pt>
                <c:pt idx="3">
                  <c:v>0.55900000000000005</c:v>
                </c:pt>
                <c:pt idx="4">
                  <c:v>0.55830000000000002</c:v>
                </c:pt>
                <c:pt idx="5">
                  <c:v>0.56000000000000005</c:v>
                </c:pt>
              </c:numCache>
            </c:numRef>
          </c:yVal>
          <c:smooth val="0"/>
          <c:extLst>
            <c:ext xmlns:c16="http://schemas.microsoft.com/office/drawing/2014/chart" uri="{C3380CC4-5D6E-409C-BE32-E72D297353CC}">
              <c16:uniqueId val="{00000006-CF00-4DE6-8AB2-976A41FC563D}"/>
            </c:ext>
          </c:extLst>
        </c:ser>
        <c:ser>
          <c:idx val="1"/>
          <c:order val="1"/>
          <c:tx>
            <c:v>Nike</c:v>
          </c:tx>
          <c:spPr>
            <a:ln w="19050" cap="rnd">
              <a:solidFill>
                <a:sysClr val="windowText" lastClr="000000"/>
              </a:solidFill>
              <a:round/>
            </a:ln>
            <a:effectLst/>
          </c:spPr>
          <c:marker>
            <c:symbol val="circle"/>
            <c:size val="5"/>
            <c:spPr>
              <a:solidFill>
                <a:schemeClr val="tx1"/>
              </a:solidFill>
              <a:ln w="9525">
                <a:solidFill>
                  <a:sysClr val="windowText" lastClr="000000"/>
                </a:solidFill>
              </a:ln>
              <a:effectLst/>
            </c:spPr>
          </c:marker>
          <c:xVal>
            <c:numRef>
              <c:f>Sheet1!$A$3:$A$8</c:f>
              <c:numCache>
                <c:formatCode>0</c:formatCode>
                <c:ptCount val="6"/>
                <c:pt idx="0">
                  <c:v>2017</c:v>
                </c:pt>
                <c:pt idx="1">
                  <c:v>2018</c:v>
                </c:pt>
                <c:pt idx="2">
                  <c:v>2019</c:v>
                </c:pt>
                <c:pt idx="3">
                  <c:v>2020</c:v>
                </c:pt>
                <c:pt idx="4">
                  <c:v>2021</c:v>
                </c:pt>
                <c:pt idx="5">
                  <c:v>2022</c:v>
                </c:pt>
              </c:numCache>
            </c:numRef>
          </c:xVal>
          <c:yVal>
            <c:numRef>
              <c:f>Sheet1!$E$3:$E$8</c:f>
              <c:numCache>
                <c:formatCode>0.00%</c:formatCode>
                <c:ptCount val="6"/>
                <c:pt idx="0">
                  <c:v>0.44600000000000001</c:v>
                </c:pt>
                <c:pt idx="1">
                  <c:v>0.438</c:v>
                </c:pt>
                <c:pt idx="2">
                  <c:v>0.44700000000000001</c:v>
                </c:pt>
                <c:pt idx="3">
                  <c:v>0.43</c:v>
                </c:pt>
                <c:pt idx="4">
                  <c:v>0.44</c:v>
                </c:pt>
                <c:pt idx="5">
                  <c:v>0.45</c:v>
                </c:pt>
              </c:numCache>
            </c:numRef>
          </c:yVal>
          <c:smooth val="0"/>
          <c:extLst>
            <c:ext xmlns:c16="http://schemas.microsoft.com/office/drawing/2014/chart" uri="{C3380CC4-5D6E-409C-BE32-E72D297353CC}">
              <c16:uniqueId val="{00000007-CF00-4DE6-8AB2-976A41FC563D}"/>
            </c:ext>
          </c:extLst>
        </c:ser>
        <c:ser>
          <c:idx val="2"/>
          <c:order val="2"/>
          <c:tx>
            <c:v>Under Armour</c:v>
          </c:tx>
          <c:spPr>
            <a:ln w="19050" cap="rnd">
              <a:solidFill>
                <a:srgbClr val="FF0000"/>
              </a:solidFill>
              <a:round/>
            </a:ln>
            <a:effectLst/>
          </c:spPr>
          <c:marker>
            <c:symbol val="circle"/>
            <c:size val="5"/>
            <c:spPr>
              <a:solidFill>
                <a:srgbClr val="FF0000"/>
              </a:solidFill>
              <a:ln w="9525">
                <a:solidFill>
                  <a:srgbClr val="FF0000"/>
                </a:solidFill>
              </a:ln>
              <a:effectLst/>
            </c:spPr>
          </c:marker>
          <c:xVal>
            <c:numRef>
              <c:f>Sheet1!$G$3:$G$8</c:f>
              <c:numCache>
                <c:formatCode>General</c:formatCode>
                <c:ptCount val="6"/>
                <c:pt idx="0">
                  <c:v>2017</c:v>
                </c:pt>
                <c:pt idx="1">
                  <c:v>2018</c:v>
                </c:pt>
                <c:pt idx="2">
                  <c:v>2019</c:v>
                </c:pt>
                <c:pt idx="3">
                  <c:v>2020</c:v>
                </c:pt>
                <c:pt idx="4">
                  <c:v>2021</c:v>
                </c:pt>
                <c:pt idx="5">
                  <c:v>2022</c:v>
                </c:pt>
              </c:numCache>
            </c:numRef>
          </c:xVal>
          <c:yVal>
            <c:numRef>
              <c:f>Sheet1!$H$3:$H$8</c:f>
              <c:numCache>
                <c:formatCode>0.00%</c:formatCode>
                <c:ptCount val="6"/>
                <c:pt idx="0">
                  <c:v>0.45</c:v>
                </c:pt>
                <c:pt idx="1">
                  <c:v>0.45500000000000002</c:v>
                </c:pt>
                <c:pt idx="2">
                  <c:v>0.46899999999999997</c:v>
                </c:pt>
                <c:pt idx="3">
                  <c:v>0.48599999999999999</c:v>
                </c:pt>
                <c:pt idx="4">
                  <c:v>0.4889</c:v>
                </c:pt>
                <c:pt idx="5">
                  <c:v>0.49299999999999999</c:v>
                </c:pt>
              </c:numCache>
            </c:numRef>
          </c:yVal>
          <c:smooth val="0"/>
          <c:extLst>
            <c:ext xmlns:c16="http://schemas.microsoft.com/office/drawing/2014/chart" uri="{C3380CC4-5D6E-409C-BE32-E72D297353CC}">
              <c16:uniqueId val="{00000008-CF00-4DE6-8AB2-976A41FC563D}"/>
            </c:ext>
          </c:extLst>
        </c:ser>
        <c:ser>
          <c:idx val="3"/>
          <c:order val="3"/>
          <c:tx>
            <c:v>Adidas</c:v>
          </c:tx>
          <c:spPr>
            <a:ln w="19050" cap="rnd">
              <a:solidFill>
                <a:schemeClr val="tx1">
                  <a:lumMod val="50000"/>
                  <a:lumOff val="50000"/>
                </a:schemeClr>
              </a:solidFill>
              <a:round/>
            </a:ln>
            <a:effectLst/>
          </c:spPr>
          <c:marker>
            <c:symbol val="circle"/>
            <c:size val="5"/>
            <c:spPr>
              <a:solidFill>
                <a:schemeClr val="bg2">
                  <a:lumMod val="50000"/>
                </a:schemeClr>
              </a:solidFill>
              <a:ln w="9525">
                <a:solidFill>
                  <a:schemeClr val="tx1">
                    <a:lumMod val="50000"/>
                    <a:lumOff val="50000"/>
                  </a:schemeClr>
                </a:solidFill>
              </a:ln>
              <a:effectLst/>
            </c:spPr>
          </c:marker>
          <c:xVal>
            <c:numRef>
              <c:f>Sheet1!$A$3:$A$8</c:f>
              <c:numCache>
                <c:formatCode>0</c:formatCode>
                <c:ptCount val="6"/>
                <c:pt idx="0">
                  <c:v>2017</c:v>
                </c:pt>
                <c:pt idx="1">
                  <c:v>2018</c:v>
                </c:pt>
                <c:pt idx="2">
                  <c:v>2019</c:v>
                </c:pt>
                <c:pt idx="3">
                  <c:v>2020</c:v>
                </c:pt>
                <c:pt idx="4">
                  <c:v>2021</c:v>
                </c:pt>
                <c:pt idx="5">
                  <c:v>2022</c:v>
                </c:pt>
              </c:numCache>
            </c:numRef>
          </c:xVal>
          <c:yVal>
            <c:numRef>
              <c:f>Sheet1!$N$3:$N$8</c:f>
              <c:numCache>
                <c:formatCode>0.00%</c:formatCode>
                <c:ptCount val="6"/>
                <c:pt idx="0">
                  <c:v>0.39500000000000002</c:v>
                </c:pt>
                <c:pt idx="1">
                  <c:v>0.41199999999999998</c:v>
                </c:pt>
                <c:pt idx="2">
                  <c:v>0.4</c:v>
                </c:pt>
                <c:pt idx="3">
                  <c:v>0.42499999999999999</c:v>
                </c:pt>
                <c:pt idx="4">
                  <c:v>0.4199</c:v>
                </c:pt>
                <c:pt idx="5">
                  <c:v>0.4239</c:v>
                </c:pt>
              </c:numCache>
            </c:numRef>
          </c:yVal>
          <c:smooth val="0"/>
          <c:extLst>
            <c:ext xmlns:c16="http://schemas.microsoft.com/office/drawing/2014/chart" uri="{C3380CC4-5D6E-409C-BE32-E72D297353CC}">
              <c16:uniqueId val="{00000009-CF00-4DE6-8AB2-976A41FC563D}"/>
            </c:ext>
          </c:extLst>
        </c:ser>
        <c:ser>
          <c:idx val="4"/>
          <c:order val="4"/>
          <c:tx>
            <c:v>Puma</c:v>
          </c:tx>
          <c:spPr>
            <a:ln w="19050" cap="rnd">
              <a:solidFill>
                <a:srgbClr val="FFC000"/>
              </a:solidFill>
              <a:round/>
            </a:ln>
            <a:effectLst/>
          </c:spPr>
          <c:marker>
            <c:symbol val="circle"/>
            <c:size val="5"/>
            <c:spPr>
              <a:solidFill>
                <a:srgbClr val="FFC000"/>
              </a:solidFill>
              <a:ln w="9525">
                <a:solidFill>
                  <a:srgbClr val="FFC000"/>
                </a:solidFill>
              </a:ln>
              <a:effectLst/>
            </c:spPr>
          </c:marker>
          <c:xVal>
            <c:numRef>
              <c:f>Sheet1!$A$3:$A$8</c:f>
              <c:numCache>
                <c:formatCode>0</c:formatCode>
                <c:ptCount val="6"/>
                <c:pt idx="0">
                  <c:v>2017</c:v>
                </c:pt>
                <c:pt idx="1">
                  <c:v>2018</c:v>
                </c:pt>
                <c:pt idx="2">
                  <c:v>2019</c:v>
                </c:pt>
                <c:pt idx="3">
                  <c:v>2020</c:v>
                </c:pt>
                <c:pt idx="4">
                  <c:v>2021</c:v>
                </c:pt>
                <c:pt idx="5">
                  <c:v>2022</c:v>
                </c:pt>
              </c:numCache>
            </c:numRef>
          </c:xVal>
          <c:yVal>
            <c:numRef>
              <c:f>Sheet1!$K$3:$K$8</c:f>
              <c:numCache>
                <c:formatCode>0.00%</c:formatCode>
                <c:ptCount val="6"/>
                <c:pt idx="0">
                  <c:v>0.47299999999999998</c:v>
                </c:pt>
                <c:pt idx="1">
                  <c:v>0.4839</c:v>
                </c:pt>
                <c:pt idx="2">
                  <c:v>0.44800000000000001</c:v>
                </c:pt>
                <c:pt idx="3">
                  <c:v>0.46960000000000002</c:v>
                </c:pt>
                <c:pt idx="4">
                  <c:v>0.48330000000000001</c:v>
                </c:pt>
                <c:pt idx="5">
                  <c:v>0.49220000000000003</c:v>
                </c:pt>
              </c:numCache>
            </c:numRef>
          </c:yVal>
          <c:smooth val="0"/>
          <c:extLst>
            <c:ext xmlns:c16="http://schemas.microsoft.com/office/drawing/2014/chart" uri="{C3380CC4-5D6E-409C-BE32-E72D297353CC}">
              <c16:uniqueId val="{0000000A-CF00-4DE6-8AB2-976A41FC563D}"/>
            </c:ext>
          </c:extLst>
        </c:ser>
        <c:dLbls>
          <c:showLegendKey val="0"/>
          <c:showVal val="0"/>
          <c:showCatName val="0"/>
          <c:showSerName val="0"/>
          <c:showPercent val="0"/>
          <c:showBubbleSize val="0"/>
        </c:dLbls>
        <c:axId val="1752585520"/>
        <c:axId val="1866002928"/>
      </c:scatterChart>
      <c:valAx>
        <c:axId val="1752585520"/>
        <c:scaling>
          <c:orientation val="minMax"/>
          <c:max val="2022"/>
          <c:min val="2017"/>
        </c:scaling>
        <c:delete val="0"/>
        <c:axPos val="b"/>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1866002928"/>
        <c:crosses val="autoZero"/>
        <c:crossBetween val="midCat"/>
      </c:valAx>
      <c:valAx>
        <c:axId val="1866002928"/>
        <c:scaling>
          <c:orientation val="minMax"/>
          <c:max val="0.60000000000000009"/>
          <c:min val="0.30000000000000004"/>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solidFill>
                      <a:schemeClr val="tx1"/>
                    </a:solidFill>
                    <a:latin typeface="Trebuchet MS" panose="020B0603020202020204" pitchFamily="34" charset="0"/>
                  </a:rPr>
                  <a:t>Gross</a:t>
                </a:r>
                <a:r>
                  <a:rPr lang="en-CA" baseline="0" dirty="0">
                    <a:solidFill>
                      <a:schemeClr val="tx1"/>
                    </a:solidFill>
                    <a:latin typeface="Trebuchet MS" panose="020B0603020202020204" pitchFamily="34" charset="0"/>
                  </a:rPr>
                  <a:t> Profit Margin</a:t>
                </a:r>
                <a:endParaRPr lang="en-CA" dirty="0">
                  <a:solidFill>
                    <a:schemeClr val="tx1"/>
                  </a:solidFill>
                  <a:latin typeface="Trebuchet MS" panose="020B0603020202020204" pitchFamily="34" charset="0"/>
                </a:endParaRPr>
              </a:p>
            </c:rich>
          </c:tx>
          <c:layout>
            <c:manualLayout>
              <c:xMode val="edge"/>
              <c:yMode val="edge"/>
              <c:x val="3.7378027885051489E-3"/>
              <c:y val="0.1309427382648248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CA"/>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1752585520"/>
        <c:crosses val="autoZero"/>
        <c:crossBetween val="midCat"/>
        <c:majorUnit val="0.1"/>
      </c:valAx>
      <c:spPr>
        <a:noFill/>
        <a:ln>
          <a:noFill/>
        </a:ln>
        <a:effectLst/>
      </c:spPr>
    </c:plotArea>
    <c:legend>
      <c:legendPos val="b"/>
      <c:layout>
        <c:manualLayout>
          <c:xMode val="edge"/>
          <c:yMode val="edge"/>
          <c:x val="4.9999988091328086E-2"/>
          <c:y val="0.87634640944725206"/>
          <c:w val="0.89999978564390548"/>
          <c:h val="0.11717378382446357"/>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098095417532788E-2"/>
          <c:y val="4.8685885152749589E-2"/>
          <c:w val="0.89258274313824204"/>
          <c:h val="0.72818238163503801"/>
        </c:manualLayout>
      </c:layout>
      <c:barChart>
        <c:barDir val="col"/>
        <c:grouping val="clustered"/>
        <c:varyColors val="0"/>
        <c:ser>
          <c:idx val="0"/>
          <c:order val="0"/>
          <c:tx>
            <c:v>Lululemon</c:v>
          </c:tx>
          <c:spPr>
            <a:solidFill>
              <a:srgbClr val="D41935"/>
            </a:solidFill>
            <a:ln>
              <a:noFill/>
            </a:ln>
            <a:effectLst/>
          </c:spPr>
          <c:invertIfNegative val="0"/>
          <c:dLbls>
            <c:dLbl>
              <c:idx val="3"/>
              <c:layout>
                <c:manualLayout>
                  <c:x val="0"/>
                  <c:y val="0.19251617104050911"/>
                </c:manualLayout>
              </c:layout>
              <c:tx>
                <c:rich>
                  <a:bodyPr rot="-5400000" spcFirstLastPara="1" vertOverflow="ellipsis" wrap="square" lIns="38100" tIns="19050" rIns="38100" bIns="19050" anchor="ctr" anchorCtr="1">
                    <a:noAutofit/>
                  </a:bodyPr>
                  <a:lstStyle/>
                  <a:p>
                    <a:pPr>
                      <a:defRPr sz="1000" b="0" i="0" u="none" strike="noStrike" kern="1200" baseline="0">
                        <a:solidFill>
                          <a:schemeClr val="bg1"/>
                        </a:solidFill>
                        <a:latin typeface="+mn-lt"/>
                        <a:ea typeface="+mn-ea"/>
                        <a:cs typeface="+mn-cs"/>
                      </a:defRPr>
                    </a:pPr>
                    <a:r>
                      <a:rPr lang="en-US" sz="1000" b="0" dirty="0">
                        <a:solidFill>
                          <a:schemeClr val="bg1"/>
                        </a:solidFill>
                      </a:rPr>
                      <a:t>LULU</a:t>
                    </a:r>
                  </a:p>
                </c:rich>
              </c:tx>
              <c:spPr>
                <a:noFill/>
                <a:ln>
                  <a:noFill/>
                </a:ln>
                <a:effectLst/>
              </c:spPr>
              <c:txPr>
                <a:bodyPr rot="-5400000" spcFirstLastPara="1" vertOverflow="ellipsis" wrap="square" lIns="38100" tIns="19050" rIns="38100" bIns="19050" anchor="ctr" anchorCtr="1">
                  <a:noAutofit/>
                </a:bodyPr>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8349890203861094"/>
                      <c:h val="0.16832233912878897"/>
                    </c:manualLayout>
                  </c15:layout>
                  <c15:showDataLabelsRange val="0"/>
                </c:ext>
                <c:ext xmlns:c16="http://schemas.microsoft.com/office/drawing/2014/chart" uri="{C3380CC4-5D6E-409C-BE32-E72D297353CC}">
                  <c16:uniqueId val="{00000000-F3C4-470E-9E96-0AAB8D1F8DD5}"/>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Sheet1!$A$3:$A$6</c:f>
              <c:numCache>
                <c:formatCode>0</c:formatCode>
                <c:ptCount val="4"/>
                <c:pt idx="0">
                  <c:v>2017</c:v>
                </c:pt>
                <c:pt idx="1">
                  <c:v>2018</c:v>
                </c:pt>
                <c:pt idx="2">
                  <c:v>2019</c:v>
                </c:pt>
                <c:pt idx="3">
                  <c:v>2020</c:v>
                </c:pt>
              </c:numCache>
            </c:numRef>
          </c:cat>
          <c:val>
            <c:numRef>
              <c:f>Sheet1!$B$3:$B$6</c:f>
              <c:numCache>
                <c:formatCode>General</c:formatCode>
                <c:ptCount val="4"/>
                <c:pt idx="0">
                  <c:v>3.93</c:v>
                </c:pt>
                <c:pt idx="1">
                  <c:v>3.98</c:v>
                </c:pt>
                <c:pt idx="2">
                  <c:v>4.01</c:v>
                </c:pt>
                <c:pt idx="3">
                  <c:v>3.8</c:v>
                </c:pt>
              </c:numCache>
            </c:numRef>
          </c:val>
          <c:extLst>
            <c:ext xmlns:c16="http://schemas.microsoft.com/office/drawing/2014/chart" uri="{C3380CC4-5D6E-409C-BE32-E72D297353CC}">
              <c16:uniqueId val="{00000001-F3C4-470E-9E96-0AAB8D1F8DD5}"/>
            </c:ext>
          </c:extLst>
        </c:ser>
        <c:ser>
          <c:idx val="1"/>
          <c:order val="1"/>
          <c:tx>
            <c:v>Nike</c:v>
          </c:tx>
          <c:spPr>
            <a:solidFill>
              <a:schemeClr val="tx1"/>
            </a:solidFill>
            <a:ln>
              <a:solidFill>
                <a:sysClr val="windowText" lastClr="000000"/>
              </a:solidFill>
            </a:ln>
            <a:effectLst/>
          </c:spPr>
          <c:invertIfNegative val="0"/>
          <c:cat>
            <c:numRef>
              <c:f>Sheet1!$A$3:$A$6</c:f>
              <c:numCache>
                <c:formatCode>0</c:formatCode>
                <c:ptCount val="4"/>
                <c:pt idx="0">
                  <c:v>2017</c:v>
                </c:pt>
                <c:pt idx="1">
                  <c:v>2018</c:v>
                </c:pt>
                <c:pt idx="2">
                  <c:v>2019</c:v>
                </c:pt>
                <c:pt idx="3">
                  <c:v>2020</c:v>
                </c:pt>
              </c:numCache>
            </c:numRef>
          </c:cat>
          <c:val>
            <c:numRef>
              <c:f>Sheet1!$D$3:$D$6</c:f>
              <c:numCache>
                <c:formatCode>General</c:formatCode>
                <c:ptCount val="4"/>
                <c:pt idx="0">
                  <c:v>3.85</c:v>
                </c:pt>
                <c:pt idx="1">
                  <c:v>3.96</c:v>
                </c:pt>
                <c:pt idx="2">
                  <c:v>3.98</c:v>
                </c:pt>
                <c:pt idx="3">
                  <c:v>3.26</c:v>
                </c:pt>
              </c:numCache>
            </c:numRef>
          </c:val>
          <c:extLst>
            <c:ext xmlns:c16="http://schemas.microsoft.com/office/drawing/2014/chart" uri="{C3380CC4-5D6E-409C-BE32-E72D297353CC}">
              <c16:uniqueId val="{00000002-F3C4-470E-9E96-0AAB8D1F8DD5}"/>
            </c:ext>
          </c:extLst>
        </c:ser>
        <c:ser>
          <c:idx val="2"/>
          <c:order val="2"/>
          <c:tx>
            <c:v>Under Armour</c:v>
          </c:tx>
          <c:spPr>
            <a:solidFill>
              <a:srgbClr val="FF0000"/>
            </a:solidFill>
            <a:ln>
              <a:solidFill>
                <a:srgbClr val="FF0000"/>
              </a:solidFill>
            </a:ln>
            <a:effectLst/>
          </c:spPr>
          <c:invertIfNegative val="0"/>
          <c:cat>
            <c:numRef>
              <c:f>Sheet1!$A$3:$A$6</c:f>
              <c:numCache>
                <c:formatCode>0</c:formatCode>
                <c:ptCount val="4"/>
                <c:pt idx="0">
                  <c:v>2017</c:v>
                </c:pt>
                <c:pt idx="1">
                  <c:v>2018</c:v>
                </c:pt>
                <c:pt idx="2">
                  <c:v>2019</c:v>
                </c:pt>
                <c:pt idx="3">
                  <c:v>2020</c:v>
                </c:pt>
              </c:numCache>
            </c:numRef>
          </c:cat>
          <c:val>
            <c:numRef>
              <c:f>Sheet1!$F$3:$F$6</c:f>
              <c:numCache>
                <c:formatCode>General</c:formatCode>
                <c:ptCount val="4"/>
                <c:pt idx="0">
                  <c:v>2.64</c:v>
                </c:pt>
                <c:pt idx="1">
                  <c:v>2.62</c:v>
                </c:pt>
                <c:pt idx="2">
                  <c:v>2.93</c:v>
                </c:pt>
                <c:pt idx="3">
                  <c:v>2.59</c:v>
                </c:pt>
              </c:numCache>
            </c:numRef>
          </c:val>
          <c:extLst>
            <c:ext xmlns:c16="http://schemas.microsoft.com/office/drawing/2014/chart" uri="{C3380CC4-5D6E-409C-BE32-E72D297353CC}">
              <c16:uniqueId val="{00000003-F3C4-470E-9E96-0AAB8D1F8DD5}"/>
            </c:ext>
          </c:extLst>
        </c:ser>
        <c:ser>
          <c:idx val="3"/>
          <c:order val="3"/>
          <c:tx>
            <c:v>Adidas</c:v>
          </c:tx>
          <c:spPr>
            <a:solidFill>
              <a:schemeClr val="bg2">
                <a:lumMod val="50000"/>
              </a:schemeClr>
            </a:solidFill>
            <a:ln>
              <a:solidFill>
                <a:schemeClr val="bg2">
                  <a:lumMod val="50000"/>
                </a:schemeClr>
              </a:solidFill>
            </a:ln>
            <a:effectLst/>
          </c:spPr>
          <c:invertIfNegative val="0"/>
          <c:cat>
            <c:numRef>
              <c:f>Sheet1!$A$3:$A$6</c:f>
              <c:numCache>
                <c:formatCode>0</c:formatCode>
                <c:ptCount val="4"/>
                <c:pt idx="0">
                  <c:v>2017</c:v>
                </c:pt>
                <c:pt idx="1">
                  <c:v>2018</c:v>
                </c:pt>
                <c:pt idx="2">
                  <c:v>2019</c:v>
                </c:pt>
                <c:pt idx="3">
                  <c:v>2020</c:v>
                </c:pt>
              </c:numCache>
            </c:numRef>
          </c:cat>
          <c:val>
            <c:numRef>
              <c:f>Sheet1!$H$3:$H$6</c:f>
              <c:numCache>
                <c:formatCode>General</c:formatCode>
                <c:ptCount val="4"/>
                <c:pt idx="0">
                  <c:v>2.82</c:v>
                </c:pt>
                <c:pt idx="1">
                  <c:v>2.96</c:v>
                </c:pt>
                <c:pt idx="2">
                  <c:v>3.01</c:v>
                </c:pt>
                <c:pt idx="3">
                  <c:v>2.36</c:v>
                </c:pt>
              </c:numCache>
            </c:numRef>
          </c:val>
          <c:extLst>
            <c:ext xmlns:c16="http://schemas.microsoft.com/office/drawing/2014/chart" uri="{C3380CC4-5D6E-409C-BE32-E72D297353CC}">
              <c16:uniqueId val="{00000004-F3C4-470E-9E96-0AAB8D1F8DD5}"/>
            </c:ext>
          </c:extLst>
        </c:ser>
        <c:ser>
          <c:idx val="4"/>
          <c:order val="4"/>
          <c:tx>
            <c:v>Puma</c:v>
          </c:tx>
          <c:spPr>
            <a:solidFill>
              <a:srgbClr val="FFC000"/>
            </a:solidFill>
            <a:ln>
              <a:solidFill>
                <a:srgbClr val="FFC000"/>
              </a:solidFill>
            </a:ln>
            <a:effectLst/>
          </c:spPr>
          <c:invertIfNegative val="0"/>
          <c:cat>
            <c:numRef>
              <c:f>Sheet1!$A$3:$A$6</c:f>
              <c:numCache>
                <c:formatCode>0</c:formatCode>
                <c:ptCount val="4"/>
                <c:pt idx="0">
                  <c:v>2017</c:v>
                </c:pt>
                <c:pt idx="1">
                  <c:v>2018</c:v>
                </c:pt>
                <c:pt idx="2">
                  <c:v>2019</c:v>
                </c:pt>
                <c:pt idx="3">
                  <c:v>2020</c:v>
                </c:pt>
              </c:numCache>
            </c:numRef>
          </c:cat>
          <c:val>
            <c:numRef>
              <c:f>Sheet1!$J$3:$J$6</c:f>
              <c:numCache>
                <c:formatCode>General</c:formatCode>
                <c:ptCount val="4"/>
                <c:pt idx="0">
                  <c:v>2.9</c:v>
                </c:pt>
                <c:pt idx="1">
                  <c:v>2.8</c:v>
                </c:pt>
                <c:pt idx="2">
                  <c:v>2.8</c:v>
                </c:pt>
                <c:pt idx="3">
                  <c:v>2.5</c:v>
                </c:pt>
              </c:numCache>
            </c:numRef>
          </c:val>
          <c:extLst>
            <c:ext xmlns:c16="http://schemas.microsoft.com/office/drawing/2014/chart" uri="{C3380CC4-5D6E-409C-BE32-E72D297353CC}">
              <c16:uniqueId val="{00000005-F3C4-470E-9E96-0AAB8D1F8DD5}"/>
            </c:ext>
          </c:extLst>
        </c:ser>
        <c:dLbls>
          <c:showLegendKey val="0"/>
          <c:showVal val="0"/>
          <c:showCatName val="0"/>
          <c:showSerName val="0"/>
          <c:showPercent val="0"/>
          <c:showBubbleSize val="0"/>
        </c:dLbls>
        <c:gapWidth val="219"/>
        <c:overlap val="-27"/>
        <c:axId val="933219631"/>
        <c:axId val="933220463"/>
      </c:barChart>
      <c:catAx>
        <c:axId val="933219631"/>
        <c:scaling>
          <c:orientation val="minMax"/>
        </c:scaling>
        <c:delete val="0"/>
        <c:axPos val="b"/>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933220463"/>
        <c:crosses val="autoZero"/>
        <c:auto val="1"/>
        <c:lblAlgn val="ctr"/>
        <c:lblOffset val="100"/>
        <c:noMultiLvlLbl val="0"/>
      </c:catAx>
      <c:valAx>
        <c:axId val="933220463"/>
        <c:scaling>
          <c:orientation val="minMax"/>
          <c:max val="5"/>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solidFill>
                      <a:schemeClr val="tx1"/>
                    </a:solidFill>
                    <a:latin typeface="Trebuchet MS" panose="020B0603020202020204" pitchFamily="34" charset="0"/>
                  </a:rPr>
                  <a:t>Inventory Turnover Ratio</a:t>
                </a:r>
              </a:p>
            </c:rich>
          </c:tx>
          <c:layout>
            <c:manualLayout>
              <c:xMode val="edge"/>
              <c:yMode val="edge"/>
              <c:x val="4.2234597529674485E-3"/>
              <c:y val="6.9858392592697729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933219631"/>
        <c:crosses val="autoZero"/>
        <c:crossBetween val="between"/>
      </c:valAx>
      <c:spPr>
        <a:noFill/>
        <a:ln>
          <a:noFill/>
        </a:ln>
        <a:effectLst/>
      </c:spPr>
    </c:plotArea>
    <c:legend>
      <c:legendPos val="b"/>
      <c:layout>
        <c:manualLayout>
          <c:xMode val="edge"/>
          <c:yMode val="edge"/>
          <c:x val="0.14606878076453042"/>
          <c:y val="0.8913445843328176"/>
          <c:w val="0.70786224427661182"/>
          <c:h val="0.10865541566718237"/>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840980281488137E-2"/>
          <c:y val="3.287546994819477E-2"/>
          <c:w val="0.91283288936750784"/>
          <c:h val="0.74272974945842785"/>
        </c:manualLayout>
      </c:layout>
      <c:barChart>
        <c:barDir val="bar"/>
        <c:grouping val="clustered"/>
        <c:varyColors val="0"/>
        <c:ser>
          <c:idx val="0"/>
          <c:order val="0"/>
          <c:spPr>
            <a:solidFill>
              <a:srgbClr val="D41935"/>
            </a:solidFill>
            <a:ln>
              <a:solidFill>
                <a:srgbClr val="C00000"/>
              </a:solidFill>
            </a:ln>
            <a:effectLst/>
          </c:spPr>
          <c:invertIfNegative val="0"/>
          <c:cat>
            <c:strRef>
              <c:f>Data!$B$7:$B$11</c:f>
              <c:strCache>
                <c:ptCount val="5"/>
                <c:pt idx="0">
                  <c:v>Under Armour</c:v>
                </c:pt>
                <c:pt idx="1">
                  <c:v>Nike</c:v>
                </c:pt>
                <c:pt idx="2">
                  <c:v>Adidas</c:v>
                </c:pt>
                <c:pt idx="3">
                  <c:v>Puma</c:v>
                </c:pt>
                <c:pt idx="4">
                  <c:v>Lululemon</c:v>
                </c:pt>
              </c:strCache>
            </c:strRef>
          </c:cat>
          <c:val>
            <c:numRef>
              <c:f>Data!$C$7:$C$11</c:f>
              <c:numCache>
                <c:formatCode>0%</c:formatCode>
                <c:ptCount val="5"/>
                <c:pt idx="0">
                  <c:v>-3.7000000000000005E-2</c:v>
                </c:pt>
                <c:pt idx="1">
                  <c:v>5.4000000000000006E-2</c:v>
                </c:pt>
                <c:pt idx="2">
                  <c:v>0.129</c:v>
                </c:pt>
                <c:pt idx="3">
                  <c:v>0.157</c:v>
                </c:pt>
                <c:pt idx="4">
                  <c:v>0.21199999999999999</c:v>
                </c:pt>
              </c:numCache>
            </c:numRef>
          </c:val>
          <c:extLst>
            <c:ext xmlns:c16="http://schemas.microsoft.com/office/drawing/2014/chart" uri="{C3380CC4-5D6E-409C-BE32-E72D297353CC}">
              <c16:uniqueId val="{00000000-5142-49B6-90C5-FDA0B8E949E9}"/>
            </c:ext>
          </c:extLst>
        </c:ser>
        <c:dLbls>
          <c:showLegendKey val="0"/>
          <c:showVal val="0"/>
          <c:showCatName val="0"/>
          <c:showSerName val="0"/>
          <c:showPercent val="0"/>
          <c:showBubbleSize val="0"/>
        </c:dLbls>
        <c:gapWidth val="182"/>
        <c:axId val="1037958208"/>
        <c:axId val="1037951968"/>
      </c:barChart>
      <c:catAx>
        <c:axId val="1037958208"/>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1037951968"/>
        <c:crosses val="autoZero"/>
        <c:auto val="1"/>
        <c:lblAlgn val="ctr"/>
        <c:lblOffset val="100"/>
        <c:noMultiLvlLbl val="0"/>
      </c:catAx>
      <c:valAx>
        <c:axId val="1037951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solidFill>
                      <a:schemeClr val="tx1"/>
                    </a:solidFill>
                    <a:latin typeface="Trebuchet MS" panose="020B0603020202020204" pitchFamily="34" charset="0"/>
                  </a:rPr>
                  <a:t>Sales Growth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Trebuchet MS" panose="020B0603020202020204" pitchFamily="34" charset="0"/>
                <a:ea typeface="+mn-ea"/>
                <a:cs typeface="+mn-cs"/>
              </a:defRPr>
            </a:pPr>
            <a:endParaRPr lang="en-US"/>
          </a:p>
        </c:txPr>
        <c:crossAx val="103795820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83849-8C76-4E2C-9172-84A2FD23723F}"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CA"/>
        </a:p>
      </dgm:t>
    </dgm:pt>
    <dgm:pt modelId="{1046E614-CA33-4C50-8242-862EA1EACB85}">
      <dgm:prSet phldrT="[Text]" custT="1"/>
      <dgm:spPr>
        <a:solidFill>
          <a:srgbClr val="8D1123"/>
        </a:solidFill>
      </dgm:spPr>
      <dgm:t>
        <a:bodyPr/>
        <a:lstStyle/>
        <a:p>
          <a:r>
            <a:rPr lang="en-CA" sz="1600" b="1" dirty="0">
              <a:solidFill>
                <a:schemeClr val="bg1"/>
              </a:solidFill>
              <a:latin typeface="Trebuchet MS" panose="020B0603020202020204" pitchFamily="34" charset="0"/>
            </a:rPr>
            <a:t>Events</a:t>
          </a:r>
          <a:endParaRPr lang="en-CA" sz="2000" b="1" dirty="0">
            <a:solidFill>
              <a:schemeClr val="bg1"/>
            </a:solidFill>
            <a:latin typeface="Trebuchet MS" panose="020B0603020202020204" pitchFamily="34" charset="0"/>
          </a:endParaRPr>
        </a:p>
      </dgm:t>
    </dgm:pt>
    <dgm:pt modelId="{713B10B1-2856-433A-BA8F-E9C19379B491}" type="parTrans" cxnId="{0B02FDE0-E9B4-41A3-A403-8244F925DD8E}">
      <dgm:prSet/>
      <dgm:spPr/>
      <dgm:t>
        <a:bodyPr/>
        <a:lstStyle/>
        <a:p>
          <a:endParaRPr lang="en-CA"/>
        </a:p>
      </dgm:t>
    </dgm:pt>
    <dgm:pt modelId="{43549EAD-1700-4620-9663-556D03E3948E}" type="sibTrans" cxnId="{0B02FDE0-E9B4-41A3-A403-8244F925DD8E}">
      <dgm:prSet/>
      <dgm:spPr/>
      <dgm:t>
        <a:bodyPr/>
        <a:lstStyle/>
        <a:p>
          <a:endParaRPr lang="en-CA"/>
        </a:p>
      </dgm:t>
    </dgm:pt>
    <dgm:pt modelId="{E0AC5CDF-546E-4028-8A12-6D8EA8702903}">
      <dgm:prSet phldrT="[Text]" custT="1"/>
      <dgm:spPr>
        <a:solidFill>
          <a:srgbClr val="8D1123"/>
        </a:solidFill>
      </dgm:spPr>
      <dgm:t>
        <a:bodyPr/>
        <a:lstStyle/>
        <a:p>
          <a:r>
            <a:rPr lang="en-CA" sz="1600" b="1" dirty="0">
              <a:solidFill>
                <a:schemeClr val="bg1"/>
              </a:solidFill>
              <a:latin typeface="Trebuchet MS" panose="020B0603020202020204" pitchFamily="34" charset="0"/>
            </a:rPr>
            <a:t>Brick and Mortar </a:t>
          </a:r>
        </a:p>
      </dgm:t>
    </dgm:pt>
    <dgm:pt modelId="{E5CF9A28-1BB2-4376-B7E5-96A6FA70760C}" type="parTrans" cxnId="{54724246-8BE2-4867-9C20-A126B4D8087C}">
      <dgm:prSet/>
      <dgm:spPr/>
      <dgm:t>
        <a:bodyPr/>
        <a:lstStyle/>
        <a:p>
          <a:endParaRPr lang="en-CA"/>
        </a:p>
      </dgm:t>
    </dgm:pt>
    <dgm:pt modelId="{DF6077E5-23A6-4E32-8F7B-724EC81CA5D8}" type="sibTrans" cxnId="{54724246-8BE2-4867-9C20-A126B4D8087C}">
      <dgm:prSet/>
      <dgm:spPr/>
      <dgm:t>
        <a:bodyPr/>
        <a:lstStyle/>
        <a:p>
          <a:endParaRPr lang="en-CA"/>
        </a:p>
      </dgm:t>
    </dgm:pt>
    <dgm:pt modelId="{D24A9249-4BE4-4398-812E-B5CB56D1E525}">
      <dgm:prSet phldrT="[Text]" custT="1"/>
      <dgm:spPr>
        <a:solidFill>
          <a:srgbClr val="8D1123"/>
        </a:solidFill>
      </dgm:spPr>
      <dgm:t>
        <a:bodyPr/>
        <a:lstStyle/>
        <a:p>
          <a:r>
            <a:rPr lang="en-CA" sz="1600" b="1" dirty="0">
              <a:solidFill>
                <a:schemeClr val="bg1"/>
              </a:solidFill>
              <a:latin typeface="Trebuchet MS" panose="020B0603020202020204" pitchFamily="34" charset="0"/>
            </a:rPr>
            <a:t>Member</a:t>
          </a:r>
        </a:p>
        <a:p>
          <a:r>
            <a:rPr lang="en-CA" sz="1600" b="1" dirty="0">
              <a:solidFill>
                <a:schemeClr val="bg1"/>
              </a:solidFill>
              <a:latin typeface="Trebuchet MS" panose="020B0603020202020204" pitchFamily="34" charset="0"/>
            </a:rPr>
            <a:t>Program </a:t>
          </a:r>
        </a:p>
      </dgm:t>
    </dgm:pt>
    <dgm:pt modelId="{C067D3C8-7B26-4C4A-93FA-F3CFF6D30397}" type="parTrans" cxnId="{109E122A-8BC0-43FC-8492-11694C118376}">
      <dgm:prSet/>
      <dgm:spPr/>
      <dgm:t>
        <a:bodyPr/>
        <a:lstStyle/>
        <a:p>
          <a:endParaRPr lang="en-CA"/>
        </a:p>
      </dgm:t>
    </dgm:pt>
    <dgm:pt modelId="{939EFACC-88D8-410D-9523-EA5B6AD80FA9}" type="sibTrans" cxnId="{109E122A-8BC0-43FC-8492-11694C118376}">
      <dgm:prSet/>
      <dgm:spPr/>
      <dgm:t>
        <a:bodyPr/>
        <a:lstStyle/>
        <a:p>
          <a:endParaRPr lang="en-CA"/>
        </a:p>
      </dgm:t>
    </dgm:pt>
    <dgm:pt modelId="{CB1E5366-E29E-4D39-A69F-D3C03863216D}">
      <dgm:prSet phldrT="[Text]" custT="1"/>
      <dgm:spPr>
        <a:solidFill>
          <a:srgbClr val="8D1123"/>
        </a:solidFill>
      </dgm:spPr>
      <dgm:t>
        <a:bodyPr/>
        <a:lstStyle/>
        <a:p>
          <a:r>
            <a:rPr lang="en-CA" sz="1600" b="1" dirty="0">
              <a:solidFill>
                <a:schemeClr val="bg1"/>
              </a:solidFill>
              <a:latin typeface="Trebuchet MS" panose="020B0603020202020204" pitchFamily="34" charset="0"/>
            </a:rPr>
            <a:t>MIRROR</a:t>
          </a:r>
          <a:endParaRPr lang="en-CA" sz="1900" b="1" dirty="0">
            <a:solidFill>
              <a:schemeClr val="bg1"/>
            </a:solidFill>
            <a:latin typeface="Trebuchet MS" panose="020B0603020202020204" pitchFamily="34" charset="0"/>
          </a:endParaRPr>
        </a:p>
      </dgm:t>
    </dgm:pt>
    <dgm:pt modelId="{B8D768ED-131D-493D-AFA1-F9814AE18ACE}" type="parTrans" cxnId="{4F819163-891F-4662-BFF5-FAE3D767A550}">
      <dgm:prSet/>
      <dgm:spPr/>
      <dgm:t>
        <a:bodyPr/>
        <a:lstStyle/>
        <a:p>
          <a:endParaRPr lang="en-CA"/>
        </a:p>
      </dgm:t>
    </dgm:pt>
    <dgm:pt modelId="{40B62D3D-2DC4-4261-9C7B-2EB7F78A1F10}" type="sibTrans" cxnId="{4F819163-891F-4662-BFF5-FAE3D767A550}">
      <dgm:prSet/>
      <dgm:spPr/>
      <dgm:t>
        <a:bodyPr/>
        <a:lstStyle/>
        <a:p>
          <a:endParaRPr lang="en-CA"/>
        </a:p>
      </dgm:t>
    </dgm:pt>
    <dgm:pt modelId="{E0EB2F03-040E-4009-941B-98A05DC58CCC}" type="pres">
      <dgm:prSet presAssocID="{1BA83849-8C76-4E2C-9172-84A2FD23723F}" presName="Name0" presStyleCnt="0">
        <dgm:presLayoutVars>
          <dgm:dir/>
          <dgm:resizeHandles val="exact"/>
        </dgm:presLayoutVars>
      </dgm:prSet>
      <dgm:spPr/>
    </dgm:pt>
    <dgm:pt modelId="{B3D8FAC3-5836-4199-989A-04A640CFFC8E}" type="pres">
      <dgm:prSet presAssocID="{1046E614-CA33-4C50-8242-862EA1EACB85}" presName="Name5" presStyleLbl="vennNode1" presStyleIdx="0" presStyleCnt="4">
        <dgm:presLayoutVars>
          <dgm:bulletEnabled val="1"/>
        </dgm:presLayoutVars>
      </dgm:prSet>
      <dgm:spPr/>
    </dgm:pt>
    <dgm:pt modelId="{8745346C-D136-4486-B21F-5263B17BCB94}" type="pres">
      <dgm:prSet presAssocID="{43549EAD-1700-4620-9663-556D03E3948E}" presName="space" presStyleCnt="0"/>
      <dgm:spPr/>
    </dgm:pt>
    <dgm:pt modelId="{317CC89B-66F2-4D62-9B5F-1A40CF6F96D2}" type="pres">
      <dgm:prSet presAssocID="{E0AC5CDF-546E-4028-8A12-6D8EA8702903}" presName="Name5" presStyleLbl="vennNode1" presStyleIdx="1" presStyleCnt="4">
        <dgm:presLayoutVars>
          <dgm:bulletEnabled val="1"/>
        </dgm:presLayoutVars>
      </dgm:prSet>
      <dgm:spPr/>
    </dgm:pt>
    <dgm:pt modelId="{4DBA9E11-F087-4AB5-803C-CE2E59D821C4}" type="pres">
      <dgm:prSet presAssocID="{DF6077E5-23A6-4E32-8F7B-724EC81CA5D8}" presName="space" presStyleCnt="0"/>
      <dgm:spPr/>
    </dgm:pt>
    <dgm:pt modelId="{CC3FC590-5943-4C99-905A-A08BDD4E1C96}" type="pres">
      <dgm:prSet presAssocID="{D24A9249-4BE4-4398-812E-B5CB56D1E525}" presName="Name5" presStyleLbl="vennNode1" presStyleIdx="2" presStyleCnt="4">
        <dgm:presLayoutVars>
          <dgm:bulletEnabled val="1"/>
        </dgm:presLayoutVars>
      </dgm:prSet>
      <dgm:spPr/>
    </dgm:pt>
    <dgm:pt modelId="{25BC9CBF-7CD9-43E4-BDE1-001AE8E5818F}" type="pres">
      <dgm:prSet presAssocID="{939EFACC-88D8-410D-9523-EA5B6AD80FA9}" presName="space" presStyleCnt="0"/>
      <dgm:spPr/>
    </dgm:pt>
    <dgm:pt modelId="{FA2F7B98-0B20-4EBB-8410-8D366AD8854B}" type="pres">
      <dgm:prSet presAssocID="{CB1E5366-E29E-4D39-A69F-D3C03863216D}" presName="Name5" presStyleLbl="vennNode1" presStyleIdx="3" presStyleCnt="4">
        <dgm:presLayoutVars>
          <dgm:bulletEnabled val="1"/>
        </dgm:presLayoutVars>
      </dgm:prSet>
      <dgm:spPr/>
    </dgm:pt>
  </dgm:ptLst>
  <dgm:cxnLst>
    <dgm:cxn modelId="{1D6B6303-3828-4327-8849-C75D3DCDD84B}" type="presOf" srcId="{CB1E5366-E29E-4D39-A69F-D3C03863216D}" destId="{FA2F7B98-0B20-4EBB-8410-8D366AD8854B}" srcOrd="0" destOrd="0" presId="urn:microsoft.com/office/officeart/2005/8/layout/venn3"/>
    <dgm:cxn modelId="{4308BB15-CE23-4963-ACDB-2B9552E9B716}" type="presOf" srcId="{D24A9249-4BE4-4398-812E-B5CB56D1E525}" destId="{CC3FC590-5943-4C99-905A-A08BDD4E1C96}" srcOrd="0" destOrd="0" presId="urn:microsoft.com/office/officeart/2005/8/layout/venn3"/>
    <dgm:cxn modelId="{109E122A-8BC0-43FC-8492-11694C118376}" srcId="{1BA83849-8C76-4E2C-9172-84A2FD23723F}" destId="{D24A9249-4BE4-4398-812E-B5CB56D1E525}" srcOrd="2" destOrd="0" parTransId="{C067D3C8-7B26-4C4A-93FA-F3CFF6D30397}" sibTransId="{939EFACC-88D8-410D-9523-EA5B6AD80FA9}"/>
    <dgm:cxn modelId="{4F819163-891F-4662-BFF5-FAE3D767A550}" srcId="{1BA83849-8C76-4E2C-9172-84A2FD23723F}" destId="{CB1E5366-E29E-4D39-A69F-D3C03863216D}" srcOrd="3" destOrd="0" parTransId="{B8D768ED-131D-493D-AFA1-F9814AE18ACE}" sibTransId="{40B62D3D-2DC4-4261-9C7B-2EB7F78A1F10}"/>
    <dgm:cxn modelId="{54724246-8BE2-4867-9C20-A126B4D8087C}" srcId="{1BA83849-8C76-4E2C-9172-84A2FD23723F}" destId="{E0AC5CDF-546E-4028-8A12-6D8EA8702903}" srcOrd="1" destOrd="0" parTransId="{E5CF9A28-1BB2-4376-B7E5-96A6FA70760C}" sibTransId="{DF6077E5-23A6-4E32-8F7B-724EC81CA5D8}"/>
    <dgm:cxn modelId="{8B587C9A-9B94-45B2-BFCC-4C3964B61D6A}" type="presOf" srcId="{1BA83849-8C76-4E2C-9172-84A2FD23723F}" destId="{E0EB2F03-040E-4009-941B-98A05DC58CCC}" srcOrd="0" destOrd="0" presId="urn:microsoft.com/office/officeart/2005/8/layout/venn3"/>
    <dgm:cxn modelId="{00F81EAB-BE6B-4CA1-BE3F-F2C40EFAED18}" type="presOf" srcId="{1046E614-CA33-4C50-8242-862EA1EACB85}" destId="{B3D8FAC3-5836-4199-989A-04A640CFFC8E}" srcOrd="0" destOrd="0" presId="urn:microsoft.com/office/officeart/2005/8/layout/venn3"/>
    <dgm:cxn modelId="{0B02FDE0-E9B4-41A3-A403-8244F925DD8E}" srcId="{1BA83849-8C76-4E2C-9172-84A2FD23723F}" destId="{1046E614-CA33-4C50-8242-862EA1EACB85}" srcOrd="0" destOrd="0" parTransId="{713B10B1-2856-433A-BA8F-E9C19379B491}" sibTransId="{43549EAD-1700-4620-9663-556D03E3948E}"/>
    <dgm:cxn modelId="{F7A6E9F2-9D88-44E2-842A-77861F2CE4BC}" type="presOf" srcId="{E0AC5CDF-546E-4028-8A12-6D8EA8702903}" destId="{317CC89B-66F2-4D62-9B5F-1A40CF6F96D2}" srcOrd="0" destOrd="0" presId="urn:microsoft.com/office/officeart/2005/8/layout/venn3"/>
    <dgm:cxn modelId="{B8D79D79-844E-4FFC-A29B-C3DB94DCB268}" type="presParOf" srcId="{E0EB2F03-040E-4009-941B-98A05DC58CCC}" destId="{B3D8FAC3-5836-4199-989A-04A640CFFC8E}" srcOrd="0" destOrd="0" presId="urn:microsoft.com/office/officeart/2005/8/layout/venn3"/>
    <dgm:cxn modelId="{5AE8F83E-C3FB-47A0-9F24-DCABCD3CF5FD}" type="presParOf" srcId="{E0EB2F03-040E-4009-941B-98A05DC58CCC}" destId="{8745346C-D136-4486-B21F-5263B17BCB94}" srcOrd="1" destOrd="0" presId="urn:microsoft.com/office/officeart/2005/8/layout/venn3"/>
    <dgm:cxn modelId="{DA50EC38-552F-451D-8AFD-9C1FBDACE163}" type="presParOf" srcId="{E0EB2F03-040E-4009-941B-98A05DC58CCC}" destId="{317CC89B-66F2-4D62-9B5F-1A40CF6F96D2}" srcOrd="2" destOrd="0" presId="urn:microsoft.com/office/officeart/2005/8/layout/venn3"/>
    <dgm:cxn modelId="{7CBB0EFC-BD2F-40BD-8786-36398046A0F9}" type="presParOf" srcId="{E0EB2F03-040E-4009-941B-98A05DC58CCC}" destId="{4DBA9E11-F087-4AB5-803C-CE2E59D821C4}" srcOrd="3" destOrd="0" presId="urn:microsoft.com/office/officeart/2005/8/layout/venn3"/>
    <dgm:cxn modelId="{60B41601-E70E-452F-99D0-0CCCF516AA00}" type="presParOf" srcId="{E0EB2F03-040E-4009-941B-98A05DC58CCC}" destId="{CC3FC590-5943-4C99-905A-A08BDD4E1C96}" srcOrd="4" destOrd="0" presId="urn:microsoft.com/office/officeart/2005/8/layout/venn3"/>
    <dgm:cxn modelId="{EC75B286-E54A-4DDE-9EBB-690FB0633182}" type="presParOf" srcId="{E0EB2F03-040E-4009-941B-98A05DC58CCC}" destId="{25BC9CBF-7CD9-43E4-BDE1-001AE8E5818F}" srcOrd="5" destOrd="0" presId="urn:microsoft.com/office/officeart/2005/8/layout/venn3"/>
    <dgm:cxn modelId="{B9C9AECD-01EB-4B94-971F-C7103615F3D5}" type="presParOf" srcId="{E0EB2F03-040E-4009-941B-98A05DC58CCC}" destId="{FA2F7B98-0B20-4EBB-8410-8D366AD8854B}" srcOrd="6" destOrd="0" presId="urn:microsoft.com/office/officeart/2005/8/layout/venn3"/>
  </dgm:cxnLst>
  <dgm:bg/>
  <dgm:whole>
    <a:ln>
      <a:noFill/>
    </a:ln>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8FAC3-5836-4199-989A-04A640CFFC8E}">
      <dsp:nvSpPr>
        <dsp:cNvPr id="0" name=""/>
        <dsp:cNvSpPr/>
      </dsp:nvSpPr>
      <dsp:spPr>
        <a:xfrm>
          <a:off x="1482" y="265073"/>
          <a:ext cx="1487674" cy="1487674"/>
        </a:xfrm>
        <a:prstGeom prst="ellipse">
          <a:avLst/>
        </a:prstGeom>
        <a:solidFill>
          <a:srgbClr val="8D112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1872" tIns="20320" rIns="81872" bIns="2032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chemeClr val="bg1"/>
              </a:solidFill>
              <a:latin typeface="Trebuchet MS" panose="020B0603020202020204" pitchFamily="34" charset="0"/>
            </a:rPr>
            <a:t>Events</a:t>
          </a:r>
          <a:endParaRPr lang="en-CA" sz="2000" b="1" kern="1200" dirty="0">
            <a:solidFill>
              <a:schemeClr val="bg1"/>
            </a:solidFill>
            <a:latin typeface="Trebuchet MS" panose="020B0603020202020204" pitchFamily="34" charset="0"/>
          </a:endParaRPr>
        </a:p>
      </dsp:txBody>
      <dsp:txXfrm>
        <a:off x="219347" y="482938"/>
        <a:ext cx="1051944" cy="1051944"/>
      </dsp:txXfrm>
    </dsp:sp>
    <dsp:sp modelId="{317CC89B-66F2-4D62-9B5F-1A40CF6F96D2}">
      <dsp:nvSpPr>
        <dsp:cNvPr id="0" name=""/>
        <dsp:cNvSpPr/>
      </dsp:nvSpPr>
      <dsp:spPr>
        <a:xfrm>
          <a:off x="1191622" y="265073"/>
          <a:ext cx="1487674" cy="1487674"/>
        </a:xfrm>
        <a:prstGeom prst="ellipse">
          <a:avLst/>
        </a:prstGeom>
        <a:solidFill>
          <a:srgbClr val="8D112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1872" tIns="20320" rIns="81872" bIns="2032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chemeClr val="bg1"/>
              </a:solidFill>
              <a:latin typeface="Trebuchet MS" panose="020B0603020202020204" pitchFamily="34" charset="0"/>
            </a:rPr>
            <a:t>Brick and Mortar </a:t>
          </a:r>
        </a:p>
      </dsp:txBody>
      <dsp:txXfrm>
        <a:off x="1409487" y="482938"/>
        <a:ext cx="1051944" cy="1051944"/>
      </dsp:txXfrm>
    </dsp:sp>
    <dsp:sp modelId="{CC3FC590-5943-4C99-905A-A08BDD4E1C96}">
      <dsp:nvSpPr>
        <dsp:cNvPr id="0" name=""/>
        <dsp:cNvSpPr/>
      </dsp:nvSpPr>
      <dsp:spPr>
        <a:xfrm>
          <a:off x="2381761" y="265073"/>
          <a:ext cx="1487674" cy="1487674"/>
        </a:xfrm>
        <a:prstGeom prst="ellipse">
          <a:avLst/>
        </a:prstGeom>
        <a:solidFill>
          <a:srgbClr val="8D112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1872" tIns="20320" rIns="81872" bIns="2032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chemeClr val="bg1"/>
              </a:solidFill>
              <a:latin typeface="Trebuchet MS" panose="020B0603020202020204" pitchFamily="34" charset="0"/>
            </a:rPr>
            <a:t>Member</a:t>
          </a:r>
        </a:p>
        <a:p>
          <a:pPr marL="0" lvl="0" indent="0" algn="ctr" defTabSz="711200">
            <a:lnSpc>
              <a:spcPct val="90000"/>
            </a:lnSpc>
            <a:spcBef>
              <a:spcPct val="0"/>
            </a:spcBef>
            <a:spcAft>
              <a:spcPct val="35000"/>
            </a:spcAft>
            <a:buNone/>
          </a:pPr>
          <a:r>
            <a:rPr lang="en-CA" sz="1600" b="1" kern="1200" dirty="0">
              <a:solidFill>
                <a:schemeClr val="bg1"/>
              </a:solidFill>
              <a:latin typeface="Trebuchet MS" panose="020B0603020202020204" pitchFamily="34" charset="0"/>
            </a:rPr>
            <a:t>Program </a:t>
          </a:r>
        </a:p>
      </dsp:txBody>
      <dsp:txXfrm>
        <a:off x="2599626" y="482938"/>
        <a:ext cx="1051944" cy="1051944"/>
      </dsp:txXfrm>
    </dsp:sp>
    <dsp:sp modelId="{FA2F7B98-0B20-4EBB-8410-8D366AD8854B}">
      <dsp:nvSpPr>
        <dsp:cNvPr id="0" name=""/>
        <dsp:cNvSpPr/>
      </dsp:nvSpPr>
      <dsp:spPr>
        <a:xfrm>
          <a:off x="3571900" y="265073"/>
          <a:ext cx="1487674" cy="1487674"/>
        </a:xfrm>
        <a:prstGeom prst="ellipse">
          <a:avLst/>
        </a:prstGeom>
        <a:solidFill>
          <a:srgbClr val="8D112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1872" tIns="20320" rIns="81872" bIns="20320" numCol="1" spcCol="1270" anchor="ctr" anchorCtr="0">
          <a:noAutofit/>
        </a:bodyPr>
        <a:lstStyle/>
        <a:p>
          <a:pPr marL="0" lvl="0" indent="0" algn="ctr" defTabSz="711200">
            <a:lnSpc>
              <a:spcPct val="90000"/>
            </a:lnSpc>
            <a:spcBef>
              <a:spcPct val="0"/>
            </a:spcBef>
            <a:spcAft>
              <a:spcPct val="35000"/>
            </a:spcAft>
            <a:buNone/>
          </a:pPr>
          <a:r>
            <a:rPr lang="en-CA" sz="1600" b="1" kern="1200" dirty="0">
              <a:solidFill>
                <a:schemeClr val="bg1"/>
              </a:solidFill>
              <a:latin typeface="Trebuchet MS" panose="020B0603020202020204" pitchFamily="34" charset="0"/>
            </a:rPr>
            <a:t>MIRROR</a:t>
          </a:r>
          <a:endParaRPr lang="en-CA" sz="1900" b="1" kern="1200" dirty="0">
            <a:solidFill>
              <a:schemeClr val="bg1"/>
            </a:solidFill>
            <a:latin typeface="Trebuchet MS" panose="020B0603020202020204" pitchFamily="34" charset="0"/>
          </a:endParaRPr>
        </a:p>
      </dsp:txBody>
      <dsp:txXfrm>
        <a:off x="3789765" y="482938"/>
        <a:ext cx="1051944" cy="1051944"/>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0.86169</cdr:x>
      <cdr:y>0.04781</cdr:y>
    </cdr:from>
    <cdr:to>
      <cdr:x>1</cdr:x>
      <cdr:y>0.14594</cdr:y>
    </cdr:to>
    <cdr:sp macro="" textlink="">
      <cdr:nvSpPr>
        <cdr:cNvPr id="2" name="TextBox 1"/>
        <cdr:cNvSpPr txBox="1"/>
      </cdr:nvSpPr>
      <cdr:spPr>
        <a:xfrm xmlns:a="http://schemas.openxmlformats.org/drawingml/2006/main">
          <a:off x="3523166" y="92491"/>
          <a:ext cx="565515" cy="18983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CA" sz="900" b="1" dirty="0">
              <a:solidFill>
                <a:schemeClr val="tx1"/>
              </a:solidFill>
            </a:rPr>
            <a:t>21%</a:t>
          </a:r>
        </a:p>
        <a:p xmlns:a="http://schemas.openxmlformats.org/drawingml/2006/main">
          <a:endParaRPr lang="en-CA" sz="900" b="0" dirty="0">
            <a:solidFill>
              <a:schemeClr val="bg1"/>
            </a:solidFill>
          </a:endParaRPr>
        </a:p>
      </cdr:txBody>
    </cdr:sp>
  </cdr:relSizeAnchor>
  <cdr:relSizeAnchor xmlns:cdr="http://schemas.openxmlformats.org/drawingml/2006/chartDrawing">
    <cdr:from>
      <cdr:x>0.03364</cdr:x>
      <cdr:y>0.03656</cdr:y>
    </cdr:from>
    <cdr:to>
      <cdr:x>0.93017</cdr:x>
      <cdr:y>0.1623</cdr:y>
    </cdr:to>
    <cdr:sp macro="" textlink="">
      <cdr:nvSpPr>
        <cdr:cNvPr id="3" name="Rectangle 2">
          <a:extLst xmlns:a="http://schemas.openxmlformats.org/drawingml/2006/main">
            <a:ext uri="{FF2B5EF4-FFF2-40B4-BE49-F238E27FC236}">
              <a16:creationId xmlns:a16="http://schemas.microsoft.com/office/drawing/2014/main" id="{D4320756-6856-45FC-BE64-305E1FF0BACB}"/>
            </a:ext>
          </a:extLst>
        </cdr:cNvPr>
        <cdr:cNvSpPr/>
      </cdr:nvSpPr>
      <cdr:spPr>
        <a:xfrm xmlns:a="http://schemas.openxmlformats.org/drawingml/2006/main">
          <a:off x="163241" y="69933"/>
          <a:ext cx="4350735" cy="240526"/>
        </a:xfrm>
        <a:prstGeom xmlns:a="http://schemas.openxmlformats.org/drawingml/2006/main" prst="rect">
          <a:avLst/>
        </a:prstGeom>
        <a:noFill xmlns:a="http://schemas.openxmlformats.org/drawingml/2006/main"/>
        <a:ln xmlns:a="http://schemas.openxmlformats.org/drawingml/2006/main" w="19050">
          <a:solidFill>
            <a:srgbClr val="404040"/>
          </a:solidFill>
          <a:prstDash val="dash"/>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0.18634</cdr:x>
      <cdr:y>0.63034</cdr:y>
    </cdr:from>
    <cdr:to>
      <cdr:x>0.40701</cdr:x>
      <cdr:y>0.77538</cdr:y>
    </cdr:to>
    <cdr:sp macro="" textlink="">
      <cdr:nvSpPr>
        <cdr:cNvPr id="4" name="TextBox 3">
          <a:extLst xmlns:a="http://schemas.openxmlformats.org/drawingml/2006/main">
            <a:ext uri="{FF2B5EF4-FFF2-40B4-BE49-F238E27FC236}">
              <a16:creationId xmlns:a16="http://schemas.microsoft.com/office/drawing/2014/main" id="{94DC591C-CE3B-4012-A82F-4D2B70C52BA8}"/>
            </a:ext>
          </a:extLst>
        </cdr:cNvPr>
        <cdr:cNvSpPr txBox="1"/>
      </cdr:nvSpPr>
      <cdr:spPr>
        <a:xfrm xmlns:a="http://schemas.openxmlformats.org/drawingml/2006/main">
          <a:off x="904270" y="1205770"/>
          <a:ext cx="1070874" cy="27744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CA" sz="1000" dirty="0">
            <a:latin typeface="Trebuchet MS" panose="020B060302020202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0.34808</cdr:x>
      <cdr:y>0.36033</cdr:y>
    </cdr:from>
    <cdr:to>
      <cdr:x>0.65192</cdr:x>
      <cdr:y>0.63935</cdr:y>
    </cdr:to>
    <cdr:sp macro="" textlink="">
      <cdr:nvSpPr>
        <cdr:cNvPr id="2" name="TextBox 1">
          <a:extLst xmlns:a="http://schemas.openxmlformats.org/drawingml/2006/main">
            <a:ext uri="{FF2B5EF4-FFF2-40B4-BE49-F238E27FC236}">
              <a16:creationId xmlns:a16="http://schemas.microsoft.com/office/drawing/2014/main" id="{91DA9A8C-63EF-48E0-80BD-1EED8026A21F}"/>
            </a:ext>
          </a:extLst>
        </cdr:cNvPr>
        <cdr:cNvSpPr txBox="1"/>
      </cdr:nvSpPr>
      <cdr:spPr>
        <a:xfrm xmlns:a="http://schemas.openxmlformats.org/drawingml/2006/main">
          <a:off x="1667104" y="1026571"/>
          <a:ext cx="1455221" cy="79492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CA" sz="2400" b="1" dirty="0">
              <a:solidFill>
                <a:schemeClr val="tx1"/>
              </a:solidFill>
              <a:latin typeface="Trebuchet MS" panose="020B0603020202020204" pitchFamily="34" charset="0"/>
            </a:rPr>
            <a:t>$356.21</a:t>
          </a:r>
        </a:p>
        <a:p xmlns:a="http://schemas.openxmlformats.org/drawingml/2006/main">
          <a:pPr algn="ctr"/>
          <a:r>
            <a:rPr lang="en-CA" sz="1800" b="1" dirty="0">
              <a:solidFill>
                <a:srgbClr val="00B050"/>
              </a:solidFill>
              <a:latin typeface="Trebuchet MS" panose="020B0603020202020204" pitchFamily="34" charset="0"/>
            </a:rPr>
            <a:t>16.4%</a:t>
          </a:r>
        </a:p>
      </cdr:txBody>
    </cdr:sp>
  </cdr:relSizeAnchor>
</c:userShapes>
</file>

<file path=ppt/drawings/drawing3.xml><?xml version="1.0" encoding="utf-8"?>
<c:userShapes xmlns:c="http://schemas.openxmlformats.org/drawingml/2006/chart">
  <cdr:relSizeAnchor xmlns:cdr="http://schemas.openxmlformats.org/drawingml/2006/chartDrawing">
    <cdr:from>
      <cdr:x>0.06694</cdr:x>
      <cdr:y>0.40045</cdr:y>
    </cdr:from>
    <cdr:to>
      <cdr:x>0.98448</cdr:x>
      <cdr:y>0.40045</cdr:y>
    </cdr:to>
    <cdr:cxnSp macro="">
      <cdr:nvCxnSpPr>
        <cdr:cNvPr id="3" name="Straight Connector 2">
          <a:extLst xmlns:a="http://schemas.openxmlformats.org/drawingml/2006/main">
            <a:ext uri="{FF2B5EF4-FFF2-40B4-BE49-F238E27FC236}">
              <a16:creationId xmlns:a16="http://schemas.microsoft.com/office/drawing/2014/main" id="{E03958BF-3F28-4B08-AABA-B783D275776A}"/>
            </a:ext>
          </a:extLst>
        </cdr:cNvPr>
        <cdr:cNvCxnSpPr/>
      </cdr:nvCxnSpPr>
      <cdr:spPr>
        <a:xfrm xmlns:a="http://schemas.openxmlformats.org/drawingml/2006/main">
          <a:off x="376336" y="1115042"/>
          <a:ext cx="5158632" cy="0"/>
        </a:xfrm>
        <a:prstGeom xmlns:a="http://schemas.openxmlformats.org/drawingml/2006/main" prst="line">
          <a:avLst/>
        </a:prstGeom>
        <a:ln xmlns:a="http://schemas.openxmlformats.org/drawingml/2006/main" w="38100">
          <a:solidFill>
            <a:srgbClr val="40404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0.09877</cdr:x>
      <cdr:y>0.47288</cdr:y>
    </cdr:from>
    <cdr:to>
      <cdr:x>0.3154</cdr:x>
      <cdr:y>0.63545</cdr:y>
    </cdr:to>
    <cdr:sp macro="" textlink="">
      <cdr:nvSpPr>
        <cdr:cNvPr id="5" name="TextBox 4">
          <a:extLst xmlns:a="http://schemas.openxmlformats.org/drawingml/2006/main">
            <a:ext uri="{FF2B5EF4-FFF2-40B4-BE49-F238E27FC236}">
              <a16:creationId xmlns:a16="http://schemas.microsoft.com/office/drawing/2014/main" id="{2ED0D8CA-C272-414F-BF19-453F173D0F63}"/>
            </a:ext>
          </a:extLst>
        </cdr:cNvPr>
        <cdr:cNvSpPr txBox="1"/>
      </cdr:nvSpPr>
      <cdr:spPr>
        <a:xfrm xmlns:a="http://schemas.openxmlformats.org/drawingml/2006/main">
          <a:off x="555301" y="1316725"/>
          <a:ext cx="1217979" cy="452658"/>
        </a:xfrm>
        <a:prstGeom xmlns:a="http://schemas.openxmlformats.org/drawingml/2006/main" prst="rect">
          <a:avLst/>
        </a:prstGeom>
        <a:ln xmlns:a="http://schemas.openxmlformats.org/drawingml/2006/main" w="19050">
          <a:solidFill>
            <a:srgbClr val="D41935"/>
          </a:solidFill>
          <a:prstDash val="dash"/>
        </a:ln>
      </cdr:spPr>
      <cdr:txBody>
        <a:bodyPr xmlns:a="http://schemas.openxmlformats.org/drawingml/2006/main" vertOverflow="clip" wrap="square" rtlCol="0"/>
        <a:lstStyle xmlns:a="http://schemas.openxmlformats.org/drawingml/2006/main"/>
        <a:p xmlns:a="http://schemas.openxmlformats.org/drawingml/2006/main">
          <a:pPr algn="ctr"/>
          <a:r>
            <a:rPr lang="en-CA" sz="1100" dirty="0">
              <a:latin typeface="Trebuchet MS" panose="020B0603020202020204" pitchFamily="34" charset="0"/>
            </a:rPr>
            <a:t>Target Price</a:t>
          </a:r>
        </a:p>
        <a:p xmlns:a="http://schemas.openxmlformats.org/drawingml/2006/main">
          <a:pPr algn="ctr"/>
          <a:r>
            <a:rPr lang="en-CA" dirty="0">
              <a:latin typeface="Trebuchet MS" panose="020B0603020202020204" pitchFamily="34" charset="0"/>
            </a:rPr>
            <a:t>$356.21</a:t>
          </a:r>
          <a:endParaRPr lang="en-CA" sz="1100" dirty="0">
            <a:latin typeface="Trebuchet MS" panose="020B0603020202020204" pitchFamily="34" charset="0"/>
          </a:endParaRPr>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B83C8C-6C4F-4B8C-9135-77974A0116FF}"/>
              </a:ext>
            </a:extLst>
          </p:cNvPr>
          <p:cNvSpPr>
            <a:spLocks noGrp="1"/>
          </p:cNvSpPr>
          <p:nvPr>
            <p:ph type="subTitle" idx="1" hasCustomPrompt="1"/>
          </p:nvPr>
        </p:nvSpPr>
        <p:spPr>
          <a:xfrm>
            <a:off x="1539771" y="3938553"/>
            <a:ext cx="9144000" cy="50510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March 25, 2021 </a:t>
            </a:r>
          </a:p>
          <a:p>
            <a:endParaRPr lang="en-CA" dirty="0"/>
          </a:p>
        </p:txBody>
      </p:sp>
      <p:sp>
        <p:nvSpPr>
          <p:cNvPr id="4" name="Date Placeholder 3">
            <a:extLst>
              <a:ext uri="{FF2B5EF4-FFF2-40B4-BE49-F238E27FC236}">
                <a16:creationId xmlns:a16="http://schemas.microsoft.com/office/drawing/2014/main" id="{2E7BA894-9433-496D-A7A7-A1D3C63DAA35}"/>
              </a:ext>
            </a:extLst>
          </p:cNvPr>
          <p:cNvSpPr>
            <a:spLocks noGrp="1"/>
          </p:cNvSpPr>
          <p:nvPr>
            <p:ph type="dt" sz="half" idx="10"/>
          </p:nvPr>
        </p:nvSpPr>
        <p:spPr/>
        <p:txBody>
          <a:bodyPr/>
          <a:lstStyle/>
          <a:p>
            <a:fld id="{DAC28D96-9247-4786-B82B-AAD7AFF90E15}" type="datetimeFigureOut">
              <a:rPr lang="en-CA" smtClean="0"/>
              <a:t>2025-05-20</a:t>
            </a:fld>
            <a:endParaRPr lang="en-CA"/>
          </a:p>
        </p:txBody>
      </p:sp>
      <p:sp>
        <p:nvSpPr>
          <p:cNvPr id="5" name="Footer Placeholder 4">
            <a:extLst>
              <a:ext uri="{FF2B5EF4-FFF2-40B4-BE49-F238E27FC236}">
                <a16:creationId xmlns:a16="http://schemas.microsoft.com/office/drawing/2014/main" id="{BA4E162D-D754-4016-8247-47A6D1B78A0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DC8B3E-5D8C-44D3-B337-32939F50F01A}"/>
              </a:ext>
            </a:extLst>
          </p:cNvPr>
          <p:cNvSpPr>
            <a:spLocks noGrp="1"/>
          </p:cNvSpPr>
          <p:nvPr>
            <p:ph type="sldNum" sz="quarter" idx="12"/>
          </p:nvPr>
        </p:nvSpPr>
        <p:spPr/>
        <p:txBody>
          <a:bodyPr/>
          <a:lstStyle/>
          <a:p>
            <a:fld id="{9BEC632F-0C21-4543-95E6-561C6A96251C}" type="slidenum">
              <a:rPr lang="en-CA" smtClean="0"/>
              <a:t>‹#›</a:t>
            </a:fld>
            <a:endParaRPr lang="en-CA"/>
          </a:p>
        </p:txBody>
      </p:sp>
      <p:pic>
        <p:nvPicPr>
          <p:cNvPr id="8" name="Picture 2" descr="Lululemon - Hillcrest Mall">
            <a:extLst>
              <a:ext uri="{FF2B5EF4-FFF2-40B4-BE49-F238E27FC236}">
                <a16:creationId xmlns:a16="http://schemas.microsoft.com/office/drawing/2014/main" id="{ED594229-4F4E-4ECF-A8C8-A2E7C2C7E39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11677" y="2585775"/>
            <a:ext cx="968645" cy="9686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4CED22E-02DF-4B72-9470-E2E14FEAF428}"/>
              </a:ext>
            </a:extLst>
          </p:cNvPr>
          <p:cNvSpPr txBox="1"/>
          <p:nvPr userDrawn="1"/>
        </p:nvSpPr>
        <p:spPr>
          <a:xfrm>
            <a:off x="1780944" y="2716154"/>
            <a:ext cx="3830733" cy="707886"/>
          </a:xfrm>
          <a:prstGeom prst="rect">
            <a:avLst/>
          </a:prstGeom>
          <a:noFill/>
        </p:spPr>
        <p:txBody>
          <a:bodyPr wrap="square" rtlCol="0">
            <a:spAutoFit/>
          </a:bodyPr>
          <a:lstStyle/>
          <a:p>
            <a:pPr algn="r"/>
            <a:r>
              <a:rPr lang="en-CA" sz="4000" b="1" dirty="0">
                <a:solidFill>
                  <a:schemeClr val="tx1"/>
                </a:solidFill>
                <a:latin typeface="Trebuchet MS" panose="020B0603020202020204" pitchFamily="34" charset="0"/>
              </a:rPr>
              <a:t>lululemon</a:t>
            </a:r>
            <a:r>
              <a:rPr lang="en-CA" dirty="0"/>
              <a:t> </a:t>
            </a:r>
          </a:p>
        </p:txBody>
      </p:sp>
      <p:sp>
        <p:nvSpPr>
          <p:cNvPr id="10" name="TextBox 9">
            <a:extLst>
              <a:ext uri="{FF2B5EF4-FFF2-40B4-BE49-F238E27FC236}">
                <a16:creationId xmlns:a16="http://schemas.microsoft.com/office/drawing/2014/main" id="{B390C6F1-B7F7-4020-8BE1-AE5B5168E4DF}"/>
              </a:ext>
            </a:extLst>
          </p:cNvPr>
          <p:cNvSpPr txBox="1"/>
          <p:nvPr userDrawn="1"/>
        </p:nvSpPr>
        <p:spPr>
          <a:xfrm>
            <a:off x="6580322" y="2716154"/>
            <a:ext cx="3830733" cy="707886"/>
          </a:xfrm>
          <a:prstGeom prst="rect">
            <a:avLst/>
          </a:prstGeom>
          <a:noFill/>
        </p:spPr>
        <p:txBody>
          <a:bodyPr wrap="square" rtlCol="0">
            <a:spAutoFit/>
          </a:bodyPr>
          <a:lstStyle/>
          <a:p>
            <a:r>
              <a:rPr lang="en-CA" sz="4000" b="1" dirty="0">
                <a:solidFill>
                  <a:schemeClr val="tx1"/>
                </a:solidFill>
                <a:latin typeface="Trebuchet MS" panose="020B0603020202020204" pitchFamily="34" charset="0"/>
              </a:rPr>
              <a:t>athletica</a:t>
            </a:r>
            <a:r>
              <a:rPr lang="en-CA" dirty="0"/>
              <a:t>  </a:t>
            </a:r>
          </a:p>
        </p:txBody>
      </p:sp>
      <p:cxnSp>
        <p:nvCxnSpPr>
          <p:cNvPr id="11" name="Straight Connector 10">
            <a:extLst>
              <a:ext uri="{FF2B5EF4-FFF2-40B4-BE49-F238E27FC236}">
                <a16:creationId xmlns:a16="http://schemas.microsoft.com/office/drawing/2014/main" id="{E5FFEB84-1202-4E36-8156-9BF9E149CD0B}"/>
              </a:ext>
            </a:extLst>
          </p:cNvPr>
          <p:cNvCxnSpPr>
            <a:cxnSpLocks/>
          </p:cNvCxnSpPr>
          <p:nvPr userDrawn="1"/>
        </p:nvCxnSpPr>
        <p:spPr>
          <a:xfrm flipH="1">
            <a:off x="3320716" y="3787902"/>
            <a:ext cx="5630780" cy="0"/>
          </a:xfrm>
          <a:prstGeom prst="line">
            <a:avLst/>
          </a:prstGeom>
          <a:ln w="28575">
            <a:solidFill>
              <a:srgbClr val="D419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42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936E-FBB6-4774-899D-99B6F98C2C2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6E5D72F-F24E-49FB-BF89-027EBB7509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28E362A-DB86-4F73-A8E0-A7CD8B6A2450}"/>
              </a:ext>
            </a:extLst>
          </p:cNvPr>
          <p:cNvSpPr>
            <a:spLocks noGrp="1"/>
          </p:cNvSpPr>
          <p:nvPr>
            <p:ph type="dt" sz="half" idx="10"/>
          </p:nvPr>
        </p:nvSpPr>
        <p:spPr/>
        <p:txBody>
          <a:bodyPr/>
          <a:lstStyle/>
          <a:p>
            <a:fld id="{DAC28D96-9247-4786-B82B-AAD7AFF90E15}" type="datetimeFigureOut">
              <a:rPr lang="en-CA" smtClean="0"/>
              <a:t>2025-05-20</a:t>
            </a:fld>
            <a:endParaRPr lang="en-CA"/>
          </a:p>
        </p:txBody>
      </p:sp>
      <p:sp>
        <p:nvSpPr>
          <p:cNvPr id="5" name="Footer Placeholder 4">
            <a:extLst>
              <a:ext uri="{FF2B5EF4-FFF2-40B4-BE49-F238E27FC236}">
                <a16:creationId xmlns:a16="http://schemas.microsoft.com/office/drawing/2014/main" id="{C9B96C10-E29E-4CFA-A01B-4E21B2BD37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5B43214-D38A-4466-84EB-51F8AAC6D2D1}"/>
              </a:ext>
            </a:extLst>
          </p:cNvPr>
          <p:cNvSpPr>
            <a:spLocks noGrp="1"/>
          </p:cNvSpPr>
          <p:nvPr>
            <p:ph type="sldNum" sz="quarter" idx="12"/>
          </p:nvPr>
        </p:nvSpPr>
        <p:spPr/>
        <p:txBody>
          <a:bodyPr/>
          <a:lstStyle/>
          <a:p>
            <a:fld id="{9BEC632F-0C21-4543-95E6-561C6A96251C}" type="slidenum">
              <a:rPr lang="en-CA" smtClean="0"/>
              <a:t>‹#›</a:t>
            </a:fld>
            <a:endParaRPr lang="en-CA"/>
          </a:p>
        </p:txBody>
      </p:sp>
    </p:spTree>
    <p:extLst>
      <p:ext uri="{BB962C8B-B14F-4D97-AF65-F5344CB8AC3E}">
        <p14:creationId xmlns:p14="http://schemas.microsoft.com/office/powerpoint/2010/main" val="5841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BC174-D2E5-4493-901E-46EAD8B17C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1A3A923-4214-4645-B708-43B98C9A0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E80BFB7-C936-4BF6-AFD5-D1764C00C47F}"/>
              </a:ext>
            </a:extLst>
          </p:cNvPr>
          <p:cNvSpPr>
            <a:spLocks noGrp="1"/>
          </p:cNvSpPr>
          <p:nvPr>
            <p:ph type="dt" sz="half" idx="10"/>
          </p:nvPr>
        </p:nvSpPr>
        <p:spPr/>
        <p:txBody>
          <a:bodyPr/>
          <a:lstStyle/>
          <a:p>
            <a:fld id="{DAC28D96-9247-4786-B82B-AAD7AFF90E15}" type="datetimeFigureOut">
              <a:rPr lang="en-CA" smtClean="0"/>
              <a:t>2025-05-20</a:t>
            </a:fld>
            <a:endParaRPr lang="en-CA"/>
          </a:p>
        </p:txBody>
      </p:sp>
      <p:sp>
        <p:nvSpPr>
          <p:cNvPr id="5" name="Footer Placeholder 4">
            <a:extLst>
              <a:ext uri="{FF2B5EF4-FFF2-40B4-BE49-F238E27FC236}">
                <a16:creationId xmlns:a16="http://schemas.microsoft.com/office/drawing/2014/main" id="{3665647A-16E0-4C3F-9868-4317E6AE8AB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D0BA9F5-7E7C-4A70-B06F-3A963763D489}"/>
              </a:ext>
            </a:extLst>
          </p:cNvPr>
          <p:cNvSpPr>
            <a:spLocks noGrp="1"/>
          </p:cNvSpPr>
          <p:nvPr>
            <p:ph type="sldNum" sz="quarter" idx="12"/>
          </p:nvPr>
        </p:nvSpPr>
        <p:spPr/>
        <p:txBody>
          <a:bodyPr/>
          <a:lstStyle/>
          <a:p>
            <a:fld id="{9BEC632F-0C21-4543-95E6-561C6A96251C}" type="slidenum">
              <a:rPr lang="en-CA" smtClean="0"/>
              <a:t>‹#›</a:t>
            </a:fld>
            <a:endParaRPr lang="en-CA"/>
          </a:p>
        </p:txBody>
      </p:sp>
    </p:spTree>
    <p:extLst>
      <p:ext uri="{BB962C8B-B14F-4D97-AF65-F5344CB8AC3E}">
        <p14:creationId xmlns:p14="http://schemas.microsoft.com/office/powerpoint/2010/main" val="295990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8FF87-2610-4881-8395-3FC50E391502}"/>
              </a:ext>
            </a:extLst>
          </p:cNvPr>
          <p:cNvSpPr>
            <a:spLocks noGrp="1"/>
          </p:cNvSpPr>
          <p:nvPr>
            <p:ph type="title"/>
          </p:nvPr>
        </p:nvSpPr>
        <p:spPr>
          <a:xfrm>
            <a:off x="838200" y="261481"/>
            <a:ext cx="8626642" cy="1036856"/>
          </a:xfrm>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BFA4A6E-DBD4-401E-8AA7-CF9356F2C2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2C77736-B899-406F-B10E-73A0074CF220}"/>
              </a:ext>
            </a:extLst>
          </p:cNvPr>
          <p:cNvSpPr>
            <a:spLocks noGrp="1"/>
          </p:cNvSpPr>
          <p:nvPr>
            <p:ph type="dt" sz="half" idx="10"/>
          </p:nvPr>
        </p:nvSpPr>
        <p:spPr/>
        <p:txBody>
          <a:bodyPr/>
          <a:lstStyle/>
          <a:p>
            <a:fld id="{DAC28D96-9247-4786-B82B-AAD7AFF90E15}" type="datetimeFigureOut">
              <a:rPr lang="en-CA" smtClean="0"/>
              <a:t>2025-05-20</a:t>
            </a:fld>
            <a:endParaRPr lang="en-CA"/>
          </a:p>
        </p:txBody>
      </p:sp>
      <p:sp>
        <p:nvSpPr>
          <p:cNvPr id="5" name="Footer Placeholder 4">
            <a:extLst>
              <a:ext uri="{FF2B5EF4-FFF2-40B4-BE49-F238E27FC236}">
                <a16:creationId xmlns:a16="http://schemas.microsoft.com/office/drawing/2014/main" id="{8A6FA403-78C6-4912-B8D9-87883F7C65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90EEB5-89E7-479F-BCF9-16158F5A605C}"/>
              </a:ext>
            </a:extLst>
          </p:cNvPr>
          <p:cNvSpPr>
            <a:spLocks noGrp="1"/>
          </p:cNvSpPr>
          <p:nvPr>
            <p:ph type="sldNum" sz="quarter" idx="12"/>
          </p:nvPr>
        </p:nvSpPr>
        <p:spPr/>
        <p:txBody>
          <a:bodyPr/>
          <a:lstStyle/>
          <a:p>
            <a:fld id="{9BEC632F-0C21-4543-95E6-561C6A96251C}" type="slidenum">
              <a:rPr lang="en-CA" smtClean="0"/>
              <a:t>‹#›</a:t>
            </a:fld>
            <a:endParaRPr lang="en-CA"/>
          </a:p>
        </p:txBody>
      </p:sp>
      <p:cxnSp>
        <p:nvCxnSpPr>
          <p:cNvPr id="8" name="Straight Connector 7">
            <a:extLst>
              <a:ext uri="{FF2B5EF4-FFF2-40B4-BE49-F238E27FC236}">
                <a16:creationId xmlns:a16="http://schemas.microsoft.com/office/drawing/2014/main" id="{63A9B28A-4EB9-4AFF-85C7-E0AF836322B1}"/>
              </a:ext>
            </a:extLst>
          </p:cNvPr>
          <p:cNvCxnSpPr>
            <a:cxnSpLocks/>
          </p:cNvCxnSpPr>
          <p:nvPr userDrawn="1"/>
        </p:nvCxnSpPr>
        <p:spPr>
          <a:xfrm flipH="1">
            <a:off x="838200" y="1132082"/>
            <a:ext cx="8418095" cy="0"/>
          </a:xfrm>
          <a:prstGeom prst="line">
            <a:avLst/>
          </a:prstGeom>
          <a:ln w="28575">
            <a:solidFill>
              <a:srgbClr val="D419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22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7068-3EEA-44EF-A38B-AE6B797955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4C80825-5732-4BE9-A0F5-FE4B51A176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09BA62-7404-4A83-8799-9B4D6F655997}"/>
              </a:ext>
            </a:extLst>
          </p:cNvPr>
          <p:cNvSpPr>
            <a:spLocks noGrp="1"/>
          </p:cNvSpPr>
          <p:nvPr>
            <p:ph type="dt" sz="half" idx="10"/>
          </p:nvPr>
        </p:nvSpPr>
        <p:spPr/>
        <p:txBody>
          <a:bodyPr/>
          <a:lstStyle/>
          <a:p>
            <a:fld id="{DAC28D96-9247-4786-B82B-AAD7AFF90E15}" type="datetimeFigureOut">
              <a:rPr lang="en-CA" smtClean="0"/>
              <a:t>2025-05-20</a:t>
            </a:fld>
            <a:endParaRPr lang="en-CA"/>
          </a:p>
        </p:txBody>
      </p:sp>
      <p:sp>
        <p:nvSpPr>
          <p:cNvPr id="5" name="Footer Placeholder 4">
            <a:extLst>
              <a:ext uri="{FF2B5EF4-FFF2-40B4-BE49-F238E27FC236}">
                <a16:creationId xmlns:a16="http://schemas.microsoft.com/office/drawing/2014/main" id="{62F14FAD-9B09-425B-BC44-B09059A114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E7EBF90-214F-4780-B37D-C02F7336CEE5}"/>
              </a:ext>
            </a:extLst>
          </p:cNvPr>
          <p:cNvSpPr>
            <a:spLocks noGrp="1"/>
          </p:cNvSpPr>
          <p:nvPr>
            <p:ph type="sldNum" sz="quarter" idx="12"/>
          </p:nvPr>
        </p:nvSpPr>
        <p:spPr/>
        <p:txBody>
          <a:bodyPr/>
          <a:lstStyle/>
          <a:p>
            <a:fld id="{9BEC632F-0C21-4543-95E6-561C6A96251C}" type="slidenum">
              <a:rPr lang="en-CA" smtClean="0"/>
              <a:t>‹#›</a:t>
            </a:fld>
            <a:endParaRPr lang="en-CA"/>
          </a:p>
        </p:txBody>
      </p:sp>
    </p:spTree>
    <p:extLst>
      <p:ext uri="{BB962C8B-B14F-4D97-AF65-F5344CB8AC3E}">
        <p14:creationId xmlns:p14="http://schemas.microsoft.com/office/powerpoint/2010/main" val="427682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0448-6330-40AC-9BFA-BE8C6887D01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C07E502-B977-4B56-8C95-FC3318E54F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1788278E-1544-4904-B028-E371F547BF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B083FD-987E-4710-B01D-3FAF479C7976}"/>
              </a:ext>
            </a:extLst>
          </p:cNvPr>
          <p:cNvSpPr>
            <a:spLocks noGrp="1"/>
          </p:cNvSpPr>
          <p:nvPr>
            <p:ph type="dt" sz="half" idx="10"/>
          </p:nvPr>
        </p:nvSpPr>
        <p:spPr/>
        <p:txBody>
          <a:bodyPr/>
          <a:lstStyle/>
          <a:p>
            <a:fld id="{DAC28D96-9247-4786-B82B-AAD7AFF90E15}" type="datetimeFigureOut">
              <a:rPr lang="en-CA" smtClean="0"/>
              <a:t>2025-05-20</a:t>
            </a:fld>
            <a:endParaRPr lang="en-CA"/>
          </a:p>
        </p:txBody>
      </p:sp>
      <p:sp>
        <p:nvSpPr>
          <p:cNvPr id="6" name="Footer Placeholder 5">
            <a:extLst>
              <a:ext uri="{FF2B5EF4-FFF2-40B4-BE49-F238E27FC236}">
                <a16:creationId xmlns:a16="http://schemas.microsoft.com/office/drawing/2014/main" id="{214A49DF-408F-49A9-A2DA-9EB43484110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43036F-F81E-47BC-BF69-B8BB742CB3A5}"/>
              </a:ext>
            </a:extLst>
          </p:cNvPr>
          <p:cNvSpPr>
            <a:spLocks noGrp="1"/>
          </p:cNvSpPr>
          <p:nvPr>
            <p:ph type="sldNum" sz="quarter" idx="12"/>
          </p:nvPr>
        </p:nvSpPr>
        <p:spPr/>
        <p:txBody>
          <a:bodyPr/>
          <a:lstStyle/>
          <a:p>
            <a:fld id="{9BEC632F-0C21-4543-95E6-561C6A96251C}" type="slidenum">
              <a:rPr lang="en-CA" smtClean="0"/>
              <a:t>‹#›</a:t>
            </a:fld>
            <a:endParaRPr lang="en-CA"/>
          </a:p>
        </p:txBody>
      </p:sp>
    </p:spTree>
    <p:extLst>
      <p:ext uri="{BB962C8B-B14F-4D97-AF65-F5344CB8AC3E}">
        <p14:creationId xmlns:p14="http://schemas.microsoft.com/office/powerpoint/2010/main" val="3345764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8DF9-1764-4477-8EF3-E862DC07DFB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7BE30FC-8597-49B0-A8E2-F6D60F521C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75DBEB-D94B-4FCB-B49A-ABFC626CD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A287253-7284-4764-8067-A7AFEECFA3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C3C98F-A59F-477D-81D7-48953A5DB4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D3985D0-1CEE-4FF9-9C0E-7EB60FD233F2}"/>
              </a:ext>
            </a:extLst>
          </p:cNvPr>
          <p:cNvSpPr>
            <a:spLocks noGrp="1"/>
          </p:cNvSpPr>
          <p:nvPr>
            <p:ph type="dt" sz="half" idx="10"/>
          </p:nvPr>
        </p:nvSpPr>
        <p:spPr/>
        <p:txBody>
          <a:bodyPr/>
          <a:lstStyle/>
          <a:p>
            <a:fld id="{DAC28D96-9247-4786-B82B-AAD7AFF90E15}" type="datetimeFigureOut">
              <a:rPr lang="en-CA" smtClean="0"/>
              <a:t>2025-05-20</a:t>
            </a:fld>
            <a:endParaRPr lang="en-CA"/>
          </a:p>
        </p:txBody>
      </p:sp>
      <p:sp>
        <p:nvSpPr>
          <p:cNvPr id="8" name="Footer Placeholder 7">
            <a:extLst>
              <a:ext uri="{FF2B5EF4-FFF2-40B4-BE49-F238E27FC236}">
                <a16:creationId xmlns:a16="http://schemas.microsoft.com/office/drawing/2014/main" id="{6F25FCE2-03DC-472A-82A7-7D44E335025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591C2EF-1497-422C-884D-C2837C4F6C0F}"/>
              </a:ext>
            </a:extLst>
          </p:cNvPr>
          <p:cNvSpPr>
            <a:spLocks noGrp="1"/>
          </p:cNvSpPr>
          <p:nvPr>
            <p:ph type="sldNum" sz="quarter" idx="12"/>
          </p:nvPr>
        </p:nvSpPr>
        <p:spPr/>
        <p:txBody>
          <a:bodyPr/>
          <a:lstStyle/>
          <a:p>
            <a:fld id="{9BEC632F-0C21-4543-95E6-561C6A96251C}" type="slidenum">
              <a:rPr lang="en-CA" smtClean="0"/>
              <a:t>‹#›</a:t>
            </a:fld>
            <a:endParaRPr lang="en-CA"/>
          </a:p>
        </p:txBody>
      </p:sp>
    </p:spTree>
    <p:extLst>
      <p:ext uri="{BB962C8B-B14F-4D97-AF65-F5344CB8AC3E}">
        <p14:creationId xmlns:p14="http://schemas.microsoft.com/office/powerpoint/2010/main" val="378299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F412-97ED-481A-9A86-A8CC862BA45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B630714-B6D3-477A-AC86-B01EF0756875}"/>
              </a:ext>
            </a:extLst>
          </p:cNvPr>
          <p:cNvSpPr>
            <a:spLocks noGrp="1"/>
          </p:cNvSpPr>
          <p:nvPr>
            <p:ph type="dt" sz="half" idx="10"/>
          </p:nvPr>
        </p:nvSpPr>
        <p:spPr/>
        <p:txBody>
          <a:bodyPr/>
          <a:lstStyle/>
          <a:p>
            <a:fld id="{DAC28D96-9247-4786-B82B-AAD7AFF90E15}" type="datetimeFigureOut">
              <a:rPr lang="en-CA" smtClean="0"/>
              <a:t>2025-05-20</a:t>
            </a:fld>
            <a:endParaRPr lang="en-CA"/>
          </a:p>
        </p:txBody>
      </p:sp>
      <p:sp>
        <p:nvSpPr>
          <p:cNvPr id="4" name="Footer Placeholder 3">
            <a:extLst>
              <a:ext uri="{FF2B5EF4-FFF2-40B4-BE49-F238E27FC236}">
                <a16:creationId xmlns:a16="http://schemas.microsoft.com/office/drawing/2014/main" id="{212803CA-F850-41F1-A2B4-7626B763FBF0}"/>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D7454EF-496A-4BE1-8B4E-15F291F248A8}"/>
              </a:ext>
            </a:extLst>
          </p:cNvPr>
          <p:cNvSpPr>
            <a:spLocks noGrp="1"/>
          </p:cNvSpPr>
          <p:nvPr>
            <p:ph type="sldNum" sz="quarter" idx="12"/>
          </p:nvPr>
        </p:nvSpPr>
        <p:spPr/>
        <p:txBody>
          <a:bodyPr/>
          <a:lstStyle/>
          <a:p>
            <a:fld id="{9BEC632F-0C21-4543-95E6-561C6A96251C}" type="slidenum">
              <a:rPr lang="en-CA" smtClean="0"/>
              <a:t>‹#›</a:t>
            </a:fld>
            <a:endParaRPr lang="en-CA"/>
          </a:p>
        </p:txBody>
      </p:sp>
    </p:spTree>
    <p:extLst>
      <p:ext uri="{BB962C8B-B14F-4D97-AF65-F5344CB8AC3E}">
        <p14:creationId xmlns:p14="http://schemas.microsoft.com/office/powerpoint/2010/main" val="121599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153DF8-6308-4ADD-8DFD-DBAAB6FC5DF8}"/>
              </a:ext>
            </a:extLst>
          </p:cNvPr>
          <p:cNvSpPr>
            <a:spLocks noGrp="1"/>
          </p:cNvSpPr>
          <p:nvPr>
            <p:ph type="dt" sz="half" idx="10"/>
          </p:nvPr>
        </p:nvSpPr>
        <p:spPr/>
        <p:txBody>
          <a:bodyPr/>
          <a:lstStyle/>
          <a:p>
            <a:fld id="{DAC28D96-9247-4786-B82B-AAD7AFF90E15}" type="datetimeFigureOut">
              <a:rPr lang="en-CA" smtClean="0"/>
              <a:t>2025-05-20</a:t>
            </a:fld>
            <a:endParaRPr lang="en-CA"/>
          </a:p>
        </p:txBody>
      </p:sp>
      <p:sp>
        <p:nvSpPr>
          <p:cNvPr id="3" name="Footer Placeholder 2">
            <a:extLst>
              <a:ext uri="{FF2B5EF4-FFF2-40B4-BE49-F238E27FC236}">
                <a16:creationId xmlns:a16="http://schemas.microsoft.com/office/drawing/2014/main" id="{8B15C443-1DFC-4E0E-AC5D-13C6C845FFE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750A02F4-6C91-4591-9A56-37F7BF98C4A2}"/>
              </a:ext>
            </a:extLst>
          </p:cNvPr>
          <p:cNvSpPr>
            <a:spLocks noGrp="1"/>
          </p:cNvSpPr>
          <p:nvPr>
            <p:ph type="sldNum" sz="quarter" idx="12"/>
          </p:nvPr>
        </p:nvSpPr>
        <p:spPr/>
        <p:txBody>
          <a:bodyPr/>
          <a:lstStyle/>
          <a:p>
            <a:fld id="{9BEC632F-0C21-4543-95E6-561C6A96251C}" type="slidenum">
              <a:rPr lang="en-CA" smtClean="0"/>
              <a:t>‹#›</a:t>
            </a:fld>
            <a:endParaRPr lang="en-CA"/>
          </a:p>
        </p:txBody>
      </p:sp>
    </p:spTree>
    <p:extLst>
      <p:ext uri="{BB962C8B-B14F-4D97-AF65-F5344CB8AC3E}">
        <p14:creationId xmlns:p14="http://schemas.microsoft.com/office/powerpoint/2010/main" val="280704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AE3B-69F6-4967-A5F4-3522B80353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56245E0-C5E0-4AE6-986D-21D4CFBAA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0DE1C33-76CF-4F00-AC12-345902BF7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F15C6-0C17-4286-AEE5-A99910597272}"/>
              </a:ext>
            </a:extLst>
          </p:cNvPr>
          <p:cNvSpPr>
            <a:spLocks noGrp="1"/>
          </p:cNvSpPr>
          <p:nvPr>
            <p:ph type="dt" sz="half" idx="10"/>
          </p:nvPr>
        </p:nvSpPr>
        <p:spPr/>
        <p:txBody>
          <a:bodyPr/>
          <a:lstStyle/>
          <a:p>
            <a:fld id="{DAC28D96-9247-4786-B82B-AAD7AFF90E15}" type="datetimeFigureOut">
              <a:rPr lang="en-CA" smtClean="0"/>
              <a:t>2025-05-20</a:t>
            </a:fld>
            <a:endParaRPr lang="en-CA"/>
          </a:p>
        </p:txBody>
      </p:sp>
      <p:sp>
        <p:nvSpPr>
          <p:cNvPr id="6" name="Footer Placeholder 5">
            <a:extLst>
              <a:ext uri="{FF2B5EF4-FFF2-40B4-BE49-F238E27FC236}">
                <a16:creationId xmlns:a16="http://schemas.microsoft.com/office/drawing/2014/main" id="{F60D9E1A-733F-4DE8-A648-6599764E186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7BE6E56-473D-4F1F-BF66-5D08294F7579}"/>
              </a:ext>
            </a:extLst>
          </p:cNvPr>
          <p:cNvSpPr>
            <a:spLocks noGrp="1"/>
          </p:cNvSpPr>
          <p:nvPr>
            <p:ph type="sldNum" sz="quarter" idx="12"/>
          </p:nvPr>
        </p:nvSpPr>
        <p:spPr/>
        <p:txBody>
          <a:bodyPr/>
          <a:lstStyle/>
          <a:p>
            <a:fld id="{9BEC632F-0C21-4543-95E6-561C6A96251C}" type="slidenum">
              <a:rPr lang="en-CA" smtClean="0"/>
              <a:t>‹#›</a:t>
            </a:fld>
            <a:endParaRPr lang="en-CA"/>
          </a:p>
        </p:txBody>
      </p:sp>
    </p:spTree>
    <p:extLst>
      <p:ext uri="{BB962C8B-B14F-4D97-AF65-F5344CB8AC3E}">
        <p14:creationId xmlns:p14="http://schemas.microsoft.com/office/powerpoint/2010/main" val="1343359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E37F-76F2-44E4-9427-F62AA5AEC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87525FB5-DADD-44E1-B77C-AF3A6478BB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E18BE9E-8E0E-49B0-B7E6-9A17CFCEC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3DE2F7-3CCB-4FD0-AC8C-91F60759084A}"/>
              </a:ext>
            </a:extLst>
          </p:cNvPr>
          <p:cNvSpPr>
            <a:spLocks noGrp="1"/>
          </p:cNvSpPr>
          <p:nvPr>
            <p:ph type="dt" sz="half" idx="10"/>
          </p:nvPr>
        </p:nvSpPr>
        <p:spPr/>
        <p:txBody>
          <a:bodyPr/>
          <a:lstStyle/>
          <a:p>
            <a:fld id="{DAC28D96-9247-4786-B82B-AAD7AFF90E15}" type="datetimeFigureOut">
              <a:rPr lang="en-CA" smtClean="0"/>
              <a:t>2025-05-20</a:t>
            </a:fld>
            <a:endParaRPr lang="en-CA"/>
          </a:p>
        </p:txBody>
      </p:sp>
      <p:sp>
        <p:nvSpPr>
          <p:cNvPr id="6" name="Footer Placeholder 5">
            <a:extLst>
              <a:ext uri="{FF2B5EF4-FFF2-40B4-BE49-F238E27FC236}">
                <a16:creationId xmlns:a16="http://schemas.microsoft.com/office/drawing/2014/main" id="{21B7C45F-DFF0-4F63-AD85-24B7CB1AD4F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CB876C9-59E0-4CE0-9F5E-DF9BC73B6A09}"/>
              </a:ext>
            </a:extLst>
          </p:cNvPr>
          <p:cNvSpPr>
            <a:spLocks noGrp="1"/>
          </p:cNvSpPr>
          <p:nvPr>
            <p:ph type="sldNum" sz="quarter" idx="12"/>
          </p:nvPr>
        </p:nvSpPr>
        <p:spPr/>
        <p:txBody>
          <a:bodyPr/>
          <a:lstStyle/>
          <a:p>
            <a:fld id="{9BEC632F-0C21-4543-95E6-561C6A96251C}" type="slidenum">
              <a:rPr lang="en-CA" smtClean="0"/>
              <a:t>‹#›</a:t>
            </a:fld>
            <a:endParaRPr lang="en-CA"/>
          </a:p>
        </p:txBody>
      </p:sp>
    </p:spTree>
    <p:extLst>
      <p:ext uri="{BB962C8B-B14F-4D97-AF65-F5344CB8AC3E}">
        <p14:creationId xmlns:p14="http://schemas.microsoft.com/office/powerpoint/2010/main" val="1706647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9E929-EFCF-43A4-8D64-37E97D78E069}"/>
              </a:ext>
            </a:extLst>
          </p:cNvPr>
          <p:cNvSpPr>
            <a:spLocks noGrp="1"/>
          </p:cNvSpPr>
          <p:nvPr>
            <p:ph type="title"/>
          </p:nvPr>
        </p:nvSpPr>
        <p:spPr>
          <a:xfrm>
            <a:off x="838200" y="186665"/>
            <a:ext cx="8626642" cy="1325563"/>
          </a:xfrm>
          <a:prstGeom prst="rect">
            <a:avLst/>
          </a:prstGeom>
        </p:spPr>
        <p:txBody>
          <a:bodyPr vert="horz" lIns="91440" tIns="45720" rIns="91440" bIns="45720" rtlCol="0" anchor="ctr">
            <a:normAutofit/>
          </a:bodyPr>
          <a:lstStyle/>
          <a:p>
            <a:r>
              <a:rPr lang="en-US" dirty="0"/>
              <a:t>Click to edit Master title style</a:t>
            </a:r>
            <a:endParaRPr lang="en-CA" dirty="0"/>
          </a:p>
        </p:txBody>
      </p:sp>
      <p:sp>
        <p:nvSpPr>
          <p:cNvPr id="3" name="Text Placeholder 2">
            <a:extLst>
              <a:ext uri="{FF2B5EF4-FFF2-40B4-BE49-F238E27FC236}">
                <a16:creationId xmlns:a16="http://schemas.microsoft.com/office/drawing/2014/main" id="{7BBE8A59-D176-4848-A7C1-C1DB2A0BA3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3C2F2A-4424-4D71-8472-2B568EFDB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28D96-9247-4786-B82B-AAD7AFF90E15}" type="datetimeFigureOut">
              <a:rPr lang="en-CA" smtClean="0"/>
              <a:t>2025-05-20</a:t>
            </a:fld>
            <a:endParaRPr lang="en-CA"/>
          </a:p>
        </p:txBody>
      </p:sp>
      <p:sp>
        <p:nvSpPr>
          <p:cNvPr id="5" name="Footer Placeholder 4">
            <a:extLst>
              <a:ext uri="{FF2B5EF4-FFF2-40B4-BE49-F238E27FC236}">
                <a16:creationId xmlns:a16="http://schemas.microsoft.com/office/drawing/2014/main" id="{F45F8A11-ECF2-4A31-9FF1-DA232A74C7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8846C3A-7EAA-4233-A3C5-A6B010568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C632F-0C21-4543-95E6-561C6A96251C}" type="slidenum">
              <a:rPr lang="en-CA" smtClean="0"/>
              <a:t>‹#›</a:t>
            </a:fld>
            <a:endParaRPr lang="en-CA" dirty="0"/>
          </a:p>
        </p:txBody>
      </p:sp>
      <p:pic>
        <p:nvPicPr>
          <p:cNvPr id="7" name="Picture 6">
            <a:extLst>
              <a:ext uri="{FF2B5EF4-FFF2-40B4-BE49-F238E27FC236}">
                <a16:creationId xmlns:a16="http://schemas.microsoft.com/office/drawing/2014/main" id="{17A8AD68-02A7-4CDF-9660-4F5264370DC4}"/>
              </a:ext>
            </a:extLst>
          </p:cNvPr>
          <p:cNvPicPr>
            <a:picLocks noChangeAspect="1"/>
          </p:cNvPicPr>
          <p:nvPr userDrawn="1"/>
        </p:nvPicPr>
        <p:blipFill>
          <a:blip r:embed="rId13">
            <a:alphaModFix amt="70000"/>
            <a:grayscl/>
            <a:extLst>
              <a:ext uri="{BEBA8EAE-BF5A-486C-A8C5-ECC9F3942E4B}">
                <a14:imgProps xmlns:a14="http://schemas.microsoft.com/office/drawing/2010/main">
                  <a14:imgLayer r:embed="rId14">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891757" y="254580"/>
            <a:ext cx="968000" cy="942898"/>
          </a:xfrm>
          <a:prstGeom prst="rect">
            <a:avLst/>
          </a:prstGeom>
        </p:spPr>
      </p:pic>
      <p:cxnSp>
        <p:nvCxnSpPr>
          <p:cNvPr id="8" name="Straight Connector 7">
            <a:extLst>
              <a:ext uri="{FF2B5EF4-FFF2-40B4-BE49-F238E27FC236}">
                <a16:creationId xmlns:a16="http://schemas.microsoft.com/office/drawing/2014/main" id="{31F6E40E-B7A8-487E-98A2-88015346EAB3}"/>
              </a:ext>
            </a:extLst>
          </p:cNvPr>
          <p:cNvCxnSpPr>
            <a:cxnSpLocks/>
          </p:cNvCxnSpPr>
          <p:nvPr userDrawn="1"/>
        </p:nvCxnSpPr>
        <p:spPr>
          <a:xfrm flipH="1">
            <a:off x="401449" y="6383900"/>
            <a:ext cx="11346490" cy="0"/>
          </a:xfrm>
          <a:prstGeom prst="line">
            <a:avLst/>
          </a:prstGeom>
          <a:ln w="28575">
            <a:solidFill>
              <a:srgbClr val="D41935"/>
            </a:solidFill>
          </a:ln>
        </p:spPr>
        <p:style>
          <a:lnRef idx="1">
            <a:schemeClr val="accent1"/>
          </a:lnRef>
          <a:fillRef idx="0">
            <a:schemeClr val="accent1"/>
          </a:fillRef>
          <a:effectRef idx="0">
            <a:schemeClr val="accent1"/>
          </a:effectRef>
          <a:fontRef idx="minor">
            <a:schemeClr val="tx1"/>
          </a:fontRef>
        </p:style>
      </p:cxnSp>
      <p:sp>
        <p:nvSpPr>
          <p:cNvPr id="9" name="Slide Number Placeholder 5">
            <a:extLst>
              <a:ext uri="{FF2B5EF4-FFF2-40B4-BE49-F238E27FC236}">
                <a16:creationId xmlns:a16="http://schemas.microsoft.com/office/drawing/2014/main" id="{5266CAFD-3E28-4452-8EC3-70E8238A1C60}"/>
              </a:ext>
            </a:extLst>
          </p:cNvPr>
          <p:cNvSpPr txBox="1">
            <a:spLocks/>
          </p:cNvSpPr>
          <p:nvPr userDrawn="1"/>
        </p:nvSpPr>
        <p:spPr>
          <a:xfrm>
            <a:off x="11353800" y="6387087"/>
            <a:ext cx="394139" cy="334388"/>
          </a:xfrm>
          <a:prstGeom prst="rect">
            <a:avLst/>
          </a:prstGeom>
          <a:solidFill>
            <a:srgbClr val="D41935"/>
          </a:solidFill>
          <a:ln>
            <a:solidFill>
              <a:srgbClr val="D31334"/>
            </a:solidFill>
          </a:ln>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3D6005F-5F1B-AA49-AFFD-126CE2874E5A}" type="slidenum">
              <a:rPr lang="en-US" smtClean="0"/>
              <a:pPr/>
              <a:t>‹#›</a:t>
            </a:fld>
            <a:endParaRPr lang="en-US" dirty="0"/>
          </a:p>
        </p:txBody>
      </p:sp>
      <p:pic>
        <p:nvPicPr>
          <p:cNvPr id="1026" name="Picture 2" descr="Lululemon - Hillcrest Mall">
            <a:extLst>
              <a:ext uri="{FF2B5EF4-FFF2-40B4-BE49-F238E27FC236}">
                <a16:creationId xmlns:a16="http://schemas.microsoft.com/office/drawing/2014/main" id="{5FF86D60-0F7B-45F7-B2F9-628B5771570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022442" y="308319"/>
            <a:ext cx="812669" cy="812669"/>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1286768C-4274-4450-BB26-86EE0D5B6D9C}"/>
              </a:ext>
            </a:extLst>
          </p:cNvPr>
          <p:cNvCxnSpPr>
            <a:cxnSpLocks/>
          </p:cNvCxnSpPr>
          <p:nvPr userDrawn="1"/>
        </p:nvCxnSpPr>
        <p:spPr>
          <a:xfrm>
            <a:off x="10895906" y="254580"/>
            <a:ext cx="0" cy="866408"/>
          </a:xfrm>
          <a:prstGeom prst="line">
            <a:avLst/>
          </a:prstGeom>
          <a:ln w="38100">
            <a:solidFill>
              <a:srgbClr val="8080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83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chart" Target="../charts/chart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 Id="rId4" Type="http://schemas.openxmlformats.org/officeDocument/2006/relationships/chart" Target="../charts/char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20.xml"/><Relationship Id="rId7" Type="http://schemas.openxmlformats.org/officeDocument/2006/relationships/image" Target="../media/image8.png"/><Relationship Id="rId2" Type="http://schemas.openxmlformats.org/officeDocument/2006/relationships/chart" Target="../charts/chart19.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ACDD02-954F-42AB-832A-EBE24BBCE0BC}"/>
              </a:ext>
            </a:extLst>
          </p:cNvPr>
          <p:cNvSpPr txBox="1"/>
          <p:nvPr/>
        </p:nvSpPr>
        <p:spPr>
          <a:xfrm>
            <a:off x="4900863" y="3882190"/>
            <a:ext cx="2390274" cy="430887"/>
          </a:xfrm>
          <a:prstGeom prst="rect">
            <a:avLst/>
          </a:prstGeom>
          <a:noFill/>
        </p:spPr>
        <p:txBody>
          <a:bodyPr wrap="square" rtlCol="0">
            <a:spAutoFit/>
          </a:bodyPr>
          <a:lstStyle/>
          <a:p>
            <a:pPr algn="ctr"/>
            <a:r>
              <a:rPr lang="en-CA" sz="2200" dirty="0">
                <a:latin typeface="Trebuchet MS" panose="020B0603020202020204" pitchFamily="34" charset="0"/>
              </a:rPr>
              <a:t>March 25, 2021</a:t>
            </a:r>
          </a:p>
        </p:txBody>
      </p:sp>
    </p:spTree>
    <p:extLst>
      <p:ext uri="{BB962C8B-B14F-4D97-AF65-F5344CB8AC3E}">
        <p14:creationId xmlns:p14="http://schemas.microsoft.com/office/powerpoint/2010/main" val="21753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F9D9-3D22-4553-AAAD-95146FAD3A4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03B1A3D-837D-41D7-877D-6BD46BD85811}"/>
              </a:ext>
            </a:extLst>
          </p:cNvPr>
          <p:cNvSpPr>
            <a:spLocks noGrp="1"/>
          </p:cNvSpPr>
          <p:nvPr>
            <p:ph idx="1"/>
          </p:nvPr>
        </p:nvSpPr>
        <p:spPr/>
        <p:txBody>
          <a:bodyPr/>
          <a:lstStyle/>
          <a:p>
            <a:endParaRPr lang="en-CA"/>
          </a:p>
        </p:txBody>
      </p:sp>
      <p:sp>
        <p:nvSpPr>
          <p:cNvPr id="4" name="Rectangle 3">
            <a:extLst>
              <a:ext uri="{FF2B5EF4-FFF2-40B4-BE49-F238E27FC236}">
                <a16:creationId xmlns:a16="http://schemas.microsoft.com/office/drawing/2014/main" id="{BF777788-F0A9-46D9-820E-DCD6448E43A1}"/>
              </a:ext>
            </a:extLst>
          </p:cNvPr>
          <p:cNvSpPr/>
          <p:nvPr/>
        </p:nvSpPr>
        <p:spPr>
          <a:xfrm>
            <a:off x="0" y="-786"/>
            <a:ext cx="12192000" cy="6858000"/>
          </a:xfrm>
          <a:prstGeom prst="rect">
            <a:avLst/>
          </a:prstGeom>
          <a:solidFill>
            <a:srgbClr val="808080"/>
          </a:solid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Rounded Corners 4">
            <a:extLst>
              <a:ext uri="{FF2B5EF4-FFF2-40B4-BE49-F238E27FC236}">
                <a16:creationId xmlns:a16="http://schemas.microsoft.com/office/drawing/2014/main" id="{3E37D9F7-7134-4644-AF21-548C8D1C05AD}"/>
              </a:ext>
            </a:extLst>
          </p:cNvPr>
          <p:cNvSpPr/>
          <p:nvPr/>
        </p:nvSpPr>
        <p:spPr>
          <a:xfrm>
            <a:off x="3652586" y="2648759"/>
            <a:ext cx="4886827" cy="790185"/>
          </a:xfrm>
          <a:prstGeom prst="roundRect">
            <a:avLst/>
          </a:prstGeom>
          <a:solidFill>
            <a:schemeClr val="bg1">
              <a:alpha val="26000"/>
            </a:schemeClr>
          </a:solidFill>
          <a:ln w="25400">
            <a:solidFill>
              <a:schemeClr val="bg1"/>
            </a:solidFill>
          </a:ln>
          <a:effectLst>
            <a:innerShdw blurRad="114300">
              <a:schemeClr val="bg1"/>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CA" sz="2400" b="1" dirty="0">
                <a:solidFill>
                  <a:schemeClr val="bg1"/>
                </a:solidFill>
                <a:latin typeface="Trebuchet MS" panose="020B0603020202020204" pitchFamily="34" charset="0"/>
              </a:rPr>
              <a:t>Investment Thesis</a:t>
            </a:r>
          </a:p>
        </p:txBody>
      </p:sp>
      <p:sp>
        <p:nvSpPr>
          <p:cNvPr id="6" name="Rectangle: Rounded Corners 5">
            <a:extLst>
              <a:ext uri="{FF2B5EF4-FFF2-40B4-BE49-F238E27FC236}">
                <a16:creationId xmlns:a16="http://schemas.microsoft.com/office/drawing/2014/main" id="{922B2E2D-9ED4-4A45-ACD7-033FE14D437B}"/>
              </a:ext>
            </a:extLst>
          </p:cNvPr>
          <p:cNvSpPr/>
          <p:nvPr/>
        </p:nvSpPr>
        <p:spPr>
          <a:xfrm>
            <a:off x="4215066" y="4650576"/>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Risks, Mitigations and Catalysts</a:t>
            </a:r>
          </a:p>
        </p:txBody>
      </p:sp>
      <p:sp>
        <p:nvSpPr>
          <p:cNvPr id="7" name="Rectangle: Rounded Corners 6">
            <a:extLst>
              <a:ext uri="{FF2B5EF4-FFF2-40B4-BE49-F238E27FC236}">
                <a16:creationId xmlns:a16="http://schemas.microsoft.com/office/drawing/2014/main" id="{7029E522-5272-4191-B09F-2AB7831A8C5A}"/>
              </a:ext>
            </a:extLst>
          </p:cNvPr>
          <p:cNvSpPr/>
          <p:nvPr/>
        </p:nvSpPr>
        <p:spPr>
          <a:xfrm>
            <a:off x="4217069" y="3707773"/>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Valuation</a:t>
            </a:r>
          </a:p>
        </p:txBody>
      </p:sp>
      <p:sp>
        <p:nvSpPr>
          <p:cNvPr id="8" name="Rectangle: Rounded Corners 7">
            <a:extLst>
              <a:ext uri="{FF2B5EF4-FFF2-40B4-BE49-F238E27FC236}">
                <a16:creationId xmlns:a16="http://schemas.microsoft.com/office/drawing/2014/main" id="{427614EC-9E03-4220-BD56-3B78A6305D4C}"/>
              </a:ext>
            </a:extLst>
          </p:cNvPr>
          <p:cNvSpPr/>
          <p:nvPr/>
        </p:nvSpPr>
        <p:spPr>
          <a:xfrm>
            <a:off x="4215066" y="5591859"/>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Recommendation</a:t>
            </a:r>
            <a:r>
              <a:rPr lang="en-CA" dirty="0"/>
              <a:t> </a:t>
            </a:r>
          </a:p>
        </p:txBody>
      </p:sp>
      <p:sp>
        <p:nvSpPr>
          <p:cNvPr id="9" name="Rectangle: Rounded Corners 8">
            <a:extLst>
              <a:ext uri="{FF2B5EF4-FFF2-40B4-BE49-F238E27FC236}">
                <a16:creationId xmlns:a16="http://schemas.microsoft.com/office/drawing/2014/main" id="{66AD7CB8-D591-4E6A-B86D-5FD11D2A5938}"/>
              </a:ext>
            </a:extLst>
          </p:cNvPr>
          <p:cNvSpPr/>
          <p:nvPr/>
        </p:nvSpPr>
        <p:spPr>
          <a:xfrm>
            <a:off x="4215066" y="785943"/>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Company Overview</a:t>
            </a:r>
          </a:p>
        </p:txBody>
      </p:sp>
      <p:sp>
        <p:nvSpPr>
          <p:cNvPr id="10" name="Rectangle: Rounded Corners 9">
            <a:extLst>
              <a:ext uri="{FF2B5EF4-FFF2-40B4-BE49-F238E27FC236}">
                <a16:creationId xmlns:a16="http://schemas.microsoft.com/office/drawing/2014/main" id="{DBC36E1A-BB79-4B8B-AEDE-DC0614BF476B}"/>
              </a:ext>
            </a:extLst>
          </p:cNvPr>
          <p:cNvSpPr/>
          <p:nvPr/>
        </p:nvSpPr>
        <p:spPr>
          <a:xfrm>
            <a:off x="4215066" y="1705956"/>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Industry Analysis</a:t>
            </a:r>
          </a:p>
        </p:txBody>
      </p:sp>
    </p:spTree>
    <p:extLst>
      <p:ext uri="{BB962C8B-B14F-4D97-AF65-F5344CB8AC3E}">
        <p14:creationId xmlns:p14="http://schemas.microsoft.com/office/powerpoint/2010/main" val="212099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017D-DCC7-46BE-87F3-C5426023D366}"/>
              </a:ext>
            </a:extLst>
          </p:cNvPr>
          <p:cNvSpPr>
            <a:spLocks noGrp="1"/>
          </p:cNvSpPr>
          <p:nvPr>
            <p:ph type="title"/>
          </p:nvPr>
        </p:nvSpPr>
        <p:spPr>
          <a:xfrm>
            <a:off x="748859" y="275023"/>
            <a:ext cx="8626642" cy="1036856"/>
          </a:xfrm>
        </p:spPr>
        <p:txBody>
          <a:bodyPr>
            <a:normAutofit/>
          </a:bodyPr>
          <a:lstStyle/>
          <a:p>
            <a:r>
              <a:rPr lang="en-CA" sz="3200" dirty="0">
                <a:latin typeface="Trebuchet MS" panose="020B0603020202020204" pitchFamily="34" charset="0"/>
              </a:rPr>
              <a:t>Investment Thesis I – Diversification</a:t>
            </a:r>
          </a:p>
        </p:txBody>
      </p:sp>
      <p:graphicFrame>
        <p:nvGraphicFramePr>
          <p:cNvPr id="9" name="Chart 8">
            <a:extLst>
              <a:ext uri="{FF2B5EF4-FFF2-40B4-BE49-F238E27FC236}">
                <a16:creationId xmlns:a16="http://schemas.microsoft.com/office/drawing/2014/main" id="{9E22FAD3-D0F9-4196-9F1C-794B53D353F5}"/>
              </a:ext>
            </a:extLst>
          </p:cNvPr>
          <p:cNvGraphicFramePr/>
          <p:nvPr>
            <p:extLst>
              <p:ext uri="{D42A27DB-BD31-4B8C-83A1-F6EECF244321}">
                <p14:modId xmlns:p14="http://schemas.microsoft.com/office/powerpoint/2010/main" val="1103434125"/>
              </p:ext>
            </p:extLst>
          </p:nvPr>
        </p:nvGraphicFramePr>
        <p:xfrm>
          <a:off x="6096000" y="1931407"/>
          <a:ext cx="5061058" cy="1952496"/>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2AF53605-32DB-4601-8BA7-B7892C373C72}"/>
              </a:ext>
            </a:extLst>
          </p:cNvPr>
          <p:cNvSpPr txBox="1">
            <a:spLocks/>
          </p:cNvSpPr>
          <p:nvPr/>
        </p:nvSpPr>
        <p:spPr>
          <a:xfrm>
            <a:off x="6096001" y="1588092"/>
            <a:ext cx="5061058" cy="360534"/>
          </a:xfrm>
          <a:prstGeom prst="rect">
            <a:avLst/>
          </a:prstGeom>
          <a:solidFill>
            <a:srgbClr val="D41935"/>
          </a:solidFill>
          <a:ln w="9525">
            <a:solidFill>
              <a:srgbClr val="404040"/>
            </a:solidFill>
          </a:ln>
        </p:spPr>
        <p:txBody>
          <a:bodyPr vert="horz" wrap="square" lIns="91440" tIns="45720" rIns="91440" bIns="45720" rtlCol="0" anchor="ctr">
            <a:normAutofit lnSpcReduction="10000"/>
          </a:bodyPr>
          <a:lstStyle/>
          <a:p>
            <a:pPr algn="ctr"/>
            <a:r>
              <a:rPr lang="en-CA" b="1" dirty="0">
                <a:solidFill>
                  <a:schemeClr val="bg1"/>
                </a:solidFill>
                <a:latin typeface="Trebuchet MS" panose="020B0603020202020204" pitchFamily="34" charset="0"/>
                <a:cs typeface="Helvetica" panose="020B0604020202020204" pitchFamily="34" charset="0"/>
              </a:rPr>
              <a:t>Revenue Growth by Segment </a:t>
            </a:r>
          </a:p>
        </p:txBody>
      </p:sp>
      <p:sp>
        <p:nvSpPr>
          <p:cNvPr id="11" name="TextBox 10">
            <a:extLst>
              <a:ext uri="{FF2B5EF4-FFF2-40B4-BE49-F238E27FC236}">
                <a16:creationId xmlns:a16="http://schemas.microsoft.com/office/drawing/2014/main" id="{E23D0099-D874-4197-821B-1C5BA8A0C34D}"/>
              </a:ext>
            </a:extLst>
          </p:cNvPr>
          <p:cNvSpPr txBox="1"/>
          <p:nvPr/>
        </p:nvSpPr>
        <p:spPr>
          <a:xfrm>
            <a:off x="685284" y="1944911"/>
            <a:ext cx="4935339" cy="1938992"/>
          </a:xfrm>
          <a:prstGeom prst="rect">
            <a:avLst/>
          </a:prstGeom>
          <a:noFill/>
          <a:ln>
            <a:noFill/>
          </a:ln>
        </p:spPr>
        <p:txBody>
          <a:bodyPr wrap="square" rtlCol="0">
            <a:spAutoFit/>
          </a:bodyPr>
          <a:lstStyle/>
          <a:p>
            <a:pPr marL="285750" indent="-285750">
              <a:buFont typeface="Arial" panose="020B0604020202020204" pitchFamily="34" charset="0"/>
              <a:buChar char="•"/>
            </a:pPr>
            <a:r>
              <a:rPr lang="en-CA" sz="1200" dirty="0">
                <a:latin typeface="Trebuchet MS" panose="020B0603020202020204" pitchFamily="34" charset="0"/>
              </a:rPr>
              <a:t>Lululemon expects to more than double men’s revenue by 2023</a:t>
            </a:r>
          </a:p>
          <a:p>
            <a:pPr marL="285750" indent="-285750">
              <a:buFont typeface="Arial" panose="020B0604020202020204" pitchFamily="34" charset="0"/>
              <a:buChar char="•"/>
            </a:pPr>
            <a:r>
              <a:rPr lang="en-CA" sz="1200" dirty="0">
                <a:latin typeface="Trebuchet MS" panose="020B0603020202020204" pitchFamily="34" charset="0"/>
              </a:rPr>
              <a:t>They also expect to more than double digital revenue by 2023</a:t>
            </a:r>
          </a:p>
          <a:p>
            <a:pPr marL="285750" indent="-285750">
              <a:buFont typeface="Arial" panose="020B0604020202020204" pitchFamily="34" charset="0"/>
              <a:buChar char="•"/>
            </a:pPr>
            <a:r>
              <a:rPr lang="en-CA" sz="1200" dirty="0">
                <a:latin typeface="Trebuchet MS" panose="020B0603020202020204" pitchFamily="34" charset="0"/>
              </a:rPr>
              <a:t>New customer additions increased by double digits with a surge in new online customers of just over 100%</a:t>
            </a:r>
          </a:p>
          <a:p>
            <a:pPr marL="285750" indent="-285750">
              <a:buFont typeface="Arial" panose="020B0604020202020204" pitchFamily="34" charset="0"/>
              <a:buChar char="•"/>
            </a:pPr>
            <a:r>
              <a:rPr lang="en-CA" sz="1200" dirty="0">
                <a:latin typeface="Trebuchet MS" panose="020B0603020202020204" pitchFamily="34" charset="0"/>
              </a:rPr>
              <a:t>Q3 direct-to-consumer revenue is up 93% from 2019 Q3 levels </a:t>
            </a:r>
          </a:p>
          <a:p>
            <a:pPr marL="285750" indent="-285750">
              <a:buFont typeface="Arial" panose="020B0604020202020204" pitchFamily="34" charset="0"/>
              <a:buChar char="•"/>
            </a:pPr>
            <a:r>
              <a:rPr lang="en-CA" sz="1200" dirty="0">
                <a:latin typeface="Trebuchet MS" panose="020B0603020202020204" pitchFamily="34" charset="0"/>
              </a:rPr>
              <a:t>Men’s apparel is growing rapidly with revenues up 34% YoY</a:t>
            </a:r>
          </a:p>
          <a:p>
            <a:pPr marL="285750" indent="-285750">
              <a:buFont typeface="Arial" panose="020B0604020202020204" pitchFamily="34" charset="0"/>
              <a:buChar char="•"/>
            </a:pPr>
            <a:r>
              <a:rPr lang="en-CA" sz="1200" dirty="0">
                <a:latin typeface="Trebuchet MS" panose="020B0603020202020204" pitchFamily="34" charset="0"/>
              </a:rPr>
              <a:t>Men’s wear market value is estimated to be $700B in 2024</a:t>
            </a:r>
          </a:p>
          <a:p>
            <a:pPr marL="285750" indent="-285750">
              <a:buFont typeface="Arial" panose="020B0604020202020204" pitchFamily="34" charset="0"/>
              <a:buChar char="•"/>
            </a:pPr>
            <a:r>
              <a:rPr lang="en-CA" sz="1200" dirty="0">
                <a:latin typeface="Trebuchet MS" panose="020B0603020202020204" pitchFamily="34" charset="0"/>
              </a:rPr>
              <a:t>As part of this strategy, Lululemon is also creating a deeper omni-guest experience with multiple channels available to customers such as the MIRROR</a:t>
            </a:r>
          </a:p>
        </p:txBody>
      </p:sp>
      <p:sp>
        <p:nvSpPr>
          <p:cNvPr id="8" name="TextBox 7">
            <a:extLst>
              <a:ext uri="{FF2B5EF4-FFF2-40B4-BE49-F238E27FC236}">
                <a16:creationId xmlns:a16="http://schemas.microsoft.com/office/drawing/2014/main" id="{87836309-946D-4101-8A4D-D1CD7124C7DE}"/>
              </a:ext>
            </a:extLst>
          </p:cNvPr>
          <p:cNvSpPr txBox="1">
            <a:spLocks/>
          </p:cNvSpPr>
          <p:nvPr/>
        </p:nvSpPr>
        <p:spPr>
          <a:xfrm>
            <a:off x="685285" y="1590375"/>
            <a:ext cx="4935339" cy="360534"/>
          </a:xfrm>
          <a:prstGeom prst="rect">
            <a:avLst/>
          </a:prstGeom>
          <a:solidFill>
            <a:srgbClr val="D41935"/>
          </a:solidFill>
          <a:ln>
            <a:solidFill>
              <a:srgbClr val="404040"/>
            </a:solidFill>
          </a:ln>
        </p:spPr>
        <p:txBody>
          <a:bodyPr vert="horz" wrap="square" lIns="91440" tIns="45720" rIns="91440" bIns="45720" rtlCol="0" anchor="ctr">
            <a:normAutofit lnSpcReduction="10000"/>
          </a:bodyPr>
          <a:lstStyle/>
          <a:p>
            <a:pPr algn="ctr"/>
            <a:r>
              <a:rPr lang="en-CA" b="1" dirty="0">
                <a:solidFill>
                  <a:schemeClr val="bg1"/>
                </a:solidFill>
                <a:latin typeface="Trebuchet MS" panose="020B0603020202020204" pitchFamily="34" charset="0"/>
                <a:cs typeface="Helvetica" panose="020B0604020202020204" pitchFamily="34" charset="0"/>
              </a:rPr>
              <a:t>Accelerated Growth Strategy   </a:t>
            </a:r>
          </a:p>
        </p:txBody>
      </p:sp>
      <p:sp>
        <p:nvSpPr>
          <p:cNvPr id="12" name="TextBox 11">
            <a:extLst>
              <a:ext uri="{FF2B5EF4-FFF2-40B4-BE49-F238E27FC236}">
                <a16:creationId xmlns:a16="http://schemas.microsoft.com/office/drawing/2014/main" id="{CA65FBB7-44D4-4D94-8254-0A473D366096}"/>
              </a:ext>
            </a:extLst>
          </p:cNvPr>
          <p:cNvSpPr txBox="1">
            <a:spLocks/>
          </p:cNvSpPr>
          <p:nvPr/>
        </p:nvSpPr>
        <p:spPr>
          <a:xfrm>
            <a:off x="6096001" y="3940304"/>
            <a:ext cx="5061058" cy="360000"/>
          </a:xfrm>
          <a:prstGeom prst="rect">
            <a:avLst/>
          </a:prstGeom>
          <a:solidFill>
            <a:srgbClr val="D41935"/>
          </a:solidFill>
          <a:ln>
            <a:solidFill>
              <a:srgbClr val="404040"/>
            </a:solidFill>
          </a:ln>
        </p:spPr>
        <p:txBody>
          <a:bodyPr vert="horz" wrap="square" lIns="91440" tIns="45720" rIns="91440" bIns="45720" rtlCol="0" anchor="ctr">
            <a:normAutofit lnSpcReduction="10000"/>
          </a:bodyPr>
          <a:lstStyle/>
          <a:p>
            <a:pPr algn="ctr"/>
            <a:r>
              <a:rPr lang="en-CA" b="1" dirty="0">
                <a:solidFill>
                  <a:schemeClr val="bg1"/>
                </a:solidFill>
                <a:latin typeface="Trebuchet MS" panose="020B0603020202020204" pitchFamily="34" charset="0"/>
                <a:cs typeface="Helvetica" panose="020B0604020202020204" pitchFamily="34" charset="0"/>
              </a:rPr>
              <a:t>Omni-Guest Experience   </a:t>
            </a:r>
          </a:p>
        </p:txBody>
      </p:sp>
      <p:graphicFrame>
        <p:nvGraphicFramePr>
          <p:cNvPr id="3" name="Diagram 2">
            <a:extLst>
              <a:ext uri="{FF2B5EF4-FFF2-40B4-BE49-F238E27FC236}">
                <a16:creationId xmlns:a16="http://schemas.microsoft.com/office/drawing/2014/main" id="{12D3CD95-0B82-4830-A423-C1D23E3DD5EE}"/>
              </a:ext>
            </a:extLst>
          </p:cNvPr>
          <p:cNvGraphicFramePr/>
          <p:nvPr>
            <p:extLst>
              <p:ext uri="{D42A27DB-BD31-4B8C-83A1-F6EECF244321}">
                <p14:modId xmlns:p14="http://schemas.microsoft.com/office/powerpoint/2010/main" val="1084391199"/>
              </p:ext>
            </p:extLst>
          </p:nvPr>
        </p:nvGraphicFramePr>
        <p:xfrm>
          <a:off x="6096000" y="4300304"/>
          <a:ext cx="5061058" cy="20178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1BAA8922-632B-4107-B79E-104727462E66}"/>
              </a:ext>
            </a:extLst>
          </p:cNvPr>
          <p:cNvSpPr txBox="1"/>
          <p:nvPr/>
        </p:nvSpPr>
        <p:spPr>
          <a:xfrm>
            <a:off x="8425972" y="2038507"/>
            <a:ext cx="877419" cy="1811915"/>
          </a:xfrm>
          <a:prstGeom prst="rect">
            <a:avLst/>
          </a:prstGeom>
          <a:noFill/>
          <a:ln w="12700">
            <a:solidFill>
              <a:schemeClr val="tx1"/>
            </a:solidFill>
            <a:prstDash val="dash"/>
          </a:ln>
        </p:spPr>
        <p:txBody>
          <a:bodyPr wrap="square" rtlCol="0">
            <a:spAutoFit/>
          </a:bodyPr>
          <a:lstStyle/>
          <a:p>
            <a:endParaRPr lang="en-CA" dirty="0"/>
          </a:p>
        </p:txBody>
      </p:sp>
      <p:sp>
        <p:nvSpPr>
          <p:cNvPr id="19" name="Arrow: Chevron 18">
            <a:extLst>
              <a:ext uri="{FF2B5EF4-FFF2-40B4-BE49-F238E27FC236}">
                <a16:creationId xmlns:a16="http://schemas.microsoft.com/office/drawing/2014/main" id="{1B2E8709-A697-4D98-B57C-E2F1D63E5433}"/>
              </a:ext>
            </a:extLst>
          </p:cNvPr>
          <p:cNvSpPr/>
          <p:nvPr/>
        </p:nvSpPr>
        <p:spPr>
          <a:xfrm>
            <a:off x="5080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Company Overview</a:t>
            </a:r>
          </a:p>
        </p:txBody>
      </p:sp>
      <p:sp>
        <p:nvSpPr>
          <p:cNvPr id="22" name="Arrow: Chevron 21">
            <a:extLst>
              <a:ext uri="{FF2B5EF4-FFF2-40B4-BE49-F238E27FC236}">
                <a16:creationId xmlns:a16="http://schemas.microsoft.com/office/drawing/2014/main" id="{B04A5ED6-2343-4238-89A2-71208B2E11D5}"/>
              </a:ext>
            </a:extLst>
          </p:cNvPr>
          <p:cNvSpPr/>
          <p:nvPr/>
        </p:nvSpPr>
        <p:spPr>
          <a:xfrm>
            <a:off x="22815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Industry Analysis</a:t>
            </a:r>
          </a:p>
        </p:txBody>
      </p:sp>
      <p:sp>
        <p:nvSpPr>
          <p:cNvPr id="23" name="Arrow: Chevron 22">
            <a:extLst>
              <a:ext uri="{FF2B5EF4-FFF2-40B4-BE49-F238E27FC236}">
                <a16:creationId xmlns:a16="http://schemas.microsoft.com/office/drawing/2014/main" id="{F619663C-B32A-40A3-9157-B5CF630E469B}"/>
              </a:ext>
            </a:extLst>
          </p:cNvPr>
          <p:cNvSpPr/>
          <p:nvPr/>
        </p:nvSpPr>
        <p:spPr>
          <a:xfrm>
            <a:off x="4055001" y="6477229"/>
            <a:ext cx="1879131" cy="305903"/>
          </a:xfrm>
          <a:prstGeom prst="chevron">
            <a:avLst/>
          </a:prstGeom>
          <a:solidFill>
            <a:srgbClr val="D41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Investment Thesis</a:t>
            </a:r>
          </a:p>
        </p:txBody>
      </p:sp>
      <p:sp>
        <p:nvSpPr>
          <p:cNvPr id="24" name="Arrow: Chevron 23">
            <a:extLst>
              <a:ext uri="{FF2B5EF4-FFF2-40B4-BE49-F238E27FC236}">
                <a16:creationId xmlns:a16="http://schemas.microsoft.com/office/drawing/2014/main" id="{1B02F241-B9D7-4CCE-BD18-8BA7BABA2020}"/>
              </a:ext>
            </a:extLst>
          </p:cNvPr>
          <p:cNvSpPr/>
          <p:nvPr/>
        </p:nvSpPr>
        <p:spPr>
          <a:xfrm>
            <a:off x="58285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Valuation </a:t>
            </a:r>
          </a:p>
        </p:txBody>
      </p:sp>
      <p:sp>
        <p:nvSpPr>
          <p:cNvPr id="25" name="Arrow: Chevron 24">
            <a:extLst>
              <a:ext uri="{FF2B5EF4-FFF2-40B4-BE49-F238E27FC236}">
                <a16:creationId xmlns:a16="http://schemas.microsoft.com/office/drawing/2014/main" id="{11041E80-39B5-4F4E-BE77-F8CE8B0868AB}"/>
              </a:ext>
            </a:extLst>
          </p:cNvPr>
          <p:cNvSpPr/>
          <p:nvPr/>
        </p:nvSpPr>
        <p:spPr>
          <a:xfrm>
            <a:off x="76020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Risks &amp; Mitigants</a:t>
            </a:r>
          </a:p>
        </p:txBody>
      </p:sp>
      <p:sp>
        <p:nvSpPr>
          <p:cNvPr id="26" name="Arrow: Chevron 25">
            <a:extLst>
              <a:ext uri="{FF2B5EF4-FFF2-40B4-BE49-F238E27FC236}">
                <a16:creationId xmlns:a16="http://schemas.microsoft.com/office/drawing/2014/main" id="{92786AB1-6679-4779-B7DE-F6D2951FE1C2}"/>
              </a:ext>
            </a:extLst>
          </p:cNvPr>
          <p:cNvSpPr/>
          <p:nvPr/>
        </p:nvSpPr>
        <p:spPr>
          <a:xfrm>
            <a:off x="93755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Recommendation</a:t>
            </a:r>
          </a:p>
        </p:txBody>
      </p:sp>
      <p:sp>
        <p:nvSpPr>
          <p:cNvPr id="18" name="TextBox 17">
            <a:extLst>
              <a:ext uri="{FF2B5EF4-FFF2-40B4-BE49-F238E27FC236}">
                <a16:creationId xmlns:a16="http://schemas.microsoft.com/office/drawing/2014/main" id="{8E7773B4-C07A-404C-9AC3-552789EA0782}"/>
              </a:ext>
            </a:extLst>
          </p:cNvPr>
          <p:cNvSpPr txBox="1"/>
          <p:nvPr/>
        </p:nvSpPr>
        <p:spPr>
          <a:xfrm>
            <a:off x="682671" y="1181117"/>
            <a:ext cx="10471774" cy="338554"/>
          </a:xfrm>
          <a:prstGeom prst="rect">
            <a:avLst/>
          </a:prstGeom>
          <a:noFill/>
          <a:ln w="25400">
            <a:solidFill>
              <a:srgbClr val="D41935"/>
            </a:solidFill>
            <a:prstDash val="dash"/>
          </a:ln>
        </p:spPr>
        <p:txBody>
          <a:bodyPr wrap="square" rtlCol="0">
            <a:spAutoFit/>
          </a:bodyPr>
          <a:lstStyle/>
          <a:p>
            <a:pPr algn="ctr"/>
            <a:r>
              <a:rPr lang="en-CA" sz="1600" b="1" dirty="0">
                <a:latin typeface="Trebuchet MS" panose="020B0603020202020204" pitchFamily="34" charset="0"/>
              </a:rPr>
              <a:t>Launched in 2019, Lululemon’s Power of Three strategy is beginning to show tangible results  </a:t>
            </a:r>
          </a:p>
        </p:txBody>
      </p:sp>
      <p:sp>
        <p:nvSpPr>
          <p:cNvPr id="27" name="TextBox 26">
            <a:extLst>
              <a:ext uri="{FF2B5EF4-FFF2-40B4-BE49-F238E27FC236}">
                <a16:creationId xmlns:a16="http://schemas.microsoft.com/office/drawing/2014/main" id="{DCA5A62F-C677-4550-8DBE-43F43C86C7A2}"/>
              </a:ext>
            </a:extLst>
          </p:cNvPr>
          <p:cNvSpPr txBox="1"/>
          <p:nvPr/>
        </p:nvSpPr>
        <p:spPr>
          <a:xfrm>
            <a:off x="682671" y="3943720"/>
            <a:ext cx="4937952" cy="338554"/>
          </a:xfrm>
          <a:prstGeom prst="rect">
            <a:avLst/>
          </a:prstGeom>
          <a:solidFill>
            <a:srgbClr val="D41935"/>
          </a:solidFill>
          <a:ln w="9525">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Direct to Consumer Revenue </a:t>
            </a:r>
            <a:endParaRPr lang="en-CA" sz="1600" b="1" dirty="0">
              <a:solidFill>
                <a:schemeClr val="bg1"/>
              </a:solidFill>
              <a:latin typeface="Trebuchet MS" panose="020B0603020202020204" pitchFamily="34" charset="0"/>
            </a:endParaRPr>
          </a:p>
        </p:txBody>
      </p:sp>
      <p:graphicFrame>
        <p:nvGraphicFramePr>
          <p:cNvPr id="28" name="Chart 27">
            <a:extLst>
              <a:ext uri="{FF2B5EF4-FFF2-40B4-BE49-F238E27FC236}">
                <a16:creationId xmlns:a16="http://schemas.microsoft.com/office/drawing/2014/main" id="{446E049E-8B9D-4FF9-8AF7-F10ED79FA9DF}"/>
              </a:ext>
            </a:extLst>
          </p:cNvPr>
          <p:cNvGraphicFramePr>
            <a:graphicFrameLocks/>
          </p:cNvGraphicFramePr>
          <p:nvPr>
            <p:extLst>
              <p:ext uri="{D42A27DB-BD31-4B8C-83A1-F6EECF244321}">
                <p14:modId xmlns:p14="http://schemas.microsoft.com/office/powerpoint/2010/main" val="3746459580"/>
              </p:ext>
            </p:extLst>
          </p:nvPr>
        </p:nvGraphicFramePr>
        <p:xfrm>
          <a:off x="682670" y="4282275"/>
          <a:ext cx="4935339" cy="203585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614315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A326-140C-4840-BBA6-BE5EBDF71062}"/>
              </a:ext>
            </a:extLst>
          </p:cNvPr>
          <p:cNvSpPr>
            <a:spLocks noGrp="1"/>
          </p:cNvSpPr>
          <p:nvPr>
            <p:ph type="title"/>
          </p:nvPr>
        </p:nvSpPr>
        <p:spPr>
          <a:xfrm>
            <a:off x="723565" y="110632"/>
            <a:ext cx="9032527" cy="1325563"/>
          </a:xfrm>
        </p:spPr>
        <p:txBody>
          <a:bodyPr>
            <a:normAutofit/>
          </a:bodyPr>
          <a:lstStyle/>
          <a:p>
            <a:r>
              <a:rPr lang="en-CA" sz="3200" dirty="0">
                <a:latin typeface="Trebuchet MS" panose="020B0603020202020204" pitchFamily="34" charset="0"/>
              </a:rPr>
              <a:t>Investment Thesis II – International Expansion </a:t>
            </a:r>
          </a:p>
        </p:txBody>
      </p:sp>
      <p:graphicFrame>
        <p:nvGraphicFramePr>
          <p:cNvPr id="6" name="Chart 5">
            <a:extLst>
              <a:ext uri="{FF2B5EF4-FFF2-40B4-BE49-F238E27FC236}">
                <a16:creationId xmlns:a16="http://schemas.microsoft.com/office/drawing/2014/main" id="{E82E1F38-4080-45E3-B5C9-9213B6548F5C}"/>
              </a:ext>
            </a:extLst>
          </p:cNvPr>
          <p:cNvGraphicFramePr/>
          <p:nvPr>
            <p:extLst>
              <p:ext uri="{D42A27DB-BD31-4B8C-83A1-F6EECF244321}">
                <p14:modId xmlns:p14="http://schemas.microsoft.com/office/powerpoint/2010/main" val="3424967065"/>
              </p:ext>
            </p:extLst>
          </p:nvPr>
        </p:nvGraphicFramePr>
        <p:xfrm>
          <a:off x="6139847" y="1975784"/>
          <a:ext cx="5014597" cy="201599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2601B49-B088-479F-87EB-271EA7243D20}"/>
              </a:ext>
            </a:extLst>
          </p:cNvPr>
          <p:cNvSpPr txBox="1">
            <a:spLocks/>
          </p:cNvSpPr>
          <p:nvPr/>
        </p:nvSpPr>
        <p:spPr>
          <a:xfrm>
            <a:off x="6139849" y="1615783"/>
            <a:ext cx="5014597" cy="360000"/>
          </a:xfrm>
          <a:prstGeom prst="rect">
            <a:avLst/>
          </a:prstGeom>
          <a:solidFill>
            <a:srgbClr val="D41935"/>
          </a:solidFill>
          <a:ln>
            <a:solidFill>
              <a:srgbClr val="404040"/>
            </a:solidFill>
          </a:ln>
        </p:spPr>
        <p:txBody>
          <a:bodyPr vert="horz" wrap="square" lIns="91440" tIns="45720" rIns="91440" bIns="45720" rtlCol="0" anchor="ctr">
            <a:normAutofit lnSpcReduction="10000"/>
          </a:bodyPr>
          <a:lstStyle/>
          <a:p>
            <a:pPr algn="ctr"/>
            <a:r>
              <a:rPr lang="en-CA" b="1" dirty="0">
                <a:solidFill>
                  <a:schemeClr val="bg1"/>
                </a:solidFill>
                <a:latin typeface="Trebuchet MS" panose="020B0603020202020204" pitchFamily="34" charset="0"/>
                <a:cs typeface="Helvetica" panose="020B0604020202020204" pitchFamily="34" charset="0"/>
              </a:rPr>
              <a:t>International Store Growth  </a:t>
            </a:r>
          </a:p>
        </p:txBody>
      </p:sp>
      <p:sp>
        <p:nvSpPr>
          <p:cNvPr id="5" name="TextBox 4">
            <a:extLst>
              <a:ext uri="{FF2B5EF4-FFF2-40B4-BE49-F238E27FC236}">
                <a16:creationId xmlns:a16="http://schemas.microsoft.com/office/drawing/2014/main" id="{8C9C099C-4D8B-4641-9FAB-8D2B1592C2C1}"/>
              </a:ext>
            </a:extLst>
          </p:cNvPr>
          <p:cNvSpPr txBox="1">
            <a:spLocks/>
          </p:cNvSpPr>
          <p:nvPr/>
        </p:nvSpPr>
        <p:spPr>
          <a:xfrm>
            <a:off x="681927" y="4050848"/>
            <a:ext cx="5121052" cy="360000"/>
          </a:xfrm>
          <a:prstGeom prst="rect">
            <a:avLst/>
          </a:prstGeom>
          <a:solidFill>
            <a:srgbClr val="D41935"/>
          </a:solidFill>
          <a:ln>
            <a:solidFill>
              <a:srgbClr val="404040"/>
            </a:solidFill>
          </a:ln>
        </p:spPr>
        <p:txBody>
          <a:bodyPr vert="horz" wrap="square" lIns="91440" tIns="45720" rIns="91440" bIns="45720" rtlCol="0" anchor="ctr">
            <a:normAutofit lnSpcReduction="10000"/>
          </a:bodyPr>
          <a:lstStyle/>
          <a:p>
            <a:pPr algn="ctr"/>
            <a:r>
              <a:rPr lang="en-CA" b="1" dirty="0">
                <a:solidFill>
                  <a:schemeClr val="bg1"/>
                </a:solidFill>
                <a:latin typeface="Trebuchet MS" panose="020B0603020202020204" pitchFamily="34" charset="0"/>
                <a:cs typeface="Helvetica" panose="020B0604020202020204" pitchFamily="34" charset="0"/>
              </a:rPr>
              <a:t>Revenue by Geography  </a:t>
            </a:r>
          </a:p>
        </p:txBody>
      </p:sp>
      <p:sp>
        <p:nvSpPr>
          <p:cNvPr id="8" name="TextBox 7">
            <a:extLst>
              <a:ext uri="{FF2B5EF4-FFF2-40B4-BE49-F238E27FC236}">
                <a16:creationId xmlns:a16="http://schemas.microsoft.com/office/drawing/2014/main" id="{FE64392E-48E3-46DA-BB1B-2C87414233E0}"/>
              </a:ext>
            </a:extLst>
          </p:cNvPr>
          <p:cNvSpPr txBox="1">
            <a:spLocks/>
          </p:cNvSpPr>
          <p:nvPr/>
        </p:nvSpPr>
        <p:spPr>
          <a:xfrm>
            <a:off x="693953" y="1615783"/>
            <a:ext cx="5109026" cy="360000"/>
          </a:xfrm>
          <a:prstGeom prst="rect">
            <a:avLst/>
          </a:prstGeom>
          <a:solidFill>
            <a:srgbClr val="D41935"/>
          </a:solidFill>
          <a:ln>
            <a:solidFill>
              <a:srgbClr val="404040"/>
            </a:solidFill>
          </a:ln>
        </p:spPr>
        <p:txBody>
          <a:bodyPr vert="horz" wrap="square" lIns="91440" tIns="45720" rIns="91440" bIns="45720" rtlCol="0" anchor="ctr">
            <a:normAutofit lnSpcReduction="10000"/>
          </a:bodyPr>
          <a:lstStyle/>
          <a:p>
            <a:pPr algn="ctr"/>
            <a:r>
              <a:rPr lang="en-CA" b="1" dirty="0">
                <a:solidFill>
                  <a:schemeClr val="bg1"/>
                </a:solidFill>
                <a:latin typeface="Trebuchet MS" panose="020B0603020202020204" pitchFamily="34" charset="0"/>
                <a:cs typeface="Helvetica" panose="020B0604020202020204" pitchFamily="34" charset="0"/>
              </a:rPr>
              <a:t>International Expansion Developments </a:t>
            </a:r>
          </a:p>
        </p:txBody>
      </p:sp>
      <p:sp>
        <p:nvSpPr>
          <p:cNvPr id="4" name="TextBox 3">
            <a:extLst>
              <a:ext uri="{FF2B5EF4-FFF2-40B4-BE49-F238E27FC236}">
                <a16:creationId xmlns:a16="http://schemas.microsoft.com/office/drawing/2014/main" id="{175C9516-9C72-4FB8-999B-4D347A1B9F37}"/>
              </a:ext>
            </a:extLst>
          </p:cNvPr>
          <p:cNvSpPr txBox="1"/>
          <p:nvPr/>
        </p:nvSpPr>
        <p:spPr>
          <a:xfrm>
            <a:off x="693953" y="1975783"/>
            <a:ext cx="5109023" cy="2016000"/>
          </a:xfrm>
          <a:prstGeom prst="rect">
            <a:avLst/>
          </a:prstGeom>
          <a:noFill/>
          <a:ln>
            <a:noFill/>
          </a:ln>
        </p:spPr>
        <p:txBody>
          <a:bodyPr wrap="square" rtlCol="0">
            <a:spAutoFit/>
          </a:bodyPr>
          <a:lstStyle/>
          <a:p>
            <a:pPr marL="285750" indent="-285750">
              <a:buFont typeface="Arial" panose="020B0604020202020204" pitchFamily="34" charset="0"/>
              <a:buChar char="•"/>
            </a:pPr>
            <a:r>
              <a:rPr lang="en-CA" sz="1200" dirty="0">
                <a:latin typeface="Trebuchet MS" panose="020B0603020202020204" pitchFamily="34" charset="0"/>
              </a:rPr>
              <a:t>Lululemon expects to quadruple international revenue by 2023</a:t>
            </a:r>
          </a:p>
          <a:p>
            <a:pPr marL="285750" indent="-285750">
              <a:buFont typeface="Arial" panose="020B0604020202020204" pitchFamily="34" charset="0"/>
              <a:buChar char="•"/>
            </a:pPr>
            <a:r>
              <a:rPr lang="en-CA" sz="1200" dirty="0">
                <a:latin typeface="Trebuchet MS" panose="020B0603020202020204" pitchFamily="34" charset="0"/>
              </a:rPr>
              <a:t>Currently on pace to meet and surpass their target growth in 2023</a:t>
            </a:r>
          </a:p>
          <a:p>
            <a:pPr marL="285750" indent="-285750">
              <a:buFont typeface="Arial" panose="020B0604020202020204" pitchFamily="34" charset="0"/>
              <a:buChar char="•"/>
            </a:pPr>
            <a:r>
              <a:rPr lang="en-CA" sz="1200" dirty="0">
                <a:latin typeface="Trebuchet MS" panose="020B0603020202020204" pitchFamily="34" charset="0"/>
              </a:rPr>
              <a:t>Out of all continents, there is a larger focus on expansion into Asia and predominantly China </a:t>
            </a:r>
          </a:p>
          <a:p>
            <a:pPr marL="285750" indent="-285750">
              <a:buFont typeface="Arial" panose="020B0604020202020204" pitchFamily="34" charset="0"/>
              <a:buChar char="•"/>
            </a:pPr>
            <a:r>
              <a:rPr lang="en-CA" sz="1200" dirty="0">
                <a:latin typeface="Trebuchet MS" panose="020B0603020202020204" pitchFamily="34" charset="0"/>
              </a:rPr>
              <a:t>Brick and mortar is only a portion of this growth with e-commerce also playing a part in increasing revenue with online sites recently launched in parts of Asia </a:t>
            </a:r>
          </a:p>
          <a:p>
            <a:pPr marL="285750" indent="-285750">
              <a:buFont typeface="Arial" panose="020B0604020202020204" pitchFamily="34" charset="0"/>
              <a:buChar char="•"/>
            </a:pPr>
            <a:r>
              <a:rPr lang="en-CA" sz="1200" dirty="0">
                <a:latin typeface="Trebuchet MS" panose="020B0603020202020204" pitchFamily="34" charset="0"/>
              </a:rPr>
              <a:t>Over the past year, Lululemon has expanded into 3 new markets, Norway, Netherlands, and Malaysia</a:t>
            </a:r>
          </a:p>
          <a:p>
            <a:pPr marL="285750" indent="-285750">
              <a:buFont typeface="Arial" panose="020B0604020202020204" pitchFamily="34" charset="0"/>
              <a:buChar char="•"/>
            </a:pPr>
            <a:r>
              <a:rPr lang="en-CA" sz="1200" dirty="0">
                <a:latin typeface="Trebuchet MS" panose="020B0603020202020204" pitchFamily="34" charset="0"/>
              </a:rPr>
              <a:t>Q3 international revenue has increased 45% from last year </a:t>
            </a:r>
          </a:p>
        </p:txBody>
      </p:sp>
      <p:graphicFrame>
        <p:nvGraphicFramePr>
          <p:cNvPr id="11" name="Chart 10">
            <a:extLst>
              <a:ext uri="{FF2B5EF4-FFF2-40B4-BE49-F238E27FC236}">
                <a16:creationId xmlns:a16="http://schemas.microsoft.com/office/drawing/2014/main" id="{238EAA49-F683-436F-9B53-2EE47882FA82}"/>
              </a:ext>
            </a:extLst>
          </p:cNvPr>
          <p:cNvGraphicFramePr/>
          <p:nvPr>
            <p:extLst>
              <p:ext uri="{D42A27DB-BD31-4B8C-83A1-F6EECF244321}">
                <p14:modId xmlns:p14="http://schemas.microsoft.com/office/powerpoint/2010/main" val="28797888"/>
              </p:ext>
            </p:extLst>
          </p:nvPr>
        </p:nvGraphicFramePr>
        <p:xfrm>
          <a:off x="681925" y="4419236"/>
          <a:ext cx="5121051" cy="192100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0E0E9DB-2855-4977-ACC6-C19FB2CC0F45}"/>
              </a:ext>
            </a:extLst>
          </p:cNvPr>
          <p:cNvSpPr txBox="1">
            <a:spLocks/>
          </p:cNvSpPr>
          <p:nvPr/>
        </p:nvSpPr>
        <p:spPr>
          <a:xfrm>
            <a:off x="6139848" y="4050848"/>
            <a:ext cx="5014597" cy="360000"/>
          </a:xfrm>
          <a:prstGeom prst="rect">
            <a:avLst/>
          </a:prstGeom>
          <a:solidFill>
            <a:srgbClr val="D41935"/>
          </a:solidFill>
          <a:ln>
            <a:solidFill>
              <a:srgbClr val="404040"/>
            </a:solidFill>
          </a:ln>
        </p:spPr>
        <p:txBody>
          <a:bodyPr vert="horz" wrap="square" lIns="91440" tIns="45720" rIns="91440" bIns="45720" rtlCol="0" anchor="ctr">
            <a:normAutofit lnSpcReduction="10000"/>
          </a:bodyPr>
          <a:lstStyle/>
          <a:p>
            <a:pPr algn="ctr"/>
            <a:r>
              <a:rPr lang="en-CA" b="1" dirty="0">
                <a:solidFill>
                  <a:schemeClr val="bg1"/>
                </a:solidFill>
                <a:latin typeface="Trebuchet MS" panose="020B0603020202020204" pitchFamily="34" charset="0"/>
                <a:cs typeface="Helvetica" panose="020B0604020202020204" pitchFamily="34" charset="0"/>
              </a:rPr>
              <a:t>Revenue Growth by Region </a:t>
            </a:r>
          </a:p>
        </p:txBody>
      </p:sp>
      <p:graphicFrame>
        <p:nvGraphicFramePr>
          <p:cNvPr id="12" name="Chart 11">
            <a:extLst>
              <a:ext uri="{FF2B5EF4-FFF2-40B4-BE49-F238E27FC236}">
                <a16:creationId xmlns:a16="http://schemas.microsoft.com/office/drawing/2014/main" id="{CC69F585-9F1A-4319-888E-C579BC016A05}"/>
              </a:ext>
            </a:extLst>
          </p:cNvPr>
          <p:cNvGraphicFramePr/>
          <p:nvPr>
            <p:extLst>
              <p:ext uri="{D42A27DB-BD31-4B8C-83A1-F6EECF244321}">
                <p14:modId xmlns:p14="http://schemas.microsoft.com/office/powerpoint/2010/main" val="132934013"/>
              </p:ext>
            </p:extLst>
          </p:nvPr>
        </p:nvGraphicFramePr>
        <p:xfrm>
          <a:off x="6139848" y="4410848"/>
          <a:ext cx="5014596" cy="1921007"/>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87DA7635-5356-4172-BA62-EABEEB6F9299}"/>
              </a:ext>
            </a:extLst>
          </p:cNvPr>
          <p:cNvSpPr txBox="1"/>
          <p:nvPr/>
        </p:nvSpPr>
        <p:spPr>
          <a:xfrm>
            <a:off x="6235521" y="4511555"/>
            <a:ext cx="4462943" cy="696286"/>
          </a:xfrm>
          <a:prstGeom prst="rect">
            <a:avLst/>
          </a:prstGeom>
          <a:noFill/>
          <a:ln w="19050">
            <a:solidFill>
              <a:srgbClr val="404040"/>
            </a:solidFill>
            <a:prstDash val="dash"/>
          </a:ln>
        </p:spPr>
        <p:txBody>
          <a:bodyPr wrap="square" rtlCol="0">
            <a:spAutoFit/>
          </a:bodyPr>
          <a:lstStyle/>
          <a:p>
            <a:endParaRPr lang="en-CA" dirty="0"/>
          </a:p>
        </p:txBody>
      </p:sp>
      <p:sp>
        <p:nvSpPr>
          <p:cNvPr id="20" name="Arrow: Chevron 19">
            <a:extLst>
              <a:ext uri="{FF2B5EF4-FFF2-40B4-BE49-F238E27FC236}">
                <a16:creationId xmlns:a16="http://schemas.microsoft.com/office/drawing/2014/main" id="{F91D724F-C785-4F0A-8DD3-EAC7AFC4E6C8}"/>
              </a:ext>
            </a:extLst>
          </p:cNvPr>
          <p:cNvSpPr/>
          <p:nvPr/>
        </p:nvSpPr>
        <p:spPr>
          <a:xfrm>
            <a:off x="5080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Company Overview</a:t>
            </a:r>
          </a:p>
        </p:txBody>
      </p:sp>
      <p:sp>
        <p:nvSpPr>
          <p:cNvPr id="21" name="Arrow: Chevron 20">
            <a:extLst>
              <a:ext uri="{FF2B5EF4-FFF2-40B4-BE49-F238E27FC236}">
                <a16:creationId xmlns:a16="http://schemas.microsoft.com/office/drawing/2014/main" id="{ED203F8D-4654-4A3E-B5C1-76950CA976E0}"/>
              </a:ext>
            </a:extLst>
          </p:cNvPr>
          <p:cNvSpPr/>
          <p:nvPr/>
        </p:nvSpPr>
        <p:spPr>
          <a:xfrm>
            <a:off x="22815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Industry Analysis</a:t>
            </a:r>
          </a:p>
        </p:txBody>
      </p:sp>
      <p:sp>
        <p:nvSpPr>
          <p:cNvPr id="22" name="Arrow: Chevron 21">
            <a:extLst>
              <a:ext uri="{FF2B5EF4-FFF2-40B4-BE49-F238E27FC236}">
                <a16:creationId xmlns:a16="http://schemas.microsoft.com/office/drawing/2014/main" id="{91F89EC7-5126-4870-92D9-96A878688178}"/>
              </a:ext>
            </a:extLst>
          </p:cNvPr>
          <p:cNvSpPr/>
          <p:nvPr/>
        </p:nvSpPr>
        <p:spPr>
          <a:xfrm>
            <a:off x="4055001" y="6477229"/>
            <a:ext cx="1879131" cy="305903"/>
          </a:xfrm>
          <a:prstGeom prst="chevron">
            <a:avLst/>
          </a:prstGeom>
          <a:solidFill>
            <a:srgbClr val="D41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Investment Thesis</a:t>
            </a:r>
          </a:p>
        </p:txBody>
      </p:sp>
      <p:sp>
        <p:nvSpPr>
          <p:cNvPr id="23" name="Arrow: Chevron 22">
            <a:extLst>
              <a:ext uri="{FF2B5EF4-FFF2-40B4-BE49-F238E27FC236}">
                <a16:creationId xmlns:a16="http://schemas.microsoft.com/office/drawing/2014/main" id="{9556DBC5-F9EB-48B4-96C2-E36399873761}"/>
              </a:ext>
            </a:extLst>
          </p:cNvPr>
          <p:cNvSpPr/>
          <p:nvPr/>
        </p:nvSpPr>
        <p:spPr>
          <a:xfrm>
            <a:off x="58285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Valuation </a:t>
            </a:r>
          </a:p>
        </p:txBody>
      </p:sp>
      <p:sp>
        <p:nvSpPr>
          <p:cNvPr id="24" name="Arrow: Chevron 23">
            <a:extLst>
              <a:ext uri="{FF2B5EF4-FFF2-40B4-BE49-F238E27FC236}">
                <a16:creationId xmlns:a16="http://schemas.microsoft.com/office/drawing/2014/main" id="{490AFC71-C1E8-4021-9541-742FCC84D648}"/>
              </a:ext>
            </a:extLst>
          </p:cNvPr>
          <p:cNvSpPr/>
          <p:nvPr/>
        </p:nvSpPr>
        <p:spPr>
          <a:xfrm>
            <a:off x="76020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Risks &amp; Mitigants</a:t>
            </a:r>
          </a:p>
        </p:txBody>
      </p:sp>
      <p:sp>
        <p:nvSpPr>
          <p:cNvPr id="25" name="Arrow: Chevron 24">
            <a:extLst>
              <a:ext uri="{FF2B5EF4-FFF2-40B4-BE49-F238E27FC236}">
                <a16:creationId xmlns:a16="http://schemas.microsoft.com/office/drawing/2014/main" id="{200F7AD2-D7AE-4D3F-89B5-4E54F9DB7FF4}"/>
              </a:ext>
            </a:extLst>
          </p:cNvPr>
          <p:cNvSpPr/>
          <p:nvPr/>
        </p:nvSpPr>
        <p:spPr>
          <a:xfrm>
            <a:off x="93755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Recommendation</a:t>
            </a:r>
          </a:p>
        </p:txBody>
      </p:sp>
      <p:sp>
        <p:nvSpPr>
          <p:cNvPr id="18" name="TextBox 17">
            <a:extLst>
              <a:ext uri="{FF2B5EF4-FFF2-40B4-BE49-F238E27FC236}">
                <a16:creationId xmlns:a16="http://schemas.microsoft.com/office/drawing/2014/main" id="{B92F04CA-F23D-4A37-A671-F07A486E01BA}"/>
              </a:ext>
            </a:extLst>
          </p:cNvPr>
          <p:cNvSpPr txBox="1"/>
          <p:nvPr/>
        </p:nvSpPr>
        <p:spPr>
          <a:xfrm>
            <a:off x="693953" y="1198415"/>
            <a:ext cx="10460491" cy="338554"/>
          </a:xfrm>
          <a:prstGeom prst="rect">
            <a:avLst/>
          </a:prstGeom>
          <a:noFill/>
          <a:ln w="25400">
            <a:solidFill>
              <a:srgbClr val="D41935"/>
            </a:solidFill>
            <a:prstDash val="dash"/>
          </a:ln>
        </p:spPr>
        <p:txBody>
          <a:bodyPr wrap="square" rtlCol="0">
            <a:spAutoFit/>
          </a:bodyPr>
          <a:lstStyle/>
          <a:p>
            <a:pPr algn="ctr"/>
            <a:r>
              <a:rPr lang="en-CA" sz="1600" b="1" dirty="0">
                <a:latin typeface="Trebuchet MS" panose="020B0603020202020204" pitchFamily="34" charset="0"/>
              </a:rPr>
              <a:t>International Expansion continues to propel international revenue with more opportunities for growth  </a:t>
            </a:r>
          </a:p>
        </p:txBody>
      </p:sp>
    </p:spTree>
    <p:extLst>
      <p:ext uri="{BB962C8B-B14F-4D97-AF65-F5344CB8AC3E}">
        <p14:creationId xmlns:p14="http://schemas.microsoft.com/office/powerpoint/2010/main" val="18945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F9D9-3D22-4553-AAAD-95146FAD3A4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03B1A3D-837D-41D7-877D-6BD46BD85811}"/>
              </a:ext>
            </a:extLst>
          </p:cNvPr>
          <p:cNvSpPr>
            <a:spLocks noGrp="1"/>
          </p:cNvSpPr>
          <p:nvPr>
            <p:ph idx="1"/>
          </p:nvPr>
        </p:nvSpPr>
        <p:spPr/>
        <p:txBody>
          <a:bodyPr/>
          <a:lstStyle/>
          <a:p>
            <a:endParaRPr lang="en-CA"/>
          </a:p>
        </p:txBody>
      </p:sp>
      <p:sp>
        <p:nvSpPr>
          <p:cNvPr id="4" name="Rectangle 3">
            <a:extLst>
              <a:ext uri="{FF2B5EF4-FFF2-40B4-BE49-F238E27FC236}">
                <a16:creationId xmlns:a16="http://schemas.microsoft.com/office/drawing/2014/main" id="{BF777788-F0A9-46D9-820E-DCD6448E43A1}"/>
              </a:ext>
            </a:extLst>
          </p:cNvPr>
          <p:cNvSpPr/>
          <p:nvPr/>
        </p:nvSpPr>
        <p:spPr>
          <a:xfrm>
            <a:off x="0" y="0"/>
            <a:ext cx="12192000" cy="6858000"/>
          </a:xfrm>
          <a:prstGeom prst="rect">
            <a:avLst/>
          </a:prstGeom>
          <a:solidFill>
            <a:srgbClr val="808080"/>
          </a:solid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Rounded Corners 4">
            <a:extLst>
              <a:ext uri="{FF2B5EF4-FFF2-40B4-BE49-F238E27FC236}">
                <a16:creationId xmlns:a16="http://schemas.microsoft.com/office/drawing/2014/main" id="{3E37D9F7-7134-4644-AF21-548C8D1C05AD}"/>
              </a:ext>
            </a:extLst>
          </p:cNvPr>
          <p:cNvSpPr/>
          <p:nvPr/>
        </p:nvSpPr>
        <p:spPr>
          <a:xfrm>
            <a:off x="3652585" y="3559978"/>
            <a:ext cx="4886827" cy="790185"/>
          </a:xfrm>
          <a:prstGeom prst="roundRect">
            <a:avLst/>
          </a:prstGeom>
          <a:solidFill>
            <a:schemeClr val="bg1">
              <a:alpha val="26000"/>
            </a:schemeClr>
          </a:solidFill>
          <a:ln w="25400">
            <a:solidFill>
              <a:schemeClr val="bg1"/>
            </a:solidFill>
          </a:ln>
          <a:effectLst>
            <a:innerShdw blurRad="114300">
              <a:schemeClr val="bg1"/>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CA" sz="2400" b="1" dirty="0">
                <a:solidFill>
                  <a:schemeClr val="bg1"/>
                </a:solidFill>
                <a:latin typeface="Trebuchet MS" panose="020B0603020202020204" pitchFamily="34" charset="0"/>
              </a:rPr>
              <a:t>Valuation</a:t>
            </a:r>
          </a:p>
        </p:txBody>
      </p:sp>
      <p:sp>
        <p:nvSpPr>
          <p:cNvPr id="6" name="Rectangle: Rounded Corners 5">
            <a:extLst>
              <a:ext uri="{FF2B5EF4-FFF2-40B4-BE49-F238E27FC236}">
                <a16:creationId xmlns:a16="http://schemas.microsoft.com/office/drawing/2014/main" id="{922B2E2D-9ED4-4A45-ACD7-033FE14D437B}"/>
              </a:ext>
            </a:extLst>
          </p:cNvPr>
          <p:cNvSpPr/>
          <p:nvPr/>
        </p:nvSpPr>
        <p:spPr>
          <a:xfrm>
            <a:off x="4215066" y="4650576"/>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Risks, Mitigations and Catalysts</a:t>
            </a:r>
          </a:p>
        </p:txBody>
      </p:sp>
      <p:sp>
        <p:nvSpPr>
          <p:cNvPr id="7" name="Rectangle: Rounded Corners 6">
            <a:extLst>
              <a:ext uri="{FF2B5EF4-FFF2-40B4-BE49-F238E27FC236}">
                <a16:creationId xmlns:a16="http://schemas.microsoft.com/office/drawing/2014/main" id="{7029E522-5272-4191-B09F-2AB7831A8C5A}"/>
              </a:ext>
            </a:extLst>
          </p:cNvPr>
          <p:cNvSpPr/>
          <p:nvPr/>
        </p:nvSpPr>
        <p:spPr>
          <a:xfrm>
            <a:off x="4215065" y="750066"/>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Company Overview</a:t>
            </a:r>
          </a:p>
        </p:txBody>
      </p:sp>
      <p:sp>
        <p:nvSpPr>
          <p:cNvPr id="8" name="Rectangle: Rounded Corners 7">
            <a:extLst>
              <a:ext uri="{FF2B5EF4-FFF2-40B4-BE49-F238E27FC236}">
                <a16:creationId xmlns:a16="http://schemas.microsoft.com/office/drawing/2014/main" id="{427614EC-9E03-4220-BD56-3B78A6305D4C}"/>
              </a:ext>
            </a:extLst>
          </p:cNvPr>
          <p:cNvSpPr/>
          <p:nvPr/>
        </p:nvSpPr>
        <p:spPr>
          <a:xfrm>
            <a:off x="4215066" y="5591859"/>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Recommendation</a:t>
            </a:r>
            <a:r>
              <a:rPr lang="en-CA" dirty="0"/>
              <a:t> </a:t>
            </a:r>
          </a:p>
        </p:txBody>
      </p:sp>
      <p:sp>
        <p:nvSpPr>
          <p:cNvPr id="9" name="Rectangle: Rounded Corners 8">
            <a:extLst>
              <a:ext uri="{FF2B5EF4-FFF2-40B4-BE49-F238E27FC236}">
                <a16:creationId xmlns:a16="http://schemas.microsoft.com/office/drawing/2014/main" id="{66AD7CB8-D591-4E6A-B86D-5FD11D2A5938}"/>
              </a:ext>
            </a:extLst>
          </p:cNvPr>
          <p:cNvSpPr/>
          <p:nvPr/>
        </p:nvSpPr>
        <p:spPr>
          <a:xfrm>
            <a:off x="4215065" y="2618695"/>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Investment Thesis</a:t>
            </a:r>
          </a:p>
        </p:txBody>
      </p:sp>
      <p:sp>
        <p:nvSpPr>
          <p:cNvPr id="10" name="Rectangle: Rounded Corners 9">
            <a:extLst>
              <a:ext uri="{FF2B5EF4-FFF2-40B4-BE49-F238E27FC236}">
                <a16:creationId xmlns:a16="http://schemas.microsoft.com/office/drawing/2014/main" id="{DBC36E1A-BB79-4B8B-AEDE-DC0614BF476B}"/>
              </a:ext>
            </a:extLst>
          </p:cNvPr>
          <p:cNvSpPr/>
          <p:nvPr/>
        </p:nvSpPr>
        <p:spPr>
          <a:xfrm>
            <a:off x="4215065" y="1677412"/>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Industry Analysis</a:t>
            </a:r>
          </a:p>
        </p:txBody>
      </p:sp>
    </p:spTree>
    <p:extLst>
      <p:ext uri="{BB962C8B-B14F-4D97-AF65-F5344CB8AC3E}">
        <p14:creationId xmlns:p14="http://schemas.microsoft.com/office/powerpoint/2010/main" val="3614843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DCD1-C7A3-4C2E-95D7-408DEA6135AE}"/>
              </a:ext>
            </a:extLst>
          </p:cNvPr>
          <p:cNvSpPr>
            <a:spLocks noGrp="1"/>
          </p:cNvSpPr>
          <p:nvPr>
            <p:ph type="title"/>
          </p:nvPr>
        </p:nvSpPr>
        <p:spPr/>
        <p:txBody>
          <a:bodyPr>
            <a:normAutofit/>
          </a:bodyPr>
          <a:lstStyle/>
          <a:p>
            <a:r>
              <a:rPr lang="en-CA" sz="3200" dirty="0">
                <a:latin typeface="Trebuchet MS" panose="020B0603020202020204" pitchFamily="34" charset="0"/>
              </a:rPr>
              <a:t>Comparables Table </a:t>
            </a:r>
          </a:p>
        </p:txBody>
      </p:sp>
      <p:graphicFrame>
        <p:nvGraphicFramePr>
          <p:cNvPr id="4" name="Table 3">
            <a:extLst>
              <a:ext uri="{FF2B5EF4-FFF2-40B4-BE49-F238E27FC236}">
                <a16:creationId xmlns:a16="http://schemas.microsoft.com/office/drawing/2014/main" id="{71B52EA4-201B-4046-9F75-AF248EF0FF24}"/>
              </a:ext>
            </a:extLst>
          </p:cNvPr>
          <p:cNvGraphicFramePr>
            <a:graphicFrameLocks noGrp="1"/>
          </p:cNvGraphicFramePr>
          <p:nvPr>
            <p:extLst>
              <p:ext uri="{D42A27DB-BD31-4B8C-83A1-F6EECF244321}">
                <p14:modId xmlns:p14="http://schemas.microsoft.com/office/powerpoint/2010/main" val="3631414140"/>
              </p:ext>
            </p:extLst>
          </p:nvPr>
        </p:nvGraphicFramePr>
        <p:xfrm>
          <a:off x="433952" y="1298337"/>
          <a:ext cx="11369358" cy="2297415"/>
        </p:xfrm>
        <a:graphic>
          <a:graphicData uri="http://schemas.openxmlformats.org/drawingml/2006/table">
            <a:tbl>
              <a:tblPr>
                <a:tableStyleId>{2D5ABB26-0587-4C30-8999-92F81FD0307C}</a:tableStyleId>
              </a:tblPr>
              <a:tblGrid>
                <a:gridCol w="1923354">
                  <a:extLst>
                    <a:ext uri="{9D8B030D-6E8A-4147-A177-3AD203B41FA5}">
                      <a16:colId xmlns:a16="http://schemas.microsoft.com/office/drawing/2014/main" val="3260538603"/>
                    </a:ext>
                  </a:extLst>
                </a:gridCol>
                <a:gridCol w="914400">
                  <a:extLst>
                    <a:ext uri="{9D8B030D-6E8A-4147-A177-3AD203B41FA5}">
                      <a16:colId xmlns:a16="http://schemas.microsoft.com/office/drawing/2014/main" val="270190695"/>
                    </a:ext>
                  </a:extLst>
                </a:gridCol>
                <a:gridCol w="989901">
                  <a:extLst>
                    <a:ext uri="{9D8B030D-6E8A-4147-A177-3AD203B41FA5}">
                      <a16:colId xmlns:a16="http://schemas.microsoft.com/office/drawing/2014/main" val="177694054"/>
                    </a:ext>
                  </a:extLst>
                </a:gridCol>
                <a:gridCol w="1124125">
                  <a:extLst>
                    <a:ext uri="{9D8B030D-6E8A-4147-A177-3AD203B41FA5}">
                      <a16:colId xmlns:a16="http://schemas.microsoft.com/office/drawing/2014/main" val="1624299669"/>
                    </a:ext>
                  </a:extLst>
                </a:gridCol>
                <a:gridCol w="947956">
                  <a:extLst>
                    <a:ext uri="{9D8B030D-6E8A-4147-A177-3AD203B41FA5}">
                      <a16:colId xmlns:a16="http://schemas.microsoft.com/office/drawing/2014/main" val="3821490975"/>
                    </a:ext>
                  </a:extLst>
                </a:gridCol>
                <a:gridCol w="796954">
                  <a:extLst>
                    <a:ext uri="{9D8B030D-6E8A-4147-A177-3AD203B41FA5}">
                      <a16:colId xmlns:a16="http://schemas.microsoft.com/office/drawing/2014/main" val="3785235482"/>
                    </a:ext>
                  </a:extLst>
                </a:gridCol>
                <a:gridCol w="1342239">
                  <a:extLst>
                    <a:ext uri="{9D8B030D-6E8A-4147-A177-3AD203B41FA5}">
                      <a16:colId xmlns:a16="http://schemas.microsoft.com/office/drawing/2014/main" val="3495415366"/>
                    </a:ext>
                  </a:extLst>
                </a:gridCol>
                <a:gridCol w="1317071">
                  <a:extLst>
                    <a:ext uri="{9D8B030D-6E8A-4147-A177-3AD203B41FA5}">
                      <a16:colId xmlns:a16="http://schemas.microsoft.com/office/drawing/2014/main" val="2042015822"/>
                    </a:ext>
                  </a:extLst>
                </a:gridCol>
                <a:gridCol w="998290">
                  <a:extLst>
                    <a:ext uri="{9D8B030D-6E8A-4147-A177-3AD203B41FA5}">
                      <a16:colId xmlns:a16="http://schemas.microsoft.com/office/drawing/2014/main" val="460133379"/>
                    </a:ext>
                  </a:extLst>
                </a:gridCol>
                <a:gridCol w="1015068">
                  <a:extLst>
                    <a:ext uri="{9D8B030D-6E8A-4147-A177-3AD203B41FA5}">
                      <a16:colId xmlns:a16="http://schemas.microsoft.com/office/drawing/2014/main" val="4111900230"/>
                    </a:ext>
                  </a:extLst>
                </a:gridCol>
              </a:tblGrid>
              <a:tr h="480045">
                <a:tc>
                  <a:txBody>
                    <a:bodyPr/>
                    <a:lstStyle/>
                    <a:p>
                      <a:pPr algn="ctr" fontAlgn="ctr"/>
                      <a:r>
                        <a:rPr lang="en-CA" sz="1200" b="1" u="none" strike="noStrike" dirty="0">
                          <a:solidFill>
                            <a:schemeClr val="bg1"/>
                          </a:solidFill>
                          <a:effectLst/>
                          <a:latin typeface="Trebuchet MS" panose="020B0603020202020204" pitchFamily="34" charset="0"/>
                        </a:rPr>
                        <a:t>Company</a:t>
                      </a:r>
                      <a:endParaRPr lang="en-CA" sz="1200" b="1" i="0" u="none" strike="noStrike" dirty="0">
                        <a:solidFill>
                          <a:schemeClr val="bg1"/>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200" b="1" u="none" strike="noStrike" dirty="0">
                          <a:solidFill>
                            <a:schemeClr val="bg1"/>
                          </a:solidFill>
                          <a:effectLst/>
                          <a:latin typeface="Trebuchet MS" panose="020B0603020202020204" pitchFamily="34" charset="0"/>
                        </a:rPr>
                        <a:t>Ticker</a:t>
                      </a:r>
                      <a:endParaRPr lang="en-CA" sz="1200" b="1" i="0" u="none" strike="noStrike" dirty="0">
                        <a:solidFill>
                          <a:schemeClr val="bg1"/>
                        </a:solidFill>
                        <a:effectLst/>
                        <a:latin typeface="Trebuchet MS" panose="020B060302020202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200" b="1" u="none" strike="noStrike" dirty="0">
                          <a:solidFill>
                            <a:schemeClr val="bg1"/>
                          </a:solidFill>
                          <a:effectLst/>
                          <a:latin typeface="Trebuchet MS" panose="020B0603020202020204" pitchFamily="34" charset="0"/>
                        </a:rPr>
                        <a:t>Share Price ($USD)</a:t>
                      </a:r>
                      <a:endParaRPr lang="en-CA" sz="1200" b="1" i="0" u="none" strike="noStrike" dirty="0">
                        <a:solidFill>
                          <a:schemeClr val="bg1"/>
                        </a:solidFill>
                        <a:effectLst/>
                        <a:latin typeface="Trebuchet MS" panose="020B060302020202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200" b="1" u="none" strike="noStrike" dirty="0">
                          <a:solidFill>
                            <a:schemeClr val="bg1"/>
                          </a:solidFill>
                          <a:effectLst/>
                          <a:latin typeface="Trebuchet MS" panose="020B0603020202020204" pitchFamily="34" charset="0"/>
                        </a:rPr>
                        <a:t>Market Cap ($M)</a:t>
                      </a:r>
                      <a:endParaRPr lang="en-CA" sz="1200" b="1" i="0" u="none" strike="noStrike" dirty="0">
                        <a:solidFill>
                          <a:schemeClr val="bg1"/>
                        </a:solidFill>
                        <a:effectLst/>
                        <a:latin typeface="Trebuchet MS" panose="020B060302020202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200" b="1" u="none" strike="noStrike" dirty="0">
                          <a:solidFill>
                            <a:schemeClr val="bg1"/>
                          </a:solidFill>
                          <a:effectLst/>
                          <a:latin typeface="Trebuchet MS" panose="020B0603020202020204" pitchFamily="34" charset="0"/>
                        </a:rPr>
                        <a:t>EV ($M)</a:t>
                      </a:r>
                      <a:endParaRPr lang="en-CA" sz="1200" b="1" i="0" u="none" strike="noStrike" dirty="0">
                        <a:solidFill>
                          <a:schemeClr val="bg1"/>
                        </a:solidFill>
                        <a:effectLst/>
                        <a:latin typeface="Trebuchet MS" panose="020B060302020202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200" b="1" i="0" u="none" strike="noStrike" dirty="0">
                          <a:solidFill>
                            <a:schemeClr val="bg1"/>
                          </a:solidFill>
                          <a:effectLst/>
                          <a:latin typeface="Trebuchet MS" panose="020B0603020202020204" pitchFamily="34" charset="0"/>
                        </a:rPr>
                        <a:t>P/E</a:t>
                      </a:r>
                    </a:p>
                  </a:txBody>
                  <a:tcPr marL="9525" marR="9525" marT="9525" marB="0" anchor="ctr">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200" b="1" u="none" strike="noStrike" dirty="0">
                          <a:solidFill>
                            <a:schemeClr val="bg1"/>
                          </a:solidFill>
                          <a:effectLst/>
                          <a:latin typeface="Trebuchet MS" panose="020B0603020202020204" pitchFamily="34" charset="0"/>
                        </a:rPr>
                        <a:t>EV/EBITDA 2021E</a:t>
                      </a:r>
                      <a:endParaRPr lang="en-CA" sz="1200" b="1" i="0" u="none" strike="noStrike" dirty="0">
                        <a:solidFill>
                          <a:schemeClr val="bg1"/>
                        </a:solidFill>
                        <a:effectLst/>
                        <a:latin typeface="Trebuchet MS" panose="020B0603020202020204" pitchFamily="34" charset="0"/>
                      </a:endParaRPr>
                    </a:p>
                  </a:txBody>
                  <a:tcPr marL="9525" marR="9525" marT="9525" marB="0" anchor="ctr">
                    <a:lnT w="12700" cap="flat" cmpd="sng" algn="ctr">
                      <a:solidFill>
                        <a:schemeClr val="tx1"/>
                      </a:solidFill>
                      <a:prstDash val="solid"/>
                      <a:round/>
                      <a:headEnd type="none" w="med" len="med"/>
                      <a:tailEnd type="none" w="med" len="med"/>
                    </a:lnT>
                    <a:lnB>
                      <a:noFill/>
                    </a:lnB>
                    <a:solidFill>
                      <a:srgbClr val="D41935"/>
                    </a:solidFill>
                  </a:tcPr>
                </a:tc>
                <a:tc>
                  <a:txBody>
                    <a:bodyPr/>
                    <a:lstStyle/>
                    <a:p>
                      <a:pPr algn="ctr" fontAlgn="ctr"/>
                      <a:r>
                        <a:rPr lang="en-CA" sz="1200" b="1" i="0" u="none" strike="noStrike" dirty="0">
                          <a:solidFill>
                            <a:schemeClr val="bg1"/>
                          </a:solidFill>
                          <a:effectLst/>
                          <a:latin typeface="Trebuchet MS" panose="020B0603020202020204" pitchFamily="34" charset="0"/>
                        </a:rPr>
                        <a:t>EV/Sales 2021E</a:t>
                      </a:r>
                    </a:p>
                  </a:txBody>
                  <a:tcPr marL="9525" marR="9525" marT="9525" marB="0" anchor="ctr">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200" b="1" u="none" strike="noStrike" dirty="0">
                          <a:solidFill>
                            <a:schemeClr val="bg1"/>
                          </a:solidFill>
                          <a:effectLst/>
                          <a:latin typeface="Trebuchet MS" panose="020B0603020202020204" pitchFamily="34" charset="0"/>
                        </a:rPr>
                        <a:t>Debt / Equity</a:t>
                      </a:r>
                      <a:endParaRPr lang="en-CA" sz="1200" b="1" i="0" u="none" strike="noStrike" dirty="0">
                        <a:solidFill>
                          <a:schemeClr val="bg1"/>
                        </a:solidFill>
                        <a:effectLst/>
                        <a:latin typeface="Trebuchet MS" panose="020B060302020202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200" b="1" u="none" strike="noStrike" dirty="0">
                          <a:solidFill>
                            <a:schemeClr val="bg1"/>
                          </a:solidFill>
                          <a:effectLst/>
                          <a:latin typeface="Trebuchet MS" panose="020B0603020202020204" pitchFamily="34" charset="0"/>
                        </a:rPr>
                        <a:t>Revenue Growth YoY</a:t>
                      </a:r>
                      <a:endParaRPr lang="en-CA" sz="1200" b="1" i="0" u="none" strike="noStrike" dirty="0">
                        <a:solidFill>
                          <a:schemeClr val="bg1"/>
                        </a:solidFill>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D41935"/>
                    </a:solidFill>
                  </a:tcPr>
                </a:tc>
                <a:extLst>
                  <a:ext uri="{0D108BD9-81ED-4DB2-BD59-A6C34878D82A}">
                    <a16:rowId xmlns:a16="http://schemas.microsoft.com/office/drawing/2014/main" val="2142255591"/>
                  </a:ext>
                </a:extLst>
              </a:tr>
              <a:tr h="164833">
                <a:tc>
                  <a:txBody>
                    <a:bodyPr/>
                    <a:lstStyle/>
                    <a:p>
                      <a:pPr algn="l" fontAlgn="ctr"/>
                      <a:r>
                        <a:rPr lang="en-CA" sz="1200" b="0" i="0" u="none" strike="noStrike" dirty="0">
                          <a:effectLst/>
                          <a:latin typeface="Trebuchet MS" panose="020B0603020202020204" pitchFamily="34" charset="0"/>
                        </a:rPr>
                        <a:t>Lululemon</a:t>
                      </a:r>
                    </a:p>
                  </a:txBody>
                  <a:tcPr marL="5715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CA" sz="1200" u="none" strike="noStrike" dirty="0">
                          <a:effectLst/>
                          <a:latin typeface="Trebuchet MS" panose="020B0603020202020204" pitchFamily="34" charset="0"/>
                        </a:rPr>
                        <a:t>LULU </a:t>
                      </a:r>
                      <a:endParaRPr lang="en-CA" sz="1200" b="0" i="0" u="none" strike="noStrike" dirty="0">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CA" sz="1100" b="0" i="0" u="none" strike="noStrike" dirty="0">
                          <a:solidFill>
                            <a:srgbClr val="000000"/>
                          </a:solidFill>
                          <a:effectLst/>
                          <a:latin typeface="Trebuchet MS" panose="020B0603020202020204" pitchFamily="34" charset="0"/>
                        </a:rPr>
                        <a:t>308.71</a:t>
                      </a:r>
                    </a:p>
                  </a:txBody>
                  <a:tcPr marL="9525" marR="9525" marT="9525" marB="0" anchor="b">
                    <a:solidFill>
                      <a:schemeClr val="bg1">
                        <a:lumMod val="85000"/>
                      </a:schemeClr>
                    </a:solidFill>
                  </a:tcPr>
                </a:tc>
                <a:tc>
                  <a:txBody>
                    <a:bodyPr/>
                    <a:lstStyle/>
                    <a:p>
                      <a:pPr algn="ctr" fontAlgn="b"/>
                      <a:r>
                        <a:rPr lang="en-CA" sz="1100" b="0" i="0" u="none" strike="noStrike" dirty="0">
                          <a:solidFill>
                            <a:srgbClr val="000000"/>
                          </a:solidFill>
                          <a:effectLst/>
                          <a:latin typeface="Trebuchet MS" panose="020B0603020202020204" pitchFamily="34" charset="0"/>
                        </a:rPr>
                        <a:t>40,237</a:t>
                      </a:r>
                    </a:p>
                  </a:txBody>
                  <a:tcPr marL="9525" marR="9525" marT="9525" marB="0" anchor="b">
                    <a:solidFill>
                      <a:schemeClr val="bg1">
                        <a:lumMod val="85000"/>
                      </a:schemeClr>
                    </a:solidFill>
                  </a:tcPr>
                </a:tc>
                <a:tc>
                  <a:txBody>
                    <a:bodyPr/>
                    <a:lstStyle/>
                    <a:p>
                      <a:pPr algn="ctr" fontAlgn="b"/>
                      <a:r>
                        <a:rPr lang="en-CA" sz="1100" b="0" i="0" u="none" strike="noStrike" dirty="0">
                          <a:solidFill>
                            <a:srgbClr val="000000"/>
                          </a:solidFill>
                          <a:effectLst/>
                          <a:latin typeface="Trebuchet MS" panose="020B0603020202020204" pitchFamily="34" charset="0"/>
                        </a:rPr>
                        <a:t>40,529</a:t>
                      </a:r>
                    </a:p>
                  </a:txBody>
                  <a:tcPr marL="9525" marR="9525" marT="9525" marB="0" anchor="b">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CA" sz="1100" b="0" i="0" u="none" strike="noStrike" dirty="0">
                          <a:solidFill>
                            <a:srgbClr val="000000"/>
                          </a:solidFill>
                          <a:effectLst/>
                          <a:latin typeface="Trebuchet MS" panose="020B0603020202020204" pitchFamily="34" charset="0"/>
                        </a:rPr>
                        <a:t>70.3x</a:t>
                      </a:r>
                    </a:p>
                  </a:txBody>
                  <a:tcPr marL="9525" marR="9525" marT="9525" marB="0" anchor="b">
                    <a:lnL w="12700" cap="flat" cmpd="sng" algn="ctr">
                      <a:solidFill>
                        <a:schemeClr val="tx1"/>
                      </a:solidFill>
                      <a:prstDash val="solid"/>
                      <a:round/>
                      <a:headEnd type="none" w="med" len="med"/>
                      <a:tailEnd type="none" w="med" len="med"/>
                    </a:lnL>
                    <a:lnR>
                      <a:noFill/>
                    </a:lnR>
                    <a:solidFill>
                      <a:schemeClr val="bg1">
                        <a:lumMod val="85000"/>
                      </a:schemeClr>
                    </a:solidFill>
                  </a:tcPr>
                </a:tc>
                <a:tc>
                  <a:txBody>
                    <a:bodyPr/>
                    <a:lstStyle/>
                    <a:p>
                      <a:pPr algn="ctr" fontAlgn="b"/>
                      <a:r>
                        <a:rPr lang="en-CA" sz="1100" b="0" i="0" u="none" strike="noStrike" dirty="0">
                          <a:solidFill>
                            <a:srgbClr val="000000"/>
                          </a:solidFill>
                          <a:effectLst/>
                          <a:latin typeface="Trebuchet MS" panose="020B0603020202020204" pitchFamily="34" charset="0"/>
                        </a:rPr>
                        <a:t>39.2x</a:t>
                      </a: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CA" sz="1100" b="0" i="0" u="none" strike="noStrike" dirty="0">
                          <a:solidFill>
                            <a:srgbClr val="000000"/>
                          </a:solidFill>
                          <a:effectLst/>
                          <a:latin typeface="Trebuchet MS" panose="020B0603020202020204" pitchFamily="34" charset="0"/>
                        </a:rPr>
                        <a:t>9.4x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algn="ctr" fontAlgn="b"/>
                      <a:r>
                        <a:rPr lang="en-CA" sz="1100" b="0" i="0" u="none" strike="noStrike" dirty="0">
                          <a:solidFill>
                            <a:srgbClr val="000000"/>
                          </a:solidFill>
                          <a:effectLst/>
                          <a:latin typeface="Trebuchet MS" panose="020B0603020202020204" pitchFamily="34" charset="0"/>
                        </a:rPr>
                        <a:t>0.38</a:t>
                      </a:r>
                    </a:p>
                  </a:txBody>
                  <a:tcPr marL="9525" marR="9525" marT="9525" marB="0" anchor="b">
                    <a:lnL w="12700"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fontAlgn="b"/>
                      <a:r>
                        <a:rPr lang="en-CA" sz="1100" b="0" i="0" u="none" strike="noStrike" dirty="0">
                          <a:effectLst/>
                          <a:latin typeface="Trebuchet MS" panose="020B0603020202020204" pitchFamily="34" charset="0"/>
                        </a:rPr>
                        <a:t>21.01%</a:t>
                      </a:r>
                    </a:p>
                  </a:txBody>
                  <a:tcPr marL="9525" marR="57150" marT="9525" marB="0" anchor="ctr">
                    <a:lnR w="12700"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13926901"/>
                  </a:ext>
                </a:extLst>
              </a:tr>
              <a:tr h="164833">
                <a:tc>
                  <a:txBody>
                    <a:bodyPr/>
                    <a:lstStyle/>
                    <a:p>
                      <a:pPr algn="l" fontAlgn="ctr"/>
                      <a:r>
                        <a:rPr lang="en-CA" sz="1200" b="0" i="0" u="none" strike="noStrike" dirty="0">
                          <a:effectLst/>
                          <a:latin typeface="Trebuchet MS" panose="020B0603020202020204" pitchFamily="34" charset="0"/>
                        </a:rPr>
                        <a:t>Nike Inc </a:t>
                      </a:r>
                    </a:p>
                  </a:txBody>
                  <a:tcPr marL="5715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CA" sz="1200" b="0" i="0" u="none" strike="noStrike" dirty="0">
                          <a:effectLst/>
                          <a:latin typeface="Trebuchet MS" panose="020B0603020202020204" pitchFamily="34" charset="0"/>
                        </a:rPr>
                        <a:t>NKE</a:t>
                      </a:r>
                    </a:p>
                  </a:txBody>
                  <a:tcPr marL="57150"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solidFill>
                            <a:srgbClr val="000000"/>
                          </a:solidFill>
                          <a:effectLst/>
                          <a:latin typeface="Trebuchet MS" panose="020B0603020202020204" pitchFamily="34" charset="0"/>
                        </a:rPr>
                        <a:t>137.49</a:t>
                      </a:r>
                    </a:p>
                  </a:txBody>
                  <a:tcPr marL="9525" marR="9525" marT="9525" marB="0" anchor="b"/>
                </a:tc>
                <a:tc>
                  <a:txBody>
                    <a:bodyPr/>
                    <a:lstStyle/>
                    <a:p>
                      <a:pPr algn="ctr" fontAlgn="b"/>
                      <a:r>
                        <a:rPr lang="en-CA" sz="1100" b="0" i="0" u="none" strike="noStrike">
                          <a:solidFill>
                            <a:srgbClr val="000000"/>
                          </a:solidFill>
                          <a:effectLst/>
                          <a:latin typeface="Trebuchet MS" panose="020B0603020202020204" pitchFamily="34" charset="0"/>
                        </a:rPr>
                        <a:t>216,752</a:t>
                      </a:r>
                    </a:p>
                  </a:txBody>
                  <a:tcPr marL="9525" marR="9525" marT="9525" marB="0" anchor="b"/>
                </a:tc>
                <a:tc>
                  <a:txBody>
                    <a:bodyPr/>
                    <a:lstStyle/>
                    <a:p>
                      <a:pPr algn="ctr" fontAlgn="b"/>
                      <a:r>
                        <a:rPr lang="en-CA" sz="1100" b="0" i="0" u="none" strike="noStrike">
                          <a:solidFill>
                            <a:srgbClr val="000000"/>
                          </a:solidFill>
                          <a:effectLst/>
                          <a:latin typeface="Trebuchet MS" panose="020B0603020202020204" pitchFamily="34" charset="0"/>
                        </a:rPr>
                        <a:t>217,074</a:t>
                      </a: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CA" sz="1100" b="0" i="0" u="none" strike="noStrike">
                          <a:solidFill>
                            <a:srgbClr val="000000"/>
                          </a:solidFill>
                          <a:effectLst/>
                          <a:latin typeface="Trebuchet MS" panose="020B0603020202020204" pitchFamily="34" charset="0"/>
                        </a:rPr>
                        <a:t>62.2x</a:t>
                      </a:r>
                    </a:p>
                  </a:txBody>
                  <a:tcPr marL="9525" marR="9525" marT="9525" marB="0" anchor="b">
                    <a:lnL w="12700" cap="flat" cmpd="sng" algn="ctr">
                      <a:solidFill>
                        <a:schemeClr val="tx1"/>
                      </a:solidFill>
                      <a:prstDash val="solid"/>
                      <a:round/>
                      <a:headEnd type="none" w="med" len="med"/>
                      <a:tailEnd type="none" w="med" len="med"/>
                    </a:lnL>
                    <a:lnR>
                      <a:noFill/>
                    </a:lnR>
                  </a:tcPr>
                </a:tc>
                <a:tc>
                  <a:txBody>
                    <a:bodyPr/>
                    <a:lstStyle/>
                    <a:p>
                      <a:pPr algn="ctr" fontAlgn="b"/>
                      <a:r>
                        <a:rPr lang="en-CA" sz="1100" b="0" i="0" u="none" strike="noStrike" dirty="0">
                          <a:solidFill>
                            <a:srgbClr val="000000"/>
                          </a:solidFill>
                          <a:effectLst/>
                          <a:latin typeface="Trebuchet MS" panose="020B0603020202020204" pitchFamily="34" charset="0"/>
                        </a:rPr>
                        <a:t>30.9x</a:t>
                      </a: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CA" sz="1100" b="0" i="0" u="none" strike="noStrike">
                          <a:solidFill>
                            <a:srgbClr val="000000"/>
                          </a:solidFill>
                          <a:effectLst/>
                          <a:latin typeface="Trebuchet MS" panose="020B0603020202020204" pitchFamily="34" charset="0"/>
                        </a:rPr>
                        <a:t>5.1x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CA" sz="1100" b="0" i="0" u="none" strike="noStrike" dirty="0">
                          <a:solidFill>
                            <a:srgbClr val="000000"/>
                          </a:solidFill>
                          <a:effectLst/>
                          <a:latin typeface="Trebuchet MS" panose="020B0603020202020204" pitchFamily="34" charset="0"/>
                        </a:rPr>
                        <a:t>1.62</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effectLst/>
                          <a:latin typeface="Trebuchet MS" panose="020B0603020202020204" pitchFamily="34" charset="0"/>
                        </a:rPr>
                        <a:t>-15.05%</a:t>
                      </a:r>
                    </a:p>
                  </a:txBody>
                  <a:tcPr marL="9525" marR="57150"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42322007"/>
                  </a:ext>
                </a:extLst>
              </a:tr>
              <a:tr h="164833">
                <a:tc>
                  <a:txBody>
                    <a:bodyPr/>
                    <a:lstStyle/>
                    <a:p>
                      <a:pPr algn="l" fontAlgn="ctr"/>
                      <a:r>
                        <a:rPr lang="en-CA" sz="1200" b="0" i="0" u="none" strike="noStrike" dirty="0">
                          <a:effectLst/>
                          <a:latin typeface="Trebuchet MS" panose="020B0603020202020204" pitchFamily="34" charset="0"/>
                        </a:rPr>
                        <a:t>Puma SE</a:t>
                      </a:r>
                    </a:p>
                  </a:txBody>
                  <a:tcPr marL="5715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CA" sz="1200" u="none" strike="noStrike" dirty="0">
                          <a:effectLst/>
                          <a:latin typeface="Trebuchet MS" panose="020B0603020202020204" pitchFamily="34" charset="0"/>
                        </a:rPr>
                        <a:t>PUM</a:t>
                      </a:r>
                      <a:endParaRPr lang="en-CA" sz="1200" b="0" i="0" u="none" strike="noStrike" dirty="0">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a:solidFill>
                            <a:srgbClr val="000000"/>
                          </a:solidFill>
                          <a:effectLst/>
                          <a:latin typeface="Trebuchet MS" panose="020B0603020202020204" pitchFamily="34" charset="0"/>
                        </a:rPr>
                        <a:t>105.3</a:t>
                      </a:r>
                    </a:p>
                  </a:txBody>
                  <a:tcPr marL="9525" marR="9525" marT="9525" marB="0" anchor="b"/>
                </a:tc>
                <a:tc>
                  <a:txBody>
                    <a:bodyPr/>
                    <a:lstStyle/>
                    <a:p>
                      <a:pPr algn="ctr" fontAlgn="b"/>
                      <a:r>
                        <a:rPr lang="en-CA" sz="1100" b="0" i="0" u="none" strike="noStrike" dirty="0">
                          <a:solidFill>
                            <a:srgbClr val="000000"/>
                          </a:solidFill>
                          <a:effectLst/>
                          <a:latin typeface="Trebuchet MS" panose="020B0603020202020204" pitchFamily="34" charset="0"/>
                        </a:rPr>
                        <a:t>15,891</a:t>
                      </a:r>
                    </a:p>
                  </a:txBody>
                  <a:tcPr marL="9525" marR="9525" marT="9525" marB="0" anchor="b"/>
                </a:tc>
                <a:tc>
                  <a:txBody>
                    <a:bodyPr/>
                    <a:lstStyle/>
                    <a:p>
                      <a:pPr algn="ctr" fontAlgn="b"/>
                      <a:r>
                        <a:rPr lang="en-CA" sz="1100" b="0" i="0" u="none" strike="noStrike">
                          <a:solidFill>
                            <a:srgbClr val="000000"/>
                          </a:solidFill>
                          <a:effectLst/>
                          <a:latin typeface="Trebuchet MS" panose="020B0603020202020204" pitchFamily="34" charset="0"/>
                        </a:rPr>
                        <a:t>16,554</a:t>
                      </a: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CA" sz="1100" b="0" i="0" u="none" strike="noStrike">
                          <a:solidFill>
                            <a:srgbClr val="000000"/>
                          </a:solidFill>
                          <a:effectLst/>
                          <a:latin typeface="Trebuchet MS" panose="020B0603020202020204" pitchFamily="34" charset="0"/>
                        </a:rPr>
                        <a:t>167.9x</a:t>
                      </a:r>
                    </a:p>
                  </a:txBody>
                  <a:tcPr marL="9525" marR="9525" marT="9525" marB="0" anchor="b">
                    <a:lnL w="12700" cap="flat" cmpd="sng" algn="ctr">
                      <a:solidFill>
                        <a:schemeClr val="tx1"/>
                      </a:solidFill>
                      <a:prstDash val="solid"/>
                      <a:round/>
                      <a:headEnd type="none" w="med" len="med"/>
                      <a:tailEnd type="none" w="med" len="med"/>
                    </a:lnL>
                    <a:lnR>
                      <a:noFill/>
                    </a:lnR>
                  </a:tcPr>
                </a:tc>
                <a:tc>
                  <a:txBody>
                    <a:bodyPr/>
                    <a:lstStyle/>
                    <a:p>
                      <a:pPr algn="ctr" fontAlgn="b"/>
                      <a:r>
                        <a:rPr lang="en-CA" sz="1100" b="0" i="0" u="none" strike="noStrike" dirty="0">
                          <a:solidFill>
                            <a:srgbClr val="000000"/>
                          </a:solidFill>
                          <a:effectLst/>
                          <a:latin typeface="Trebuchet MS" panose="020B0603020202020204" pitchFamily="34" charset="0"/>
                        </a:rPr>
                        <a:t>20.1x</a:t>
                      </a: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CA" sz="1100" b="0" i="0" u="none" strike="noStrike" dirty="0">
                          <a:solidFill>
                            <a:srgbClr val="000000"/>
                          </a:solidFill>
                          <a:effectLst/>
                          <a:latin typeface="Trebuchet MS" panose="020B0603020202020204" pitchFamily="34" charset="0"/>
                        </a:rPr>
                        <a:t>2.4x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CA" sz="1100" b="0" i="0" u="none" strike="noStrike" dirty="0">
                          <a:solidFill>
                            <a:srgbClr val="000000"/>
                          </a:solidFill>
                          <a:effectLst/>
                          <a:latin typeface="Trebuchet MS" panose="020B0603020202020204" pitchFamily="34" charset="0"/>
                        </a:rPr>
                        <a:t>0.68</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effectLst/>
                          <a:latin typeface="Trebuchet MS" panose="020B0603020202020204" pitchFamily="34" charset="0"/>
                        </a:rPr>
                        <a:t>-4.87%</a:t>
                      </a:r>
                    </a:p>
                  </a:txBody>
                  <a:tcPr marL="9525" marR="57150"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33828159"/>
                  </a:ext>
                </a:extLst>
              </a:tr>
              <a:tr h="164833">
                <a:tc>
                  <a:txBody>
                    <a:bodyPr/>
                    <a:lstStyle/>
                    <a:p>
                      <a:pPr algn="l" fontAlgn="ctr"/>
                      <a:r>
                        <a:rPr lang="en-CA" sz="1200" b="0" i="0" u="none" strike="noStrike" dirty="0">
                          <a:effectLst/>
                          <a:latin typeface="Trebuchet MS" panose="020B0603020202020204" pitchFamily="34" charset="0"/>
                        </a:rPr>
                        <a:t>Adidas AG</a:t>
                      </a:r>
                    </a:p>
                  </a:txBody>
                  <a:tcPr marL="5715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CA" sz="1200" u="none" strike="noStrike" dirty="0">
                          <a:effectLst/>
                          <a:latin typeface="Trebuchet MS" panose="020B0603020202020204" pitchFamily="34" charset="0"/>
                        </a:rPr>
                        <a:t>ADS </a:t>
                      </a:r>
                      <a:endParaRPr lang="en-CA" sz="1200" b="0" i="0" u="none" strike="noStrike" dirty="0">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a:solidFill>
                            <a:srgbClr val="000000"/>
                          </a:solidFill>
                          <a:effectLst/>
                          <a:latin typeface="Trebuchet MS" panose="020B0603020202020204" pitchFamily="34" charset="0"/>
                        </a:rPr>
                        <a:t>336.35</a:t>
                      </a:r>
                    </a:p>
                  </a:txBody>
                  <a:tcPr marL="9525" marR="9525" marT="9525" marB="0" anchor="b"/>
                </a:tc>
                <a:tc>
                  <a:txBody>
                    <a:bodyPr/>
                    <a:lstStyle/>
                    <a:p>
                      <a:pPr algn="ctr" fontAlgn="b"/>
                      <a:r>
                        <a:rPr lang="en-CA" sz="1100" b="0" i="0" u="none" strike="noStrike" dirty="0">
                          <a:solidFill>
                            <a:srgbClr val="000000"/>
                          </a:solidFill>
                          <a:effectLst/>
                          <a:latin typeface="Trebuchet MS" panose="020B0603020202020204" pitchFamily="34" charset="0"/>
                        </a:rPr>
                        <a:t>67,410</a:t>
                      </a:r>
                    </a:p>
                  </a:txBody>
                  <a:tcPr marL="9525" marR="9525" marT="9525" marB="0" anchor="b"/>
                </a:tc>
                <a:tc>
                  <a:txBody>
                    <a:bodyPr/>
                    <a:lstStyle/>
                    <a:p>
                      <a:pPr algn="ctr" fontAlgn="b"/>
                      <a:r>
                        <a:rPr lang="en-CA" sz="1100" b="0" i="0" u="none" strike="noStrike" dirty="0">
                          <a:solidFill>
                            <a:srgbClr val="000000"/>
                          </a:solidFill>
                          <a:effectLst/>
                          <a:latin typeface="Trebuchet MS" panose="020B0603020202020204" pitchFamily="34" charset="0"/>
                        </a:rPr>
                        <a:t>69,341</a:t>
                      </a: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CA" sz="1100" b="0" i="0" u="none" strike="noStrike">
                          <a:solidFill>
                            <a:srgbClr val="000000"/>
                          </a:solidFill>
                          <a:effectLst/>
                          <a:latin typeface="Trebuchet MS" panose="020B0603020202020204" pitchFamily="34" charset="0"/>
                        </a:rPr>
                        <a:t>131.1x</a:t>
                      </a:r>
                    </a:p>
                  </a:txBody>
                  <a:tcPr marL="9525" marR="9525" marT="9525" marB="0" anchor="b">
                    <a:lnL w="12700" cap="flat" cmpd="sng" algn="ctr">
                      <a:solidFill>
                        <a:schemeClr val="tx1"/>
                      </a:solidFill>
                      <a:prstDash val="solid"/>
                      <a:round/>
                      <a:headEnd type="none" w="med" len="med"/>
                      <a:tailEnd type="none" w="med" len="med"/>
                    </a:lnL>
                    <a:lnR>
                      <a:noFill/>
                    </a:lnR>
                  </a:tcPr>
                </a:tc>
                <a:tc>
                  <a:txBody>
                    <a:bodyPr/>
                    <a:lstStyle/>
                    <a:p>
                      <a:pPr algn="ctr" fontAlgn="b"/>
                      <a:r>
                        <a:rPr lang="en-CA" sz="1100" b="0" i="0" u="none" strike="noStrike">
                          <a:solidFill>
                            <a:srgbClr val="000000"/>
                          </a:solidFill>
                          <a:effectLst/>
                          <a:latin typeface="Trebuchet MS" panose="020B0603020202020204" pitchFamily="34" charset="0"/>
                        </a:rPr>
                        <a:t>18.0x</a:t>
                      </a: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CA" sz="1100" b="0" i="0" u="none" strike="noStrike">
                          <a:solidFill>
                            <a:srgbClr val="000000"/>
                          </a:solidFill>
                          <a:effectLst/>
                          <a:latin typeface="Trebuchet MS" panose="020B0603020202020204" pitchFamily="34" charset="0"/>
                        </a:rPr>
                        <a:t>3.1x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CA" sz="1100" b="0" i="0" u="none" strike="noStrike" dirty="0">
                          <a:solidFill>
                            <a:srgbClr val="000000"/>
                          </a:solidFill>
                          <a:effectLst/>
                          <a:latin typeface="Trebuchet MS" panose="020B0603020202020204" pitchFamily="34" charset="0"/>
                        </a:rPr>
                        <a:t>0.68</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effectLst/>
                          <a:latin typeface="Trebuchet MS" panose="020B0603020202020204" pitchFamily="34" charset="0"/>
                        </a:rPr>
                        <a:t>-16.06%</a:t>
                      </a:r>
                    </a:p>
                  </a:txBody>
                  <a:tcPr marL="9525" marR="57150"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71655925"/>
                  </a:ext>
                </a:extLst>
              </a:tr>
              <a:tr h="164833">
                <a:tc>
                  <a:txBody>
                    <a:bodyPr/>
                    <a:lstStyle/>
                    <a:p>
                      <a:pPr algn="l" fontAlgn="ctr"/>
                      <a:r>
                        <a:rPr lang="en-CA" sz="1200" b="0" i="0" u="none" strike="noStrike" dirty="0">
                          <a:effectLst/>
                          <a:latin typeface="Trebuchet MS" panose="020B0603020202020204" pitchFamily="34" charset="0"/>
                        </a:rPr>
                        <a:t>VF Corp</a:t>
                      </a:r>
                    </a:p>
                  </a:txBody>
                  <a:tcPr marL="5715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CA" sz="1200" u="none" strike="noStrike" dirty="0">
                          <a:effectLst/>
                          <a:latin typeface="Trebuchet MS" panose="020B0603020202020204" pitchFamily="34" charset="0"/>
                        </a:rPr>
                        <a:t>VFC </a:t>
                      </a:r>
                      <a:endParaRPr lang="en-CA" sz="1200" b="0" i="0" u="none" strike="noStrike" dirty="0">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a:solidFill>
                            <a:srgbClr val="000000"/>
                          </a:solidFill>
                          <a:effectLst/>
                          <a:latin typeface="Trebuchet MS" panose="020B0603020202020204" pitchFamily="34" charset="0"/>
                        </a:rPr>
                        <a:t>81.14</a:t>
                      </a:r>
                    </a:p>
                  </a:txBody>
                  <a:tcPr marL="9525" marR="9525" marT="9525" marB="0" anchor="b"/>
                </a:tc>
                <a:tc>
                  <a:txBody>
                    <a:bodyPr/>
                    <a:lstStyle/>
                    <a:p>
                      <a:pPr algn="ctr" fontAlgn="b"/>
                      <a:r>
                        <a:rPr lang="en-CA" sz="1100" b="0" i="0" u="none" strike="noStrike">
                          <a:solidFill>
                            <a:srgbClr val="000000"/>
                          </a:solidFill>
                          <a:effectLst/>
                          <a:latin typeface="Trebuchet MS" panose="020B0603020202020204" pitchFamily="34" charset="0"/>
                        </a:rPr>
                        <a:t>31,784</a:t>
                      </a:r>
                    </a:p>
                  </a:txBody>
                  <a:tcPr marL="9525" marR="9525" marT="9525" marB="0" anchor="b"/>
                </a:tc>
                <a:tc>
                  <a:txBody>
                    <a:bodyPr/>
                    <a:lstStyle/>
                    <a:p>
                      <a:pPr algn="ctr" fontAlgn="b"/>
                      <a:r>
                        <a:rPr lang="en-CA" sz="1100" b="0" i="0" u="none" strike="noStrike" dirty="0">
                          <a:solidFill>
                            <a:srgbClr val="000000"/>
                          </a:solidFill>
                          <a:effectLst/>
                          <a:latin typeface="Trebuchet MS" panose="020B0603020202020204" pitchFamily="34" charset="0"/>
                        </a:rPr>
                        <a:t>35,229</a:t>
                      </a: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CA" sz="1100" b="0" i="0" u="none" strike="noStrike" dirty="0">
                          <a:solidFill>
                            <a:srgbClr val="000000"/>
                          </a:solidFill>
                          <a:effectLst/>
                          <a:latin typeface="Trebuchet MS" panose="020B0603020202020204" pitchFamily="34" charset="0"/>
                        </a:rPr>
                        <a:t>81.5x</a:t>
                      </a:r>
                    </a:p>
                  </a:txBody>
                  <a:tcPr marL="9525" marR="9525" marT="9525" marB="0" anchor="b">
                    <a:lnL w="12700" cap="flat" cmpd="sng" algn="ctr">
                      <a:solidFill>
                        <a:schemeClr val="tx1"/>
                      </a:solidFill>
                      <a:prstDash val="solid"/>
                      <a:round/>
                      <a:headEnd type="none" w="med" len="med"/>
                      <a:tailEnd type="none" w="med" len="med"/>
                    </a:lnL>
                    <a:lnR>
                      <a:noFill/>
                    </a:lnR>
                  </a:tcPr>
                </a:tc>
                <a:tc>
                  <a:txBody>
                    <a:bodyPr/>
                    <a:lstStyle/>
                    <a:p>
                      <a:pPr algn="ctr" fontAlgn="b"/>
                      <a:r>
                        <a:rPr lang="en-CA" sz="1100" b="0" i="0" u="none" strike="noStrike" dirty="0">
                          <a:solidFill>
                            <a:srgbClr val="000000"/>
                          </a:solidFill>
                          <a:effectLst/>
                          <a:latin typeface="Trebuchet MS" panose="020B0603020202020204" pitchFamily="34" charset="0"/>
                        </a:rPr>
                        <a:t>34.5x</a:t>
                      </a: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CA" sz="1100" b="0" i="0" u="none" strike="noStrike">
                          <a:solidFill>
                            <a:srgbClr val="000000"/>
                          </a:solidFill>
                          <a:effectLst/>
                          <a:latin typeface="Trebuchet MS" panose="020B0603020202020204" pitchFamily="34" charset="0"/>
                        </a:rPr>
                        <a:t>2.7x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CA" sz="1100" b="0" i="0" u="none" strike="noStrike" dirty="0">
                          <a:solidFill>
                            <a:srgbClr val="000000"/>
                          </a:solidFill>
                          <a:effectLst/>
                          <a:latin typeface="Trebuchet MS" panose="020B0603020202020204" pitchFamily="34" charset="0"/>
                        </a:rPr>
                        <a:t>1.55</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effectLst/>
                          <a:latin typeface="Trebuchet MS" panose="020B0603020202020204" pitchFamily="34" charset="0"/>
                        </a:rPr>
                        <a:t>-4.38%</a:t>
                      </a:r>
                    </a:p>
                  </a:txBody>
                  <a:tcPr marL="9525" marR="57150"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75555292"/>
                  </a:ext>
                </a:extLst>
              </a:tr>
              <a:tr h="164833">
                <a:tc>
                  <a:txBody>
                    <a:bodyPr/>
                    <a:lstStyle/>
                    <a:p>
                      <a:pPr algn="l" fontAlgn="ctr"/>
                      <a:r>
                        <a:rPr lang="en-CA" sz="1200" b="0" i="0" u="none" strike="noStrike" dirty="0">
                          <a:effectLst/>
                          <a:latin typeface="Trebuchet MS" panose="020B0603020202020204" pitchFamily="34" charset="0"/>
                        </a:rPr>
                        <a:t>Under Armour Inc</a:t>
                      </a:r>
                    </a:p>
                  </a:txBody>
                  <a:tcPr marL="5715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CA" sz="1200" u="none" strike="noStrike" dirty="0">
                          <a:effectLst/>
                          <a:latin typeface="Trebuchet MS" panose="020B0603020202020204" pitchFamily="34" charset="0"/>
                        </a:rPr>
                        <a:t>UAA </a:t>
                      </a:r>
                      <a:endParaRPr lang="en-CA" sz="1200" b="0" i="0" u="none" strike="noStrike" dirty="0">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a:solidFill>
                            <a:srgbClr val="000000"/>
                          </a:solidFill>
                          <a:effectLst/>
                          <a:latin typeface="Trebuchet MS" panose="020B0603020202020204" pitchFamily="34" charset="0"/>
                        </a:rPr>
                        <a:t>23.43</a:t>
                      </a:r>
                    </a:p>
                  </a:txBody>
                  <a:tcPr marL="9525" marR="9525" marT="9525" marB="0" anchor="b"/>
                </a:tc>
                <a:tc>
                  <a:txBody>
                    <a:bodyPr/>
                    <a:lstStyle/>
                    <a:p>
                      <a:pPr algn="ctr" fontAlgn="b"/>
                      <a:r>
                        <a:rPr lang="en-CA" sz="1100" b="0" i="0" u="none" strike="noStrike" dirty="0">
                          <a:solidFill>
                            <a:srgbClr val="000000"/>
                          </a:solidFill>
                          <a:effectLst/>
                          <a:latin typeface="Trebuchet MS" panose="020B0603020202020204" pitchFamily="34" charset="0"/>
                        </a:rPr>
                        <a:t>9,620</a:t>
                      </a:r>
                    </a:p>
                  </a:txBody>
                  <a:tcPr marL="9525" marR="9525" marT="9525" marB="0" anchor="b"/>
                </a:tc>
                <a:tc>
                  <a:txBody>
                    <a:bodyPr/>
                    <a:lstStyle/>
                    <a:p>
                      <a:pPr algn="ctr" fontAlgn="b"/>
                      <a:r>
                        <a:rPr lang="en-CA" sz="1100" b="0" i="0" u="none" strike="noStrike">
                          <a:solidFill>
                            <a:srgbClr val="000000"/>
                          </a:solidFill>
                          <a:effectLst/>
                          <a:latin typeface="Trebuchet MS" panose="020B0603020202020204" pitchFamily="34" charset="0"/>
                        </a:rPr>
                        <a:t>10,108</a:t>
                      </a: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CA" sz="1100" b="0" i="0" u="none" strike="noStrike" dirty="0">
                          <a:solidFill>
                            <a:srgbClr val="000000"/>
                          </a:solidFill>
                          <a:effectLst/>
                          <a:latin typeface="Trebuchet MS" panose="020B0603020202020204" pitchFamily="34" charset="0"/>
                        </a:rPr>
                        <a:t>-</a:t>
                      </a:r>
                    </a:p>
                  </a:txBody>
                  <a:tcPr marL="9525" marR="9525" marT="9525" marB="0" anchor="b">
                    <a:lnL w="12700" cap="flat" cmpd="sng" algn="ctr">
                      <a:solidFill>
                        <a:schemeClr val="tx1"/>
                      </a:solidFill>
                      <a:prstDash val="solid"/>
                      <a:round/>
                      <a:headEnd type="none" w="med" len="med"/>
                      <a:tailEnd type="none" w="med" len="med"/>
                    </a:lnL>
                    <a:lnR>
                      <a:noFill/>
                    </a:lnR>
                  </a:tcPr>
                </a:tc>
                <a:tc>
                  <a:txBody>
                    <a:bodyPr/>
                    <a:lstStyle/>
                    <a:p>
                      <a:pPr algn="ctr" fontAlgn="b"/>
                      <a:r>
                        <a:rPr lang="en-CA" sz="1100" b="0" i="0" u="none" strike="noStrike">
                          <a:solidFill>
                            <a:srgbClr val="000000"/>
                          </a:solidFill>
                          <a:effectLst/>
                          <a:latin typeface="Trebuchet MS" panose="020B0603020202020204" pitchFamily="34" charset="0"/>
                        </a:rPr>
                        <a:t>27.4x</a:t>
                      </a: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CA" sz="1100" b="0" i="0" u="none" strike="noStrike">
                          <a:solidFill>
                            <a:srgbClr val="000000"/>
                          </a:solidFill>
                          <a:effectLst/>
                          <a:latin typeface="Trebuchet MS" panose="020B0603020202020204" pitchFamily="34" charset="0"/>
                        </a:rPr>
                        <a:t>2.1x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a:noFill/>
                    </a:lnB>
                  </a:tcPr>
                </a:tc>
                <a:tc>
                  <a:txBody>
                    <a:bodyPr/>
                    <a:lstStyle/>
                    <a:p>
                      <a:pPr algn="ctr" fontAlgn="b"/>
                      <a:r>
                        <a:rPr lang="en-CA" sz="1100" b="0" i="0" u="none" strike="noStrike" dirty="0">
                          <a:solidFill>
                            <a:srgbClr val="000000"/>
                          </a:solidFill>
                          <a:effectLst/>
                          <a:latin typeface="Trebuchet MS" panose="020B0603020202020204" pitchFamily="34" charset="0"/>
                        </a:rPr>
                        <a:t>23.43</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effectLst/>
                          <a:latin typeface="Trebuchet MS" panose="020B0603020202020204" pitchFamily="34" charset="0"/>
                        </a:rPr>
                        <a:t>2.02%</a:t>
                      </a:r>
                    </a:p>
                  </a:txBody>
                  <a:tcPr marL="9525" marR="57150"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80083250"/>
                  </a:ext>
                </a:extLst>
              </a:tr>
              <a:tr h="73441">
                <a:tc>
                  <a:txBody>
                    <a:bodyPr/>
                    <a:lstStyle/>
                    <a:p>
                      <a:pPr algn="l" fontAlgn="b"/>
                      <a:r>
                        <a:rPr lang="en-CA" sz="500" u="none" strike="noStrike" dirty="0">
                          <a:effectLst/>
                          <a:latin typeface="Trebuchet MS" panose="020B0603020202020204" pitchFamily="34" charset="0"/>
                        </a:rPr>
                        <a:t> </a:t>
                      </a:r>
                      <a:endParaRPr lang="en-CA" sz="500" b="0" i="0" u="none" strike="noStrike" dirty="0">
                        <a:solidFill>
                          <a:srgbClr val="000000"/>
                        </a:solidFill>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CA" sz="500" u="none" strike="noStrike" dirty="0">
                          <a:effectLst/>
                          <a:latin typeface="Trebuchet MS" panose="020B0603020202020204" pitchFamily="34" charset="0"/>
                        </a:rPr>
                        <a:t> </a:t>
                      </a:r>
                      <a:endParaRPr lang="en-CA" sz="500" b="0" i="0" u="none" strike="noStrike" dirty="0">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endParaRPr lang="en-CA" sz="500" b="0" i="0" u="none" strike="noStrike" dirty="0">
                        <a:effectLst/>
                        <a:latin typeface="Trebuchet MS" panose="020B0603020202020204" pitchFamily="34" charset="0"/>
                      </a:endParaRPr>
                    </a:p>
                  </a:txBody>
                  <a:tcPr marL="9525" marR="9525" marT="9525" marB="0" anchor="ctr"/>
                </a:tc>
                <a:tc>
                  <a:txBody>
                    <a:bodyPr/>
                    <a:lstStyle/>
                    <a:p>
                      <a:pPr algn="ctr" fontAlgn="b"/>
                      <a:endParaRPr lang="en-CA" sz="500" b="0" i="0" u="none" strike="noStrike" dirty="0">
                        <a:effectLst/>
                        <a:latin typeface="Trebuchet MS" panose="020B0603020202020204" pitchFamily="34" charset="0"/>
                      </a:endParaRPr>
                    </a:p>
                  </a:txBody>
                  <a:tcPr marL="9525" marR="9525" marT="9525" marB="0" anchor="ctr"/>
                </a:tc>
                <a:tc>
                  <a:txBody>
                    <a:bodyPr/>
                    <a:lstStyle/>
                    <a:p>
                      <a:pPr algn="ctr" fontAlgn="b"/>
                      <a:endParaRPr lang="en-CA" sz="500" b="0" i="0" u="none" strike="noStrike" dirty="0">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tcPr>
                </a:tc>
                <a:tc>
                  <a:txBody>
                    <a:bodyPr/>
                    <a:lstStyle/>
                    <a:p>
                      <a:pPr algn="ctr" fontAlgn="b"/>
                      <a:endParaRPr lang="en-CA" sz="500" b="0" i="0" u="none" strike="noStrike" dirty="0">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endParaRPr lang="en-CA" sz="500" b="0" i="0" u="none" strike="noStrike" dirty="0">
                        <a:effectLst/>
                        <a:latin typeface="Trebuchet MS" panose="020B0603020202020204" pitchFamily="34" charset="0"/>
                      </a:endParaRPr>
                    </a:p>
                  </a:txBody>
                  <a:tcPr marL="9525" marR="9525" marT="9525" marB="0" anchor="ctr">
                    <a:lnR w="12700" cap="flat" cmpd="sng" algn="ctr">
                      <a:noFill/>
                      <a:prstDash val="solid"/>
                      <a:round/>
                      <a:headEnd type="none" w="med" len="med"/>
                      <a:tailEnd type="none" w="med" len="med"/>
                    </a:lnR>
                    <a:lnT>
                      <a:noFill/>
                    </a:lnT>
                    <a:lnB>
                      <a:noFill/>
                    </a:lnB>
                  </a:tcPr>
                </a:tc>
                <a:tc>
                  <a:txBody>
                    <a:bodyPr/>
                    <a:lstStyle/>
                    <a:p>
                      <a:pPr algn="ctr" fontAlgn="b"/>
                      <a:endParaRPr lang="en-CA" sz="500" b="0" i="0" u="none" strike="noStrike" dirty="0">
                        <a:effectLst/>
                        <a:latin typeface="Trebuchet MS" panose="020B0603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endParaRPr lang="en-CA" sz="500" b="0" i="0" u="none" strike="noStrike" dirty="0">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endParaRPr lang="en-CA" sz="500" b="0" i="0" u="none" strike="noStrike" dirty="0">
                        <a:effectLst/>
                        <a:latin typeface="Trebuchet MS" panose="020B0603020202020204" pitchFamily="34" charset="0"/>
                      </a:endParaRPr>
                    </a:p>
                  </a:txBody>
                  <a:tcPr marL="9525" marR="57150"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07829791"/>
                  </a:ext>
                </a:extLst>
              </a:tr>
              <a:tr h="164833">
                <a:tc>
                  <a:txBody>
                    <a:bodyPr/>
                    <a:lstStyle/>
                    <a:p>
                      <a:pPr algn="l" fontAlgn="b"/>
                      <a:r>
                        <a:rPr lang="en-CA" sz="1200" u="none" strike="noStrike" dirty="0">
                          <a:effectLst/>
                          <a:latin typeface="Trebuchet MS" panose="020B0603020202020204" pitchFamily="34" charset="0"/>
                        </a:rPr>
                        <a:t>Bear (First Quartile)</a:t>
                      </a:r>
                      <a:endParaRPr lang="en-CA" sz="1200" b="1" i="0" u="none" strike="noStrike" dirty="0">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CA" sz="1200" b="0" i="0" u="none" strike="noStrike" dirty="0">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solidFill>
                            <a:srgbClr val="000000"/>
                          </a:solidFill>
                          <a:effectLst/>
                          <a:latin typeface="Trebuchet MS" panose="020B0603020202020204" pitchFamily="34" charset="0"/>
                        </a:rPr>
                        <a:t>66.71</a:t>
                      </a:r>
                    </a:p>
                  </a:txBody>
                  <a:tcPr marL="9525" marR="9525" marT="9525" marB="0" anchor="b"/>
                </a:tc>
                <a:tc>
                  <a:txBody>
                    <a:bodyPr/>
                    <a:lstStyle/>
                    <a:p>
                      <a:pPr algn="ctr" fontAlgn="b"/>
                      <a:r>
                        <a:rPr lang="en-CA" sz="1100" b="0" i="0" u="none" strike="noStrike" dirty="0">
                          <a:solidFill>
                            <a:srgbClr val="000000"/>
                          </a:solidFill>
                          <a:effectLst/>
                          <a:latin typeface="Trebuchet MS" panose="020B0603020202020204" pitchFamily="34" charset="0"/>
                        </a:rPr>
                        <a:t>14,323</a:t>
                      </a:r>
                    </a:p>
                  </a:txBody>
                  <a:tcPr marL="9525" marR="9525" marT="9525" marB="0" anchor="b"/>
                </a:tc>
                <a:tc>
                  <a:txBody>
                    <a:bodyPr/>
                    <a:lstStyle/>
                    <a:p>
                      <a:pPr algn="ctr" fontAlgn="b"/>
                      <a:r>
                        <a:rPr lang="en-CA" sz="1100" b="0" i="0" u="none" strike="noStrike" dirty="0">
                          <a:solidFill>
                            <a:srgbClr val="000000"/>
                          </a:solidFill>
                          <a:effectLst/>
                          <a:latin typeface="Trebuchet MS" panose="020B0603020202020204" pitchFamily="34" charset="0"/>
                        </a:rPr>
                        <a:t>14,942</a:t>
                      </a: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CA" sz="1100" b="0" i="0" u="none" strike="noStrike" dirty="0">
                          <a:solidFill>
                            <a:srgbClr val="000000"/>
                          </a:solidFill>
                          <a:effectLst/>
                          <a:latin typeface="Trebuchet MS" panose="020B0603020202020204" pitchFamily="34" charset="0"/>
                        </a:rPr>
                        <a:t>66.3x</a:t>
                      </a:r>
                    </a:p>
                  </a:txBody>
                  <a:tcPr marL="9525" marR="9525" marT="9525" marB="0" anchor="b">
                    <a:lnL w="12700" cap="flat" cmpd="sng" algn="ctr">
                      <a:solidFill>
                        <a:schemeClr val="tx1"/>
                      </a:solidFill>
                      <a:prstDash val="solid"/>
                      <a:round/>
                      <a:headEnd type="none" w="med" len="med"/>
                      <a:tailEnd type="none" w="med" len="med"/>
                    </a:lnL>
                    <a:lnR>
                      <a:noFill/>
                    </a:lnR>
                  </a:tcPr>
                </a:tc>
                <a:tc>
                  <a:txBody>
                    <a:bodyPr/>
                    <a:lstStyle/>
                    <a:p>
                      <a:pPr algn="ctr" fontAlgn="b"/>
                      <a:r>
                        <a:rPr lang="en-CA" sz="1100" b="0" i="0" u="none" strike="noStrike" dirty="0">
                          <a:solidFill>
                            <a:srgbClr val="000000"/>
                          </a:solidFill>
                          <a:effectLst/>
                          <a:latin typeface="Trebuchet MS" panose="020B0603020202020204" pitchFamily="34" charset="0"/>
                        </a:rPr>
                        <a:t>19.6x</a:t>
                      </a: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CA" sz="1100" b="0" i="0" u="none" strike="noStrike" dirty="0">
                          <a:solidFill>
                            <a:srgbClr val="000000"/>
                          </a:solidFill>
                          <a:effectLst/>
                          <a:latin typeface="Trebuchet MS" panose="020B0603020202020204" pitchFamily="34" charset="0"/>
                        </a:rPr>
                        <a:t>2.3x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tcPr>
                </a:tc>
                <a:tc>
                  <a:txBody>
                    <a:bodyPr/>
                    <a:lstStyle/>
                    <a:p>
                      <a:pPr algn="ctr" fontAlgn="b"/>
                      <a:r>
                        <a:rPr lang="en-CA" sz="1100" b="0" i="0" u="none" strike="noStrike" dirty="0">
                          <a:solidFill>
                            <a:srgbClr val="000000"/>
                          </a:solidFill>
                          <a:effectLst/>
                          <a:latin typeface="Trebuchet MS" panose="020B0603020202020204" pitchFamily="34" charset="0"/>
                        </a:rPr>
                        <a:t>0.60</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solidFill>
                            <a:srgbClr val="000000"/>
                          </a:solidFill>
                          <a:effectLst/>
                          <a:latin typeface="Trebuchet MS" panose="020B0603020202020204" pitchFamily="34" charset="0"/>
                        </a:rPr>
                        <a:t>-15.55</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69643416"/>
                  </a:ext>
                </a:extLst>
              </a:tr>
              <a:tr h="164833">
                <a:tc>
                  <a:txBody>
                    <a:bodyPr/>
                    <a:lstStyle/>
                    <a:p>
                      <a:pPr algn="l" fontAlgn="b"/>
                      <a:r>
                        <a:rPr lang="en-CA" sz="1200" u="none" strike="noStrike" dirty="0">
                          <a:effectLst/>
                          <a:latin typeface="Trebuchet MS" panose="020B0603020202020204" pitchFamily="34" charset="0"/>
                        </a:rPr>
                        <a:t>Base (Median)</a:t>
                      </a:r>
                      <a:endParaRPr lang="en-CA" sz="1200" b="1" i="0" u="none" strike="noStrike" dirty="0">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CA" sz="1200" b="0" i="0" u="none" strike="noStrike" dirty="0">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solidFill>
                            <a:srgbClr val="000000"/>
                          </a:solidFill>
                          <a:effectLst/>
                          <a:latin typeface="Trebuchet MS" panose="020B0603020202020204" pitchFamily="34" charset="0"/>
                        </a:rPr>
                        <a:t>121.40</a:t>
                      </a:r>
                    </a:p>
                  </a:txBody>
                  <a:tcPr marL="9525" marR="9525" marT="9525" marB="0" anchor="b"/>
                </a:tc>
                <a:tc>
                  <a:txBody>
                    <a:bodyPr/>
                    <a:lstStyle/>
                    <a:p>
                      <a:pPr algn="ctr" fontAlgn="b"/>
                      <a:r>
                        <a:rPr lang="en-CA" sz="1100" b="0" i="0" u="none" strike="noStrike" dirty="0">
                          <a:solidFill>
                            <a:srgbClr val="000000"/>
                          </a:solidFill>
                          <a:effectLst/>
                          <a:latin typeface="Trebuchet MS" panose="020B0603020202020204" pitchFamily="34" charset="0"/>
                        </a:rPr>
                        <a:t>36,010</a:t>
                      </a:r>
                    </a:p>
                  </a:txBody>
                  <a:tcPr marL="9525" marR="9525" marT="9525" marB="0" anchor="b"/>
                </a:tc>
                <a:tc>
                  <a:txBody>
                    <a:bodyPr/>
                    <a:lstStyle/>
                    <a:p>
                      <a:pPr algn="ctr" fontAlgn="b"/>
                      <a:r>
                        <a:rPr lang="en-CA" sz="1100" b="0" i="0" u="none" strike="noStrike" dirty="0">
                          <a:solidFill>
                            <a:srgbClr val="000000"/>
                          </a:solidFill>
                          <a:effectLst/>
                          <a:latin typeface="Trebuchet MS" panose="020B0603020202020204" pitchFamily="34" charset="0"/>
                        </a:rPr>
                        <a:t>37,879</a:t>
                      </a: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CA" sz="1100" b="0" i="0" u="none" strike="noStrike">
                          <a:solidFill>
                            <a:srgbClr val="000000"/>
                          </a:solidFill>
                          <a:effectLst/>
                          <a:latin typeface="Trebuchet MS" panose="020B0603020202020204" pitchFamily="34" charset="0"/>
                        </a:rPr>
                        <a:t>81.5x</a:t>
                      </a:r>
                    </a:p>
                  </a:txBody>
                  <a:tcPr marL="9525" marR="9525" marT="9525" marB="0" anchor="b">
                    <a:lnL w="12700" cap="flat" cmpd="sng" algn="ctr">
                      <a:solidFill>
                        <a:schemeClr val="tx1"/>
                      </a:solidFill>
                      <a:prstDash val="solid"/>
                      <a:round/>
                      <a:headEnd type="none" w="med" len="med"/>
                      <a:tailEnd type="none" w="med" len="med"/>
                    </a:lnL>
                    <a:lnR>
                      <a:noFill/>
                    </a:lnR>
                  </a:tcPr>
                </a:tc>
                <a:tc>
                  <a:txBody>
                    <a:bodyPr/>
                    <a:lstStyle/>
                    <a:p>
                      <a:pPr algn="ctr" fontAlgn="b"/>
                      <a:r>
                        <a:rPr lang="en-CA" sz="1100" b="0" i="0" u="none" strike="noStrike">
                          <a:solidFill>
                            <a:srgbClr val="000000"/>
                          </a:solidFill>
                          <a:effectLst/>
                          <a:latin typeface="Trebuchet MS" panose="020B0603020202020204" pitchFamily="34" charset="0"/>
                        </a:rPr>
                        <a:t>29.2x</a:t>
                      </a:r>
                    </a:p>
                  </a:txBody>
                  <a:tcPr marL="9525" marR="9525" marT="9525" marB="0" anchor="b">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fontAlgn="b"/>
                      <a:r>
                        <a:rPr lang="en-CA" sz="1100" b="0" i="0" u="none" strike="noStrike" dirty="0">
                          <a:solidFill>
                            <a:srgbClr val="000000"/>
                          </a:solidFill>
                          <a:effectLst/>
                          <a:latin typeface="Trebuchet MS" panose="020B0603020202020204" pitchFamily="34" charset="0"/>
                        </a:rPr>
                        <a:t>2.9x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CA" sz="1100" b="0" i="0" u="none" strike="noStrike" dirty="0">
                          <a:solidFill>
                            <a:srgbClr val="000000"/>
                          </a:solidFill>
                          <a:effectLst/>
                          <a:latin typeface="Trebuchet MS" panose="020B0603020202020204" pitchFamily="34" charset="0"/>
                        </a:rPr>
                        <a:t>0.94</a:t>
                      </a:r>
                    </a:p>
                  </a:txBody>
                  <a:tcPr marL="9525" marR="9525" marT="9525" marB="0" anchor="b">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solidFill>
                            <a:srgbClr val="000000"/>
                          </a:solidFill>
                          <a:effectLst/>
                          <a:latin typeface="Trebuchet MS" panose="020B0603020202020204" pitchFamily="34" charset="0"/>
                        </a:rPr>
                        <a:t>-4.87</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57146532"/>
                  </a:ext>
                </a:extLst>
              </a:tr>
              <a:tr h="164833">
                <a:tc>
                  <a:txBody>
                    <a:bodyPr/>
                    <a:lstStyle/>
                    <a:p>
                      <a:pPr algn="l" fontAlgn="b"/>
                      <a:r>
                        <a:rPr lang="en-CA" sz="1200" u="none" strike="noStrike" dirty="0">
                          <a:effectLst/>
                          <a:latin typeface="Trebuchet MS" panose="020B0603020202020204" pitchFamily="34" charset="0"/>
                        </a:rPr>
                        <a:t>Bull (Third Quartile)</a:t>
                      </a:r>
                      <a:endParaRPr lang="en-CA" sz="1200" b="1" i="0" u="none" strike="noStrike" dirty="0">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CA" sz="1200" u="none" strike="noStrike" dirty="0">
                          <a:effectLst/>
                          <a:latin typeface="Trebuchet MS" panose="020B0603020202020204" pitchFamily="34" charset="0"/>
                        </a:rPr>
                        <a:t> </a:t>
                      </a:r>
                      <a:endParaRPr lang="en-CA" sz="1200" b="0" i="0" u="none" strike="noStrike" dirty="0">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Trebuchet MS" panose="020B0603020202020204" pitchFamily="34" charset="0"/>
                        </a:rPr>
                        <a:t>315.62</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Trebuchet MS" panose="020B0603020202020204" pitchFamily="34" charset="0"/>
                        </a:rPr>
                        <a:t>104,745</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Trebuchet MS" panose="020B0603020202020204" pitchFamily="34" charset="0"/>
                        </a:rPr>
                        <a:t>106,274</a:t>
                      </a: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Trebuchet MS" panose="020B0603020202020204" pitchFamily="34" charset="0"/>
                        </a:rPr>
                        <a:t>149.5x</a:t>
                      </a:r>
                    </a:p>
                  </a:txBody>
                  <a:tcPr marL="9525" marR="9525" marT="9525" marB="0" anchor="b">
                    <a:lnL w="12700" cap="flat" cmpd="sng" algn="ctr">
                      <a:solidFill>
                        <a:schemeClr val="tx1"/>
                      </a:solidFill>
                      <a:prstDash val="solid"/>
                      <a:round/>
                      <a:headEnd type="none" w="med" len="med"/>
                      <a:tailEnd type="none" w="med" len="med"/>
                    </a:lnL>
                    <a:lnR>
                      <a:noFill/>
                    </a:lnR>
                    <a:lnB w="12700"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Trebuchet MS" panose="020B0603020202020204" pitchFamily="34" charset="0"/>
                        </a:rPr>
                        <a:t>35.7x</a:t>
                      </a:r>
                    </a:p>
                  </a:txBody>
                  <a:tcPr marL="9525" marR="9525" marT="9525" marB="0" anchor="b">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CA" sz="1100" b="0" i="0" u="none" strike="noStrike">
                          <a:solidFill>
                            <a:srgbClr val="000000"/>
                          </a:solidFill>
                          <a:effectLst/>
                          <a:latin typeface="Trebuchet MS" panose="020B0603020202020204" pitchFamily="34" charset="0"/>
                        </a:rPr>
                        <a:t>6.2x</a:t>
                      </a:r>
                    </a:p>
                  </a:txBody>
                  <a:tcPr marL="9525" marR="9525" marT="9525"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Trebuchet MS" panose="020B0603020202020204" pitchFamily="34" charset="0"/>
                        </a:rPr>
                        <a:t>1.57</a:t>
                      </a: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Trebuchet MS" panose="020B0603020202020204" pitchFamily="34" charset="0"/>
                        </a:rPr>
                        <a:t>-1.18</a:t>
                      </a: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179400"/>
                  </a:ext>
                </a:extLst>
              </a:tr>
            </a:tbl>
          </a:graphicData>
        </a:graphic>
      </p:graphicFrame>
      <p:cxnSp>
        <p:nvCxnSpPr>
          <p:cNvPr id="6" name="Straight Connector 5">
            <a:extLst>
              <a:ext uri="{FF2B5EF4-FFF2-40B4-BE49-F238E27FC236}">
                <a16:creationId xmlns:a16="http://schemas.microsoft.com/office/drawing/2014/main" id="{EBA3F66C-EAEA-482A-B76E-71E636E36DA2}"/>
              </a:ext>
            </a:extLst>
          </p:cNvPr>
          <p:cNvCxnSpPr/>
          <p:nvPr/>
        </p:nvCxnSpPr>
        <p:spPr>
          <a:xfrm>
            <a:off x="439471" y="2984206"/>
            <a:ext cx="11340000" cy="0"/>
          </a:xfrm>
          <a:prstGeom prst="line">
            <a:avLst/>
          </a:prstGeom>
          <a:ln w="50800">
            <a:solidFill>
              <a:srgbClr val="D41935"/>
            </a:solidFill>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4C33E96C-0291-4F1A-9431-E6BD0225D2EB}"/>
              </a:ext>
            </a:extLst>
          </p:cNvPr>
          <p:cNvGraphicFramePr>
            <a:graphicFrameLocks noGrp="1"/>
          </p:cNvGraphicFramePr>
          <p:nvPr>
            <p:extLst>
              <p:ext uri="{D42A27DB-BD31-4B8C-83A1-F6EECF244321}">
                <p14:modId xmlns:p14="http://schemas.microsoft.com/office/powerpoint/2010/main" val="2002761382"/>
              </p:ext>
            </p:extLst>
          </p:nvPr>
        </p:nvGraphicFramePr>
        <p:xfrm>
          <a:off x="432983" y="3713023"/>
          <a:ext cx="5580000" cy="2612275"/>
        </p:xfrm>
        <a:graphic>
          <a:graphicData uri="http://schemas.openxmlformats.org/drawingml/2006/table">
            <a:tbl>
              <a:tblPr>
                <a:tableStyleId>{2D5ABB26-0587-4C30-8999-92F81FD0307C}</a:tableStyleId>
              </a:tblPr>
              <a:tblGrid>
                <a:gridCol w="2357276">
                  <a:extLst>
                    <a:ext uri="{9D8B030D-6E8A-4147-A177-3AD203B41FA5}">
                      <a16:colId xmlns:a16="http://schemas.microsoft.com/office/drawing/2014/main" val="3636661146"/>
                    </a:ext>
                  </a:extLst>
                </a:gridCol>
                <a:gridCol w="1072134">
                  <a:extLst>
                    <a:ext uri="{9D8B030D-6E8A-4147-A177-3AD203B41FA5}">
                      <a16:colId xmlns:a16="http://schemas.microsoft.com/office/drawing/2014/main" val="2330552951"/>
                    </a:ext>
                  </a:extLst>
                </a:gridCol>
                <a:gridCol w="1075295">
                  <a:extLst>
                    <a:ext uri="{9D8B030D-6E8A-4147-A177-3AD203B41FA5}">
                      <a16:colId xmlns:a16="http://schemas.microsoft.com/office/drawing/2014/main" val="4073531925"/>
                    </a:ext>
                  </a:extLst>
                </a:gridCol>
                <a:gridCol w="1075295">
                  <a:extLst>
                    <a:ext uri="{9D8B030D-6E8A-4147-A177-3AD203B41FA5}">
                      <a16:colId xmlns:a16="http://schemas.microsoft.com/office/drawing/2014/main" val="3271050511"/>
                    </a:ext>
                  </a:extLst>
                </a:gridCol>
              </a:tblGrid>
              <a:tr h="206405">
                <a:tc gridSpan="4">
                  <a:txBody>
                    <a:bodyPr/>
                    <a:lstStyle/>
                    <a:p>
                      <a:pPr algn="ctr" fontAlgn="b"/>
                      <a:r>
                        <a:rPr lang="en-CA" sz="1200" b="1" u="none" strike="noStrike" dirty="0">
                          <a:solidFill>
                            <a:schemeClr val="bg1"/>
                          </a:solidFill>
                          <a:effectLst/>
                          <a:latin typeface="Trebuchet MS" panose="020B0603020202020204" pitchFamily="34" charset="0"/>
                        </a:rPr>
                        <a:t>EV / EBITDA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D41935"/>
                    </a:solidFill>
                  </a:tcPr>
                </a:tc>
                <a:tc hMerge="1">
                  <a:txBody>
                    <a:bodyPr/>
                    <a:lstStyle/>
                    <a:p>
                      <a:endParaRPr lang="en-US"/>
                    </a:p>
                  </a:txBody>
                  <a:tcPr/>
                </a:tc>
                <a:tc hMerge="1">
                  <a:txBody>
                    <a:bodyPr/>
                    <a:lstStyle/>
                    <a:p>
                      <a:pPr algn="ctr" fontAlgn="b"/>
                      <a:r>
                        <a:rPr lang="en-CA" sz="1200" b="1" u="none" strike="noStrike" dirty="0">
                          <a:solidFill>
                            <a:schemeClr val="bg1"/>
                          </a:solidFill>
                          <a:effectLst/>
                          <a:latin typeface="Helvetica" pitchFamily="2" charset="0"/>
                        </a:rPr>
                        <a:t> </a:t>
                      </a:r>
                      <a:endParaRPr lang="en-CA" sz="1200" b="1" i="0" u="none" strike="noStrike" dirty="0">
                        <a:solidFill>
                          <a:schemeClr val="bg1"/>
                        </a:solidFill>
                        <a:effectLst/>
                        <a:latin typeface="Helvetica" pitchFamily="2" charset="0"/>
                      </a:endParaRPr>
                    </a:p>
                  </a:txBody>
                  <a:tcPr marL="9525" marR="9525" marT="9525"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5494"/>
                    </a:solidFill>
                  </a:tcPr>
                </a:tc>
                <a:tc hMerge="1">
                  <a:txBody>
                    <a:bodyPr/>
                    <a:lstStyle/>
                    <a:p>
                      <a:pPr algn="ctr" fontAlgn="b"/>
                      <a:r>
                        <a:rPr lang="en-CA" sz="1200" b="1" u="none" strike="noStrike" dirty="0">
                          <a:solidFill>
                            <a:schemeClr val="bg1"/>
                          </a:solidFill>
                          <a:effectLst/>
                          <a:latin typeface="Helvetica" pitchFamily="2" charset="0"/>
                        </a:rPr>
                        <a:t> </a:t>
                      </a:r>
                      <a:endParaRPr lang="en-CA" sz="1200" b="1" i="0" u="none" strike="noStrike" dirty="0">
                        <a:solidFill>
                          <a:schemeClr val="bg1"/>
                        </a:solidFill>
                        <a:effectLst/>
                        <a:latin typeface="Helvetica" pitchFamily="2" charset="0"/>
                      </a:endParaRPr>
                    </a:p>
                  </a:txBody>
                  <a:tcPr marL="9525" marR="9525" marT="9525"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05494"/>
                    </a:solidFill>
                  </a:tcPr>
                </a:tc>
                <a:extLst>
                  <a:ext uri="{0D108BD9-81ED-4DB2-BD59-A6C34878D82A}">
                    <a16:rowId xmlns:a16="http://schemas.microsoft.com/office/drawing/2014/main" val="2085546527"/>
                  </a:ext>
                </a:extLst>
              </a:tr>
              <a:tr h="206405">
                <a:tc>
                  <a:txBody>
                    <a:bodyPr/>
                    <a:lstStyle/>
                    <a:p>
                      <a:pPr algn="ctr" fontAlgn="ctr"/>
                      <a:r>
                        <a:rPr lang="en-CA" sz="1200" b="1" u="none" strike="noStrike" dirty="0">
                          <a:solidFill>
                            <a:schemeClr val="bg1"/>
                          </a:solidFill>
                          <a:effectLst/>
                          <a:latin typeface="Trebuchet MS" panose="020B0603020202020204" pitchFamily="34" charset="0"/>
                        </a:rPr>
                        <a:t> </a:t>
                      </a:r>
                      <a:endParaRPr lang="en-CA" sz="1200" b="1" i="0" u="none" strike="noStrike" dirty="0">
                        <a:solidFill>
                          <a:schemeClr val="bg1"/>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solidFill>
                      <a:srgbClr val="D41935"/>
                    </a:solidFill>
                  </a:tcPr>
                </a:tc>
                <a:tc>
                  <a:txBody>
                    <a:bodyPr/>
                    <a:lstStyle/>
                    <a:p>
                      <a:pPr algn="ctr" fontAlgn="ctr"/>
                      <a:r>
                        <a:rPr lang="en-CA" sz="1200" b="1" u="none" strike="noStrike" dirty="0">
                          <a:solidFill>
                            <a:schemeClr val="bg1"/>
                          </a:solidFill>
                          <a:effectLst/>
                          <a:latin typeface="Trebuchet MS" panose="020B0603020202020204" pitchFamily="34" charset="0"/>
                        </a:rPr>
                        <a:t>Bear</a:t>
                      </a:r>
                      <a:endParaRPr lang="en-CA" sz="1200" b="1" i="0" u="none" strike="noStrike" dirty="0">
                        <a:solidFill>
                          <a:schemeClr val="bg1"/>
                        </a:solidFill>
                        <a:effectLst/>
                        <a:latin typeface="Trebuchet MS" panose="020B0603020202020204" pitchFamily="34" charset="0"/>
                      </a:endParaRPr>
                    </a:p>
                  </a:txBody>
                  <a:tcPr marL="9525" marR="57150" marT="9525" marB="0" anchor="ctr">
                    <a:solidFill>
                      <a:srgbClr val="D41935"/>
                    </a:solidFill>
                  </a:tcPr>
                </a:tc>
                <a:tc>
                  <a:txBody>
                    <a:bodyPr/>
                    <a:lstStyle/>
                    <a:p>
                      <a:pPr algn="ctr" fontAlgn="ctr"/>
                      <a:r>
                        <a:rPr lang="en-CA" sz="1200" b="1" u="none" strike="noStrike" dirty="0">
                          <a:solidFill>
                            <a:schemeClr val="bg1"/>
                          </a:solidFill>
                          <a:effectLst/>
                          <a:latin typeface="Trebuchet MS" panose="020B0603020202020204" pitchFamily="34" charset="0"/>
                        </a:rPr>
                        <a:t>Base</a:t>
                      </a:r>
                      <a:endParaRPr lang="en-CA" sz="1200" b="1" i="0" u="none" strike="noStrike" dirty="0">
                        <a:solidFill>
                          <a:schemeClr val="bg1"/>
                        </a:solidFill>
                        <a:effectLst/>
                        <a:latin typeface="Trebuchet MS" panose="020B0603020202020204" pitchFamily="34" charset="0"/>
                      </a:endParaRPr>
                    </a:p>
                  </a:txBody>
                  <a:tcPr marL="9525" marR="57150" marT="9525" marB="0" anchor="ctr">
                    <a:solidFill>
                      <a:srgbClr val="D41935"/>
                    </a:solidFill>
                  </a:tcPr>
                </a:tc>
                <a:tc>
                  <a:txBody>
                    <a:bodyPr/>
                    <a:lstStyle/>
                    <a:p>
                      <a:pPr algn="ctr" fontAlgn="ctr"/>
                      <a:r>
                        <a:rPr lang="en-CA" sz="1200" b="1" u="none" strike="noStrike" dirty="0">
                          <a:solidFill>
                            <a:schemeClr val="bg1"/>
                          </a:solidFill>
                          <a:effectLst/>
                          <a:latin typeface="Trebuchet MS" panose="020B0603020202020204" pitchFamily="34" charset="0"/>
                        </a:rPr>
                        <a:t>Bull</a:t>
                      </a:r>
                      <a:endParaRPr lang="en-CA" sz="1200" b="1" i="0" u="none" strike="noStrike" dirty="0">
                        <a:solidFill>
                          <a:schemeClr val="bg1"/>
                        </a:solidFill>
                        <a:effectLst/>
                        <a:latin typeface="Trebuchet MS" panose="020B0603020202020204" pitchFamily="34" charset="0"/>
                      </a:endParaRPr>
                    </a:p>
                  </a:txBody>
                  <a:tcPr marL="9525" marR="57150" marT="9525" marB="0" anchor="ctr">
                    <a:lnR w="12700" cap="flat" cmpd="sng" algn="ctr">
                      <a:solidFill>
                        <a:schemeClr val="tx1"/>
                      </a:solidFill>
                      <a:prstDash val="solid"/>
                      <a:round/>
                      <a:headEnd type="none" w="med" len="med"/>
                      <a:tailEnd type="none" w="med" len="med"/>
                    </a:lnR>
                    <a:solidFill>
                      <a:srgbClr val="D41935"/>
                    </a:solidFill>
                  </a:tcPr>
                </a:tc>
                <a:extLst>
                  <a:ext uri="{0D108BD9-81ED-4DB2-BD59-A6C34878D82A}">
                    <a16:rowId xmlns:a16="http://schemas.microsoft.com/office/drawing/2014/main" val="857797621"/>
                  </a:ext>
                </a:extLst>
              </a:tr>
              <a:tr h="244385">
                <a:tc>
                  <a:txBody>
                    <a:bodyPr/>
                    <a:lstStyle/>
                    <a:p>
                      <a:pPr algn="l" fontAlgn="b"/>
                      <a:r>
                        <a:rPr lang="en-CA" sz="1200" u="none" strike="noStrike" dirty="0">
                          <a:effectLst/>
                          <a:latin typeface="Trebuchet MS" panose="020B0603020202020204" pitchFamily="34" charset="0"/>
                        </a:rPr>
                        <a:t>EBITDA 2021E</a:t>
                      </a:r>
                      <a:endParaRPr lang="en-CA" sz="1200" b="0" i="0" u="none" strike="noStrike" dirty="0">
                        <a:solidFill>
                          <a:srgbClr val="000000"/>
                        </a:solidFill>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solidFill>
                            <a:srgbClr val="000000"/>
                          </a:solidFill>
                          <a:effectLst/>
                          <a:latin typeface="Trebuchet MS" panose="020B0603020202020204" pitchFamily="34" charset="0"/>
                        </a:rPr>
                        <a:t>1382.2</a:t>
                      </a:r>
                    </a:p>
                  </a:txBody>
                  <a:tcPr marL="9525" marR="9525" marT="9525" marB="0" anchor="ctr"/>
                </a:tc>
                <a:tc>
                  <a:txBody>
                    <a:bodyPr/>
                    <a:lstStyle/>
                    <a:p>
                      <a:pPr algn="ctr" fontAlgn="b"/>
                      <a:r>
                        <a:rPr lang="en-CA" sz="1100" b="0" i="0" u="none" strike="noStrike" dirty="0">
                          <a:solidFill>
                            <a:srgbClr val="000000"/>
                          </a:solidFill>
                          <a:effectLst/>
                          <a:latin typeface="Trebuchet MS" panose="020B0603020202020204" pitchFamily="34" charset="0"/>
                        </a:rPr>
                        <a:t>1382.2</a:t>
                      </a:r>
                    </a:p>
                  </a:txBody>
                  <a:tcPr marL="9525" marR="9525" marT="9525" marB="0" anchor="ctr"/>
                </a:tc>
                <a:tc>
                  <a:txBody>
                    <a:bodyPr/>
                    <a:lstStyle/>
                    <a:p>
                      <a:pPr algn="ctr" fontAlgn="b"/>
                      <a:r>
                        <a:rPr lang="en-CA" sz="1100" b="0" i="0" u="none" strike="noStrike" dirty="0">
                          <a:solidFill>
                            <a:srgbClr val="000000"/>
                          </a:solidFill>
                          <a:effectLst/>
                          <a:latin typeface="Trebuchet MS" panose="020B0603020202020204" pitchFamily="34" charset="0"/>
                        </a:rPr>
                        <a:t>1382.2</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74808232"/>
                  </a:ext>
                </a:extLst>
              </a:tr>
              <a:tr h="244385">
                <a:tc>
                  <a:txBody>
                    <a:bodyPr/>
                    <a:lstStyle/>
                    <a:p>
                      <a:pPr algn="l" fontAlgn="b"/>
                      <a:r>
                        <a:rPr lang="en-CA" sz="1200" u="none" strike="noStrike" dirty="0">
                          <a:effectLst/>
                          <a:latin typeface="Trebuchet MS" panose="020B0603020202020204" pitchFamily="34" charset="0"/>
                        </a:rPr>
                        <a:t>EV/EBITDA 2021E</a:t>
                      </a:r>
                      <a:endParaRPr lang="en-CA" sz="1200" b="0" i="0" u="none" strike="noStrike" dirty="0">
                        <a:solidFill>
                          <a:srgbClr val="000000"/>
                        </a:solidFill>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effectLst/>
                          <a:latin typeface="Trebuchet MS" panose="020B0603020202020204" pitchFamily="34" charset="0"/>
                        </a:rPr>
                        <a:t>19.6x</a:t>
                      </a:r>
                    </a:p>
                  </a:txBody>
                  <a:tcPr marL="9525" marR="9525" marT="9525" marB="0" anchor="ctr"/>
                </a:tc>
                <a:tc>
                  <a:txBody>
                    <a:bodyPr/>
                    <a:lstStyle/>
                    <a:p>
                      <a:pPr algn="ctr" fontAlgn="b"/>
                      <a:r>
                        <a:rPr lang="en-CA" sz="1100" b="0" i="0" u="none" strike="noStrike" dirty="0">
                          <a:effectLst/>
                          <a:latin typeface="Trebuchet MS" panose="020B0603020202020204" pitchFamily="34" charset="0"/>
                        </a:rPr>
                        <a:t>29.2x</a:t>
                      </a:r>
                    </a:p>
                  </a:txBody>
                  <a:tcPr marL="9525" marR="9525" marT="9525" marB="0" anchor="ctr"/>
                </a:tc>
                <a:tc>
                  <a:txBody>
                    <a:bodyPr/>
                    <a:lstStyle/>
                    <a:p>
                      <a:pPr algn="ctr" fontAlgn="b"/>
                      <a:r>
                        <a:rPr lang="en-CA" sz="1100" b="0" i="0" u="none" strike="noStrike" dirty="0">
                          <a:effectLst/>
                          <a:latin typeface="Trebuchet MS" panose="020B0603020202020204" pitchFamily="34" charset="0"/>
                        </a:rPr>
                        <a:t>35.7x</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80028438"/>
                  </a:ext>
                </a:extLst>
              </a:tr>
              <a:tr h="244385">
                <a:tc>
                  <a:txBody>
                    <a:bodyPr/>
                    <a:lstStyle/>
                    <a:p>
                      <a:pPr algn="l" fontAlgn="b"/>
                      <a:r>
                        <a:rPr lang="en-CA" sz="1200" b="1" u="none" strike="noStrike" dirty="0">
                          <a:effectLst/>
                          <a:latin typeface="Trebuchet MS" panose="020B0603020202020204" pitchFamily="34" charset="0"/>
                        </a:rPr>
                        <a:t>Enterprise Value</a:t>
                      </a:r>
                      <a:endParaRPr lang="en-CA" sz="1200" b="1" i="0" u="none" strike="noStrike" dirty="0">
                        <a:solidFill>
                          <a:srgbClr val="000000"/>
                        </a:solidFill>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1" i="0" u="none" strike="noStrike" dirty="0">
                          <a:solidFill>
                            <a:srgbClr val="000000"/>
                          </a:solidFill>
                          <a:effectLst/>
                          <a:latin typeface="Trebuchet MS" panose="020B0603020202020204" pitchFamily="34" charset="0"/>
                        </a:rPr>
                        <a:t>27,084</a:t>
                      </a:r>
                    </a:p>
                  </a:txBody>
                  <a:tcPr marL="9525" marR="9525" marT="9525" marB="0" anchor="ctr"/>
                </a:tc>
                <a:tc>
                  <a:txBody>
                    <a:bodyPr/>
                    <a:lstStyle/>
                    <a:p>
                      <a:pPr algn="ctr" fontAlgn="b"/>
                      <a:r>
                        <a:rPr lang="en-CA" sz="1100" b="1" i="0" u="none" strike="noStrike" dirty="0">
                          <a:solidFill>
                            <a:srgbClr val="000000"/>
                          </a:solidFill>
                          <a:effectLst/>
                          <a:latin typeface="Trebuchet MS" panose="020B0603020202020204" pitchFamily="34" charset="0"/>
                        </a:rPr>
                        <a:t>40,332</a:t>
                      </a:r>
                    </a:p>
                  </a:txBody>
                  <a:tcPr marL="9525" marR="9525" marT="9525" marB="0" anchor="ctr"/>
                </a:tc>
                <a:tc>
                  <a:txBody>
                    <a:bodyPr/>
                    <a:lstStyle/>
                    <a:p>
                      <a:pPr algn="ctr" fontAlgn="b"/>
                      <a:r>
                        <a:rPr lang="en-CA" sz="1100" b="1" i="0" u="none" strike="noStrike" dirty="0">
                          <a:solidFill>
                            <a:srgbClr val="000000"/>
                          </a:solidFill>
                          <a:effectLst/>
                          <a:latin typeface="Trebuchet MS" panose="020B0603020202020204" pitchFamily="34" charset="0"/>
                        </a:rPr>
                        <a:t>49,288</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31342390"/>
                  </a:ext>
                </a:extLst>
              </a:tr>
              <a:tr h="244385">
                <a:tc>
                  <a:txBody>
                    <a:bodyPr/>
                    <a:lstStyle/>
                    <a:p>
                      <a:pPr algn="l" fontAlgn="b"/>
                      <a:r>
                        <a:rPr lang="en-CA" sz="1200" u="none" strike="noStrike" dirty="0">
                          <a:effectLst/>
                          <a:latin typeface="Trebuchet MS" panose="020B0603020202020204" pitchFamily="34" charset="0"/>
                        </a:rPr>
                        <a:t>Less: Debt</a:t>
                      </a:r>
                      <a:endParaRPr lang="en-CA" sz="1200" b="0" i="0" u="none" strike="noStrike" dirty="0">
                        <a:solidFill>
                          <a:srgbClr val="000000"/>
                        </a:solidFill>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u="none" strike="noStrike" dirty="0">
                          <a:effectLst/>
                          <a:latin typeface="Trebuchet MS" panose="020B0603020202020204" pitchFamily="34" charset="0"/>
                        </a:rPr>
                        <a:t>(773.5)</a:t>
                      </a:r>
                      <a:endParaRPr lang="en-CA" sz="11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100" u="none" strike="noStrike" dirty="0">
                          <a:effectLst/>
                          <a:latin typeface="Trebuchet MS" panose="020B0603020202020204" pitchFamily="34" charset="0"/>
                        </a:rPr>
                        <a:t>(773.5)</a:t>
                      </a:r>
                      <a:endParaRPr lang="en-CA" sz="11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100" u="none" strike="noStrike" dirty="0">
                          <a:effectLst/>
                          <a:latin typeface="Trebuchet MS" panose="020B0603020202020204" pitchFamily="34" charset="0"/>
                        </a:rPr>
                        <a:t>(773.5)</a:t>
                      </a:r>
                      <a:endParaRPr lang="en-CA" sz="1100" b="0" i="0" u="none" strike="noStrike" dirty="0">
                        <a:solidFill>
                          <a:srgbClr val="000000"/>
                        </a:solidFill>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02555510"/>
                  </a:ext>
                </a:extLst>
              </a:tr>
              <a:tr h="244385">
                <a:tc>
                  <a:txBody>
                    <a:bodyPr/>
                    <a:lstStyle/>
                    <a:p>
                      <a:pPr algn="l" fontAlgn="b"/>
                      <a:r>
                        <a:rPr lang="en-CA" sz="1200" u="none" strike="noStrike" dirty="0">
                          <a:effectLst/>
                          <a:latin typeface="Trebuchet MS" panose="020B0603020202020204" pitchFamily="34" charset="0"/>
                        </a:rPr>
                        <a:t>Add: Cash</a:t>
                      </a:r>
                      <a:endParaRPr lang="en-CA" sz="1200" b="0" i="0" u="none" strike="noStrike" dirty="0">
                        <a:solidFill>
                          <a:srgbClr val="000000"/>
                        </a:solidFill>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u="none" strike="noStrike" dirty="0">
                          <a:effectLst/>
                          <a:latin typeface="Trebuchet MS" panose="020B0603020202020204" pitchFamily="34" charset="0"/>
                        </a:rPr>
                        <a:t>1,093.5 </a:t>
                      </a:r>
                      <a:endParaRPr lang="en-CA" sz="11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100" u="none" strike="noStrike" dirty="0">
                          <a:effectLst/>
                          <a:latin typeface="Trebuchet MS" panose="020B0603020202020204" pitchFamily="34" charset="0"/>
                        </a:rPr>
                        <a:t>1,093.5 </a:t>
                      </a:r>
                      <a:endParaRPr lang="en-CA" sz="11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100" u="none" strike="noStrike" dirty="0">
                          <a:effectLst/>
                          <a:latin typeface="Trebuchet MS" panose="020B0603020202020204" pitchFamily="34" charset="0"/>
                        </a:rPr>
                        <a:t>1,093.5 </a:t>
                      </a:r>
                      <a:endParaRPr lang="en-CA" sz="1100" b="0" i="0" u="none" strike="noStrike" dirty="0">
                        <a:solidFill>
                          <a:srgbClr val="000000"/>
                        </a:solidFill>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0041054"/>
                  </a:ext>
                </a:extLst>
              </a:tr>
              <a:tr h="244385">
                <a:tc>
                  <a:txBody>
                    <a:bodyPr/>
                    <a:lstStyle/>
                    <a:p>
                      <a:pPr algn="l" fontAlgn="b"/>
                      <a:r>
                        <a:rPr lang="en-CA" sz="1200" b="1" u="none" strike="noStrike" dirty="0">
                          <a:effectLst/>
                          <a:latin typeface="Trebuchet MS" panose="020B0603020202020204" pitchFamily="34" charset="0"/>
                        </a:rPr>
                        <a:t>Equity Value</a:t>
                      </a:r>
                      <a:endParaRPr lang="en-CA" sz="1200" b="1" i="0" u="none" strike="noStrike" dirty="0">
                        <a:solidFill>
                          <a:srgbClr val="000000"/>
                        </a:solidFill>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1" i="0" u="none" strike="noStrike" dirty="0">
                          <a:solidFill>
                            <a:srgbClr val="000000"/>
                          </a:solidFill>
                          <a:effectLst/>
                          <a:latin typeface="Trebuchet MS" panose="020B0603020202020204" pitchFamily="34" charset="0"/>
                        </a:rPr>
                        <a:t>27,404</a:t>
                      </a:r>
                    </a:p>
                  </a:txBody>
                  <a:tcPr marL="9525" marR="9525" marT="9525" marB="0" anchor="ctr"/>
                </a:tc>
                <a:tc>
                  <a:txBody>
                    <a:bodyPr/>
                    <a:lstStyle/>
                    <a:p>
                      <a:pPr algn="ctr" fontAlgn="b"/>
                      <a:r>
                        <a:rPr lang="en-CA" sz="1100" b="1" i="0" u="none" strike="noStrike" dirty="0">
                          <a:solidFill>
                            <a:srgbClr val="000000"/>
                          </a:solidFill>
                          <a:effectLst/>
                          <a:latin typeface="Trebuchet MS" panose="020B0603020202020204" pitchFamily="34" charset="0"/>
                        </a:rPr>
                        <a:t>40,652</a:t>
                      </a:r>
                    </a:p>
                  </a:txBody>
                  <a:tcPr marL="9525" marR="9525" marT="9525" marB="0" anchor="ctr"/>
                </a:tc>
                <a:tc>
                  <a:txBody>
                    <a:bodyPr/>
                    <a:lstStyle/>
                    <a:p>
                      <a:pPr algn="ctr" fontAlgn="b"/>
                      <a:r>
                        <a:rPr lang="en-CA" sz="1100" b="1" i="0" u="none" strike="noStrike" dirty="0">
                          <a:solidFill>
                            <a:srgbClr val="000000"/>
                          </a:solidFill>
                          <a:effectLst/>
                          <a:latin typeface="Trebuchet MS" panose="020B0603020202020204" pitchFamily="34" charset="0"/>
                        </a:rPr>
                        <a:t>49,609</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98561096"/>
                  </a:ext>
                </a:extLst>
              </a:tr>
              <a:tr h="244385">
                <a:tc>
                  <a:txBody>
                    <a:bodyPr/>
                    <a:lstStyle/>
                    <a:p>
                      <a:pPr algn="l" fontAlgn="b"/>
                      <a:r>
                        <a:rPr lang="en-CA" sz="1200" u="none" strike="noStrike" dirty="0">
                          <a:effectLst/>
                          <a:latin typeface="Trebuchet MS" panose="020B0603020202020204" pitchFamily="34" charset="0"/>
                        </a:rPr>
                        <a:t>Shares Outstanding</a:t>
                      </a:r>
                      <a:endParaRPr lang="en-CA" sz="1200" b="0" i="0" u="none" strike="noStrike" dirty="0">
                        <a:solidFill>
                          <a:srgbClr val="000000"/>
                        </a:solidFill>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solidFill>
                            <a:srgbClr val="000000"/>
                          </a:solidFill>
                          <a:effectLst/>
                          <a:latin typeface="Trebuchet MS" panose="020B0603020202020204" pitchFamily="34" charset="0"/>
                        </a:rPr>
                        <a:t>125.1</a:t>
                      </a:r>
                    </a:p>
                  </a:txBody>
                  <a:tcPr marL="9525" marR="9525" marT="9525" marB="0" anchor="ctr"/>
                </a:tc>
                <a:tc>
                  <a:txBody>
                    <a:bodyPr/>
                    <a:lstStyle/>
                    <a:p>
                      <a:pPr algn="ctr" fontAlgn="b"/>
                      <a:r>
                        <a:rPr lang="en-CA" sz="1100" b="0" i="0" u="none" strike="noStrike" dirty="0">
                          <a:solidFill>
                            <a:srgbClr val="000000"/>
                          </a:solidFill>
                          <a:effectLst/>
                          <a:latin typeface="Trebuchet MS" panose="020B0603020202020204" pitchFamily="34" charset="0"/>
                        </a:rPr>
                        <a:t>125.1</a:t>
                      </a:r>
                    </a:p>
                  </a:txBody>
                  <a:tcPr marL="9525" marR="9525" marT="9525" marB="0" anchor="ctr"/>
                </a:tc>
                <a:tc>
                  <a:txBody>
                    <a:bodyPr/>
                    <a:lstStyle/>
                    <a:p>
                      <a:pPr algn="ctr" fontAlgn="b"/>
                      <a:r>
                        <a:rPr lang="en-CA" sz="1100" b="0" i="0" u="none" strike="noStrike" dirty="0">
                          <a:solidFill>
                            <a:srgbClr val="000000"/>
                          </a:solidFill>
                          <a:effectLst/>
                          <a:latin typeface="Trebuchet MS" panose="020B0603020202020204" pitchFamily="34" charset="0"/>
                        </a:rPr>
                        <a:t>125.1</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85487058"/>
                  </a:ext>
                </a:extLst>
              </a:tr>
              <a:tr h="244385">
                <a:tc>
                  <a:txBody>
                    <a:bodyPr/>
                    <a:lstStyle/>
                    <a:p>
                      <a:pPr algn="l" fontAlgn="b"/>
                      <a:r>
                        <a:rPr lang="en-CA" sz="1200" b="1" u="none" strike="noStrike" dirty="0">
                          <a:effectLst/>
                          <a:latin typeface="Trebuchet MS" panose="020B0603020202020204" pitchFamily="34" charset="0"/>
                        </a:rPr>
                        <a:t>Equity Value per Share</a:t>
                      </a:r>
                      <a:endParaRPr lang="en-CA" sz="1200" b="1" i="0" u="none" strike="noStrike" dirty="0">
                        <a:solidFill>
                          <a:srgbClr val="000000"/>
                        </a:solidFill>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1" i="0" u="none" strike="noStrike" dirty="0">
                          <a:solidFill>
                            <a:srgbClr val="000000"/>
                          </a:solidFill>
                          <a:effectLst/>
                          <a:latin typeface="Trebuchet MS" panose="020B0603020202020204" pitchFamily="34" charset="0"/>
                        </a:rPr>
                        <a:t>$219.06 </a:t>
                      </a:r>
                    </a:p>
                  </a:txBody>
                  <a:tcPr marL="9525" marR="9525" marT="9525" marB="0" anchor="ctr"/>
                </a:tc>
                <a:tc>
                  <a:txBody>
                    <a:bodyPr/>
                    <a:lstStyle/>
                    <a:p>
                      <a:pPr algn="ctr" fontAlgn="b"/>
                      <a:r>
                        <a:rPr lang="en-CA" sz="1100" b="1" i="0" u="none" strike="noStrike" dirty="0">
                          <a:solidFill>
                            <a:srgbClr val="000000"/>
                          </a:solidFill>
                          <a:effectLst/>
                          <a:latin typeface="Trebuchet MS" panose="020B0603020202020204" pitchFamily="34" charset="0"/>
                        </a:rPr>
                        <a:t>$324.96</a:t>
                      </a:r>
                    </a:p>
                  </a:txBody>
                  <a:tcPr marL="9525" marR="9525" marT="9525" marB="0" anchor="ctr"/>
                </a:tc>
                <a:tc>
                  <a:txBody>
                    <a:bodyPr/>
                    <a:lstStyle/>
                    <a:p>
                      <a:pPr algn="ctr" fontAlgn="b"/>
                      <a:r>
                        <a:rPr lang="en-CA" sz="1100" b="1" i="0" u="none" strike="noStrike" dirty="0">
                          <a:solidFill>
                            <a:srgbClr val="000000"/>
                          </a:solidFill>
                          <a:effectLst/>
                          <a:latin typeface="Trebuchet MS" panose="020B0603020202020204" pitchFamily="34" charset="0"/>
                        </a:rPr>
                        <a:t>$396.55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76406405"/>
                  </a:ext>
                </a:extLst>
              </a:tr>
              <a:tr h="244385">
                <a:tc>
                  <a:txBody>
                    <a:bodyPr/>
                    <a:lstStyle/>
                    <a:p>
                      <a:pPr algn="l" fontAlgn="b"/>
                      <a:r>
                        <a:rPr lang="en-CA" sz="1200" u="none" strike="noStrike">
                          <a:effectLst/>
                          <a:latin typeface="Trebuchet MS" panose="020B0603020202020204" pitchFamily="34" charset="0"/>
                        </a:rPr>
                        <a:t>Market Premium to Fair Value</a:t>
                      </a:r>
                      <a:endParaRPr lang="en-CA" sz="1200" b="1" i="0" u="none" strike="noStrike">
                        <a:solidFill>
                          <a:srgbClr val="000000"/>
                        </a:solidFill>
                        <a:effectLst/>
                        <a:latin typeface="Trebuchet MS" panose="020B0603020202020204" pitchFamily="34" charset="0"/>
                      </a:endParaRPr>
                    </a:p>
                  </a:txBody>
                  <a:tcPr marL="57150"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CA" sz="1100" b="0" i="0" u="none" strike="noStrike">
                          <a:solidFill>
                            <a:srgbClr val="000000"/>
                          </a:solidFill>
                          <a:effectLst/>
                          <a:latin typeface="Trebuchet MS" panose="020B0603020202020204" pitchFamily="34" charset="0"/>
                        </a:rPr>
                        <a:t>(29.0%)</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Trebuchet MS" panose="020B0603020202020204" pitchFamily="34" charset="0"/>
                        </a:rPr>
                        <a:t>5.5%</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Trebuchet MS" panose="020B0603020202020204" pitchFamily="34" charset="0"/>
                        </a:rPr>
                        <a:t>28.5%</a:t>
                      </a: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0416866"/>
                  </a:ext>
                </a:extLst>
              </a:tr>
            </a:tbl>
          </a:graphicData>
        </a:graphic>
      </p:graphicFrame>
      <p:sp>
        <p:nvSpPr>
          <p:cNvPr id="9" name="Google Shape;88;p3">
            <a:extLst>
              <a:ext uri="{FF2B5EF4-FFF2-40B4-BE49-F238E27FC236}">
                <a16:creationId xmlns:a16="http://schemas.microsoft.com/office/drawing/2014/main" id="{C02D0F63-5324-4B51-8FD0-EB80C50AA82E}"/>
              </a:ext>
            </a:extLst>
          </p:cNvPr>
          <p:cNvSpPr txBox="1"/>
          <p:nvPr/>
        </p:nvSpPr>
        <p:spPr>
          <a:xfrm>
            <a:off x="6199471" y="3709631"/>
            <a:ext cx="5603838" cy="383787"/>
          </a:xfrm>
          <a:prstGeom prst="rect">
            <a:avLst/>
          </a:prstGeom>
          <a:solidFill>
            <a:srgbClr val="D41935"/>
          </a:solidFill>
          <a:ln w="12700">
            <a:solidFill>
              <a:schemeClr val="tx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FFFF"/>
                </a:solidFill>
                <a:latin typeface="Helvetica" pitchFamily="2" charset="0"/>
                <a:ea typeface="Helvetica Neue"/>
                <a:cs typeface="Helvetica Neue"/>
                <a:sym typeface="Helvetica Neue"/>
              </a:rPr>
              <a:t>EV/EBITDA Distribution</a:t>
            </a:r>
            <a:endParaRPr sz="1600" dirty="0">
              <a:solidFill>
                <a:srgbClr val="FFFFFF"/>
              </a:solidFill>
              <a:latin typeface="Helvetica" pitchFamily="2" charset="0"/>
              <a:ea typeface="Helvetica Neue"/>
              <a:cs typeface="Helvetica Neue"/>
              <a:sym typeface="Helvetica Neue"/>
            </a:endParaRPr>
          </a:p>
        </p:txBody>
      </p:sp>
      <p:graphicFrame>
        <p:nvGraphicFramePr>
          <p:cNvPr id="8" name="Chart 7">
            <a:extLst>
              <a:ext uri="{FF2B5EF4-FFF2-40B4-BE49-F238E27FC236}">
                <a16:creationId xmlns:a16="http://schemas.microsoft.com/office/drawing/2014/main" id="{6F668A0D-6488-48AF-A7F8-322DCEBCBC42}"/>
              </a:ext>
            </a:extLst>
          </p:cNvPr>
          <p:cNvGraphicFramePr/>
          <p:nvPr>
            <p:extLst>
              <p:ext uri="{D42A27DB-BD31-4B8C-83A1-F6EECF244321}">
                <p14:modId xmlns:p14="http://schemas.microsoft.com/office/powerpoint/2010/main" val="3533467015"/>
              </p:ext>
            </p:extLst>
          </p:nvPr>
        </p:nvGraphicFramePr>
        <p:xfrm>
          <a:off x="6199472" y="4093418"/>
          <a:ext cx="5603838" cy="2237677"/>
        </p:xfrm>
        <a:graphic>
          <a:graphicData uri="http://schemas.openxmlformats.org/drawingml/2006/chart">
            <c:chart xmlns:c="http://schemas.openxmlformats.org/drawingml/2006/chart" xmlns:r="http://schemas.openxmlformats.org/officeDocument/2006/relationships" r:id="rId2"/>
          </a:graphicData>
        </a:graphic>
      </p:graphicFrame>
      <p:sp>
        <p:nvSpPr>
          <p:cNvPr id="26" name="Arrow: Chevron 25">
            <a:extLst>
              <a:ext uri="{FF2B5EF4-FFF2-40B4-BE49-F238E27FC236}">
                <a16:creationId xmlns:a16="http://schemas.microsoft.com/office/drawing/2014/main" id="{790D8C7B-66AC-4DD3-97B1-DFF4A84AEE13}"/>
              </a:ext>
            </a:extLst>
          </p:cNvPr>
          <p:cNvSpPr/>
          <p:nvPr/>
        </p:nvSpPr>
        <p:spPr>
          <a:xfrm>
            <a:off x="5080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Company Overview</a:t>
            </a:r>
          </a:p>
        </p:txBody>
      </p:sp>
      <p:sp>
        <p:nvSpPr>
          <p:cNvPr id="27" name="Arrow: Chevron 26">
            <a:extLst>
              <a:ext uri="{FF2B5EF4-FFF2-40B4-BE49-F238E27FC236}">
                <a16:creationId xmlns:a16="http://schemas.microsoft.com/office/drawing/2014/main" id="{6B9505F1-AEAB-428A-AF1B-93D03032C062}"/>
              </a:ext>
            </a:extLst>
          </p:cNvPr>
          <p:cNvSpPr/>
          <p:nvPr/>
        </p:nvSpPr>
        <p:spPr>
          <a:xfrm>
            <a:off x="22815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Industry Analysis</a:t>
            </a:r>
          </a:p>
        </p:txBody>
      </p:sp>
      <p:sp>
        <p:nvSpPr>
          <p:cNvPr id="28" name="Arrow: Chevron 27">
            <a:extLst>
              <a:ext uri="{FF2B5EF4-FFF2-40B4-BE49-F238E27FC236}">
                <a16:creationId xmlns:a16="http://schemas.microsoft.com/office/drawing/2014/main" id="{DA48937D-FB04-4177-8DBC-48DDAAD2C4F0}"/>
              </a:ext>
            </a:extLst>
          </p:cNvPr>
          <p:cNvSpPr/>
          <p:nvPr/>
        </p:nvSpPr>
        <p:spPr>
          <a:xfrm>
            <a:off x="40550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Investment Thesis</a:t>
            </a:r>
          </a:p>
        </p:txBody>
      </p:sp>
      <p:sp>
        <p:nvSpPr>
          <p:cNvPr id="29" name="Arrow: Chevron 28">
            <a:extLst>
              <a:ext uri="{FF2B5EF4-FFF2-40B4-BE49-F238E27FC236}">
                <a16:creationId xmlns:a16="http://schemas.microsoft.com/office/drawing/2014/main" id="{5872649F-6E48-4AD0-AB93-1132291C6743}"/>
              </a:ext>
            </a:extLst>
          </p:cNvPr>
          <p:cNvSpPr/>
          <p:nvPr/>
        </p:nvSpPr>
        <p:spPr>
          <a:xfrm>
            <a:off x="5828501" y="6478157"/>
            <a:ext cx="1879131" cy="305903"/>
          </a:xfrm>
          <a:prstGeom prst="chevron">
            <a:avLst/>
          </a:prstGeom>
          <a:solidFill>
            <a:srgbClr val="D41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Valuation </a:t>
            </a:r>
          </a:p>
        </p:txBody>
      </p:sp>
      <p:sp>
        <p:nvSpPr>
          <p:cNvPr id="30" name="Arrow: Chevron 29">
            <a:extLst>
              <a:ext uri="{FF2B5EF4-FFF2-40B4-BE49-F238E27FC236}">
                <a16:creationId xmlns:a16="http://schemas.microsoft.com/office/drawing/2014/main" id="{C6E49C28-1F8C-4CC4-AA25-08B80ED2746F}"/>
              </a:ext>
            </a:extLst>
          </p:cNvPr>
          <p:cNvSpPr/>
          <p:nvPr/>
        </p:nvSpPr>
        <p:spPr>
          <a:xfrm>
            <a:off x="76020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Risks &amp; Mitigants</a:t>
            </a:r>
          </a:p>
        </p:txBody>
      </p:sp>
      <p:sp>
        <p:nvSpPr>
          <p:cNvPr id="31" name="Arrow: Chevron 30">
            <a:extLst>
              <a:ext uri="{FF2B5EF4-FFF2-40B4-BE49-F238E27FC236}">
                <a16:creationId xmlns:a16="http://schemas.microsoft.com/office/drawing/2014/main" id="{DE1F5276-3D9C-4828-BFC1-45284ECC6B8B}"/>
              </a:ext>
            </a:extLst>
          </p:cNvPr>
          <p:cNvSpPr/>
          <p:nvPr/>
        </p:nvSpPr>
        <p:spPr>
          <a:xfrm>
            <a:off x="93755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Recommendation</a:t>
            </a:r>
          </a:p>
        </p:txBody>
      </p:sp>
    </p:spTree>
    <p:extLst>
      <p:ext uri="{BB962C8B-B14F-4D97-AF65-F5344CB8AC3E}">
        <p14:creationId xmlns:p14="http://schemas.microsoft.com/office/powerpoint/2010/main" val="309484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A9F8-886A-41F6-8ECC-15A94866C968}"/>
              </a:ext>
            </a:extLst>
          </p:cNvPr>
          <p:cNvSpPr>
            <a:spLocks noGrp="1"/>
          </p:cNvSpPr>
          <p:nvPr>
            <p:ph type="title"/>
          </p:nvPr>
        </p:nvSpPr>
        <p:spPr/>
        <p:txBody>
          <a:bodyPr>
            <a:normAutofit/>
          </a:bodyPr>
          <a:lstStyle/>
          <a:p>
            <a:r>
              <a:rPr lang="en-CA" sz="3200" dirty="0">
                <a:latin typeface="Trebuchet MS" panose="020B0603020202020204" pitchFamily="34" charset="0"/>
              </a:rPr>
              <a:t>Discounted Cash Flow </a:t>
            </a:r>
          </a:p>
        </p:txBody>
      </p:sp>
      <p:graphicFrame>
        <p:nvGraphicFramePr>
          <p:cNvPr id="4" name="Table 3">
            <a:extLst>
              <a:ext uri="{FF2B5EF4-FFF2-40B4-BE49-F238E27FC236}">
                <a16:creationId xmlns:a16="http://schemas.microsoft.com/office/drawing/2014/main" id="{A66A8D56-A31E-4142-84A7-99B43A15C86D}"/>
              </a:ext>
            </a:extLst>
          </p:cNvPr>
          <p:cNvGraphicFramePr>
            <a:graphicFrameLocks noGrp="1"/>
          </p:cNvGraphicFramePr>
          <p:nvPr>
            <p:extLst>
              <p:ext uri="{D42A27DB-BD31-4B8C-83A1-F6EECF244321}">
                <p14:modId xmlns:p14="http://schemas.microsoft.com/office/powerpoint/2010/main" val="3556986813"/>
              </p:ext>
            </p:extLst>
          </p:nvPr>
        </p:nvGraphicFramePr>
        <p:xfrm>
          <a:off x="390090" y="1219030"/>
          <a:ext cx="11323616" cy="3034188"/>
        </p:xfrm>
        <a:graphic>
          <a:graphicData uri="http://schemas.openxmlformats.org/drawingml/2006/table">
            <a:tbl>
              <a:tblPr>
                <a:tableStyleId>{2D5ABB26-0587-4C30-8999-92F81FD0307C}</a:tableStyleId>
              </a:tblPr>
              <a:tblGrid>
                <a:gridCol w="3032618">
                  <a:extLst>
                    <a:ext uri="{9D8B030D-6E8A-4147-A177-3AD203B41FA5}">
                      <a16:colId xmlns:a16="http://schemas.microsoft.com/office/drawing/2014/main" val="563774082"/>
                    </a:ext>
                  </a:extLst>
                </a:gridCol>
                <a:gridCol w="917196">
                  <a:extLst>
                    <a:ext uri="{9D8B030D-6E8A-4147-A177-3AD203B41FA5}">
                      <a16:colId xmlns:a16="http://schemas.microsoft.com/office/drawing/2014/main" val="3673579554"/>
                    </a:ext>
                  </a:extLst>
                </a:gridCol>
                <a:gridCol w="917196">
                  <a:extLst>
                    <a:ext uri="{9D8B030D-6E8A-4147-A177-3AD203B41FA5}">
                      <a16:colId xmlns:a16="http://schemas.microsoft.com/office/drawing/2014/main" val="961700525"/>
                    </a:ext>
                  </a:extLst>
                </a:gridCol>
                <a:gridCol w="917196">
                  <a:extLst>
                    <a:ext uri="{9D8B030D-6E8A-4147-A177-3AD203B41FA5}">
                      <a16:colId xmlns:a16="http://schemas.microsoft.com/office/drawing/2014/main" val="2746413142"/>
                    </a:ext>
                  </a:extLst>
                </a:gridCol>
                <a:gridCol w="1107882">
                  <a:extLst>
                    <a:ext uri="{9D8B030D-6E8A-4147-A177-3AD203B41FA5}">
                      <a16:colId xmlns:a16="http://schemas.microsoft.com/office/drawing/2014/main" val="763335941"/>
                    </a:ext>
                  </a:extLst>
                </a:gridCol>
                <a:gridCol w="1107882">
                  <a:extLst>
                    <a:ext uri="{9D8B030D-6E8A-4147-A177-3AD203B41FA5}">
                      <a16:colId xmlns:a16="http://schemas.microsoft.com/office/drawing/2014/main" val="3922657434"/>
                    </a:ext>
                  </a:extLst>
                </a:gridCol>
                <a:gridCol w="1107882">
                  <a:extLst>
                    <a:ext uri="{9D8B030D-6E8A-4147-A177-3AD203B41FA5}">
                      <a16:colId xmlns:a16="http://schemas.microsoft.com/office/drawing/2014/main" val="1506600234"/>
                    </a:ext>
                  </a:extLst>
                </a:gridCol>
                <a:gridCol w="1107882">
                  <a:extLst>
                    <a:ext uri="{9D8B030D-6E8A-4147-A177-3AD203B41FA5}">
                      <a16:colId xmlns:a16="http://schemas.microsoft.com/office/drawing/2014/main" val="585223068"/>
                    </a:ext>
                  </a:extLst>
                </a:gridCol>
                <a:gridCol w="1107882">
                  <a:extLst>
                    <a:ext uri="{9D8B030D-6E8A-4147-A177-3AD203B41FA5}">
                      <a16:colId xmlns:a16="http://schemas.microsoft.com/office/drawing/2014/main" val="43530527"/>
                    </a:ext>
                  </a:extLst>
                </a:gridCol>
              </a:tblGrid>
              <a:tr h="202572">
                <a:tc rowSpan="2">
                  <a:txBody>
                    <a:bodyPr/>
                    <a:lstStyle/>
                    <a:p>
                      <a:pPr marL="90000" algn="l" fontAlgn="ctr"/>
                      <a:r>
                        <a:rPr lang="en-CA" sz="1200" b="1" u="none" strike="noStrike" dirty="0">
                          <a:solidFill>
                            <a:schemeClr val="bg1"/>
                          </a:solidFill>
                          <a:effectLst/>
                          <a:latin typeface="Trebuchet MS" panose="020B0603020202020204" pitchFamily="34" charset="0"/>
                        </a:rPr>
                        <a:t>Free Cash Flow</a:t>
                      </a:r>
                      <a:endParaRPr lang="en-CA" sz="1200" b="1" i="0" u="none" strike="noStrike" dirty="0">
                        <a:solidFill>
                          <a:schemeClr val="bg1"/>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100" b="1" u="none" strike="noStrike" dirty="0">
                          <a:solidFill>
                            <a:schemeClr val="bg1"/>
                          </a:solidFill>
                          <a:effectLst/>
                          <a:latin typeface="Trebuchet MS" panose="020B0603020202020204" pitchFamily="34" charset="0"/>
                        </a:rPr>
                        <a:t>2017A</a:t>
                      </a:r>
                      <a:endParaRPr lang="en-CA" sz="1100" b="1" i="0" u="none" strike="noStrike" dirty="0">
                        <a:solidFill>
                          <a:schemeClr val="bg1"/>
                        </a:solidFill>
                        <a:effectLst/>
                        <a:latin typeface="Trebuchet MS" panose="020B0603020202020204" pitchFamily="34" charset="0"/>
                      </a:endParaRPr>
                    </a:p>
                  </a:txBody>
                  <a:tcPr marL="8258" marR="8258" marT="8258" marB="0" anchor="b">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100" b="1" u="none" strike="noStrike" dirty="0">
                          <a:solidFill>
                            <a:schemeClr val="bg1"/>
                          </a:solidFill>
                          <a:effectLst/>
                          <a:latin typeface="Trebuchet MS" panose="020B0603020202020204" pitchFamily="34" charset="0"/>
                        </a:rPr>
                        <a:t>2018A</a:t>
                      </a:r>
                      <a:endParaRPr lang="en-CA" sz="1100" b="1" i="0" u="none" strike="noStrike" dirty="0">
                        <a:solidFill>
                          <a:schemeClr val="bg1"/>
                        </a:solidFill>
                        <a:effectLst/>
                        <a:latin typeface="Trebuchet MS" panose="020B0603020202020204" pitchFamily="34" charset="0"/>
                      </a:endParaRPr>
                    </a:p>
                  </a:txBody>
                  <a:tcPr marL="8258" marR="8258" marT="8258" marB="0" anchor="b">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100" b="1" u="none" strike="noStrike" dirty="0">
                          <a:solidFill>
                            <a:schemeClr val="bg1"/>
                          </a:solidFill>
                          <a:effectLst/>
                          <a:latin typeface="Trebuchet MS" panose="020B0603020202020204" pitchFamily="34" charset="0"/>
                        </a:rPr>
                        <a:t>2019A</a:t>
                      </a:r>
                      <a:endParaRPr lang="en-CA" sz="1100" b="1" i="0" u="none" strike="noStrike" dirty="0">
                        <a:solidFill>
                          <a:schemeClr val="bg1"/>
                        </a:solidFill>
                        <a:effectLst/>
                        <a:latin typeface="Trebuchet MS" panose="020B0603020202020204" pitchFamily="34" charset="0"/>
                      </a:endParaRPr>
                    </a:p>
                  </a:txBody>
                  <a:tcPr marL="8258" marR="8258" marT="8258"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100" b="1" u="none" strike="noStrike" dirty="0">
                          <a:solidFill>
                            <a:schemeClr val="bg1"/>
                          </a:solidFill>
                          <a:effectLst/>
                          <a:latin typeface="Trebuchet MS" panose="020B0603020202020204" pitchFamily="34" charset="0"/>
                        </a:rPr>
                        <a:t>2020E</a:t>
                      </a:r>
                      <a:endParaRPr lang="en-CA" sz="1100" b="1" i="0" u="none" strike="noStrike" dirty="0">
                        <a:solidFill>
                          <a:schemeClr val="bg1"/>
                        </a:solidFill>
                        <a:effectLst/>
                        <a:latin typeface="Trebuchet MS" panose="020B0603020202020204" pitchFamily="34" charset="0"/>
                      </a:endParaRPr>
                    </a:p>
                  </a:txBody>
                  <a:tcPr marL="8258" marR="8258" marT="8258"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100" b="1" u="none" strike="noStrike" dirty="0">
                          <a:solidFill>
                            <a:schemeClr val="bg1"/>
                          </a:solidFill>
                          <a:effectLst/>
                          <a:latin typeface="Trebuchet MS" panose="020B0603020202020204" pitchFamily="34" charset="0"/>
                        </a:rPr>
                        <a:t>2021E</a:t>
                      </a:r>
                      <a:endParaRPr lang="en-CA" sz="1100" b="1" i="0" u="none" strike="noStrike" dirty="0">
                        <a:solidFill>
                          <a:schemeClr val="bg1"/>
                        </a:solidFill>
                        <a:effectLst/>
                        <a:latin typeface="Trebuchet MS" panose="020B0603020202020204" pitchFamily="34" charset="0"/>
                      </a:endParaRPr>
                    </a:p>
                  </a:txBody>
                  <a:tcPr marL="8258" marR="8258" marT="8258" marB="0" anchor="b">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100" b="1" u="none" strike="noStrike" dirty="0">
                          <a:solidFill>
                            <a:schemeClr val="bg1"/>
                          </a:solidFill>
                          <a:effectLst/>
                          <a:latin typeface="Trebuchet MS" panose="020B0603020202020204" pitchFamily="34" charset="0"/>
                        </a:rPr>
                        <a:t>2022E</a:t>
                      </a:r>
                      <a:endParaRPr lang="en-CA" sz="1100" b="1" i="0" u="none" strike="noStrike" dirty="0">
                        <a:solidFill>
                          <a:schemeClr val="bg1"/>
                        </a:solidFill>
                        <a:effectLst/>
                        <a:latin typeface="Trebuchet MS" panose="020B0603020202020204" pitchFamily="34" charset="0"/>
                      </a:endParaRPr>
                    </a:p>
                  </a:txBody>
                  <a:tcPr marL="8258" marR="8258" marT="8258" marB="0" anchor="b">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100" b="1" u="none" strike="noStrike" dirty="0">
                          <a:solidFill>
                            <a:schemeClr val="bg1"/>
                          </a:solidFill>
                          <a:effectLst/>
                          <a:latin typeface="Trebuchet MS" panose="020B0603020202020204" pitchFamily="34" charset="0"/>
                        </a:rPr>
                        <a:t>2023E</a:t>
                      </a:r>
                      <a:endParaRPr lang="en-CA" sz="1100" b="1" i="0" u="none" strike="noStrike" dirty="0">
                        <a:solidFill>
                          <a:schemeClr val="bg1"/>
                        </a:solidFill>
                        <a:effectLst/>
                        <a:latin typeface="Trebuchet MS" panose="020B0603020202020204" pitchFamily="34" charset="0"/>
                      </a:endParaRPr>
                    </a:p>
                  </a:txBody>
                  <a:tcPr marL="8258" marR="8258" marT="8258" marB="0" anchor="b">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100" b="1" u="none" strike="noStrike" dirty="0">
                          <a:solidFill>
                            <a:schemeClr val="bg1"/>
                          </a:solidFill>
                          <a:effectLst/>
                          <a:latin typeface="Trebuchet MS" panose="020B0603020202020204" pitchFamily="34" charset="0"/>
                        </a:rPr>
                        <a:t>2024E</a:t>
                      </a:r>
                      <a:endParaRPr lang="en-CA" sz="1100" b="1" i="0" u="none" strike="noStrike" dirty="0">
                        <a:solidFill>
                          <a:schemeClr val="bg1"/>
                        </a:solidFill>
                        <a:effectLst/>
                        <a:latin typeface="Trebuchet MS" panose="020B0603020202020204" pitchFamily="34" charset="0"/>
                      </a:endParaRPr>
                    </a:p>
                  </a:txBody>
                  <a:tcPr marL="8258" marR="8258" marT="8258"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D41935"/>
                    </a:solidFill>
                  </a:tcPr>
                </a:tc>
                <a:extLst>
                  <a:ext uri="{0D108BD9-81ED-4DB2-BD59-A6C34878D82A}">
                    <a16:rowId xmlns:a16="http://schemas.microsoft.com/office/drawing/2014/main" val="3643634925"/>
                  </a:ext>
                </a:extLst>
              </a:tr>
              <a:tr h="202572">
                <a:tc vMerge="1">
                  <a:txBody>
                    <a:bodyPr/>
                    <a:lstStyle/>
                    <a:p>
                      <a:pPr marL="90000" algn="l" fontAlgn="ctr"/>
                      <a:r>
                        <a:rPr lang="en-CA" sz="1050" b="1" u="none" strike="noStrike" dirty="0">
                          <a:solidFill>
                            <a:schemeClr val="bg1"/>
                          </a:solidFill>
                          <a:effectLst/>
                          <a:latin typeface="Helvetica" pitchFamily="2" charset="0"/>
                        </a:rPr>
                        <a:t>12 Months Ending</a:t>
                      </a:r>
                      <a:endParaRPr lang="en-CA" sz="1050" b="1" i="0" u="none" strike="noStrike" dirty="0">
                        <a:solidFill>
                          <a:schemeClr val="bg1"/>
                        </a:solidFill>
                        <a:effectLst/>
                        <a:latin typeface="Helvetica" pitchFamily="2" charset="0"/>
                      </a:endParaRPr>
                    </a:p>
                  </a:txBody>
                  <a:tcPr marL="8258" marR="8258" marT="8258" marB="0" anchor="ctr">
                    <a:lnL w="12700" cap="flat" cmpd="sng" algn="ctr">
                      <a:solidFill>
                        <a:schemeClr val="tx1"/>
                      </a:solidFill>
                      <a:prstDash val="solid"/>
                      <a:round/>
                      <a:headEnd type="none" w="med" len="med"/>
                      <a:tailEnd type="none" w="med" len="med"/>
                    </a:lnL>
                    <a:lnR w="12700" cap="flat" cmpd="sng" algn="ctr">
                      <a:solidFill>
                        <a:srgbClr val="005494"/>
                      </a:solidFill>
                      <a:prstDash val="solid"/>
                      <a:round/>
                      <a:headEnd type="none" w="med" len="med"/>
                      <a:tailEnd type="none" w="med" len="med"/>
                    </a:lnR>
                    <a:lnT w="12700" cap="flat" cmpd="sng" algn="ctr">
                      <a:solidFill>
                        <a:srgbClr val="005494"/>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75595"/>
                    </a:solidFill>
                  </a:tcPr>
                </a:tc>
                <a:tc>
                  <a:txBody>
                    <a:bodyPr/>
                    <a:lstStyle/>
                    <a:p>
                      <a:pPr algn="ctr" fontAlgn="b"/>
                      <a:r>
                        <a:rPr lang="en-CA" sz="1050" b="1" i="0" u="none" strike="noStrike" dirty="0">
                          <a:solidFill>
                            <a:srgbClr val="FFFFFF"/>
                          </a:solidFill>
                          <a:effectLst/>
                          <a:latin typeface="Trebuchet MS" panose="020B0603020202020204" pitchFamily="34" charset="0"/>
                        </a:rPr>
                        <a:t>01/28/2018</a:t>
                      </a:r>
                    </a:p>
                  </a:txBody>
                  <a:tcPr marL="9525" marR="9525" marT="9525" marB="0" anchor="b">
                    <a:solidFill>
                      <a:srgbClr val="D41935"/>
                    </a:solidFill>
                  </a:tcPr>
                </a:tc>
                <a:tc>
                  <a:txBody>
                    <a:bodyPr/>
                    <a:lstStyle/>
                    <a:p>
                      <a:pPr algn="ctr" fontAlgn="b"/>
                      <a:r>
                        <a:rPr lang="en-CA" sz="1050" b="1" i="0" u="none" strike="noStrike" dirty="0">
                          <a:solidFill>
                            <a:srgbClr val="FFFFFF"/>
                          </a:solidFill>
                          <a:effectLst/>
                          <a:latin typeface="Trebuchet MS" panose="020B0603020202020204" pitchFamily="34" charset="0"/>
                        </a:rPr>
                        <a:t>02/03/2019</a:t>
                      </a:r>
                    </a:p>
                  </a:txBody>
                  <a:tcPr marL="9525" marR="9525" marT="9525" marB="0" anchor="b">
                    <a:solidFill>
                      <a:srgbClr val="D41935"/>
                    </a:solidFill>
                  </a:tcPr>
                </a:tc>
                <a:tc>
                  <a:txBody>
                    <a:bodyPr/>
                    <a:lstStyle/>
                    <a:p>
                      <a:pPr algn="ctr" fontAlgn="b"/>
                      <a:r>
                        <a:rPr lang="en-CA" sz="1050" b="1" i="0" u="none" strike="noStrike" dirty="0">
                          <a:solidFill>
                            <a:srgbClr val="FFFFFF"/>
                          </a:solidFill>
                          <a:effectLst/>
                          <a:latin typeface="Trebuchet MS" panose="020B0603020202020204" pitchFamily="34" charset="0"/>
                        </a:rPr>
                        <a:t>02/02/2020</a:t>
                      </a:r>
                    </a:p>
                  </a:txBody>
                  <a:tcPr marL="9525" marR="9525" marT="9525" marB="0" anchor="b">
                    <a:lnR w="12700" cap="flat" cmpd="sng" algn="ctr">
                      <a:solidFill>
                        <a:schemeClr val="tx1"/>
                      </a:solidFill>
                      <a:prstDash val="solid"/>
                      <a:round/>
                      <a:headEnd type="none" w="med" len="med"/>
                      <a:tailEnd type="none" w="med" len="med"/>
                    </a:lnR>
                    <a:solidFill>
                      <a:srgbClr val="D41935"/>
                    </a:solidFill>
                  </a:tcPr>
                </a:tc>
                <a:tc>
                  <a:txBody>
                    <a:bodyPr/>
                    <a:lstStyle/>
                    <a:p>
                      <a:pPr algn="ctr" fontAlgn="b"/>
                      <a:r>
                        <a:rPr lang="en-CA" sz="1050" b="1" i="0" u="none" strike="noStrike" dirty="0">
                          <a:solidFill>
                            <a:srgbClr val="FFFFFF"/>
                          </a:solidFill>
                          <a:effectLst/>
                          <a:latin typeface="Trebuchet MS" panose="020B0603020202020204" pitchFamily="34" charset="0"/>
                        </a:rPr>
                        <a:t>03/30/2021</a:t>
                      </a:r>
                    </a:p>
                  </a:txBody>
                  <a:tcPr marL="9525" marR="9525" marT="9525" marB="0" anchor="b">
                    <a:lnL w="12700" cap="flat" cmpd="sng" algn="ctr">
                      <a:solidFill>
                        <a:schemeClr val="tx1"/>
                      </a:solidFill>
                      <a:prstDash val="solid"/>
                      <a:round/>
                      <a:headEnd type="none" w="med" len="med"/>
                      <a:tailEnd type="none" w="med" len="med"/>
                    </a:lnL>
                    <a:solidFill>
                      <a:srgbClr val="D41935"/>
                    </a:solidFill>
                  </a:tcPr>
                </a:tc>
                <a:tc>
                  <a:txBody>
                    <a:bodyPr/>
                    <a:lstStyle/>
                    <a:p>
                      <a:pPr algn="ctr" fontAlgn="b"/>
                      <a:r>
                        <a:rPr lang="en-CA" sz="1050" b="1" i="0" u="none" strike="noStrike" dirty="0">
                          <a:solidFill>
                            <a:srgbClr val="FFFFFF"/>
                          </a:solidFill>
                          <a:effectLst/>
                          <a:latin typeface="Trebuchet MS" panose="020B0603020202020204" pitchFamily="34" charset="0"/>
                        </a:rPr>
                        <a:t>02/02/2022</a:t>
                      </a:r>
                    </a:p>
                  </a:txBody>
                  <a:tcPr marL="9525" marR="9525" marT="9525" marB="0" anchor="b">
                    <a:solidFill>
                      <a:srgbClr val="D41935"/>
                    </a:solidFill>
                  </a:tcPr>
                </a:tc>
                <a:tc>
                  <a:txBody>
                    <a:bodyPr/>
                    <a:lstStyle/>
                    <a:p>
                      <a:pPr algn="ctr" fontAlgn="b"/>
                      <a:r>
                        <a:rPr lang="en-CA" sz="1050" b="1" i="0" u="none" strike="noStrike" dirty="0">
                          <a:solidFill>
                            <a:srgbClr val="FFFFFF"/>
                          </a:solidFill>
                          <a:effectLst/>
                          <a:latin typeface="Trebuchet MS" panose="020B0603020202020204" pitchFamily="34" charset="0"/>
                        </a:rPr>
                        <a:t>02/02/2023</a:t>
                      </a:r>
                    </a:p>
                  </a:txBody>
                  <a:tcPr marL="9525" marR="9525" marT="9525" marB="0" anchor="b">
                    <a:solidFill>
                      <a:srgbClr val="D41935"/>
                    </a:solidFill>
                  </a:tcPr>
                </a:tc>
                <a:tc>
                  <a:txBody>
                    <a:bodyPr/>
                    <a:lstStyle/>
                    <a:p>
                      <a:pPr algn="ctr" fontAlgn="b"/>
                      <a:r>
                        <a:rPr lang="en-CA" sz="1050" b="1" i="0" u="none" strike="noStrike" dirty="0">
                          <a:solidFill>
                            <a:srgbClr val="FFFFFF"/>
                          </a:solidFill>
                          <a:effectLst/>
                          <a:latin typeface="Trebuchet MS" panose="020B0603020202020204" pitchFamily="34" charset="0"/>
                        </a:rPr>
                        <a:t>02/02/2024</a:t>
                      </a:r>
                    </a:p>
                  </a:txBody>
                  <a:tcPr marL="9525" marR="9525" marT="9525" marB="0" anchor="b">
                    <a:solidFill>
                      <a:srgbClr val="D41935"/>
                    </a:solidFill>
                  </a:tcPr>
                </a:tc>
                <a:tc>
                  <a:txBody>
                    <a:bodyPr/>
                    <a:lstStyle/>
                    <a:p>
                      <a:pPr algn="ctr" fontAlgn="b"/>
                      <a:r>
                        <a:rPr lang="en-CA" sz="1050" b="1" i="0" u="none" strike="noStrike" dirty="0">
                          <a:solidFill>
                            <a:srgbClr val="FFFFFF"/>
                          </a:solidFill>
                          <a:effectLst/>
                          <a:latin typeface="Trebuchet MS" panose="020B0603020202020204" pitchFamily="34" charset="0"/>
                        </a:rPr>
                        <a:t>02/02/2025</a:t>
                      </a:r>
                    </a:p>
                  </a:txBody>
                  <a:tcPr marL="9525" marR="9525" marT="9525" marB="0" anchor="b">
                    <a:lnR w="12700" cap="flat" cmpd="sng" algn="ctr">
                      <a:solidFill>
                        <a:schemeClr val="tx1"/>
                      </a:solidFill>
                      <a:prstDash val="solid"/>
                      <a:round/>
                      <a:headEnd type="none" w="med" len="med"/>
                      <a:tailEnd type="none" w="med" len="med"/>
                    </a:lnR>
                    <a:solidFill>
                      <a:srgbClr val="D41935"/>
                    </a:solidFill>
                  </a:tcPr>
                </a:tc>
                <a:extLst>
                  <a:ext uri="{0D108BD9-81ED-4DB2-BD59-A6C34878D82A}">
                    <a16:rowId xmlns:a16="http://schemas.microsoft.com/office/drawing/2014/main" val="2855361595"/>
                  </a:ext>
                </a:extLst>
              </a:tr>
              <a:tr h="239004">
                <a:tc>
                  <a:txBody>
                    <a:bodyPr/>
                    <a:lstStyle/>
                    <a:p>
                      <a:pPr marL="90000" algn="l" fontAlgn="ctr"/>
                      <a:r>
                        <a:rPr lang="en-CA" sz="1050" u="none" strike="noStrike" dirty="0">
                          <a:effectLst/>
                          <a:latin typeface="Trebuchet MS" panose="020B0603020202020204" pitchFamily="34" charset="0"/>
                        </a:rPr>
                        <a:t>EBITDA</a:t>
                      </a:r>
                      <a:endParaRPr lang="en-CA" sz="1050" b="0"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CA" sz="1050" u="none" strike="noStrike" dirty="0">
                          <a:effectLst/>
                          <a:latin typeface="Trebuchet MS" panose="020B0603020202020204" pitchFamily="34" charset="0"/>
                        </a:rPr>
                        <a:t>564.0 </a:t>
                      </a:r>
                      <a:endParaRPr lang="en-CA" sz="1050" b="0"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tcPr>
                </a:tc>
                <a:tc>
                  <a:txBody>
                    <a:bodyPr/>
                    <a:lstStyle/>
                    <a:p>
                      <a:pPr algn="ctr" fontAlgn="ctr"/>
                      <a:r>
                        <a:rPr lang="en-CA" sz="1050" u="none" strike="noStrike" dirty="0">
                          <a:effectLst/>
                          <a:latin typeface="Trebuchet MS" panose="020B0603020202020204" pitchFamily="34" charset="0"/>
                        </a:rPr>
                        <a:t>828.2 </a:t>
                      </a:r>
                      <a:endParaRPr lang="en-CA" sz="1050" b="0" i="0" u="none" strike="noStrike" dirty="0">
                        <a:solidFill>
                          <a:srgbClr val="000000"/>
                        </a:solidFill>
                        <a:effectLst/>
                        <a:latin typeface="Trebuchet MS" panose="020B0603020202020204" pitchFamily="34" charset="0"/>
                      </a:endParaRPr>
                    </a:p>
                  </a:txBody>
                  <a:tcPr marL="8258" marR="8258" marT="8258" marB="0" anchor="ctr"/>
                </a:tc>
                <a:tc>
                  <a:txBody>
                    <a:bodyPr/>
                    <a:lstStyle/>
                    <a:p>
                      <a:pPr algn="ctr" fontAlgn="ctr"/>
                      <a:r>
                        <a:rPr lang="en-CA" sz="1050" u="none" strike="noStrike" dirty="0">
                          <a:effectLst/>
                          <a:latin typeface="Trebuchet MS" panose="020B0603020202020204" pitchFamily="34" charset="0"/>
                        </a:rPr>
                        <a:t>1050.9 </a:t>
                      </a:r>
                      <a:endParaRPr lang="en-CA" sz="1050" b="0" i="0" u="none" strike="noStrike" dirty="0">
                        <a:solidFill>
                          <a:srgbClr val="000000"/>
                        </a:solidFill>
                        <a:effectLst/>
                        <a:latin typeface="Trebuchet MS" panose="020B0603020202020204" pitchFamily="34" charset="0"/>
                      </a:endParaRPr>
                    </a:p>
                  </a:txBody>
                  <a:tcPr marL="8258" marR="8258" marT="8258" marB="0" anchor="ctr">
                    <a:lnR w="12700" cap="flat" cmpd="sng" algn="ctr">
                      <a:solidFill>
                        <a:schemeClr val="tx1"/>
                      </a:solidFill>
                      <a:prstDash val="solid"/>
                      <a:round/>
                      <a:headEnd type="none" w="med" len="med"/>
                      <a:tailEnd type="none" w="med" len="med"/>
                    </a:lnR>
                  </a:tcPr>
                </a:tc>
                <a:tc>
                  <a:txBody>
                    <a:bodyPr/>
                    <a:lstStyle/>
                    <a:p>
                      <a:pPr algn="ctr" fontAlgn="ctr"/>
                      <a:r>
                        <a:rPr lang="en-CA" sz="1050" b="0" i="0" u="none" strike="noStrike" dirty="0">
                          <a:solidFill>
                            <a:srgbClr val="000000"/>
                          </a:solidFill>
                          <a:effectLst/>
                          <a:latin typeface="Trebuchet MS" panose="020B0603020202020204" pitchFamily="34" charset="0"/>
                        </a:rPr>
                        <a:t>1,059.6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CA" sz="1050" b="0" i="0" u="none" strike="noStrike" dirty="0">
                          <a:solidFill>
                            <a:srgbClr val="000000"/>
                          </a:solidFill>
                          <a:effectLst/>
                          <a:latin typeface="Trebuchet MS" panose="020B0603020202020204" pitchFamily="34" charset="0"/>
                        </a:rPr>
                        <a:t>1,382.2 </a:t>
                      </a:r>
                    </a:p>
                  </a:txBody>
                  <a:tcPr marL="9525" marR="9525" marT="9525" marB="0" anchor="ctr"/>
                </a:tc>
                <a:tc>
                  <a:txBody>
                    <a:bodyPr/>
                    <a:lstStyle/>
                    <a:p>
                      <a:pPr algn="ctr" fontAlgn="ctr"/>
                      <a:r>
                        <a:rPr lang="en-CA" sz="1050" b="0" i="0" u="none" strike="noStrike">
                          <a:solidFill>
                            <a:srgbClr val="000000"/>
                          </a:solidFill>
                          <a:effectLst/>
                          <a:latin typeface="Trebuchet MS" panose="020B0603020202020204" pitchFamily="34" charset="0"/>
                        </a:rPr>
                        <a:t>1,716.6 </a:t>
                      </a:r>
                    </a:p>
                  </a:txBody>
                  <a:tcPr marL="9525" marR="9525" marT="9525" marB="0" anchor="ctr"/>
                </a:tc>
                <a:tc>
                  <a:txBody>
                    <a:bodyPr/>
                    <a:lstStyle/>
                    <a:p>
                      <a:pPr algn="ctr" fontAlgn="ctr"/>
                      <a:r>
                        <a:rPr lang="en-CA" sz="1050" b="0" i="0" u="none" strike="noStrike">
                          <a:solidFill>
                            <a:srgbClr val="000000"/>
                          </a:solidFill>
                          <a:effectLst/>
                          <a:latin typeface="Trebuchet MS" panose="020B0603020202020204" pitchFamily="34" charset="0"/>
                        </a:rPr>
                        <a:t>2,032.7 </a:t>
                      </a:r>
                    </a:p>
                  </a:txBody>
                  <a:tcPr marL="9525" marR="9525" marT="9525" marB="0" anchor="ctr"/>
                </a:tc>
                <a:tc>
                  <a:txBody>
                    <a:bodyPr/>
                    <a:lstStyle/>
                    <a:p>
                      <a:pPr algn="ctr" fontAlgn="ctr"/>
                      <a:r>
                        <a:rPr lang="en-CA" sz="1000" b="0" i="0" u="none" strike="noStrike" dirty="0">
                          <a:solidFill>
                            <a:srgbClr val="000000"/>
                          </a:solidFill>
                          <a:effectLst/>
                          <a:latin typeface="Trebuchet MS" panose="020B0603020202020204" pitchFamily="34" charset="0"/>
                        </a:rPr>
                        <a:t>2,411.4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55814868"/>
                  </a:ext>
                </a:extLst>
              </a:tr>
              <a:tr h="239004">
                <a:tc>
                  <a:txBody>
                    <a:bodyPr/>
                    <a:lstStyle/>
                    <a:p>
                      <a:pPr marL="90000" algn="l" fontAlgn="ctr"/>
                      <a:r>
                        <a:rPr lang="en-CA" sz="1050" u="none" strike="noStrike" dirty="0">
                          <a:effectLst/>
                          <a:latin typeface="Trebuchet MS" panose="020B0603020202020204" pitchFamily="34" charset="0"/>
                        </a:rPr>
                        <a:t>EBIT</a:t>
                      </a:r>
                      <a:endParaRPr lang="en-CA" sz="1050" b="0"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CA" sz="1050" u="none" strike="noStrike" dirty="0">
                          <a:effectLst/>
                          <a:latin typeface="Trebuchet MS" panose="020B0603020202020204" pitchFamily="34" charset="0"/>
                        </a:rPr>
                        <a:t>456.0 </a:t>
                      </a:r>
                      <a:endParaRPr lang="en-CA" sz="1050" b="0"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tcPr>
                </a:tc>
                <a:tc>
                  <a:txBody>
                    <a:bodyPr/>
                    <a:lstStyle/>
                    <a:p>
                      <a:pPr algn="ctr" fontAlgn="ctr"/>
                      <a:r>
                        <a:rPr lang="en-CA" sz="1050" u="none" strike="noStrike" dirty="0">
                          <a:effectLst/>
                          <a:latin typeface="Trebuchet MS" panose="020B0603020202020204" pitchFamily="34" charset="0"/>
                        </a:rPr>
                        <a:t>705.8 </a:t>
                      </a:r>
                      <a:endParaRPr lang="en-CA" sz="1050" b="0" i="0" u="none" strike="noStrike" dirty="0">
                        <a:solidFill>
                          <a:srgbClr val="000000"/>
                        </a:solidFill>
                        <a:effectLst/>
                        <a:latin typeface="Trebuchet MS" panose="020B0603020202020204" pitchFamily="34" charset="0"/>
                      </a:endParaRPr>
                    </a:p>
                  </a:txBody>
                  <a:tcPr marL="8258" marR="8258" marT="8258" marB="0" anchor="ctr"/>
                </a:tc>
                <a:tc>
                  <a:txBody>
                    <a:bodyPr/>
                    <a:lstStyle/>
                    <a:p>
                      <a:pPr algn="ctr" fontAlgn="ctr"/>
                      <a:r>
                        <a:rPr lang="en-CA" sz="1050" u="none" strike="noStrike" dirty="0">
                          <a:effectLst/>
                          <a:latin typeface="Trebuchet MS" panose="020B0603020202020204" pitchFamily="34" charset="0"/>
                        </a:rPr>
                        <a:t>889.1 </a:t>
                      </a:r>
                      <a:endParaRPr lang="en-CA" sz="1050" b="0" i="0" u="none" strike="noStrike" dirty="0">
                        <a:solidFill>
                          <a:srgbClr val="000000"/>
                        </a:solidFill>
                        <a:effectLst/>
                        <a:latin typeface="Trebuchet MS" panose="020B0603020202020204" pitchFamily="34" charset="0"/>
                      </a:endParaRPr>
                    </a:p>
                  </a:txBody>
                  <a:tcPr marL="8258" marR="8258" marT="8258" marB="0" anchor="ctr">
                    <a:lnR w="12700" cap="flat" cmpd="sng" algn="ctr">
                      <a:solidFill>
                        <a:schemeClr val="tx1"/>
                      </a:solidFill>
                      <a:prstDash val="solid"/>
                      <a:round/>
                      <a:headEnd type="none" w="med" len="med"/>
                      <a:tailEnd type="none" w="med" len="med"/>
                    </a:lnR>
                  </a:tcPr>
                </a:tc>
                <a:tc>
                  <a:txBody>
                    <a:bodyPr/>
                    <a:lstStyle/>
                    <a:p>
                      <a:pPr algn="ctr" fontAlgn="ctr"/>
                      <a:r>
                        <a:rPr lang="en-CA" sz="1050" b="0" i="0" u="none" strike="noStrike">
                          <a:solidFill>
                            <a:srgbClr val="000000"/>
                          </a:solidFill>
                          <a:effectLst/>
                          <a:latin typeface="Trebuchet MS" panose="020B0603020202020204" pitchFamily="34" charset="0"/>
                        </a:rPr>
                        <a:t>880.3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CA" sz="1050" b="0" i="0" u="none" strike="noStrike" dirty="0">
                          <a:solidFill>
                            <a:srgbClr val="000000"/>
                          </a:solidFill>
                          <a:effectLst/>
                          <a:latin typeface="Trebuchet MS" panose="020B0603020202020204" pitchFamily="34" charset="0"/>
                        </a:rPr>
                        <a:t>1,183.8 </a:t>
                      </a:r>
                    </a:p>
                  </a:txBody>
                  <a:tcPr marL="9525" marR="9525" marT="9525" marB="0" anchor="ctr"/>
                </a:tc>
                <a:tc>
                  <a:txBody>
                    <a:bodyPr/>
                    <a:lstStyle/>
                    <a:p>
                      <a:pPr algn="ctr" fontAlgn="ctr"/>
                      <a:r>
                        <a:rPr lang="en-CA" sz="1050" b="0" i="0" u="none" strike="noStrike">
                          <a:solidFill>
                            <a:srgbClr val="000000"/>
                          </a:solidFill>
                          <a:effectLst/>
                          <a:latin typeface="Trebuchet MS" panose="020B0603020202020204" pitchFamily="34" charset="0"/>
                        </a:rPr>
                        <a:t>1,497.5 </a:t>
                      </a:r>
                    </a:p>
                  </a:txBody>
                  <a:tcPr marL="9525" marR="9525" marT="9525" marB="0" anchor="ctr"/>
                </a:tc>
                <a:tc>
                  <a:txBody>
                    <a:bodyPr/>
                    <a:lstStyle/>
                    <a:p>
                      <a:pPr algn="ctr" fontAlgn="ctr"/>
                      <a:r>
                        <a:rPr lang="en-CA" sz="1050" b="0" i="0" u="none" strike="noStrike">
                          <a:solidFill>
                            <a:srgbClr val="000000"/>
                          </a:solidFill>
                          <a:effectLst/>
                          <a:latin typeface="Trebuchet MS" panose="020B0603020202020204" pitchFamily="34" charset="0"/>
                        </a:rPr>
                        <a:t>1,790.8 </a:t>
                      </a:r>
                    </a:p>
                  </a:txBody>
                  <a:tcPr marL="9525" marR="9525" marT="9525" marB="0" anchor="ctr"/>
                </a:tc>
                <a:tc>
                  <a:txBody>
                    <a:bodyPr/>
                    <a:lstStyle/>
                    <a:p>
                      <a:pPr algn="ctr" fontAlgn="ctr"/>
                      <a:r>
                        <a:rPr lang="en-CA" sz="1000" b="0" i="0" u="none" strike="noStrike" dirty="0">
                          <a:solidFill>
                            <a:srgbClr val="000000"/>
                          </a:solidFill>
                          <a:effectLst/>
                          <a:latin typeface="Trebuchet MS" panose="020B0603020202020204" pitchFamily="34" charset="0"/>
                        </a:rPr>
                        <a:t>2,147.2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99190038"/>
                  </a:ext>
                </a:extLst>
              </a:tr>
              <a:tr h="239004">
                <a:tc>
                  <a:txBody>
                    <a:bodyPr/>
                    <a:lstStyle/>
                    <a:p>
                      <a:pPr marL="90000" algn="l" fontAlgn="ctr"/>
                      <a:r>
                        <a:rPr lang="en-CA" sz="1050" b="1" u="none" strike="noStrike" dirty="0">
                          <a:effectLst/>
                          <a:latin typeface="Trebuchet MS" panose="020B0603020202020204" pitchFamily="34" charset="0"/>
                        </a:rPr>
                        <a:t>EBIAT (NOPAT)</a:t>
                      </a:r>
                      <a:endParaRPr lang="en-CA" sz="1050" b="1"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r>
                        <a:rPr lang="en-CA" sz="1050" b="1" u="none" strike="noStrike" dirty="0">
                          <a:effectLst/>
                          <a:latin typeface="Trebuchet MS" panose="020B0603020202020204" pitchFamily="34" charset="0"/>
                        </a:rPr>
                        <a:t>256.5</a:t>
                      </a:r>
                      <a:endParaRPr lang="en-CA" sz="1050" b="1"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tcPr>
                </a:tc>
                <a:tc>
                  <a:txBody>
                    <a:bodyPr/>
                    <a:lstStyle/>
                    <a:p>
                      <a:pPr algn="ctr" fontAlgn="ctr"/>
                      <a:r>
                        <a:rPr lang="en-CA" sz="1050" b="1" u="none" strike="noStrike" dirty="0">
                          <a:effectLst/>
                          <a:latin typeface="Trebuchet MS" panose="020B0603020202020204" pitchFamily="34" charset="0"/>
                        </a:rPr>
                        <a:t>477.3 </a:t>
                      </a:r>
                      <a:endParaRPr lang="en-CA" sz="1050" b="1" i="0" u="none" strike="noStrike" dirty="0">
                        <a:solidFill>
                          <a:srgbClr val="000000"/>
                        </a:solidFill>
                        <a:effectLst/>
                        <a:latin typeface="Trebuchet MS" panose="020B0603020202020204" pitchFamily="34" charset="0"/>
                      </a:endParaRPr>
                    </a:p>
                  </a:txBody>
                  <a:tcPr marL="8258" marR="8258" marT="8258" marB="0" anchor="ctr"/>
                </a:tc>
                <a:tc>
                  <a:txBody>
                    <a:bodyPr/>
                    <a:lstStyle/>
                    <a:p>
                      <a:pPr algn="ctr" fontAlgn="ctr"/>
                      <a:r>
                        <a:rPr lang="en-CA" sz="1050" b="1" u="none" strike="noStrike" dirty="0">
                          <a:effectLst/>
                          <a:latin typeface="Trebuchet MS" panose="020B0603020202020204" pitchFamily="34" charset="0"/>
                        </a:rPr>
                        <a:t>639.6 </a:t>
                      </a:r>
                      <a:endParaRPr lang="en-CA" sz="1050" b="1" i="0" u="none" strike="noStrike" dirty="0">
                        <a:solidFill>
                          <a:srgbClr val="000000"/>
                        </a:solidFill>
                        <a:effectLst/>
                        <a:latin typeface="Trebuchet MS" panose="020B0603020202020204" pitchFamily="34" charset="0"/>
                      </a:endParaRPr>
                    </a:p>
                  </a:txBody>
                  <a:tcPr marL="8258" marR="8258" marT="8258" marB="0" anchor="ctr">
                    <a:lnR w="12700" cap="flat" cmpd="sng" algn="ctr">
                      <a:solidFill>
                        <a:schemeClr val="tx1"/>
                      </a:solidFill>
                      <a:prstDash val="solid"/>
                      <a:round/>
                      <a:headEnd type="none" w="med" len="med"/>
                      <a:tailEnd type="none" w="med" len="med"/>
                    </a:lnR>
                  </a:tcPr>
                </a:tc>
                <a:tc>
                  <a:txBody>
                    <a:bodyPr/>
                    <a:lstStyle/>
                    <a:p>
                      <a:pPr algn="ctr" fontAlgn="ctr"/>
                      <a:r>
                        <a:rPr lang="en-CA" sz="1050" b="1" i="0" u="none" strike="noStrike" dirty="0">
                          <a:solidFill>
                            <a:srgbClr val="000000"/>
                          </a:solidFill>
                          <a:effectLst/>
                          <a:latin typeface="Trebuchet MS" panose="020B0603020202020204" pitchFamily="34" charset="0"/>
                        </a:rPr>
                        <a:t>633.9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CA" sz="1050" b="1" i="0" u="none" strike="noStrike" dirty="0">
                          <a:solidFill>
                            <a:srgbClr val="000000"/>
                          </a:solidFill>
                          <a:effectLst/>
                          <a:latin typeface="Trebuchet MS" panose="020B0603020202020204" pitchFamily="34" charset="0"/>
                        </a:rPr>
                        <a:t>852.4 </a:t>
                      </a:r>
                    </a:p>
                  </a:txBody>
                  <a:tcPr marL="9525" marR="9525" marT="9525" marB="0" anchor="ctr"/>
                </a:tc>
                <a:tc>
                  <a:txBody>
                    <a:bodyPr/>
                    <a:lstStyle/>
                    <a:p>
                      <a:pPr algn="ctr" fontAlgn="ctr"/>
                      <a:r>
                        <a:rPr lang="en-CA" sz="1050" b="1" i="0" u="none" strike="noStrike" dirty="0">
                          <a:solidFill>
                            <a:srgbClr val="000000"/>
                          </a:solidFill>
                          <a:effectLst/>
                          <a:latin typeface="Trebuchet MS" panose="020B0603020202020204" pitchFamily="34" charset="0"/>
                        </a:rPr>
                        <a:t>1,078.2 </a:t>
                      </a:r>
                    </a:p>
                  </a:txBody>
                  <a:tcPr marL="9525" marR="9525" marT="9525" marB="0" anchor="ctr"/>
                </a:tc>
                <a:tc>
                  <a:txBody>
                    <a:bodyPr/>
                    <a:lstStyle/>
                    <a:p>
                      <a:pPr algn="ctr" fontAlgn="ctr"/>
                      <a:r>
                        <a:rPr lang="en-CA" sz="1050" b="1" i="0" u="none" strike="noStrike" dirty="0">
                          <a:solidFill>
                            <a:srgbClr val="000000"/>
                          </a:solidFill>
                          <a:effectLst/>
                          <a:latin typeface="Trebuchet MS" panose="020B0603020202020204" pitchFamily="34" charset="0"/>
                        </a:rPr>
                        <a:t>1,289.4 </a:t>
                      </a:r>
                    </a:p>
                  </a:txBody>
                  <a:tcPr marL="9525" marR="9525" marT="9525" marB="0" anchor="ctr"/>
                </a:tc>
                <a:tc>
                  <a:txBody>
                    <a:bodyPr/>
                    <a:lstStyle/>
                    <a:p>
                      <a:pPr algn="ctr" fontAlgn="ctr"/>
                      <a:r>
                        <a:rPr lang="en-CA" sz="1000" b="1" i="0" u="none" strike="noStrike" dirty="0">
                          <a:solidFill>
                            <a:srgbClr val="000000"/>
                          </a:solidFill>
                          <a:effectLst/>
                          <a:latin typeface="Trebuchet MS" panose="020B0603020202020204" pitchFamily="34" charset="0"/>
                        </a:rPr>
                        <a:t>1,546.0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84328025"/>
                  </a:ext>
                </a:extLst>
              </a:tr>
              <a:tr h="239004">
                <a:tc>
                  <a:txBody>
                    <a:bodyPr/>
                    <a:lstStyle/>
                    <a:p>
                      <a:pPr marL="90000" algn="l" fontAlgn="ctr"/>
                      <a:r>
                        <a:rPr lang="en-CA" sz="1050" u="none" strike="noStrike" dirty="0">
                          <a:effectLst/>
                          <a:latin typeface="Trebuchet MS" panose="020B0603020202020204" pitchFamily="34" charset="0"/>
                        </a:rPr>
                        <a:t>Add: Depreciation and Amortization</a:t>
                      </a:r>
                      <a:endParaRPr lang="en-CA" sz="1050" b="0"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endParaRPr lang="en-CA" sz="1050" b="0"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tcPr>
                </a:tc>
                <a:tc>
                  <a:txBody>
                    <a:bodyPr/>
                    <a:lstStyle/>
                    <a:p>
                      <a:pPr algn="ctr" fontAlgn="ctr"/>
                      <a:endParaRPr lang="en-CA" sz="1050" b="0" i="0" u="none" strike="noStrike" dirty="0">
                        <a:solidFill>
                          <a:srgbClr val="000000"/>
                        </a:solidFill>
                        <a:effectLst/>
                        <a:latin typeface="Trebuchet MS" panose="020B0603020202020204" pitchFamily="34" charset="0"/>
                      </a:endParaRPr>
                    </a:p>
                  </a:txBody>
                  <a:tcPr marL="8258" marR="8258" marT="8258" marB="0" anchor="ctr"/>
                </a:tc>
                <a:tc>
                  <a:txBody>
                    <a:bodyPr/>
                    <a:lstStyle/>
                    <a:p>
                      <a:pPr algn="ctr" fontAlgn="ctr"/>
                      <a:endParaRPr lang="en-CA" sz="1050" b="0" i="0" u="none" strike="noStrike" dirty="0">
                        <a:solidFill>
                          <a:srgbClr val="000000"/>
                        </a:solidFill>
                        <a:effectLst/>
                        <a:latin typeface="Trebuchet MS" panose="020B0603020202020204" pitchFamily="34" charset="0"/>
                      </a:endParaRPr>
                    </a:p>
                  </a:txBody>
                  <a:tcPr marL="8258" marR="8258" marT="8258" marB="0" anchor="ctr">
                    <a:lnR w="12700" cap="flat" cmpd="sng" algn="ctr">
                      <a:solidFill>
                        <a:schemeClr val="tx1"/>
                      </a:solidFill>
                      <a:prstDash val="solid"/>
                      <a:round/>
                      <a:headEnd type="none" w="med" len="med"/>
                      <a:tailEnd type="none" w="med" len="med"/>
                    </a:lnR>
                  </a:tcPr>
                </a:tc>
                <a:tc>
                  <a:txBody>
                    <a:bodyPr/>
                    <a:lstStyle/>
                    <a:p>
                      <a:pPr algn="ctr" fontAlgn="ctr"/>
                      <a:r>
                        <a:rPr lang="en-CA" sz="1050" b="0" i="0" u="none" strike="noStrike" dirty="0">
                          <a:solidFill>
                            <a:srgbClr val="000000"/>
                          </a:solidFill>
                          <a:effectLst/>
                          <a:latin typeface="Trebuchet MS" panose="020B0603020202020204" pitchFamily="34" charset="0"/>
                        </a:rPr>
                        <a:t>179.3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CA" sz="1050" b="0" i="0" u="none" strike="noStrike" dirty="0">
                          <a:solidFill>
                            <a:srgbClr val="000000"/>
                          </a:solidFill>
                          <a:effectLst/>
                          <a:latin typeface="Trebuchet MS" panose="020B0603020202020204" pitchFamily="34" charset="0"/>
                        </a:rPr>
                        <a:t>198.3 </a:t>
                      </a:r>
                    </a:p>
                  </a:txBody>
                  <a:tcPr marL="9525" marR="9525" marT="9525" marB="0" anchor="ctr"/>
                </a:tc>
                <a:tc>
                  <a:txBody>
                    <a:bodyPr/>
                    <a:lstStyle/>
                    <a:p>
                      <a:pPr algn="ctr" fontAlgn="ctr"/>
                      <a:r>
                        <a:rPr lang="en-CA" sz="1050" b="0" i="0" u="none" strike="noStrike" dirty="0">
                          <a:solidFill>
                            <a:srgbClr val="000000"/>
                          </a:solidFill>
                          <a:effectLst/>
                          <a:latin typeface="Trebuchet MS" panose="020B0603020202020204" pitchFamily="34" charset="0"/>
                        </a:rPr>
                        <a:t>219.1 </a:t>
                      </a:r>
                    </a:p>
                  </a:txBody>
                  <a:tcPr marL="9525" marR="9525" marT="9525" marB="0" anchor="ctr"/>
                </a:tc>
                <a:tc>
                  <a:txBody>
                    <a:bodyPr/>
                    <a:lstStyle/>
                    <a:p>
                      <a:pPr algn="ctr" fontAlgn="ctr"/>
                      <a:r>
                        <a:rPr lang="en-CA" sz="1050" b="0" i="0" u="none" strike="noStrike" dirty="0">
                          <a:solidFill>
                            <a:srgbClr val="000000"/>
                          </a:solidFill>
                          <a:effectLst/>
                          <a:latin typeface="Trebuchet MS" panose="020B0603020202020204" pitchFamily="34" charset="0"/>
                        </a:rPr>
                        <a:t>241.9 </a:t>
                      </a:r>
                    </a:p>
                  </a:txBody>
                  <a:tcPr marL="9525" marR="9525" marT="9525" marB="0" anchor="ctr"/>
                </a:tc>
                <a:tc>
                  <a:txBody>
                    <a:bodyPr/>
                    <a:lstStyle/>
                    <a:p>
                      <a:pPr algn="ctr" fontAlgn="ctr"/>
                      <a:r>
                        <a:rPr lang="en-CA" sz="1000" b="0" i="0" u="none" strike="noStrike" dirty="0">
                          <a:solidFill>
                            <a:srgbClr val="000000"/>
                          </a:solidFill>
                          <a:effectLst/>
                          <a:latin typeface="Trebuchet MS" panose="020B0603020202020204" pitchFamily="34" charset="0"/>
                        </a:rPr>
                        <a:t>264.3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22549624"/>
                  </a:ext>
                </a:extLst>
              </a:tr>
              <a:tr h="239004">
                <a:tc>
                  <a:txBody>
                    <a:bodyPr/>
                    <a:lstStyle/>
                    <a:p>
                      <a:pPr marL="90000" algn="l" fontAlgn="ctr"/>
                      <a:r>
                        <a:rPr lang="en-CA" sz="1050" u="none" strike="noStrike" dirty="0">
                          <a:effectLst/>
                          <a:latin typeface="Trebuchet MS" panose="020B0603020202020204" pitchFamily="34" charset="0"/>
                        </a:rPr>
                        <a:t>Add: Stock-Based Compensation</a:t>
                      </a:r>
                      <a:endParaRPr lang="en-CA" sz="1050" b="0"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endParaRPr lang="en-CA" sz="1050" b="0"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tcPr>
                </a:tc>
                <a:tc>
                  <a:txBody>
                    <a:bodyPr/>
                    <a:lstStyle/>
                    <a:p>
                      <a:pPr algn="ctr" fontAlgn="ctr"/>
                      <a:endParaRPr lang="en-CA" sz="1050" b="0" i="0" u="none" strike="noStrike" dirty="0">
                        <a:solidFill>
                          <a:srgbClr val="000000"/>
                        </a:solidFill>
                        <a:effectLst/>
                        <a:latin typeface="Trebuchet MS" panose="020B0603020202020204" pitchFamily="34" charset="0"/>
                      </a:endParaRPr>
                    </a:p>
                  </a:txBody>
                  <a:tcPr marL="8258" marR="8258" marT="8258" marB="0" anchor="ctr"/>
                </a:tc>
                <a:tc>
                  <a:txBody>
                    <a:bodyPr/>
                    <a:lstStyle/>
                    <a:p>
                      <a:pPr algn="ctr" fontAlgn="ctr"/>
                      <a:endParaRPr lang="en-CA" sz="1050" b="0" i="0" u="none" strike="noStrike" dirty="0">
                        <a:solidFill>
                          <a:srgbClr val="000000"/>
                        </a:solidFill>
                        <a:effectLst/>
                        <a:latin typeface="Trebuchet MS" panose="020B0603020202020204" pitchFamily="34" charset="0"/>
                      </a:endParaRPr>
                    </a:p>
                  </a:txBody>
                  <a:tcPr marL="8258" marR="8258" marT="8258" marB="0" anchor="ctr">
                    <a:lnR w="12700" cap="flat" cmpd="sng" algn="ctr">
                      <a:solidFill>
                        <a:schemeClr val="tx1"/>
                      </a:solidFill>
                      <a:prstDash val="solid"/>
                      <a:round/>
                      <a:headEnd type="none" w="med" len="med"/>
                      <a:tailEnd type="none" w="med" len="med"/>
                    </a:lnR>
                  </a:tcPr>
                </a:tc>
                <a:tc>
                  <a:txBody>
                    <a:bodyPr/>
                    <a:lstStyle/>
                    <a:p>
                      <a:pPr algn="ctr" fontAlgn="ctr"/>
                      <a:r>
                        <a:rPr lang="en-CA" sz="1050" b="0" i="0" u="none" strike="noStrike" dirty="0">
                          <a:solidFill>
                            <a:srgbClr val="000000"/>
                          </a:solidFill>
                          <a:effectLst/>
                          <a:latin typeface="Trebuchet MS" panose="020B0603020202020204" pitchFamily="34" charset="0"/>
                        </a:rPr>
                        <a:t>51.0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CA" sz="1050" b="0" i="0" u="none" strike="noStrike" dirty="0">
                          <a:solidFill>
                            <a:srgbClr val="000000"/>
                          </a:solidFill>
                          <a:effectLst/>
                          <a:latin typeface="Trebuchet MS" panose="020B0603020202020204" pitchFamily="34" charset="0"/>
                        </a:rPr>
                        <a:t>61.9 </a:t>
                      </a:r>
                    </a:p>
                  </a:txBody>
                  <a:tcPr marL="9525" marR="9525" marT="9525" marB="0" anchor="ctr"/>
                </a:tc>
                <a:tc>
                  <a:txBody>
                    <a:bodyPr/>
                    <a:lstStyle/>
                    <a:p>
                      <a:pPr algn="ctr" fontAlgn="ctr"/>
                      <a:r>
                        <a:rPr lang="en-CA" sz="1050" b="0" i="0" u="none" strike="noStrike" dirty="0">
                          <a:solidFill>
                            <a:srgbClr val="000000"/>
                          </a:solidFill>
                          <a:effectLst/>
                          <a:latin typeface="Trebuchet MS" panose="020B0603020202020204" pitchFamily="34" charset="0"/>
                        </a:rPr>
                        <a:t>74.3 </a:t>
                      </a:r>
                    </a:p>
                  </a:txBody>
                  <a:tcPr marL="9525" marR="9525" marT="9525" marB="0" anchor="ctr"/>
                </a:tc>
                <a:tc>
                  <a:txBody>
                    <a:bodyPr/>
                    <a:lstStyle/>
                    <a:p>
                      <a:pPr algn="ctr" fontAlgn="ctr"/>
                      <a:r>
                        <a:rPr lang="en-CA" sz="1050" b="0" i="0" u="none" strike="noStrike" dirty="0">
                          <a:solidFill>
                            <a:srgbClr val="000000"/>
                          </a:solidFill>
                          <a:effectLst/>
                          <a:latin typeface="Trebuchet MS" panose="020B0603020202020204" pitchFamily="34" charset="0"/>
                        </a:rPr>
                        <a:t>87.7 </a:t>
                      </a:r>
                    </a:p>
                  </a:txBody>
                  <a:tcPr marL="9525" marR="9525" marT="9525" marB="0" anchor="ctr"/>
                </a:tc>
                <a:tc>
                  <a:txBody>
                    <a:bodyPr/>
                    <a:lstStyle/>
                    <a:p>
                      <a:pPr algn="ctr" fontAlgn="ctr"/>
                      <a:r>
                        <a:rPr lang="en-CA" sz="1000" b="0" i="0" u="none" strike="noStrike" dirty="0">
                          <a:solidFill>
                            <a:srgbClr val="000000"/>
                          </a:solidFill>
                          <a:effectLst/>
                          <a:latin typeface="Trebuchet MS" panose="020B0603020202020204" pitchFamily="34" charset="0"/>
                        </a:rPr>
                        <a:t>102.5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47738852"/>
                  </a:ext>
                </a:extLst>
              </a:tr>
              <a:tr h="239004">
                <a:tc>
                  <a:txBody>
                    <a:bodyPr/>
                    <a:lstStyle/>
                    <a:p>
                      <a:pPr marL="90000" algn="l" fontAlgn="ctr"/>
                      <a:r>
                        <a:rPr lang="en-CA" sz="1050" b="0" i="0" u="none" strike="noStrike" dirty="0">
                          <a:solidFill>
                            <a:srgbClr val="000000"/>
                          </a:solidFill>
                          <a:effectLst/>
                          <a:latin typeface="Trebuchet MS" panose="020B0603020202020204" pitchFamily="34" charset="0"/>
                        </a:rPr>
                        <a:t>Add: Deferred Income Taxes</a:t>
                      </a:r>
                    </a:p>
                  </a:txBody>
                  <a:tcPr marL="8258" marR="8258" marT="82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endParaRPr lang="en-CA" sz="1050" b="0"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tcPr>
                </a:tc>
                <a:tc>
                  <a:txBody>
                    <a:bodyPr/>
                    <a:lstStyle/>
                    <a:p>
                      <a:pPr algn="ctr" fontAlgn="ctr"/>
                      <a:endParaRPr lang="en-CA" sz="1050" b="0" i="0" u="none" strike="noStrike" dirty="0">
                        <a:solidFill>
                          <a:srgbClr val="000000"/>
                        </a:solidFill>
                        <a:effectLst/>
                        <a:latin typeface="Trebuchet MS" panose="020B0603020202020204" pitchFamily="34" charset="0"/>
                      </a:endParaRPr>
                    </a:p>
                  </a:txBody>
                  <a:tcPr marL="8258" marR="8258" marT="8258" marB="0" anchor="ctr"/>
                </a:tc>
                <a:tc>
                  <a:txBody>
                    <a:bodyPr/>
                    <a:lstStyle/>
                    <a:p>
                      <a:pPr algn="ctr" fontAlgn="ctr"/>
                      <a:endParaRPr lang="en-CA" sz="1050" b="0" i="0" u="none" strike="noStrike" dirty="0">
                        <a:solidFill>
                          <a:srgbClr val="000000"/>
                        </a:solidFill>
                        <a:effectLst/>
                        <a:latin typeface="Trebuchet MS" panose="020B0603020202020204" pitchFamily="34" charset="0"/>
                      </a:endParaRPr>
                    </a:p>
                  </a:txBody>
                  <a:tcPr marL="8258" marR="8258" marT="8258" marB="0" anchor="ctr">
                    <a:lnR w="12700" cap="flat" cmpd="sng" algn="ctr">
                      <a:solidFill>
                        <a:schemeClr val="tx1"/>
                      </a:solidFill>
                      <a:prstDash val="solid"/>
                      <a:round/>
                      <a:headEnd type="none" w="med" len="med"/>
                      <a:tailEnd type="none" w="med" len="med"/>
                    </a:lnR>
                  </a:tcPr>
                </a:tc>
                <a:tc>
                  <a:txBody>
                    <a:bodyPr/>
                    <a:lstStyle/>
                    <a:p>
                      <a:pPr algn="ctr" fontAlgn="ctr"/>
                      <a:r>
                        <a:rPr lang="en-CA" sz="1050" b="0" i="0" u="none" strike="noStrike" dirty="0">
                          <a:solidFill>
                            <a:srgbClr val="000000"/>
                          </a:solidFill>
                          <a:effectLst/>
                          <a:latin typeface="Trebuchet MS" panose="020B0603020202020204" pitchFamily="34" charset="0"/>
                        </a:rPr>
                        <a:t>31.8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CA" sz="1050" b="0" i="0" u="none" strike="noStrike" dirty="0">
                          <a:solidFill>
                            <a:srgbClr val="000000"/>
                          </a:solidFill>
                          <a:effectLst/>
                          <a:latin typeface="Trebuchet MS" panose="020B0603020202020204" pitchFamily="34" charset="0"/>
                        </a:rPr>
                        <a:t>32.1 </a:t>
                      </a:r>
                    </a:p>
                  </a:txBody>
                  <a:tcPr marL="9525" marR="9525" marT="9525" marB="0" anchor="ctr"/>
                </a:tc>
                <a:tc>
                  <a:txBody>
                    <a:bodyPr/>
                    <a:lstStyle/>
                    <a:p>
                      <a:pPr algn="ctr" fontAlgn="ctr"/>
                      <a:r>
                        <a:rPr lang="en-CA" sz="1050" b="0" i="0" u="none" strike="noStrike" dirty="0">
                          <a:solidFill>
                            <a:srgbClr val="000000"/>
                          </a:solidFill>
                          <a:effectLst/>
                          <a:latin typeface="Trebuchet MS" panose="020B0603020202020204" pitchFamily="34" charset="0"/>
                        </a:rPr>
                        <a:t>32.4 </a:t>
                      </a:r>
                    </a:p>
                  </a:txBody>
                  <a:tcPr marL="9525" marR="9525" marT="9525" marB="0" anchor="ctr"/>
                </a:tc>
                <a:tc>
                  <a:txBody>
                    <a:bodyPr/>
                    <a:lstStyle/>
                    <a:p>
                      <a:pPr algn="ctr" fontAlgn="ctr"/>
                      <a:r>
                        <a:rPr lang="en-CA" sz="1050" b="0" i="0" u="none" strike="noStrike" dirty="0">
                          <a:solidFill>
                            <a:srgbClr val="000000"/>
                          </a:solidFill>
                          <a:effectLst/>
                          <a:latin typeface="Trebuchet MS" panose="020B0603020202020204" pitchFamily="34" charset="0"/>
                        </a:rPr>
                        <a:t>32.7 </a:t>
                      </a:r>
                    </a:p>
                  </a:txBody>
                  <a:tcPr marL="9525" marR="9525" marT="9525" marB="0" anchor="ctr"/>
                </a:tc>
                <a:tc>
                  <a:txBody>
                    <a:bodyPr/>
                    <a:lstStyle/>
                    <a:p>
                      <a:pPr algn="ctr" fontAlgn="ctr"/>
                      <a:r>
                        <a:rPr lang="en-CA" sz="1000" b="0" i="0" u="none" strike="noStrike" dirty="0">
                          <a:solidFill>
                            <a:srgbClr val="000000"/>
                          </a:solidFill>
                          <a:effectLst/>
                          <a:latin typeface="Trebuchet MS" panose="020B0603020202020204" pitchFamily="34" charset="0"/>
                        </a:rPr>
                        <a:t>33.0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14438509"/>
                  </a:ext>
                </a:extLst>
              </a:tr>
              <a:tr h="239004">
                <a:tc>
                  <a:txBody>
                    <a:bodyPr/>
                    <a:lstStyle/>
                    <a:p>
                      <a:pPr marL="90000" algn="l" fontAlgn="ctr"/>
                      <a:r>
                        <a:rPr lang="en-CA" sz="1050" u="none" strike="noStrike" dirty="0">
                          <a:effectLst/>
                          <a:latin typeface="Trebuchet MS" panose="020B0603020202020204" pitchFamily="34" charset="0"/>
                        </a:rPr>
                        <a:t>Add: Changes in Net Working Capital</a:t>
                      </a:r>
                      <a:endParaRPr lang="en-CA" sz="1050" b="0"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endParaRPr lang="en-CA" sz="1050" b="0"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tcPr>
                </a:tc>
                <a:tc>
                  <a:txBody>
                    <a:bodyPr/>
                    <a:lstStyle/>
                    <a:p>
                      <a:pPr algn="ctr" fontAlgn="ctr"/>
                      <a:endParaRPr lang="en-CA" sz="1050" b="0" i="0" u="none" strike="noStrike" dirty="0">
                        <a:solidFill>
                          <a:srgbClr val="000000"/>
                        </a:solidFill>
                        <a:effectLst/>
                        <a:latin typeface="Trebuchet MS" panose="020B0603020202020204" pitchFamily="34" charset="0"/>
                      </a:endParaRPr>
                    </a:p>
                  </a:txBody>
                  <a:tcPr marL="8258" marR="8258" marT="8258" marB="0" anchor="ctr"/>
                </a:tc>
                <a:tc>
                  <a:txBody>
                    <a:bodyPr/>
                    <a:lstStyle/>
                    <a:p>
                      <a:pPr algn="ctr" fontAlgn="ctr"/>
                      <a:endParaRPr lang="en-CA" sz="1050" b="0" i="0" u="none" strike="noStrike" dirty="0">
                        <a:solidFill>
                          <a:srgbClr val="000000"/>
                        </a:solidFill>
                        <a:effectLst/>
                        <a:latin typeface="Trebuchet MS" panose="020B0603020202020204" pitchFamily="34" charset="0"/>
                      </a:endParaRPr>
                    </a:p>
                  </a:txBody>
                  <a:tcPr marL="8258" marR="8258" marT="8258" marB="0" anchor="ctr">
                    <a:lnR w="12700" cap="flat" cmpd="sng" algn="ctr">
                      <a:solidFill>
                        <a:schemeClr val="tx1"/>
                      </a:solidFill>
                      <a:prstDash val="solid"/>
                      <a:round/>
                      <a:headEnd type="none" w="med" len="med"/>
                      <a:tailEnd type="none" w="med" len="med"/>
                    </a:lnR>
                  </a:tcPr>
                </a:tc>
                <a:tc>
                  <a:txBody>
                    <a:bodyPr/>
                    <a:lstStyle/>
                    <a:p>
                      <a:pPr algn="ctr" fontAlgn="ctr"/>
                      <a:r>
                        <a:rPr lang="en-CA" sz="1050" b="0" i="0" u="none" strike="noStrike" dirty="0">
                          <a:solidFill>
                            <a:srgbClr val="000000"/>
                          </a:solidFill>
                          <a:effectLst/>
                          <a:latin typeface="Trebuchet MS" panose="020B0603020202020204" pitchFamily="34" charset="0"/>
                        </a:rPr>
                        <a:t>(51.3)</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CA" sz="1050" b="0" i="0" u="none" strike="noStrike" dirty="0">
                          <a:solidFill>
                            <a:srgbClr val="000000"/>
                          </a:solidFill>
                          <a:effectLst/>
                          <a:latin typeface="Trebuchet MS" panose="020B0603020202020204" pitchFamily="34" charset="0"/>
                        </a:rPr>
                        <a:t>(37.6)</a:t>
                      </a:r>
                    </a:p>
                  </a:txBody>
                  <a:tcPr marL="9525" marR="9525" marT="9525" marB="0" anchor="ctr"/>
                </a:tc>
                <a:tc>
                  <a:txBody>
                    <a:bodyPr/>
                    <a:lstStyle/>
                    <a:p>
                      <a:pPr algn="ctr" fontAlgn="ctr"/>
                      <a:r>
                        <a:rPr lang="en-CA" sz="1050" b="0" i="0" u="none" strike="noStrike" dirty="0">
                          <a:solidFill>
                            <a:srgbClr val="000000"/>
                          </a:solidFill>
                          <a:effectLst/>
                          <a:latin typeface="Trebuchet MS" panose="020B0603020202020204" pitchFamily="34" charset="0"/>
                        </a:rPr>
                        <a:t>(44.2)</a:t>
                      </a:r>
                    </a:p>
                  </a:txBody>
                  <a:tcPr marL="9525" marR="9525" marT="9525" marB="0" anchor="ctr"/>
                </a:tc>
                <a:tc>
                  <a:txBody>
                    <a:bodyPr/>
                    <a:lstStyle/>
                    <a:p>
                      <a:pPr algn="ctr" fontAlgn="ctr"/>
                      <a:r>
                        <a:rPr lang="en-CA" sz="1050" b="0" i="0" u="none" strike="noStrike" dirty="0">
                          <a:solidFill>
                            <a:srgbClr val="000000"/>
                          </a:solidFill>
                          <a:effectLst/>
                          <a:latin typeface="Trebuchet MS" panose="020B0603020202020204" pitchFamily="34" charset="0"/>
                        </a:rPr>
                        <a:t>(53.0)</a:t>
                      </a:r>
                    </a:p>
                  </a:txBody>
                  <a:tcPr marL="9525" marR="9525" marT="9525" marB="0" anchor="ctr"/>
                </a:tc>
                <a:tc>
                  <a:txBody>
                    <a:bodyPr/>
                    <a:lstStyle/>
                    <a:p>
                      <a:pPr algn="ctr" fontAlgn="ctr"/>
                      <a:r>
                        <a:rPr lang="en-CA" sz="1050" b="0" i="0" u="none" strike="noStrike" dirty="0">
                          <a:solidFill>
                            <a:srgbClr val="000000"/>
                          </a:solidFill>
                          <a:effectLst/>
                          <a:latin typeface="Trebuchet MS" panose="020B0603020202020204" pitchFamily="34" charset="0"/>
                        </a:rPr>
                        <a:t>(52.9)</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9271237"/>
                  </a:ext>
                </a:extLst>
              </a:tr>
              <a:tr h="239004">
                <a:tc>
                  <a:txBody>
                    <a:bodyPr/>
                    <a:lstStyle/>
                    <a:p>
                      <a:pPr marL="90000" algn="l" fontAlgn="ctr"/>
                      <a:r>
                        <a:rPr lang="en-CA" sz="1050" b="1" u="none" strike="noStrike" dirty="0">
                          <a:effectLst/>
                          <a:latin typeface="Trebuchet MS" panose="020B0603020202020204" pitchFamily="34" charset="0"/>
                        </a:rPr>
                        <a:t>Unlevered CFO</a:t>
                      </a:r>
                      <a:endParaRPr lang="en-CA" sz="1050" b="1"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endParaRPr lang="en-CA" sz="1050" b="1"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tcPr>
                </a:tc>
                <a:tc>
                  <a:txBody>
                    <a:bodyPr/>
                    <a:lstStyle/>
                    <a:p>
                      <a:pPr algn="ctr" fontAlgn="ctr"/>
                      <a:endParaRPr lang="en-CA" sz="1050" b="1" i="0" u="none" strike="noStrike" dirty="0">
                        <a:solidFill>
                          <a:srgbClr val="000000"/>
                        </a:solidFill>
                        <a:effectLst/>
                        <a:latin typeface="Trebuchet MS" panose="020B0603020202020204" pitchFamily="34" charset="0"/>
                      </a:endParaRPr>
                    </a:p>
                  </a:txBody>
                  <a:tcPr marL="8258" marR="8258" marT="8258" marB="0" anchor="ctr"/>
                </a:tc>
                <a:tc>
                  <a:txBody>
                    <a:bodyPr/>
                    <a:lstStyle/>
                    <a:p>
                      <a:pPr algn="ctr" fontAlgn="ctr"/>
                      <a:endParaRPr lang="en-CA" sz="1050" b="1" i="0" u="none" strike="noStrike" dirty="0">
                        <a:solidFill>
                          <a:srgbClr val="000000"/>
                        </a:solidFill>
                        <a:effectLst/>
                        <a:latin typeface="Trebuchet MS" panose="020B0603020202020204" pitchFamily="34" charset="0"/>
                      </a:endParaRPr>
                    </a:p>
                  </a:txBody>
                  <a:tcPr marL="8258" marR="8258" marT="8258" marB="0" anchor="ctr">
                    <a:lnR w="12700" cap="flat" cmpd="sng" algn="ctr">
                      <a:solidFill>
                        <a:schemeClr val="tx1"/>
                      </a:solidFill>
                      <a:prstDash val="solid"/>
                      <a:round/>
                      <a:headEnd type="none" w="med" len="med"/>
                      <a:tailEnd type="none" w="med" len="med"/>
                    </a:lnR>
                  </a:tcPr>
                </a:tc>
                <a:tc>
                  <a:txBody>
                    <a:bodyPr/>
                    <a:lstStyle/>
                    <a:p>
                      <a:pPr algn="ctr" fontAlgn="ctr"/>
                      <a:r>
                        <a:rPr lang="en-CA" sz="1050" b="1" i="0" u="none" strike="noStrike">
                          <a:solidFill>
                            <a:srgbClr val="000000"/>
                          </a:solidFill>
                          <a:effectLst/>
                          <a:latin typeface="Trebuchet MS" panose="020B0603020202020204" pitchFamily="34" charset="0"/>
                        </a:rPr>
                        <a:t>844.5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CA" sz="1050" b="1" i="0" u="none" strike="noStrike" dirty="0">
                          <a:solidFill>
                            <a:srgbClr val="000000"/>
                          </a:solidFill>
                          <a:effectLst/>
                          <a:latin typeface="Trebuchet MS" panose="020B0603020202020204" pitchFamily="34" charset="0"/>
                        </a:rPr>
                        <a:t>1,107.2 </a:t>
                      </a:r>
                    </a:p>
                  </a:txBody>
                  <a:tcPr marL="9525" marR="9525" marT="9525" marB="0" anchor="ctr"/>
                </a:tc>
                <a:tc>
                  <a:txBody>
                    <a:bodyPr/>
                    <a:lstStyle/>
                    <a:p>
                      <a:pPr algn="ctr" fontAlgn="ctr"/>
                      <a:r>
                        <a:rPr lang="en-CA" sz="1050" b="1" i="0" u="none" strike="noStrike" dirty="0">
                          <a:solidFill>
                            <a:srgbClr val="000000"/>
                          </a:solidFill>
                          <a:effectLst/>
                          <a:latin typeface="Trebuchet MS" panose="020B0603020202020204" pitchFamily="34" charset="0"/>
                        </a:rPr>
                        <a:t>1,359.8 </a:t>
                      </a:r>
                    </a:p>
                  </a:txBody>
                  <a:tcPr marL="9525" marR="9525" marT="9525" marB="0" anchor="ctr"/>
                </a:tc>
                <a:tc>
                  <a:txBody>
                    <a:bodyPr/>
                    <a:lstStyle/>
                    <a:p>
                      <a:pPr algn="ctr" fontAlgn="ctr"/>
                      <a:r>
                        <a:rPr lang="en-CA" sz="1050" b="1" i="0" u="none" strike="noStrike" dirty="0">
                          <a:solidFill>
                            <a:srgbClr val="000000"/>
                          </a:solidFill>
                          <a:effectLst/>
                          <a:latin typeface="Trebuchet MS" panose="020B0603020202020204" pitchFamily="34" charset="0"/>
                        </a:rPr>
                        <a:t>1,598.7 </a:t>
                      </a:r>
                    </a:p>
                  </a:txBody>
                  <a:tcPr marL="9525" marR="9525" marT="9525" marB="0" anchor="ctr"/>
                </a:tc>
                <a:tc>
                  <a:txBody>
                    <a:bodyPr/>
                    <a:lstStyle/>
                    <a:p>
                      <a:pPr algn="ctr" fontAlgn="ctr"/>
                      <a:r>
                        <a:rPr lang="en-CA" sz="1000" b="1" i="0" u="none" strike="noStrike" dirty="0">
                          <a:solidFill>
                            <a:srgbClr val="000000"/>
                          </a:solidFill>
                          <a:effectLst/>
                          <a:latin typeface="Trebuchet MS" panose="020B0603020202020204" pitchFamily="34" charset="0"/>
                        </a:rPr>
                        <a:t>1,892.9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68883089"/>
                  </a:ext>
                </a:extLst>
              </a:tr>
              <a:tr h="239004">
                <a:tc>
                  <a:txBody>
                    <a:bodyPr/>
                    <a:lstStyle/>
                    <a:p>
                      <a:pPr marL="90000" algn="l" fontAlgn="ctr"/>
                      <a:r>
                        <a:rPr lang="en-CA" sz="1050" u="none" strike="noStrike" dirty="0">
                          <a:effectLst/>
                          <a:latin typeface="Trebuchet MS" panose="020B0603020202020204" pitchFamily="34" charset="0"/>
                        </a:rPr>
                        <a:t>Less: Capital Expenditures</a:t>
                      </a:r>
                      <a:endParaRPr lang="en-CA" sz="1050" b="0"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endParaRPr lang="en-CA" sz="1050" b="0" i="0" u="none" strike="noStrike">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tcPr>
                </a:tc>
                <a:tc>
                  <a:txBody>
                    <a:bodyPr/>
                    <a:lstStyle/>
                    <a:p>
                      <a:pPr algn="ctr" fontAlgn="ctr"/>
                      <a:endParaRPr lang="en-CA" sz="1050" b="0" i="0" u="none" strike="noStrike" dirty="0">
                        <a:solidFill>
                          <a:srgbClr val="000000"/>
                        </a:solidFill>
                        <a:effectLst/>
                        <a:latin typeface="Trebuchet MS" panose="020B0603020202020204" pitchFamily="34" charset="0"/>
                      </a:endParaRPr>
                    </a:p>
                  </a:txBody>
                  <a:tcPr marL="8258" marR="8258" marT="8258" marB="0" anchor="ctr"/>
                </a:tc>
                <a:tc>
                  <a:txBody>
                    <a:bodyPr/>
                    <a:lstStyle/>
                    <a:p>
                      <a:pPr algn="ctr" fontAlgn="ctr"/>
                      <a:endParaRPr lang="en-CA" sz="1050" b="0" i="0" u="none" strike="noStrike" dirty="0">
                        <a:solidFill>
                          <a:srgbClr val="000000"/>
                        </a:solidFill>
                        <a:effectLst/>
                        <a:latin typeface="Trebuchet MS" panose="020B0603020202020204" pitchFamily="34" charset="0"/>
                      </a:endParaRPr>
                    </a:p>
                  </a:txBody>
                  <a:tcPr marL="8258" marR="8258" marT="8258" marB="0" anchor="ctr">
                    <a:lnR w="12700" cap="flat" cmpd="sng" algn="ctr">
                      <a:solidFill>
                        <a:schemeClr val="tx1"/>
                      </a:solidFill>
                      <a:prstDash val="solid"/>
                      <a:round/>
                      <a:headEnd type="none" w="med" len="med"/>
                      <a:tailEnd type="none" w="med" len="med"/>
                    </a:lnR>
                  </a:tcPr>
                </a:tc>
                <a:tc>
                  <a:txBody>
                    <a:bodyPr/>
                    <a:lstStyle/>
                    <a:p>
                      <a:pPr algn="ctr" fontAlgn="ctr"/>
                      <a:r>
                        <a:rPr lang="en-CA" sz="1050" b="0" i="0" u="none" strike="noStrike" dirty="0">
                          <a:solidFill>
                            <a:srgbClr val="000000"/>
                          </a:solidFill>
                          <a:effectLst/>
                          <a:latin typeface="Trebuchet MS" panose="020B0603020202020204" pitchFamily="34" charset="0"/>
                        </a:rPr>
                        <a:t>(157.9)</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CA" sz="1050" b="0" i="0" u="none" strike="noStrike" dirty="0">
                          <a:solidFill>
                            <a:srgbClr val="000000"/>
                          </a:solidFill>
                          <a:effectLst/>
                          <a:latin typeface="Trebuchet MS" panose="020B0603020202020204" pitchFamily="34" charset="0"/>
                        </a:rPr>
                        <a:t>(225.8)</a:t>
                      </a:r>
                    </a:p>
                  </a:txBody>
                  <a:tcPr marL="9525" marR="9525" marT="9525" marB="0" anchor="ctr"/>
                </a:tc>
                <a:tc>
                  <a:txBody>
                    <a:bodyPr/>
                    <a:lstStyle/>
                    <a:p>
                      <a:pPr algn="ctr" fontAlgn="ctr"/>
                      <a:r>
                        <a:rPr lang="en-CA" sz="1050" b="0" i="0" u="none" strike="noStrike" dirty="0">
                          <a:solidFill>
                            <a:srgbClr val="000000"/>
                          </a:solidFill>
                          <a:effectLst/>
                          <a:latin typeface="Trebuchet MS" panose="020B0603020202020204" pitchFamily="34" charset="0"/>
                        </a:rPr>
                        <a:t>(283.0)</a:t>
                      </a:r>
                    </a:p>
                  </a:txBody>
                  <a:tcPr marL="9525" marR="9525" marT="9525" marB="0" anchor="ctr"/>
                </a:tc>
                <a:tc>
                  <a:txBody>
                    <a:bodyPr/>
                    <a:lstStyle/>
                    <a:p>
                      <a:pPr algn="ctr" fontAlgn="ctr"/>
                      <a:r>
                        <a:rPr lang="en-CA" sz="1050" b="0" i="0" u="none" strike="noStrike" dirty="0">
                          <a:solidFill>
                            <a:srgbClr val="000000"/>
                          </a:solidFill>
                          <a:effectLst/>
                          <a:latin typeface="Trebuchet MS" panose="020B0603020202020204" pitchFamily="34" charset="0"/>
                        </a:rPr>
                        <a:t>(302.8)</a:t>
                      </a:r>
                    </a:p>
                  </a:txBody>
                  <a:tcPr marL="9525" marR="9525" marT="9525" marB="0" anchor="ctr"/>
                </a:tc>
                <a:tc>
                  <a:txBody>
                    <a:bodyPr/>
                    <a:lstStyle/>
                    <a:p>
                      <a:pPr algn="ctr" fontAlgn="ctr"/>
                      <a:r>
                        <a:rPr lang="en-CA" sz="1000" b="0" i="0" u="none" strike="noStrike" dirty="0">
                          <a:solidFill>
                            <a:srgbClr val="000000"/>
                          </a:solidFill>
                          <a:effectLst/>
                          <a:latin typeface="Trebuchet MS" panose="020B0603020202020204" pitchFamily="34" charset="0"/>
                        </a:rPr>
                        <a:t>(324.0)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48857039"/>
                  </a:ext>
                </a:extLst>
              </a:tr>
              <a:tr h="239004">
                <a:tc>
                  <a:txBody>
                    <a:bodyPr/>
                    <a:lstStyle/>
                    <a:p>
                      <a:pPr marL="90000" algn="l" fontAlgn="ctr"/>
                      <a:r>
                        <a:rPr lang="en-CA" sz="1050" b="1" u="none" strike="noStrike" dirty="0">
                          <a:effectLst/>
                          <a:latin typeface="Trebuchet MS" panose="020B0603020202020204" pitchFamily="34" charset="0"/>
                        </a:rPr>
                        <a:t>Unlevered FCF</a:t>
                      </a:r>
                      <a:endParaRPr lang="en-CA" sz="1050" b="1"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ctr"/>
                      <a:endParaRPr lang="en-CA" sz="1050" b="1" i="0" u="none" strike="noStrike">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tcPr>
                </a:tc>
                <a:tc>
                  <a:txBody>
                    <a:bodyPr/>
                    <a:lstStyle/>
                    <a:p>
                      <a:pPr algn="ctr" fontAlgn="ctr"/>
                      <a:endParaRPr lang="en-CA" sz="1050" b="1" i="0" u="none" strike="noStrike">
                        <a:solidFill>
                          <a:srgbClr val="000000"/>
                        </a:solidFill>
                        <a:effectLst/>
                        <a:latin typeface="Trebuchet MS" panose="020B0603020202020204" pitchFamily="34" charset="0"/>
                      </a:endParaRPr>
                    </a:p>
                  </a:txBody>
                  <a:tcPr marL="8258" marR="8258" marT="8258" marB="0" anchor="ctr"/>
                </a:tc>
                <a:tc>
                  <a:txBody>
                    <a:bodyPr/>
                    <a:lstStyle/>
                    <a:p>
                      <a:pPr algn="ctr" fontAlgn="ctr"/>
                      <a:endParaRPr lang="en-CA" sz="1050" b="1" i="0" u="none" strike="noStrike" dirty="0">
                        <a:solidFill>
                          <a:srgbClr val="000000"/>
                        </a:solidFill>
                        <a:effectLst/>
                        <a:latin typeface="Trebuchet MS" panose="020B0603020202020204" pitchFamily="34" charset="0"/>
                      </a:endParaRPr>
                    </a:p>
                  </a:txBody>
                  <a:tcPr marL="8258" marR="8258" marT="8258" marB="0" anchor="ctr">
                    <a:lnR w="12700" cap="flat" cmpd="sng" algn="ctr">
                      <a:solidFill>
                        <a:schemeClr val="tx1"/>
                      </a:solidFill>
                      <a:prstDash val="solid"/>
                      <a:round/>
                      <a:headEnd type="none" w="med" len="med"/>
                      <a:tailEnd type="none" w="med" len="med"/>
                    </a:lnR>
                  </a:tcPr>
                </a:tc>
                <a:tc>
                  <a:txBody>
                    <a:bodyPr/>
                    <a:lstStyle/>
                    <a:p>
                      <a:pPr algn="ctr" fontAlgn="ctr"/>
                      <a:r>
                        <a:rPr lang="en-CA" sz="1050" b="1" i="0" u="none" strike="noStrike" dirty="0">
                          <a:solidFill>
                            <a:srgbClr val="000000"/>
                          </a:solidFill>
                          <a:effectLst/>
                          <a:latin typeface="Trebuchet MS" panose="020B0603020202020204" pitchFamily="34" charset="0"/>
                        </a:rPr>
                        <a:t>686.6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ctr"/>
                      <a:r>
                        <a:rPr lang="en-CA" sz="1050" b="1" i="0" u="none" strike="noStrike" dirty="0">
                          <a:solidFill>
                            <a:srgbClr val="000000"/>
                          </a:solidFill>
                          <a:effectLst/>
                          <a:latin typeface="Trebuchet MS" panose="020B0603020202020204" pitchFamily="34" charset="0"/>
                        </a:rPr>
                        <a:t>881.4 </a:t>
                      </a:r>
                    </a:p>
                  </a:txBody>
                  <a:tcPr marL="9525" marR="9525" marT="9525" marB="0" anchor="ctr"/>
                </a:tc>
                <a:tc>
                  <a:txBody>
                    <a:bodyPr/>
                    <a:lstStyle/>
                    <a:p>
                      <a:pPr algn="ctr" fontAlgn="ctr"/>
                      <a:r>
                        <a:rPr lang="en-CA" sz="1050" b="1" i="0" u="none" strike="noStrike" dirty="0">
                          <a:solidFill>
                            <a:srgbClr val="000000"/>
                          </a:solidFill>
                          <a:effectLst/>
                          <a:latin typeface="Trebuchet MS" panose="020B0603020202020204" pitchFamily="34" charset="0"/>
                        </a:rPr>
                        <a:t>1,076.8 </a:t>
                      </a:r>
                    </a:p>
                  </a:txBody>
                  <a:tcPr marL="9525" marR="9525" marT="9525" marB="0" anchor="ctr"/>
                </a:tc>
                <a:tc>
                  <a:txBody>
                    <a:bodyPr/>
                    <a:lstStyle/>
                    <a:p>
                      <a:pPr algn="ctr" fontAlgn="ctr"/>
                      <a:r>
                        <a:rPr lang="en-CA" sz="1050" b="1" i="0" u="none" strike="noStrike" dirty="0">
                          <a:solidFill>
                            <a:srgbClr val="000000"/>
                          </a:solidFill>
                          <a:effectLst/>
                          <a:latin typeface="Trebuchet MS" panose="020B0603020202020204" pitchFamily="34" charset="0"/>
                        </a:rPr>
                        <a:t>1,295.9 </a:t>
                      </a:r>
                    </a:p>
                  </a:txBody>
                  <a:tcPr marL="9525" marR="9525" marT="9525" marB="0" anchor="ctr"/>
                </a:tc>
                <a:tc>
                  <a:txBody>
                    <a:bodyPr/>
                    <a:lstStyle/>
                    <a:p>
                      <a:pPr algn="ctr" fontAlgn="ctr"/>
                      <a:r>
                        <a:rPr lang="en-CA" sz="1000" b="1" i="0" u="none" strike="noStrike" dirty="0">
                          <a:solidFill>
                            <a:srgbClr val="000000"/>
                          </a:solidFill>
                          <a:effectLst/>
                          <a:latin typeface="Trebuchet MS" panose="020B0603020202020204" pitchFamily="34" charset="0"/>
                        </a:rPr>
                        <a:t>1,568.9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82766282"/>
                  </a:ext>
                </a:extLst>
              </a:tr>
              <a:tr h="239004">
                <a:tc>
                  <a:txBody>
                    <a:bodyPr/>
                    <a:lstStyle/>
                    <a:p>
                      <a:pPr marL="90000" algn="l" fontAlgn="ctr"/>
                      <a:r>
                        <a:rPr lang="en-CA" sz="1050" b="1" u="none" strike="noStrike" dirty="0">
                          <a:effectLst/>
                          <a:latin typeface="Trebuchet MS" panose="020B0603020202020204" pitchFamily="34" charset="0"/>
                        </a:rPr>
                        <a:t>PV of Unlevered FCF</a:t>
                      </a:r>
                      <a:endParaRPr lang="en-CA" sz="1050" b="1"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CA" sz="1050" b="1" u="none" strike="noStrike" dirty="0">
                          <a:effectLst/>
                          <a:latin typeface="Trebuchet MS" panose="020B0603020202020204" pitchFamily="34" charset="0"/>
                        </a:rPr>
                        <a:t> </a:t>
                      </a:r>
                      <a:endParaRPr lang="en-CA" sz="1050" b="1" i="0" u="none" strike="noStrike" dirty="0">
                        <a:solidFill>
                          <a:srgbClr val="000000"/>
                        </a:solidFill>
                        <a:effectLst/>
                        <a:latin typeface="Trebuchet MS" panose="020B0603020202020204" pitchFamily="34" charset="0"/>
                      </a:endParaRPr>
                    </a:p>
                  </a:txBody>
                  <a:tcPr marL="8258" marR="8258" marT="8258"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CA" sz="1050" b="1" u="none" strike="noStrike" dirty="0">
                          <a:effectLst/>
                          <a:latin typeface="Trebuchet MS" panose="020B0603020202020204" pitchFamily="34" charset="0"/>
                        </a:rPr>
                        <a:t> </a:t>
                      </a:r>
                      <a:endParaRPr lang="en-CA" sz="1050" b="1" i="0" u="none" strike="noStrike" dirty="0">
                        <a:solidFill>
                          <a:srgbClr val="000000"/>
                        </a:solidFill>
                        <a:effectLst/>
                        <a:latin typeface="Trebuchet MS" panose="020B0603020202020204" pitchFamily="34" charset="0"/>
                      </a:endParaRPr>
                    </a:p>
                  </a:txBody>
                  <a:tcPr marL="8258" marR="8258" marT="8258" marB="0" anchor="ctr">
                    <a:lnB w="12700" cap="flat" cmpd="sng" algn="ctr">
                      <a:solidFill>
                        <a:schemeClr val="tx1"/>
                      </a:solidFill>
                      <a:prstDash val="solid"/>
                      <a:round/>
                      <a:headEnd type="none" w="med" len="med"/>
                      <a:tailEnd type="none" w="med" len="med"/>
                    </a:lnB>
                  </a:tcPr>
                </a:tc>
                <a:tc>
                  <a:txBody>
                    <a:bodyPr/>
                    <a:lstStyle/>
                    <a:p>
                      <a:pPr algn="ctr" fontAlgn="ctr"/>
                      <a:r>
                        <a:rPr lang="en-CA" sz="1050" b="1" u="none" strike="noStrike" dirty="0">
                          <a:effectLst/>
                          <a:latin typeface="Trebuchet MS" panose="020B0603020202020204" pitchFamily="34" charset="0"/>
                        </a:rPr>
                        <a:t> </a:t>
                      </a:r>
                      <a:endParaRPr lang="en-CA" sz="1050" b="1" i="0" u="none" strike="noStrike" dirty="0">
                        <a:solidFill>
                          <a:srgbClr val="000000"/>
                        </a:solidFill>
                        <a:effectLst/>
                        <a:latin typeface="Trebuchet MS" panose="020B0603020202020204" pitchFamily="34" charset="0"/>
                      </a:endParaRPr>
                    </a:p>
                  </a:txBody>
                  <a:tcPr marL="8258" marR="8258" marT="8258"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CA" sz="1050" b="1" i="0" u="none" strike="noStrike" dirty="0">
                          <a:solidFill>
                            <a:srgbClr val="000000"/>
                          </a:solidFill>
                          <a:effectLst/>
                          <a:latin typeface="Trebuchet MS" panose="020B0603020202020204" pitchFamily="34" charset="0"/>
                        </a:rPr>
                        <a:t>684.3 </a:t>
                      </a: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CA" sz="1050" b="1" i="0" u="none" strike="noStrike" dirty="0">
                          <a:solidFill>
                            <a:srgbClr val="000000"/>
                          </a:solidFill>
                          <a:effectLst/>
                          <a:latin typeface="Trebuchet MS" panose="020B0603020202020204" pitchFamily="34" charset="0"/>
                        </a:rPr>
                        <a:t>790.9 </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CA" sz="1050" b="1" i="0" u="none" strike="noStrike" dirty="0">
                          <a:solidFill>
                            <a:srgbClr val="000000"/>
                          </a:solidFill>
                          <a:effectLst/>
                          <a:latin typeface="Trebuchet MS" panose="020B0603020202020204" pitchFamily="34" charset="0"/>
                        </a:rPr>
                        <a:t>870.1 </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CA" sz="1050" b="1" i="0" u="none" strike="noStrike" dirty="0">
                          <a:solidFill>
                            <a:srgbClr val="000000"/>
                          </a:solidFill>
                          <a:effectLst/>
                          <a:latin typeface="Trebuchet MS" panose="020B0603020202020204" pitchFamily="34" charset="0"/>
                        </a:rPr>
                        <a:t>942.9 </a:t>
                      </a: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ctr"/>
                      <a:r>
                        <a:rPr lang="en-CA" sz="1000" b="1" i="0" u="none" strike="noStrike" dirty="0">
                          <a:solidFill>
                            <a:srgbClr val="000000"/>
                          </a:solidFill>
                          <a:effectLst/>
                          <a:latin typeface="Trebuchet MS" panose="020B0603020202020204" pitchFamily="34" charset="0"/>
                        </a:rPr>
                        <a:t>1,027.9 </a:t>
                      </a: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5763055"/>
                  </a:ext>
                </a:extLst>
              </a:tr>
            </a:tbl>
          </a:graphicData>
        </a:graphic>
      </p:graphicFrame>
      <p:sp>
        <p:nvSpPr>
          <p:cNvPr id="11" name="Arrow: Chevron 10">
            <a:extLst>
              <a:ext uri="{FF2B5EF4-FFF2-40B4-BE49-F238E27FC236}">
                <a16:creationId xmlns:a16="http://schemas.microsoft.com/office/drawing/2014/main" id="{E03238D3-48E4-4537-AADA-CDA219AAE9A0}"/>
              </a:ext>
            </a:extLst>
          </p:cNvPr>
          <p:cNvSpPr/>
          <p:nvPr/>
        </p:nvSpPr>
        <p:spPr>
          <a:xfrm>
            <a:off x="5080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Company Overview</a:t>
            </a:r>
          </a:p>
        </p:txBody>
      </p:sp>
      <p:sp>
        <p:nvSpPr>
          <p:cNvPr id="12" name="Arrow: Chevron 11">
            <a:extLst>
              <a:ext uri="{FF2B5EF4-FFF2-40B4-BE49-F238E27FC236}">
                <a16:creationId xmlns:a16="http://schemas.microsoft.com/office/drawing/2014/main" id="{7A89A371-5FD8-46FC-857C-F61278713B35}"/>
              </a:ext>
            </a:extLst>
          </p:cNvPr>
          <p:cNvSpPr/>
          <p:nvPr/>
        </p:nvSpPr>
        <p:spPr>
          <a:xfrm>
            <a:off x="22815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Industry Analysis</a:t>
            </a:r>
          </a:p>
        </p:txBody>
      </p:sp>
      <p:sp>
        <p:nvSpPr>
          <p:cNvPr id="13" name="Arrow: Chevron 12">
            <a:extLst>
              <a:ext uri="{FF2B5EF4-FFF2-40B4-BE49-F238E27FC236}">
                <a16:creationId xmlns:a16="http://schemas.microsoft.com/office/drawing/2014/main" id="{9379058C-9753-44B2-8276-76C73116D443}"/>
              </a:ext>
            </a:extLst>
          </p:cNvPr>
          <p:cNvSpPr/>
          <p:nvPr/>
        </p:nvSpPr>
        <p:spPr>
          <a:xfrm>
            <a:off x="40550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Investment Thesis</a:t>
            </a:r>
          </a:p>
        </p:txBody>
      </p:sp>
      <p:sp>
        <p:nvSpPr>
          <p:cNvPr id="14" name="Arrow: Chevron 13">
            <a:extLst>
              <a:ext uri="{FF2B5EF4-FFF2-40B4-BE49-F238E27FC236}">
                <a16:creationId xmlns:a16="http://schemas.microsoft.com/office/drawing/2014/main" id="{0C43F267-CC3A-4DAF-BD59-0FE819F64A02}"/>
              </a:ext>
            </a:extLst>
          </p:cNvPr>
          <p:cNvSpPr/>
          <p:nvPr/>
        </p:nvSpPr>
        <p:spPr>
          <a:xfrm>
            <a:off x="5828501" y="6478157"/>
            <a:ext cx="1879131" cy="305903"/>
          </a:xfrm>
          <a:prstGeom prst="chevron">
            <a:avLst/>
          </a:prstGeom>
          <a:solidFill>
            <a:srgbClr val="D41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Valuation </a:t>
            </a:r>
          </a:p>
        </p:txBody>
      </p:sp>
      <p:sp>
        <p:nvSpPr>
          <p:cNvPr id="15" name="Arrow: Chevron 14">
            <a:extLst>
              <a:ext uri="{FF2B5EF4-FFF2-40B4-BE49-F238E27FC236}">
                <a16:creationId xmlns:a16="http://schemas.microsoft.com/office/drawing/2014/main" id="{47A8824E-BCC7-4A26-9891-B66C4BD737E5}"/>
              </a:ext>
            </a:extLst>
          </p:cNvPr>
          <p:cNvSpPr/>
          <p:nvPr/>
        </p:nvSpPr>
        <p:spPr>
          <a:xfrm>
            <a:off x="76020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Risks &amp; Mitigants</a:t>
            </a:r>
          </a:p>
        </p:txBody>
      </p:sp>
      <p:sp>
        <p:nvSpPr>
          <p:cNvPr id="16" name="Arrow: Chevron 15">
            <a:extLst>
              <a:ext uri="{FF2B5EF4-FFF2-40B4-BE49-F238E27FC236}">
                <a16:creationId xmlns:a16="http://schemas.microsoft.com/office/drawing/2014/main" id="{C6873779-38E6-4BFE-9C86-ED8FF9C82ECF}"/>
              </a:ext>
            </a:extLst>
          </p:cNvPr>
          <p:cNvSpPr/>
          <p:nvPr/>
        </p:nvSpPr>
        <p:spPr>
          <a:xfrm>
            <a:off x="93755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Recommendation</a:t>
            </a:r>
          </a:p>
        </p:txBody>
      </p:sp>
      <p:graphicFrame>
        <p:nvGraphicFramePr>
          <p:cNvPr id="19" name="Table 18">
            <a:extLst>
              <a:ext uri="{FF2B5EF4-FFF2-40B4-BE49-F238E27FC236}">
                <a16:creationId xmlns:a16="http://schemas.microsoft.com/office/drawing/2014/main" id="{D78B69B7-0119-4DB2-B3A6-2F819384E821}"/>
              </a:ext>
            </a:extLst>
          </p:cNvPr>
          <p:cNvGraphicFramePr>
            <a:graphicFrameLocks noGrp="1"/>
          </p:cNvGraphicFramePr>
          <p:nvPr>
            <p:extLst>
              <p:ext uri="{D42A27DB-BD31-4B8C-83A1-F6EECF244321}">
                <p14:modId xmlns:p14="http://schemas.microsoft.com/office/powerpoint/2010/main" val="740091556"/>
              </p:ext>
            </p:extLst>
          </p:nvPr>
        </p:nvGraphicFramePr>
        <p:xfrm>
          <a:off x="390089" y="4397887"/>
          <a:ext cx="5617710" cy="1836265"/>
        </p:xfrm>
        <a:graphic>
          <a:graphicData uri="http://schemas.openxmlformats.org/drawingml/2006/table">
            <a:tbl>
              <a:tblPr>
                <a:tableStyleId>{2D5ABB26-0587-4C30-8999-92F81FD0307C}</a:tableStyleId>
              </a:tblPr>
              <a:tblGrid>
                <a:gridCol w="1719625">
                  <a:extLst>
                    <a:ext uri="{9D8B030D-6E8A-4147-A177-3AD203B41FA5}">
                      <a16:colId xmlns:a16="http://schemas.microsoft.com/office/drawing/2014/main" val="2192971799"/>
                    </a:ext>
                  </a:extLst>
                </a:gridCol>
                <a:gridCol w="779617">
                  <a:extLst>
                    <a:ext uri="{9D8B030D-6E8A-4147-A177-3AD203B41FA5}">
                      <a16:colId xmlns:a16="http://schemas.microsoft.com/office/drawing/2014/main" val="3850134421"/>
                    </a:ext>
                  </a:extLst>
                </a:gridCol>
                <a:gridCol w="779617">
                  <a:extLst>
                    <a:ext uri="{9D8B030D-6E8A-4147-A177-3AD203B41FA5}">
                      <a16:colId xmlns:a16="http://schemas.microsoft.com/office/drawing/2014/main" val="1291418127"/>
                    </a:ext>
                  </a:extLst>
                </a:gridCol>
                <a:gridCol w="779617">
                  <a:extLst>
                    <a:ext uri="{9D8B030D-6E8A-4147-A177-3AD203B41FA5}">
                      <a16:colId xmlns:a16="http://schemas.microsoft.com/office/drawing/2014/main" val="4148871608"/>
                    </a:ext>
                  </a:extLst>
                </a:gridCol>
                <a:gridCol w="779617">
                  <a:extLst>
                    <a:ext uri="{9D8B030D-6E8A-4147-A177-3AD203B41FA5}">
                      <a16:colId xmlns:a16="http://schemas.microsoft.com/office/drawing/2014/main" val="113318871"/>
                    </a:ext>
                  </a:extLst>
                </a:gridCol>
                <a:gridCol w="779617">
                  <a:extLst>
                    <a:ext uri="{9D8B030D-6E8A-4147-A177-3AD203B41FA5}">
                      <a16:colId xmlns:a16="http://schemas.microsoft.com/office/drawing/2014/main" val="2054977980"/>
                    </a:ext>
                  </a:extLst>
                </a:gridCol>
              </a:tblGrid>
              <a:tr h="167434">
                <a:tc rowSpan="2">
                  <a:txBody>
                    <a:bodyPr/>
                    <a:lstStyle/>
                    <a:p>
                      <a:pPr marL="90000" algn="l" fontAlgn="b"/>
                      <a:r>
                        <a:rPr lang="en-CA" sz="1000" b="1" u="none" strike="noStrike" dirty="0">
                          <a:solidFill>
                            <a:schemeClr val="bg1"/>
                          </a:solidFill>
                          <a:effectLst/>
                          <a:latin typeface="Trebuchet MS" panose="020B0603020202020204" pitchFamily="34" charset="0"/>
                        </a:rPr>
                        <a:t>Revenue Assumptions</a:t>
                      </a:r>
                      <a:endParaRPr lang="en-CA" sz="1000" b="1" i="0" u="none" strike="noStrike" dirty="0">
                        <a:solidFill>
                          <a:schemeClr val="bg1"/>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D41935"/>
                    </a:solidFill>
                  </a:tcPr>
                </a:tc>
                <a:tc>
                  <a:txBody>
                    <a:bodyPr/>
                    <a:lstStyle/>
                    <a:p>
                      <a:pPr algn="ctr" fontAlgn="b"/>
                      <a:r>
                        <a:rPr lang="en-CA" sz="1000" b="1" u="none" strike="noStrike" dirty="0">
                          <a:solidFill>
                            <a:schemeClr val="bg1"/>
                          </a:solidFill>
                          <a:effectLst/>
                          <a:latin typeface="Trebuchet MS" panose="020B0603020202020204" pitchFamily="34" charset="0"/>
                        </a:rPr>
                        <a:t>2020E</a:t>
                      </a:r>
                      <a:endParaRPr lang="en-CA" sz="1000" b="1" i="0" u="none" strike="noStrike" dirty="0">
                        <a:solidFill>
                          <a:schemeClr val="bg1"/>
                        </a:solidFill>
                        <a:effectLst/>
                        <a:latin typeface="Trebuchet MS" panose="020B0603020202020204" pitchFamily="34" charset="0"/>
                      </a:endParaRPr>
                    </a:p>
                  </a:txBody>
                  <a:tcPr marL="9525" marR="9525" marT="9525" marB="0" anchor="b">
                    <a:lnT w="12700" cap="flat" cmpd="sng" algn="ctr">
                      <a:solidFill>
                        <a:schemeClr val="tx1"/>
                      </a:solidFill>
                      <a:prstDash val="solid"/>
                      <a:round/>
                      <a:headEnd type="none" w="med" len="med"/>
                      <a:tailEnd type="none" w="med" len="med"/>
                    </a:lnT>
                    <a:solidFill>
                      <a:srgbClr val="D41935"/>
                    </a:solidFill>
                  </a:tcPr>
                </a:tc>
                <a:tc>
                  <a:txBody>
                    <a:bodyPr/>
                    <a:lstStyle/>
                    <a:p>
                      <a:pPr algn="ctr" fontAlgn="b"/>
                      <a:r>
                        <a:rPr lang="en-CA" sz="1000" b="1" u="none" strike="noStrike" dirty="0">
                          <a:solidFill>
                            <a:schemeClr val="bg1"/>
                          </a:solidFill>
                          <a:effectLst/>
                          <a:latin typeface="Trebuchet MS" panose="020B0603020202020204" pitchFamily="34" charset="0"/>
                        </a:rPr>
                        <a:t>2021E</a:t>
                      </a:r>
                      <a:endParaRPr lang="en-CA" sz="1000" b="1" i="0" u="none" strike="noStrike" dirty="0">
                        <a:solidFill>
                          <a:schemeClr val="bg1"/>
                        </a:solidFill>
                        <a:effectLst/>
                        <a:latin typeface="Trebuchet MS" panose="020B0603020202020204" pitchFamily="34" charset="0"/>
                      </a:endParaRPr>
                    </a:p>
                  </a:txBody>
                  <a:tcPr marL="9525" marR="9525" marT="9525" marB="0" anchor="b">
                    <a:lnT w="12700" cap="flat" cmpd="sng" algn="ctr">
                      <a:solidFill>
                        <a:schemeClr val="tx1"/>
                      </a:solidFill>
                      <a:prstDash val="solid"/>
                      <a:round/>
                      <a:headEnd type="none" w="med" len="med"/>
                      <a:tailEnd type="none" w="med" len="med"/>
                    </a:lnT>
                    <a:solidFill>
                      <a:srgbClr val="D41935"/>
                    </a:solidFill>
                  </a:tcPr>
                </a:tc>
                <a:tc>
                  <a:txBody>
                    <a:bodyPr/>
                    <a:lstStyle/>
                    <a:p>
                      <a:pPr algn="ctr" fontAlgn="b"/>
                      <a:r>
                        <a:rPr lang="en-CA" sz="1000" b="1" u="none" strike="noStrike" dirty="0">
                          <a:solidFill>
                            <a:schemeClr val="bg1"/>
                          </a:solidFill>
                          <a:effectLst/>
                          <a:latin typeface="Trebuchet MS" panose="020B0603020202020204" pitchFamily="34" charset="0"/>
                        </a:rPr>
                        <a:t>2022E</a:t>
                      </a:r>
                      <a:endParaRPr lang="en-CA" sz="1000" b="1" i="0" u="none" strike="noStrike" dirty="0">
                        <a:solidFill>
                          <a:schemeClr val="bg1"/>
                        </a:solidFill>
                        <a:effectLst/>
                        <a:latin typeface="Trebuchet MS" panose="020B0603020202020204" pitchFamily="34" charset="0"/>
                      </a:endParaRPr>
                    </a:p>
                  </a:txBody>
                  <a:tcPr marL="9525" marR="9525" marT="9525" marB="0" anchor="b">
                    <a:lnT w="12700" cap="flat" cmpd="sng" algn="ctr">
                      <a:solidFill>
                        <a:schemeClr val="tx1"/>
                      </a:solidFill>
                      <a:prstDash val="solid"/>
                      <a:round/>
                      <a:headEnd type="none" w="med" len="med"/>
                      <a:tailEnd type="none" w="med" len="med"/>
                    </a:lnT>
                    <a:solidFill>
                      <a:srgbClr val="D41935"/>
                    </a:solidFill>
                  </a:tcPr>
                </a:tc>
                <a:tc>
                  <a:txBody>
                    <a:bodyPr/>
                    <a:lstStyle/>
                    <a:p>
                      <a:pPr algn="ctr" fontAlgn="b"/>
                      <a:r>
                        <a:rPr lang="en-CA" sz="1000" b="1" u="none" strike="noStrike" dirty="0">
                          <a:solidFill>
                            <a:schemeClr val="bg1"/>
                          </a:solidFill>
                          <a:effectLst/>
                          <a:latin typeface="Trebuchet MS" panose="020B0603020202020204" pitchFamily="34" charset="0"/>
                        </a:rPr>
                        <a:t>2023E</a:t>
                      </a:r>
                      <a:endParaRPr lang="en-CA" sz="1000" b="1" i="0" u="none" strike="noStrike" dirty="0">
                        <a:solidFill>
                          <a:schemeClr val="bg1"/>
                        </a:solidFill>
                        <a:effectLst/>
                        <a:latin typeface="Trebuchet MS" panose="020B0603020202020204" pitchFamily="34" charset="0"/>
                      </a:endParaRPr>
                    </a:p>
                  </a:txBody>
                  <a:tcPr marL="9525" marR="9525" marT="9525" marB="0" anchor="b">
                    <a:lnT w="12700" cap="flat" cmpd="sng" algn="ctr">
                      <a:solidFill>
                        <a:schemeClr val="tx1"/>
                      </a:solidFill>
                      <a:prstDash val="solid"/>
                      <a:round/>
                      <a:headEnd type="none" w="med" len="med"/>
                      <a:tailEnd type="none" w="med" len="med"/>
                    </a:lnT>
                    <a:solidFill>
                      <a:srgbClr val="D41935"/>
                    </a:solidFill>
                  </a:tcPr>
                </a:tc>
                <a:tc>
                  <a:txBody>
                    <a:bodyPr/>
                    <a:lstStyle/>
                    <a:p>
                      <a:pPr algn="ctr" fontAlgn="b"/>
                      <a:r>
                        <a:rPr lang="en-CA" sz="1000" b="1" u="none" strike="noStrike" dirty="0">
                          <a:solidFill>
                            <a:schemeClr val="bg1"/>
                          </a:solidFill>
                          <a:effectLst/>
                          <a:latin typeface="Trebuchet MS" panose="020B0603020202020204" pitchFamily="34" charset="0"/>
                        </a:rPr>
                        <a:t>2024E</a:t>
                      </a:r>
                      <a:endParaRPr lang="en-CA" sz="1000" b="1" i="0" u="none" strike="noStrike" dirty="0">
                        <a:solidFill>
                          <a:schemeClr val="bg1"/>
                        </a:solidFill>
                        <a:effectLst/>
                        <a:latin typeface="Trebuchet MS" panose="020B0603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D41935"/>
                    </a:solidFill>
                  </a:tcPr>
                </a:tc>
                <a:extLst>
                  <a:ext uri="{0D108BD9-81ED-4DB2-BD59-A6C34878D82A}">
                    <a16:rowId xmlns:a16="http://schemas.microsoft.com/office/drawing/2014/main" val="2829184995"/>
                  </a:ext>
                </a:extLst>
              </a:tr>
              <a:tr h="167434">
                <a:tc vMerge="1">
                  <a:txBody>
                    <a:bodyPr/>
                    <a:lstStyle/>
                    <a:p>
                      <a:pPr algn="l" fontAlgn="b"/>
                      <a:endParaRPr lang="en-CA" sz="1000" b="0" i="0" u="none" strike="noStrike" dirty="0">
                        <a:solidFill>
                          <a:schemeClr val="bg1"/>
                        </a:solidFill>
                        <a:effectLst/>
                        <a:latin typeface="Helvetica" pitchFamily="2" charset="0"/>
                      </a:endParaRPr>
                    </a:p>
                  </a:txBody>
                  <a:tcPr marL="9525" marR="9525" marT="9525" marB="0" anchor="b">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75595"/>
                    </a:solidFill>
                  </a:tcPr>
                </a:tc>
                <a:tc>
                  <a:txBody>
                    <a:bodyPr/>
                    <a:lstStyle/>
                    <a:p>
                      <a:pPr algn="ctr" fontAlgn="b"/>
                      <a:r>
                        <a:rPr lang="en-CA" sz="900" b="1" u="none" strike="noStrike" dirty="0">
                          <a:solidFill>
                            <a:schemeClr val="bg1"/>
                          </a:solidFill>
                          <a:effectLst/>
                          <a:latin typeface="Trebuchet MS" panose="020B0603020202020204" pitchFamily="34" charset="0"/>
                        </a:rPr>
                        <a:t>03/30/2021</a:t>
                      </a:r>
                      <a:endParaRPr lang="en-CA" sz="900" b="1" i="0" u="none" strike="noStrike" dirty="0">
                        <a:solidFill>
                          <a:schemeClr val="bg1"/>
                        </a:solidFill>
                        <a:effectLst/>
                        <a:latin typeface="Trebuchet MS" panose="020B0603020202020204" pitchFamily="34" charset="0"/>
                      </a:endParaRPr>
                    </a:p>
                  </a:txBody>
                  <a:tcPr marL="9525" marR="9525" marT="9525" marB="0" anchor="b">
                    <a:solidFill>
                      <a:srgbClr val="D41935"/>
                    </a:solidFill>
                  </a:tcPr>
                </a:tc>
                <a:tc>
                  <a:txBody>
                    <a:bodyPr/>
                    <a:lstStyle/>
                    <a:p>
                      <a:pPr algn="ctr" fontAlgn="b"/>
                      <a:r>
                        <a:rPr lang="en-CA" sz="900" b="1" u="none" strike="noStrike" dirty="0">
                          <a:solidFill>
                            <a:srgbClr val="FFFFFF"/>
                          </a:solidFill>
                          <a:effectLst/>
                          <a:latin typeface="Trebuchet MS" panose="020B0603020202020204" pitchFamily="34" charset="0"/>
                        </a:rPr>
                        <a:t>02/02/2022</a:t>
                      </a:r>
                      <a:endParaRPr lang="en-CA" sz="900" b="1" i="0" u="none" strike="noStrike" dirty="0">
                        <a:solidFill>
                          <a:srgbClr val="FFFFFF"/>
                        </a:solidFill>
                        <a:effectLst/>
                        <a:latin typeface="Trebuchet MS" panose="020B0603020202020204" pitchFamily="34" charset="0"/>
                      </a:endParaRPr>
                    </a:p>
                  </a:txBody>
                  <a:tcPr marL="9525" marR="9525" marT="9525" marB="0" anchor="b">
                    <a:solidFill>
                      <a:srgbClr val="D41935"/>
                    </a:solidFill>
                  </a:tcPr>
                </a:tc>
                <a:tc>
                  <a:txBody>
                    <a:bodyPr/>
                    <a:lstStyle/>
                    <a:p>
                      <a:pPr algn="ctr" fontAlgn="b"/>
                      <a:r>
                        <a:rPr lang="en-CA" sz="900" b="1" u="none" strike="noStrike" dirty="0">
                          <a:solidFill>
                            <a:srgbClr val="FFFFFF"/>
                          </a:solidFill>
                          <a:effectLst/>
                          <a:latin typeface="Trebuchet MS" panose="020B0603020202020204" pitchFamily="34" charset="0"/>
                        </a:rPr>
                        <a:t>02/02/2023</a:t>
                      </a:r>
                      <a:endParaRPr lang="en-CA" sz="900" b="1" i="0" u="none" strike="noStrike" dirty="0">
                        <a:solidFill>
                          <a:srgbClr val="FFFFFF"/>
                        </a:solidFill>
                        <a:effectLst/>
                        <a:latin typeface="Trebuchet MS" panose="020B0603020202020204" pitchFamily="34" charset="0"/>
                      </a:endParaRPr>
                    </a:p>
                  </a:txBody>
                  <a:tcPr marL="9525" marR="9525" marT="9525" marB="0" anchor="b">
                    <a:solidFill>
                      <a:srgbClr val="D41935"/>
                    </a:solidFill>
                  </a:tcPr>
                </a:tc>
                <a:tc>
                  <a:txBody>
                    <a:bodyPr/>
                    <a:lstStyle/>
                    <a:p>
                      <a:pPr algn="ctr" fontAlgn="b"/>
                      <a:r>
                        <a:rPr lang="en-CA" sz="900" b="1" u="none" strike="noStrike" dirty="0">
                          <a:solidFill>
                            <a:srgbClr val="FFFFFF"/>
                          </a:solidFill>
                          <a:effectLst/>
                          <a:latin typeface="Trebuchet MS" panose="020B0603020202020204" pitchFamily="34" charset="0"/>
                        </a:rPr>
                        <a:t>02/02/2024</a:t>
                      </a:r>
                      <a:endParaRPr lang="en-CA" sz="900" b="1" i="0" u="none" strike="noStrike" dirty="0">
                        <a:solidFill>
                          <a:srgbClr val="FFFFFF"/>
                        </a:solidFill>
                        <a:effectLst/>
                        <a:latin typeface="Trebuchet MS" panose="020B0603020202020204" pitchFamily="34" charset="0"/>
                      </a:endParaRPr>
                    </a:p>
                  </a:txBody>
                  <a:tcPr marL="9525" marR="9525" marT="9525" marB="0" anchor="b">
                    <a:solidFill>
                      <a:srgbClr val="D41935"/>
                    </a:solidFill>
                  </a:tcPr>
                </a:tc>
                <a:tc>
                  <a:txBody>
                    <a:bodyPr/>
                    <a:lstStyle/>
                    <a:p>
                      <a:pPr algn="ctr" fontAlgn="b"/>
                      <a:r>
                        <a:rPr lang="en-CA" sz="900" b="1" u="none" strike="noStrike" dirty="0">
                          <a:solidFill>
                            <a:srgbClr val="FFFFFF"/>
                          </a:solidFill>
                          <a:effectLst/>
                          <a:latin typeface="Trebuchet MS" panose="020B0603020202020204" pitchFamily="34" charset="0"/>
                        </a:rPr>
                        <a:t>02/02/2025</a:t>
                      </a:r>
                      <a:endParaRPr lang="en-CA" sz="900" b="1" i="0" u="none" strike="noStrike" dirty="0">
                        <a:solidFill>
                          <a:srgbClr val="FFFFFF"/>
                        </a:solidFill>
                        <a:effectLst/>
                        <a:latin typeface="Trebuchet MS" panose="020B0603020202020204" pitchFamily="34" charset="0"/>
                      </a:endParaRPr>
                    </a:p>
                  </a:txBody>
                  <a:tcPr marL="9525" marR="9525" marT="9525" marB="0" anchor="b">
                    <a:lnR w="12700" cap="flat" cmpd="sng" algn="ctr">
                      <a:solidFill>
                        <a:schemeClr val="tx1"/>
                      </a:solidFill>
                      <a:prstDash val="solid"/>
                      <a:round/>
                      <a:headEnd type="none" w="med" len="med"/>
                      <a:tailEnd type="none" w="med" len="med"/>
                    </a:lnR>
                    <a:solidFill>
                      <a:srgbClr val="D41935"/>
                    </a:solidFill>
                  </a:tcPr>
                </a:tc>
                <a:extLst>
                  <a:ext uri="{0D108BD9-81ED-4DB2-BD59-A6C34878D82A}">
                    <a16:rowId xmlns:a16="http://schemas.microsoft.com/office/drawing/2014/main" val="268086708"/>
                  </a:ext>
                </a:extLst>
              </a:tr>
              <a:tr h="167434">
                <a:tc>
                  <a:txBody>
                    <a:bodyPr/>
                    <a:lstStyle/>
                    <a:p>
                      <a:pPr marL="90000" algn="l" fontAlgn="ctr"/>
                      <a:r>
                        <a:rPr lang="en-CA" sz="1000" b="1" u="none" strike="noStrike" dirty="0">
                          <a:solidFill>
                            <a:srgbClr val="000000"/>
                          </a:solidFill>
                          <a:effectLst/>
                          <a:latin typeface="Trebuchet MS" panose="020B0603020202020204" pitchFamily="34" charset="0"/>
                        </a:rPr>
                        <a:t>Company Operated Stores</a:t>
                      </a:r>
                      <a:endParaRPr lang="en-CA" sz="1000" b="1"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28124867"/>
                  </a:ext>
                </a:extLst>
              </a:tr>
              <a:tr h="167434">
                <a:tc>
                  <a:txBody>
                    <a:bodyPr/>
                    <a:lstStyle/>
                    <a:p>
                      <a:pPr marL="90000" algn="l" fontAlgn="ctr"/>
                      <a:r>
                        <a:rPr lang="en-CA" sz="1000" u="none" strike="noStrike" dirty="0">
                          <a:effectLst/>
                          <a:latin typeface="Trebuchet MS" panose="020B0603020202020204" pitchFamily="34" charset="0"/>
                        </a:rPr>
                        <a:t>Bear Case</a:t>
                      </a:r>
                      <a:endParaRPr lang="en-CA" sz="10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000" u="none" strike="noStrike" dirty="0">
                          <a:effectLst/>
                          <a:latin typeface="Trebuchet MS" panose="020B0603020202020204" pitchFamily="34" charset="0"/>
                        </a:rPr>
                        <a:t>-5.1%</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u="none" strike="noStrike" dirty="0">
                          <a:effectLst/>
                          <a:latin typeface="Trebuchet MS" panose="020B0603020202020204" pitchFamily="34" charset="0"/>
                        </a:rPr>
                        <a:t>16.2%</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u="none" strike="noStrike" dirty="0">
                          <a:effectLst/>
                          <a:latin typeface="Trebuchet MS" panose="020B0603020202020204" pitchFamily="34" charset="0"/>
                        </a:rPr>
                        <a:t>15.1%</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u="none" strike="noStrike" dirty="0">
                          <a:effectLst/>
                          <a:latin typeface="Trebuchet MS" panose="020B0603020202020204" pitchFamily="34" charset="0"/>
                        </a:rPr>
                        <a:t>15.1%</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u="none" strike="noStrike" dirty="0">
                          <a:effectLst/>
                          <a:latin typeface="Trebuchet MS" panose="020B0603020202020204" pitchFamily="34" charset="0"/>
                        </a:rPr>
                        <a:t>12.9%</a:t>
                      </a:r>
                      <a:endParaRPr lang="en-CA" sz="1000" b="0" i="0" u="none" strike="noStrike" dirty="0">
                        <a:solidFill>
                          <a:srgbClr val="000000"/>
                        </a:solidFill>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0200152"/>
                  </a:ext>
                </a:extLst>
              </a:tr>
              <a:tr h="167434">
                <a:tc>
                  <a:txBody>
                    <a:bodyPr/>
                    <a:lstStyle/>
                    <a:p>
                      <a:pPr marL="90000" algn="l" fontAlgn="ctr"/>
                      <a:r>
                        <a:rPr lang="en-CA" sz="1000" u="none" strike="noStrike" dirty="0">
                          <a:effectLst/>
                          <a:latin typeface="Trebuchet MS" panose="020B0603020202020204" pitchFamily="34" charset="0"/>
                        </a:rPr>
                        <a:t>Base Case</a:t>
                      </a:r>
                      <a:endParaRPr lang="en-CA" sz="10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000" b="0" u="none" strike="noStrike" dirty="0">
                          <a:solidFill>
                            <a:srgbClr val="000000"/>
                          </a:solidFill>
                          <a:effectLst/>
                          <a:latin typeface="Trebuchet MS" panose="020B0603020202020204" pitchFamily="34" charset="0"/>
                        </a:rPr>
                        <a:t>-2.6%</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b="0" u="none" strike="noStrike" dirty="0">
                          <a:solidFill>
                            <a:srgbClr val="000000"/>
                          </a:solidFill>
                          <a:effectLst/>
                          <a:latin typeface="Trebuchet MS" panose="020B0603020202020204" pitchFamily="34" charset="0"/>
                        </a:rPr>
                        <a:t>18.7%</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b="0" u="none" strike="noStrike" dirty="0">
                          <a:solidFill>
                            <a:srgbClr val="000000"/>
                          </a:solidFill>
                          <a:effectLst/>
                          <a:latin typeface="Trebuchet MS" panose="020B0603020202020204" pitchFamily="34" charset="0"/>
                        </a:rPr>
                        <a:t>17.6%</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b="0" u="none" strike="noStrike" dirty="0">
                          <a:solidFill>
                            <a:srgbClr val="000000"/>
                          </a:solidFill>
                          <a:effectLst/>
                          <a:latin typeface="Trebuchet MS" panose="020B0603020202020204" pitchFamily="34" charset="0"/>
                        </a:rPr>
                        <a:t>17.6%</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b="0" u="none" strike="noStrike" dirty="0">
                          <a:solidFill>
                            <a:srgbClr val="000000"/>
                          </a:solidFill>
                          <a:effectLst/>
                          <a:latin typeface="Trebuchet MS" panose="020B0603020202020204" pitchFamily="34" charset="0"/>
                        </a:rPr>
                        <a:t>15.4%</a:t>
                      </a:r>
                      <a:endParaRPr lang="en-CA" sz="1000" b="0" i="0" u="none" strike="noStrike" dirty="0">
                        <a:solidFill>
                          <a:srgbClr val="000000"/>
                        </a:solidFill>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34849076"/>
                  </a:ext>
                </a:extLst>
              </a:tr>
              <a:tr h="167434">
                <a:tc>
                  <a:txBody>
                    <a:bodyPr/>
                    <a:lstStyle/>
                    <a:p>
                      <a:pPr marL="90000" algn="l" fontAlgn="ctr"/>
                      <a:r>
                        <a:rPr lang="en-CA" sz="1000" u="none" strike="noStrike" dirty="0">
                          <a:effectLst/>
                          <a:latin typeface="Trebuchet MS" panose="020B0603020202020204" pitchFamily="34" charset="0"/>
                        </a:rPr>
                        <a:t>Bull Case</a:t>
                      </a:r>
                      <a:endParaRPr lang="en-CA" sz="10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000" b="0" u="none" strike="noStrike" dirty="0">
                          <a:solidFill>
                            <a:srgbClr val="000000"/>
                          </a:solidFill>
                          <a:effectLst/>
                          <a:latin typeface="Trebuchet MS" panose="020B0603020202020204" pitchFamily="34" charset="0"/>
                        </a:rPr>
                        <a:t>-0.1%</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u="none" strike="noStrike" dirty="0">
                          <a:effectLst/>
                          <a:latin typeface="Trebuchet MS" panose="020B0603020202020204" pitchFamily="34" charset="0"/>
                        </a:rPr>
                        <a:t>21.2%</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u="none" strike="noStrike" dirty="0">
                          <a:effectLst/>
                          <a:latin typeface="Trebuchet MS" panose="020B0603020202020204" pitchFamily="34" charset="0"/>
                        </a:rPr>
                        <a:t>20.1%</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u="none" strike="noStrike" dirty="0">
                          <a:effectLst/>
                          <a:latin typeface="Trebuchet MS" panose="020B0603020202020204" pitchFamily="34" charset="0"/>
                        </a:rPr>
                        <a:t>20.1%</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u="none" strike="noStrike" dirty="0">
                          <a:effectLst/>
                          <a:latin typeface="Trebuchet MS" panose="020B0603020202020204" pitchFamily="34" charset="0"/>
                        </a:rPr>
                        <a:t>17.9%</a:t>
                      </a:r>
                      <a:endParaRPr lang="en-CA" sz="1000" b="0" i="0" u="none" strike="noStrike" dirty="0">
                        <a:solidFill>
                          <a:srgbClr val="000000"/>
                        </a:solidFill>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95397090"/>
                  </a:ext>
                </a:extLst>
              </a:tr>
              <a:tr h="61667">
                <a:tc>
                  <a:txBody>
                    <a:bodyPr/>
                    <a:lstStyle/>
                    <a:p>
                      <a:pPr marL="90000" algn="l" fontAlgn="ctr"/>
                      <a:endParaRPr lang="en-CA" sz="5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u="none" strike="noStrike" dirty="0">
                          <a:effectLst/>
                          <a:latin typeface="Trebuchet MS" panose="020B0603020202020204" pitchFamily="34" charset="0"/>
                        </a:rPr>
                        <a:t> </a:t>
                      </a:r>
                      <a:endParaRPr lang="en-CA" sz="1000" b="0" i="0" u="none" strike="noStrike" dirty="0">
                        <a:solidFill>
                          <a:srgbClr val="000000"/>
                        </a:solidFill>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4112006"/>
                  </a:ext>
                </a:extLst>
              </a:tr>
              <a:tr h="167434">
                <a:tc>
                  <a:txBody>
                    <a:bodyPr/>
                    <a:lstStyle/>
                    <a:p>
                      <a:pPr marL="90000" algn="l" fontAlgn="ctr"/>
                      <a:r>
                        <a:rPr lang="en-CA" sz="1000" b="1" u="none" strike="noStrike" dirty="0">
                          <a:solidFill>
                            <a:srgbClr val="000000"/>
                          </a:solidFill>
                          <a:effectLst/>
                          <a:latin typeface="Trebuchet MS" panose="020B0603020202020204" pitchFamily="34" charset="0"/>
                        </a:rPr>
                        <a:t>Direct to Consumer </a:t>
                      </a:r>
                      <a:endParaRPr lang="en-CA" sz="1000" b="1"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21433975"/>
                  </a:ext>
                </a:extLst>
              </a:tr>
              <a:tr h="167434">
                <a:tc>
                  <a:txBody>
                    <a:bodyPr/>
                    <a:lstStyle/>
                    <a:p>
                      <a:pPr marL="90000" algn="l" fontAlgn="ctr"/>
                      <a:r>
                        <a:rPr lang="en-CA" sz="1000" u="none" strike="noStrike" dirty="0">
                          <a:effectLst/>
                          <a:latin typeface="Trebuchet MS" panose="020B0603020202020204" pitchFamily="34" charset="0"/>
                        </a:rPr>
                        <a:t>Bear Case</a:t>
                      </a:r>
                      <a:endParaRPr lang="en-CA" sz="10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000" u="none" strike="noStrike" dirty="0">
                          <a:effectLst/>
                          <a:latin typeface="Trebuchet MS" panose="020B0603020202020204" pitchFamily="34" charset="0"/>
                        </a:rPr>
                        <a:t>43.0%</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u="none" strike="noStrike" dirty="0">
                          <a:effectLst/>
                          <a:latin typeface="Trebuchet MS" panose="020B0603020202020204" pitchFamily="34" charset="0"/>
                        </a:rPr>
                        <a:t>26.0%</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u="none" strike="noStrike" dirty="0">
                          <a:effectLst/>
                          <a:latin typeface="Trebuchet MS" panose="020B0603020202020204" pitchFamily="34" charset="0"/>
                        </a:rPr>
                        <a:t>23.0%</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u="none" strike="noStrike" dirty="0">
                          <a:effectLst/>
                          <a:latin typeface="Trebuchet MS" panose="020B0603020202020204" pitchFamily="34" charset="0"/>
                        </a:rPr>
                        <a:t>23.0%</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u="none" strike="noStrike" dirty="0">
                          <a:effectLst/>
                          <a:latin typeface="Trebuchet MS" panose="020B0603020202020204" pitchFamily="34" charset="0"/>
                        </a:rPr>
                        <a:t>23.0%</a:t>
                      </a:r>
                      <a:endParaRPr lang="en-CA" sz="1000" b="0" i="0" u="none" strike="noStrike" dirty="0">
                        <a:solidFill>
                          <a:srgbClr val="000000"/>
                        </a:solidFill>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53848243"/>
                  </a:ext>
                </a:extLst>
              </a:tr>
              <a:tr h="167434">
                <a:tc>
                  <a:txBody>
                    <a:bodyPr/>
                    <a:lstStyle/>
                    <a:p>
                      <a:pPr marL="90000" algn="l" fontAlgn="ctr"/>
                      <a:r>
                        <a:rPr lang="en-CA" sz="1000" u="none" strike="noStrike" dirty="0">
                          <a:effectLst/>
                          <a:latin typeface="Trebuchet MS" panose="020B0603020202020204" pitchFamily="34" charset="0"/>
                        </a:rPr>
                        <a:t>Base Case</a:t>
                      </a:r>
                      <a:endParaRPr lang="en-CA" sz="10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000" b="0" u="none" strike="noStrike" dirty="0">
                          <a:solidFill>
                            <a:srgbClr val="000000"/>
                          </a:solidFill>
                          <a:effectLst/>
                          <a:latin typeface="Trebuchet MS" panose="020B0603020202020204" pitchFamily="34" charset="0"/>
                        </a:rPr>
                        <a:t>45.0%</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b="0" u="none" strike="noStrike">
                          <a:solidFill>
                            <a:srgbClr val="000000"/>
                          </a:solidFill>
                          <a:effectLst/>
                          <a:latin typeface="Trebuchet MS" panose="020B0603020202020204" pitchFamily="34" charset="0"/>
                        </a:rPr>
                        <a:t>28.0%</a:t>
                      </a:r>
                      <a:endParaRPr lang="en-CA" sz="10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b="0" u="none" strike="noStrike" dirty="0">
                          <a:solidFill>
                            <a:srgbClr val="000000"/>
                          </a:solidFill>
                          <a:effectLst/>
                          <a:latin typeface="Trebuchet MS" panose="020B0603020202020204" pitchFamily="34" charset="0"/>
                        </a:rPr>
                        <a:t>25.0%</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b="0" u="none" strike="noStrike" dirty="0">
                          <a:solidFill>
                            <a:srgbClr val="000000"/>
                          </a:solidFill>
                          <a:effectLst/>
                          <a:latin typeface="Trebuchet MS" panose="020B0603020202020204" pitchFamily="34" charset="0"/>
                        </a:rPr>
                        <a:t>20.0%</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b="0" u="none" strike="noStrike" dirty="0">
                          <a:solidFill>
                            <a:srgbClr val="000000"/>
                          </a:solidFill>
                          <a:effectLst/>
                          <a:latin typeface="Trebuchet MS" panose="020B0603020202020204" pitchFamily="34" charset="0"/>
                        </a:rPr>
                        <a:t>20.0%</a:t>
                      </a:r>
                      <a:endParaRPr lang="en-CA" sz="1000" b="0" i="0" u="none" strike="noStrike" dirty="0">
                        <a:solidFill>
                          <a:srgbClr val="000000"/>
                        </a:solidFill>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87332811"/>
                  </a:ext>
                </a:extLst>
              </a:tr>
              <a:tr h="167434">
                <a:tc>
                  <a:txBody>
                    <a:bodyPr/>
                    <a:lstStyle/>
                    <a:p>
                      <a:pPr marL="90000" algn="l" fontAlgn="ctr"/>
                      <a:r>
                        <a:rPr lang="en-CA" sz="1000" u="none" strike="noStrike" dirty="0">
                          <a:effectLst/>
                          <a:latin typeface="Trebuchet MS" panose="020B0603020202020204" pitchFamily="34" charset="0"/>
                        </a:rPr>
                        <a:t>Bull Case</a:t>
                      </a:r>
                      <a:endParaRPr lang="en-CA" sz="10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CA" sz="1000" u="none" strike="noStrike" dirty="0">
                          <a:effectLst/>
                          <a:latin typeface="Trebuchet MS" panose="020B0603020202020204" pitchFamily="34" charset="0"/>
                        </a:rPr>
                        <a:t>47.0%</a:t>
                      </a:r>
                      <a:endParaRPr lang="en-CA" sz="1000" b="0" i="0" u="none" strike="noStrike" dirty="0">
                        <a:solidFill>
                          <a:srgbClr val="000000"/>
                        </a:solidFill>
                        <a:effectLst/>
                        <a:latin typeface="Trebuchet MS" panose="020B060302020202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CA" sz="1000" u="none" strike="noStrike" dirty="0">
                          <a:effectLst/>
                          <a:latin typeface="Trebuchet MS" panose="020B0603020202020204" pitchFamily="34" charset="0"/>
                        </a:rPr>
                        <a:t>30.0%</a:t>
                      </a:r>
                      <a:endParaRPr lang="en-CA" sz="1000" b="0" i="0" u="none" strike="noStrike" dirty="0">
                        <a:solidFill>
                          <a:srgbClr val="000000"/>
                        </a:solidFill>
                        <a:effectLst/>
                        <a:latin typeface="Trebuchet MS" panose="020B060302020202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CA" sz="1000" b="0" u="none" strike="noStrike" dirty="0">
                          <a:solidFill>
                            <a:srgbClr val="000000"/>
                          </a:solidFill>
                          <a:effectLst/>
                          <a:latin typeface="Trebuchet MS" panose="020B0603020202020204" pitchFamily="34" charset="0"/>
                        </a:rPr>
                        <a:t>27.0%</a:t>
                      </a:r>
                      <a:endParaRPr lang="en-CA" sz="1000" b="0" i="0" u="none" strike="noStrike" dirty="0">
                        <a:solidFill>
                          <a:srgbClr val="000000"/>
                        </a:solidFill>
                        <a:effectLst/>
                        <a:latin typeface="Trebuchet MS" panose="020B060302020202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CA" sz="1000" u="none" strike="noStrike" dirty="0">
                          <a:effectLst/>
                          <a:latin typeface="Trebuchet MS" panose="020B0603020202020204" pitchFamily="34" charset="0"/>
                        </a:rPr>
                        <a:t>27.0%</a:t>
                      </a:r>
                      <a:endParaRPr lang="en-CA" sz="1000" b="0" i="0" u="none" strike="noStrike" dirty="0">
                        <a:solidFill>
                          <a:srgbClr val="000000"/>
                        </a:solidFill>
                        <a:effectLst/>
                        <a:latin typeface="Trebuchet MS" panose="020B060302020202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algn="ctr" fontAlgn="b"/>
                      <a:r>
                        <a:rPr lang="en-CA" sz="1000" u="none" strike="noStrike" dirty="0">
                          <a:effectLst/>
                          <a:latin typeface="Trebuchet MS" panose="020B0603020202020204" pitchFamily="34" charset="0"/>
                        </a:rPr>
                        <a:t>27.0%</a:t>
                      </a:r>
                      <a:endParaRPr lang="en-CA" sz="1000" b="0" i="0" u="none" strike="noStrike" dirty="0">
                        <a:solidFill>
                          <a:srgbClr val="000000"/>
                        </a:solidFill>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3282370"/>
                  </a:ext>
                </a:extLst>
              </a:tr>
            </a:tbl>
          </a:graphicData>
        </a:graphic>
      </p:graphicFrame>
      <p:graphicFrame>
        <p:nvGraphicFramePr>
          <p:cNvPr id="20" name="Table 19">
            <a:extLst>
              <a:ext uri="{FF2B5EF4-FFF2-40B4-BE49-F238E27FC236}">
                <a16:creationId xmlns:a16="http://schemas.microsoft.com/office/drawing/2014/main" id="{0C14772E-D66A-489B-A40E-B73057BC6F6C}"/>
              </a:ext>
            </a:extLst>
          </p:cNvPr>
          <p:cNvGraphicFramePr>
            <a:graphicFrameLocks noGrp="1"/>
          </p:cNvGraphicFramePr>
          <p:nvPr>
            <p:extLst>
              <p:ext uri="{D42A27DB-BD31-4B8C-83A1-F6EECF244321}">
                <p14:modId xmlns:p14="http://schemas.microsoft.com/office/powerpoint/2010/main" val="994185923"/>
              </p:ext>
            </p:extLst>
          </p:nvPr>
        </p:nvGraphicFramePr>
        <p:xfrm>
          <a:off x="6096000" y="4401569"/>
          <a:ext cx="5617710" cy="1836265"/>
        </p:xfrm>
        <a:graphic>
          <a:graphicData uri="http://schemas.openxmlformats.org/drawingml/2006/table">
            <a:tbl>
              <a:tblPr>
                <a:tableStyleId>{2D5ABB26-0587-4C30-8999-92F81FD0307C}</a:tableStyleId>
              </a:tblPr>
              <a:tblGrid>
                <a:gridCol w="1719625">
                  <a:extLst>
                    <a:ext uri="{9D8B030D-6E8A-4147-A177-3AD203B41FA5}">
                      <a16:colId xmlns:a16="http://schemas.microsoft.com/office/drawing/2014/main" val="2192971799"/>
                    </a:ext>
                  </a:extLst>
                </a:gridCol>
                <a:gridCol w="779617">
                  <a:extLst>
                    <a:ext uri="{9D8B030D-6E8A-4147-A177-3AD203B41FA5}">
                      <a16:colId xmlns:a16="http://schemas.microsoft.com/office/drawing/2014/main" val="3850134421"/>
                    </a:ext>
                  </a:extLst>
                </a:gridCol>
                <a:gridCol w="779617">
                  <a:extLst>
                    <a:ext uri="{9D8B030D-6E8A-4147-A177-3AD203B41FA5}">
                      <a16:colId xmlns:a16="http://schemas.microsoft.com/office/drawing/2014/main" val="1291418127"/>
                    </a:ext>
                  </a:extLst>
                </a:gridCol>
                <a:gridCol w="779617">
                  <a:extLst>
                    <a:ext uri="{9D8B030D-6E8A-4147-A177-3AD203B41FA5}">
                      <a16:colId xmlns:a16="http://schemas.microsoft.com/office/drawing/2014/main" val="4148871608"/>
                    </a:ext>
                  </a:extLst>
                </a:gridCol>
                <a:gridCol w="779617">
                  <a:extLst>
                    <a:ext uri="{9D8B030D-6E8A-4147-A177-3AD203B41FA5}">
                      <a16:colId xmlns:a16="http://schemas.microsoft.com/office/drawing/2014/main" val="113318871"/>
                    </a:ext>
                  </a:extLst>
                </a:gridCol>
                <a:gridCol w="779617">
                  <a:extLst>
                    <a:ext uri="{9D8B030D-6E8A-4147-A177-3AD203B41FA5}">
                      <a16:colId xmlns:a16="http://schemas.microsoft.com/office/drawing/2014/main" val="2054977980"/>
                    </a:ext>
                  </a:extLst>
                </a:gridCol>
              </a:tblGrid>
              <a:tr h="167434">
                <a:tc rowSpan="2">
                  <a:txBody>
                    <a:bodyPr/>
                    <a:lstStyle/>
                    <a:p>
                      <a:pPr marL="90000" algn="l" fontAlgn="b"/>
                      <a:r>
                        <a:rPr lang="en-CA" sz="1000" b="1" u="none" strike="noStrike" dirty="0">
                          <a:solidFill>
                            <a:schemeClr val="bg1"/>
                          </a:solidFill>
                          <a:effectLst/>
                          <a:latin typeface="Trebuchet MS" panose="020B0603020202020204" pitchFamily="34" charset="0"/>
                        </a:rPr>
                        <a:t>Other Assumptions</a:t>
                      </a:r>
                      <a:endParaRPr lang="en-CA" sz="1000" b="1" i="0" u="none" strike="noStrike" dirty="0">
                        <a:solidFill>
                          <a:schemeClr val="bg1"/>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D41935"/>
                    </a:solidFill>
                  </a:tcPr>
                </a:tc>
                <a:tc>
                  <a:txBody>
                    <a:bodyPr/>
                    <a:lstStyle/>
                    <a:p>
                      <a:pPr algn="ctr" fontAlgn="b"/>
                      <a:r>
                        <a:rPr lang="en-CA" sz="1000" b="1" u="none" strike="noStrike" dirty="0">
                          <a:solidFill>
                            <a:schemeClr val="bg1"/>
                          </a:solidFill>
                          <a:effectLst/>
                          <a:latin typeface="Trebuchet MS" panose="020B0603020202020204" pitchFamily="34" charset="0"/>
                        </a:rPr>
                        <a:t>2020E</a:t>
                      </a:r>
                      <a:endParaRPr lang="en-CA" sz="1000" b="1" i="0" u="none" strike="noStrike" dirty="0">
                        <a:solidFill>
                          <a:schemeClr val="bg1"/>
                        </a:solidFill>
                        <a:effectLst/>
                        <a:latin typeface="Trebuchet MS" panose="020B0603020202020204" pitchFamily="34" charset="0"/>
                      </a:endParaRPr>
                    </a:p>
                  </a:txBody>
                  <a:tcPr marL="9525" marR="9525" marT="9525" marB="0" anchor="b">
                    <a:lnT w="12700" cap="flat" cmpd="sng" algn="ctr">
                      <a:solidFill>
                        <a:schemeClr val="tx1"/>
                      </a:solidFill>
                      <a:prstDash val="solid"/>
                      <a:round/>
                      <a:headEnd type="none" w="med" len="med"/>
                      <a:tailEnd type="none" w="med" len="med"/>
                    </a:lnT>
                    <a:solidFill>
                      <a:srgbClr val="D41935"/>
                    </a:solidFill>
                  </a:tcPr>
                </a:tc>
                <a:tc>
                  <a:txBody>
                    <a:bodyPr/>
                    <a:lstStyle/>
                    <a:p>
                      <a:pPr algn="ctr" fontAlgn="b"/>
                      <a:r>
                        <a:rPr lang="en-CA" sz="1000" b="1" u="none" strike="noStrike" dirty="0">
                          <a:solidFill>
                            <a:schemeClr val="bg1"/>
                          </a:solidFill>
                          <a:effectLst/>
                          <a:latin typeface="Trebuchet MS" panose="020B0603020202020204" pitchFamily="34" charset="0"/>
                        </a:rPr>
                        <a:t>2021E</a:t>
                      </a:r>
                      <a:endParaRPr lang="en-CA" sz="1000" b="1" i="0" u="none" strike="noStrike" dirty="0">
                        <a:solidFill>
                          <a:schemeClr val="bg1"/>
                        </a:solidFill>
                        <a:effectLst/>
                        <a:latin typeface="Trebuchet MS" panose="020B0603020202020204" pitchFamily="34" charset="0"/>
                      </a:endParaRPr>
                    </a:p>
                  </a:txBody>
                  <a:tcPr marL="9525" marR="9525" marT="9525" marB="0" anchor="b">
                    <a:lnT w="12700" cap="flat" cmpd="sng" algn="ctr">
                      <a:solidFill>
                        <a:schemeClr val="tx1"/>
                      </a:solidFill>
                      <a:prstDash val="solid"/>
                      <a:round/>
                      <a:headEnd type="none" w="med" len="med"/>
                      <a:tailEnd type="none" w="med" len="med"/>
                    </a:lnT>
                    <a:solidFill>
                      <a:srgbClr val="D41935"/>
                    </a:solidFill>
                  </a:tcPr>
                </a:tc>
                <a:tc>
                  <a:txBody>
                    <a:bodyPr/>
                    <a:lstStyle/>
                    <a:p>
                      <a:pPr algn="ctr" fontAlgn="b"/>
                      <a:r>
                        <a:rPr lang="en-CA" sz="1000" b="1" u="none" strike="noStrike" dirty="0">
                          <a:solidFill>
                            <a:schemeClr val="bg1"/>
                          </a:solidFill>
                          <a:effectLst/>
                          <a:latin typeface="Trebuchet MS" panose="020B0603020202020204" pitchFamily="34" charset="0"/>
                        </a:rPr>
                        <a:t>2022E</a:t>
                      </a:r>
                      <a:endParaRPr lang="en-CA" sz="1000" b="1" i="0" u="none" strike="noStrike" dirty="0">
                        <a:solidFill>
                          <a:schemeClr val="bg1"/>
                        </a:solidFill>
                        <a:effectLst/>
                        <a:latin typeface="Trebuchet MS" panose="020B0603020202020204" pitchFamily="34" charset="0"/>
                      </a:endParaRPr>
                    </a:p>
                  </a:txBody>
                  <a:tcPr marL="9525" marR="9525" marT="9525" marB="0" anchor="b">
                    <a:lnT w="12700" cap="flat" cmpd="sng" algn="ctr">
                      <a:solidFill>
                        <a:schemeClr val="tx1"/>
                      </a:solidFill>
                      <a:prstDash val="solid"/>
                      <a:round/>
                      <a:headEnd type="none" w="med" len="med"/>
                      <a:tailEnd type="none" w="med" len="med"/>
                    </a:lnT>
                    <a:solidFill>
                      <a:srgbClr val="D41935"/>
                    </a:solidFill>
                  </a:tcPr>
                </a:tc>
                <a:tc>
                  <a:txBody>
                    <a:bodyPr/>
                    <a:lstStyle/>
                    <a:p>
                      <a:pPr algn="ctr" fontAlgn="b"/>
                      <a:r>
                        <a:rPr lang="en-CA" sz="1000" b="1" u="none" strike="noStrike" dirty="0">
                          <a:solidFill>
                            <a:schemeClr val="bg1"/>
                          </a:solidFill>
                          <a:effectLst/>
                          <a:latin typeface="Trebuchet MS" panose="020B0603020202020204" pitchFamily="34" charset="0"/>
                        </a:rPr>
                        <a:t>2023E</a:t>
                      </a:r>
                      <a:endParaRPr lang="en-CA" sz="1000" b="1" i="0" u="none" strike="noStrike" dirty="0">
                        <a:solidFill>
                          <a:schemeClr val="bg1"/>
                        </a:solidFill>
                        <a:effectLst/>
                        <a:latin typeface="Trebuchet MS" panose="020B0603020202020204" pitchFamily="34" charset="0"/>
                      </a:endParaRPr>
                    </a:p>
                  </a:txBody>
                  <a:tcPr marL="9525" marR="9525" marT="9525" marB="0" anchor="b">
                    <a:lnT w="12700" cap="flat" cmpd="sng" algn="ctr">
                      <a:solidFill>
                        <a:schemeClr val="tx1"/>
                      </a:solidFill>
                      <a:prstDash val="solid"/>
                      <a:round/>
                      <a:headEnd type="none" w="med" len="med"/>
                      <a:tailEnd type="none" w="med" len="med"/>
                    </a:lnT>
                    <a:solidFill>
                      <a:srgbClr val="D41935"/>
                    </a:solidFill>
                  </a:tcPr>
                </a:tc>
                <a:tc>
                  <a:txBody>
                    <a:bodyPr/>
                    <a:lstStyle/>
                    <a:p>
                      <a:pPr algn="ctr" fontAlgn="b"/>
                      <a:r>
                        <a:rPr lang="en-CA" sz="1000" b="1" u="none" strike="noStrike" dirty="0">
                          <a:solidFill>
                            <a:schemeClr val="bg1"/>
                          </a:solidFill>
                          <a:effectLst/>
                          <a:latin typeface="Trebuchet MS" panose="020B0603020202020204" pitchFamily="34" charset="0"/>
                        </a:rPr>
                        <a:t>2024E</a:t>
                      </a:r>
                      <a:endParaRPr lang="en-CA" sz="1000" b="1" i="0" u="none" strike="noStrike" dirty="0">
                        <a:solidFill>
                          <a:schemeClr val="bg1"/>
                        </a:solidFill>
                        <a:effectLst/>
                        <a:latin typeface="Trebuchet MS" panose="020B0603020202020204" pitchFamily="34" charset="0"/>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D41935"/>
                    </a:solidFill>
                  </a:tcPr>
                </a:tc>
                <a:extLst>
                  <a:ext uri="{0D108BD9-81ED-4DB2-BD59-A6C34878D82A}">
                    <a16:rowId xmlns:a16="http://schemas.microsoft.com/office/drawing/2014/main" val="2829184995"/>
                  </a:ext>
                </a:extLst>
              </a:tr>
              <a:tr h="167434">
                <a:tc vMerge="1">
                  <a:txBody>
                    <a:bodyPr/>
                    <a:lstStyle/>
                    <a:p>
                      <a:pPr algn="l" fontAlgn="b"/>
                      <a:endParaRPr lang="en-CA" sz="1000" b="0" i="0" u="none" strike="noStrike" dirty="0">
                        <a:solidFill>
                          <a:schemeClr val="bg1"/>
                        </a:solidFill>
                        <a:effectLst/>
                        <a:latin typeface="Helvetica" pitchFamily="2" charset="0"/>
                      </a:endParaRPr>
                    </a:p>
                  </a:txBody>
                  <a:tcPr marL="9525" marR="9525" marT="9525" marB="0" anchor="b">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75595"/>
                    </a:solidFill>
                  </a:tcPr>
                </a:tc>
                <a:tc>
                  <a:txBody>
                    <a:bodyPr/>
                    <a:lstStyle/>
                    <a:p>
                      <a:pPr algn="ctr" fontAlgn="b"/>
                      <a:r>
                        <a:rPr lang="en-CA" sz="900" b="1" u="none" strike="noStrike" dirty="0">
                          <a:solidFill>
                            <a:schemeClr val="bg1"/>
                          </a:solidFill>
                          <a:effectLst/>
                          <a:latin typeface="Trebuchet MS" panose="020B0603020202020204" pitchFamily="34" charset="0"/>
                        </a:rPr>
                        <a:t>03/30/2021</a:t>
                      </a:r>
                      <a:endParaRPr lang="en-CA" sz="900" b="1" i="0" u="none" strike="noStrike" dirty="0">
                        <a:solidFill>
                          <a:schemeClr val="bg1"/>
                        </a:solidFill>
                        <a:effectLst/>
                        <a:latin typeface="Trebuchet MS" panose="020B0603020202020204" pitchFamily="34" charset="0"/>
                      </a:endParaRPr>
                    </a:p>
                  </a:txBody>
                  <a:tcPr marL="9525" marR="9525" marT="9525" marB="0" anchor="b">
                    <a:solidFill>
                      <a:srgbClr val="D41935"/>
                    </a:solidFill>
                  </a:tcPr>
                </a:tc>
                <a:tc>
                  <a:txBody>
                    <a:bodyPr/>
                    <a:lstStyle/>
                    <a:p>
                      <a:pPr algn="ctr" fontAlgn="b"/>
                      <a:r>
                        <a:rPr lang="en-CA" sz="900" b="1" u="none" strike="noStrike" dirty="0">
                          <a:solidFill>
                            <a:srgbClr val="FFFFFF"/>
                          </a:solidFill>
                          <a:effectLst/>
                          <a:latin typeface="Trebuchet MS" panose="020B0603020202020204" pitchFamily="34" charset="0"/>
                        </a:rPr>
                        <a:t>02/02/2022</a:t>
                      </a:r>
                      <a:endParaRPr lang="en-CA" sz="900" b="1" i="0" u="none" strike="noStrike" dirty="0">
                        <a:solidFill>
                          <a:srgbClr val="FFFFFF"/>
                        </a:solidFill>
                        <a:effectLst/>
                        <a:latin typeface="Trebuchet MS" panose="020B0603020202020204" pitchFamily="34" charset="0"/>
                      </a:endParaRPr>
                    </a:p>
                  </a:txBody>
                  <a:tcPr marL="9525" marR="9525" marT="9525" marB="0" anchor="b">
                    <a:solidFill>
                      <a:srgbClr val="D41935"/>
                    </a:solidFill>
                  </a:tcPr>
                </a:tc>
                <a:tc>
                  <a:txBody>
                    <a:bodyPr/>
                    <a:lstStyle/>
                    <a:p>
                      <a:pPr algn="ctr" fontAlgn="b"/>
                      <a:r>
                        <a:rPr lang="en-CA" sz="900" b="1" u="none" strike="noStrike" dirty="0">
                          <a:solidFill>
                            <a:srgbClr val="FFFFFF"/>
                          </a:solidFill>
                          <a:effectLst/>
                          <a:latin typeface="Trebuchet MS" panose="020B0603020202020204" pitchFamily="34" charset="0"/>
                        </a:rPr>
                        <a:t>02/02/2023</a:t>
                      </a:r>
                      <a:endParaRPr lang="en-CA" sz="900" b="1" i="0" u="none" strike="noStrike" dirty="0">
                        <a:solidFill>
                          <a:srgbClr val="FFFFFF"/>
                        </a:solidFill>
                        <a:effectLst/>
                        <a:latin typeface="Trebuchet MS" panose="020B0603020202020204" pitchFamily="34" charset="0"/>
                      </a:endParaRPr>
                    </a:p>
                  </a:txBody>
                  <a:tcPr marL="9525" marR="9525" marT="9525" marB="0" anchor="b">
                    <a:solidFill>
                      <a:srgbClr val="D41935"/>
                    </a:solidFill>
                  </a:tcPr>
                </a:tc>
                <a:tc>
                  <a:txBody>
                    <a:bodyPr/>
                    <a:lstStyle/>
                    <a:p>
                      <a:pPr algn="ctr" fontAlgn="b"/>
                      <a:r>
                        <a:rPr lang="en-CA" sz="900" b="1" u="none" strike="noStrike" dirty="0">
                          <a:solidFill>
                            <a:srgbClr val="FFFFFF"/>
                          </a:solidFill>
                          <a:effectLst/>
                          <a:latin typeface="Trebuchet MS" panose="020B0603020202020204" pitchFamily="34" charset="0"/>
                        </a:rPr>
                        <a:t>02/02/2024</a:t>
                      </a:r>
                      <a:endParaRPr lang="en-CA" sz="900" b="1" i="0" u="none" strike="noStrike" dirty="0">
                        <a:solidFill>
                          <a:srgbClr val="FFFFFF"/>
                        </a:solidFill>
                        <a:effectLst/>
                        <a:latin typeface="Trebuchet MS" panose="020B0603020202020204" pitchFamily="34" charset="0"/>
                      </a:endParaRPr>
                    </a:p>
                  </a:txBody>
                  <a:tcPr marL="9525" marR="9525" marT="9525" marB="0" anchor="b">
                    <a:solidFill>
                      <a:srgbClr val="D41935"/>
                    </a:solidFill>
                  </a:tcPr>
                </a:tc>
                <a:tc>
                  <a:txBody>
                    <a:bodyPr/>
                    <a:lstStyle/>
                    <a:p>
                      <a:pPr algn="ctr" fontAlgn="b"/>
                      <a:r>
                        <a:rPr lang="en-CA" sz="900" b="1" u="none" strike="noStrike" dirty="0">
                          <a:solidFill>
                            <a:srgbClr val="FFFFFF"/>
                          </a:solidFill>
                          <a:effectLst/>
                          <a:latin typeface="Trebuchet MS" panose="020B0603020202020204" pitchFamily="34" charset="0"/>
                        </a:rPr>
                        <a:t>02/02/2025</a:t>
                      </a:r>
                      <a:endParaRPr lang="en-CA" sz="900" b="1" i="0" u="none" strike="noStrike" dirty="0">
                        <a:solidFill>
                          <a:srgbClr val="FFFFFF"/>
                        </a:solidFill>
                        <a:effectLst/>
                        <a:latin typeface="Trebuchet MS" panose="020B0603020202020204" pitchFamily="34" charset="0"/>
                      </a:endParaRPr>
                    </a:p>
                  </a:txBody>
                  <a:tcPr marL="9525" marR="9525" marT="9525" marB="0" anchor="b">
                    <a:lnR w="12700" cap="flat" cmpd="sng" algn="ctr">
                      <a:solidFill>
                        <a:schemeClr val="tx1"/>
                      </a:solidFill>
                      <a:prstDash val="solid"/>
                      <a:round/>
                      <a:headEnd type="none" w="med" len="med"/>
                      <a:tailEnd type="none" w="med" len="med"/>
                    </a:lnR>
                    <a:solidFill>
                      <a:srgbClr val="D41935"/>
                    </a:solidFill>
                  </a:tcPr>
                </a:tc>
                <a:extLst>
                  <a:ext uri="{0D108BD9-81ED-4DB2-BD59-A6C34878D82A}">
                    <a16:rowId xmlns:a16="http://schemas.microsoft.com/office/drawing/2014/main" val="268086708"/>
                  </a:ext>
                </a:extLst>
              </a:tr>
              <a:tr h="167434">
                <a:tc>
                  <a:txBody>
                    <a:bodyPr/>
                    <a:lstStyle/>
                    <a:p>
                      <a:pPr marL="90000" algn="l" fontAlgn="ctr"/>
                      <a:r>
                        <a:rPr lang="en-CA" sz="1000" b="1" i="0" u="none" strike="noStrike" dirty="0">
                          <a:solidFill>
                            <a:srgbClr val="000000"/>
                          </a:solidFill>
                          <a:effectLst/>
                          <a:latin typeface="Trebuchet MS" panose="020B0603020202020204" pitchFamily="34" charset="0"/>
                        </a:rPr>
                        <a:t>Gross Profit Margin </a:t>
                      </a: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b"/>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28124867"/>
                  </a:ext>
                </a:extLst>
              </a:tr>
              <a:tr h="167434">
                <a:tc>
                  <a:txBody>
                    <a:bodyPr/>
                    <a:lstStyle/>
                    <a:p>
                      <a:pPr marL="90000" algn="l" fontAlgn="ctr"/>
                      <a:r>
                        <a:rPr lang="en-CA" sz="1000" u="none" strike="noStrike" dirty="0">
                          <a:effectLst/>
                          <a:latin typeface="Trebuchet MS" panose="020B0603020202020204" pitchFamily="34" charset="0"/>
                        </a:rPr>
                        <a:t>Bear Case</a:t>
                      </a:r>
                      <a:endParaRPr lang="en-CA" sz="10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000" b="0" i="0" u="none" strike="noStrike">
                          <a:solidFill>
                            <a:schemeClr val="tx1"/>
                          </a:solidFill>
                          <a:effectLst/>
                          <a:latin typeface="Trebuchet MS" panose="020B0603020202020204" pitchFamily="34" charset="0"/>
                        </a:rPr>
                        <a:t>57.0% </a:t>
                      </a:r>
                    </a:p>
                  </a:txBody>
                  <a:tcPr marL="9525" marR="9525" marT="9525" marB="0" anchor="ctr"/>
                </a:tc>
                <a:tc>
                  <a:txBody>
                    <a:bodyPr/>
                    <a:lstStyle/>
                    <a:p>
                      <a:pPr algn="ctr" fontAlgn="b"/>
                      <a:r>
                        <a:rPr lang="en-CA" sz="1000" b="0" i="0" u="none" strike="noStrike">
                          <a:solidFill>
                            <a:schemeClr val="tx1"/>
                          </a:solidFill>
                          <a:effectLst/>
                          <a:latin typeface="Trebuchet MS" panose="020B0603020202020204" pitchFamily="34" charset="0"/>
                        </a:rPr>
                        <a:t>57.5% </a:t>
                      </a:r>
                    </a:p>
                  </a:txBody>
                  <a:tcPr marL="9525" marR="9525" marT="9525" marB="0" anchor="ctr"/>
                </a:tc>
                <a:tc>
                  <a:txBody>
                    <a:bodyPr/>
                    <a:lstStyle/>
                    <a:p>
                      <a:pPr algn="ctr" fontAlgn="b"/>
                      <a:r>
                        <a:rPr lang="en-CA" sz="1000" b="0" i="0" u="none" strike="noStrike">
                          <a:solidFill>
                            <a:schemeClr val="tx1"/>
                          </a:solidFill>
                          <a:effectLst/>
                          <a:latin typeface="Trebuchet MS" panose="020B0603020202020204" pitchFamily="34" charset="0"/>
                        </a:rPr>
                        <a:t>57.8% </a:t>
                      </a:r>
                    </a:p>
                  </a:txBody>
                  <a:tcPr marL="9525" marR="9525" marT="9525" marB="0" anchor="ctr"/>
                </a:tc>
                <a:tc>
                  <a:txBody>
                    <a:bodyPr/>
                    <a:lstStyle/>
                    <a:p>
                      <a:pPr algn="ctr" fontAlgn="b"/>
                      <a:r>
                        <a:rPr lang="en-CA" sz="1000" b="0" i="0" u="none" strike="noStrike">
                          <a:solidFill>
                            <a:schemeClr val="tx1"/>
                          </a:solidFill>
                          <a:effectLst/>
                          <a:latin typeface="Trebuchet MS" panose="020B0603020202020204" pitchFamily="34" charset="0"/>
                        </a:rPr>
                        <a:t>57.8% </a:t>
                      </a:r>
                    </a:p>
                  </a:txBody>
                  <a:tcPr marL="9525" marR="9525" marT="9525" marB="0" anchor="ctr"/>
                </a:tc>
                <a:tc>
                  <a:txBody>
                    <a:bodyPr/>
                    <a:lstStyle/>
                    <a:p>
                      <a:pPr algn="ctr" fontAlgn="b"/>
                      <a:r>
                        <a:rPr lang="en-CA" sz="1000" b="0" i="0" u="none" strike="noStrike">
                          <a:solidFill>
                            <a:schemeClr val="tx1"/>
                          </a:solidFill>
                          <a:effectLst/>
                          <a:latin typeface="Trebuchet MS" panose="020B0603020202020204" pitchFamily="34" charset="0"/>
                        </a:rPr>
                        <a:t>58.1%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0200152"/>
                  </a:ext>
                </a:extLst>
              </a:tr>
              <a:tr h="167434">
                <a:tc>
                  <a:txBody>
                    <a:bodyPr/>
                    <a:lstStyle/>
                    <a:p>
                      <a:pPr marL="90000" algn="l" fontAlgn="ctr"/>
                      <a:r>
                        <a:rPr lang="en-CA" sz="1000" u="none" strike="noStrike" dirty="0">
                          <a:effectLst/>
                          <a:latin typeface="Trebuchet MS" panose="020B0603020202020204" pitchFamily="34" charset="0"/>
                        </a:rPr>
                        <a:t>Base Case</a:t>
                      </a:r>
                      <a:endParaRPr lang="en-CA" sz="10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000" b="0" i="0" u="none" strike="noStrike" dirty="0">
                          <a:solidFill>
                            <a:schemeClr val="tx1"/>
                          </a:solidFill>
                          <a:effectLst/>
                          <a:latin typeface="Trebuchet MS" panose="020B0603020202020204" pitchFamily="34" charset="0"/>
                        </a:rPr>
                        <a:t>56.0% </a:t>
                      </a:r>
                    </a:p>
                  </a:txBody>
                  <a:tcPr marL="9525" marR="9525" marT="9525" marB="0" anchor="ctr"/>
                </a:tc>
                <a:tc>
                  <a:txBody>
                    <a:bodyPr/>
                    <a:lstStyle/>
                    <a:p>
                      <a:pPr algn="ctr" fontAlgn="b"/>
                      <a:r>
                        <a:rPr lang="en-CA" sz="1000" b="0" i="0" u="none" strike="noStrike">
                          <a:solidFill>
                            <a:schemeClr val="tx1"/>
                          </a:solidFill>
                          <a:effectLst/>
                          <a:latin typeface="Trebuchet MS" panose="020B0603020202020204" pitchFamily="34" charset="0"/>
                        </a:rPr>
                        <a:t>56.5% </a:t>
                      </a:r>
                    </a:p>
                  </a:txBody>
                  <a:tcPr marL="9525" marR="9525" marT="9525" marB="0" anchor="ctr"/>
                </a:tc>
                <a:tc>
                  <a:txBody>
                    <a:bodyPr/>
                    <a:lstStyle/>
                    <a:p>
                      <a:pPr algn="ctr" fontAlgn="b"/>
                      <a:r>
                        <a:rPr lang="en-CA" sz="1000" b="0" i="0" u="none" strike="noStrike">
                          <a:solidFill>
                            <a:schemeClr val="tx1"/>
                          </a:solidFill>
                          <a:effectLst/>
                          <a:latin typeface="Trebuchet MS" panose="020B0603020202020204" pitchFamily="34" charset="0"/>
                        </a:rPr>
                        <a:t>56.8% </a:t>
                      </a:r>
                    </a:p>
                  </a:txBody>
                  <a:tcPr marL="9525" marR="9525" marT="9525" marB="0" anchor="ctr"/>
                </a:tc>
                <a:tc>
                  <a:txBody>
                    <a:bodyPr/>
                    <a:lstStyle/>
                    <a:p>
                      <a:pPr algn="ctr" fontAlgn="b"/>
                      <a:r>
                        <a:rPr lang="en-CA" sz="1000" b="0" i="0" u="none" strike="noStrike">
                          <a:solidFill>
                            <a:schemeClr val="tx1"/>
                          </a:solidFill>
                          <a:effectLst/>
                          <a:latin typeface="Trebuchet MS" panose="020B0603020202020204" pitchFamily="34" charset="0"/>
                        </a:rPr>
                        <a:t>56.8% </a:t>
                      </a:r>
                    </a:p>
                  </a:txBody>
                  <a:tcPr marL="9525" marR="9525" marT="9525" marB="0" anchor="ctr"/>
                </a:tc>
                <a:tc>
                  <a:txBody>
                    <a:bodyPr/>
                    <a:lstStyle/>
                    <a:p>
                      <a:pPr algn="ctr" fontAlgn="b"/>
                      <a:r>
                        <a:rPr lang="en-CA" sz="1000" b="0" i="0" u="none" strike="noStrike">
                          <a:solidFill>
                            <a:schemeClr val="tx1"/>
                          </a:solidFill>
                          <a:effectLst/>
                          <a:latin typeface="Trebuchet MS" panose="020B0603020202020204" pitchFamily="34" charset="0"/>
                        </a:rPr>
                        <a:t>57.1%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34849076"/>
                  </a:ext>
                </a:extLst>
              </a:tr>
              <a:tr h="167434">
                <a:tc>
                  <a:txBody>
                    <a:bodyPr/>
                    <a:lstStyle/>
                    <a:p>
                      <a:pPr marL="90000" algn="l" fontAlgn="ctr"/>
                      <a:r>
                        <a:rPr lang="en-CA" sz="1000" u="none" strike="noStrike" dirty="0">
                          <a:effectLst/>
                          <a:latin typeface="Trebuchet MS" panose="020B0603020202020204" pitchFamily="34" charset="0"/>
                        </a:rPr>
                        <a:t>Bull Case</a:t>
                      </a:r>
                      <a:endParaRPr lang="en-CA" sz="10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000" b="0" i="0" u="none" strike="noStrike">
                          <a:solidFill>
                            <a:schemeClr val="tx1"/>
                          </a:solidFill>
                          <a:effectLst/>
                          <a:latin typeface="Trebuchet MS" panose="020B0603020202020204" pitchFamily="34" charset="0"/>
                        </a:rPr>
                        <a:t>55.0% </a:t>
                      </a:r>
                    </a:p>
                  </a:txBody>
                  <a:tcPr marL="9525" marR="9525" marT="9525" marB="0" anchor="ctr"/>
                </a:tc>
                <a:tc>
                  <a:txBody>
                    <a:bodyPr/>
                    <a:lstStyle/>
                    <a:p>
                      <a:pPr algn="ctr" fontAlgn="b"/>
                      <a:r>
                        <a:rPr lang="en-CA" sz="1000" b="0" i="0" u="none" strike="noStrike">
                          <a:solidFill>
                            <a:schemeClr val="tx1"/>
                          </a:solidFill>
                          <a:effectLst/>
                          <a:latin typeface="Trebuchet MS" panose="020B0603020202020204" pitchFamily="34" charset="0"/>
                        </a:rPr>
                        <a:t>55.5% </a:t>
                      </a:r>
                    </a:p>
                  </a:txBody>
                  <a:tcPr marL="9525" marR="9525" marT="9525" marB="0" anchor="ctr"/>
                </a:tc>
                <a:tc>
                  <a:txBody>
                    <a:bodyPr/>
                    <a:lstStyle/>
                    <a:p>
                      <a:pPr algn="ctr" fontAlgn="b"/>
                      <a:r>
                        <a:rPr lang="en-CA" sz="1000" b="0" i="0" u="none" strike="noStrike">
                          <a:solidFill>
                            <a:schemeClr val="tx1"/>
                          </a:solidFill>
                          <a:effectLst/>
                          <a:latin typeface="Trebuchet MS" panose="020B0603020202020204" pitchFamily="34" charset="0"/>
                        </a:rPr>
                        <a:t>55.8% </a:t>
                      </a:r>
                    </a:p>
                  </a:txBody>
                  <a:tcPr marL="9525" marR="9525" marT="9525" marB="0" anchor="ctr"/>
                </a:tc>
                <a:tc>
                  <a:txBody>
                    <a:bodyPr/>
                    <a:lstStyle/>
                    <a:p>
                      <a:pPr algn="ctr" fontAlgn="b"/>
                      <a:r>
                        <a:rPr lang="en-CA" sz="1000" b="0" i="0" u="none" strike="noStrike">
                          <a:solidFill>
                            <a:schemeClr val="tx1"/>
                          </a:solidFill>
                          <a:effectLst/>
                          <a:latin typeface="Trebuchet MS" panose="020B0603020202020204" pitchFamily="34" charset="0"/>
                        </a:rPr>
                        <a:t>55.8% </a:t>
                      </a:r>
                    </a:p>
                  </a:txBody>
                  <a:tcPr marL="9525" marR="9525" marT="9525" marB="0" anchor="ctr"/>
                </a:tc>
                <a:tc>
                  <a:txBody>
                    <a:bodyPr/>
                    <a:lstStyle/>
                    <a:p>
                      <a:pPr algn="ctr" fontAlgn="b"/>
                      <a:r>
                        <a:rPr lang="en-CA" sz="1000" b="0" i="0" u="none" strike="noStrike" dirty="0">
                          <a:solidFill>
                            <a:schemeClr val="tx1"/>
                          </a:solidFill>
                          <a:effectLst/>
                          <a:latin typeface="Trebuchet MS" panose="020B0603020202020204" pitchFamily="34" charset="0"/>
                        </a:rPr>
                        <a:t>56.1%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95397090"/>
                  </a:ext>
                </a:extLst>
              </a:tr>
              <a:tr h="61667">
                <a:tc>
                  <a:txBody>
                    <a:bodyPr/>
                    <a:lstStyle/>
                    <a:p>
                      <a:pPr marL="90000" algn="l" fontAlgn="ctr"/>
                      <a:endParaRPr lang="en-CA" sz="5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000" u="none" strike="noStrike" dirty="0">
                          <a:effectLst/>
                          <a:latin typeface="Trebuchet MS" panose="020B0603020202020204" pitchFamily="34" charset="0"/>
                        </a:rPr>
                        <a:t> </a:t>
                      </a:r>
                      <a:endParaRPr lang="en-CA" sz="1000" b="0" i="0" u="none" strike="noStrike" dirty="0">
                        <a:solidFill>
                          <a:srgbClr val="000000"/>
                        </a:solidFill>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4112006"/>
                  </a:ext>
                </a:extLst>
              </a:tr>
              <a:tr h="167434">
                <a:tc>
                  <a:txBody>
                    <a:bodyPr/>
                    <a:lstStyle/>
                    <a:p>
                      <a:pPr marL="90000" algn="l" fontAlgn="ctr"/>
                      <a:r>
                        <a:rPr lang="en-CA" sz="1000" b="1" u="none" strike="noStrike" dirty="0">
                          <a:solidFill>
                            <a:srgbClr val="000000"/>
                          </a:solidFill>
                          <a:effectLst/>
                          <a:latin typeface="Trebuchet MS" panose="020B0603020202020204" pitchFamily="34" charset="0"/>
                        </a:rPr>
                        <a:t>CapEx as a % of revenue </a:t>
                      </a:r>
                      <a:endParaRPr lang="en-CA" sz="1000" b="1"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endParaRPr lang="en-CA" sz="1000" b="0" i="0" u="none" strike="noStrike" dirty="0">
                        <a:solidFill>
                          <a:srgbClr val="000000"/>
                        </a:solidFill>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21433975"/>
                  </a:ext>
                </a:extLst>
              </a:tr>
              <a:tr h="167434">
                <a:tc>
                  <a:txBody>
                    <a:bodyPr/>
                    <a:lstStyle/>
                    <a:p>
                      <a:pPr marL="90000" algn="l" fontAlgn="ctr"/>
                      <a:r>
                        <a:rPr lang="en-CA" sz="1000" u="none" strike="noStrike" dirty="0">
                          <a:effectLst/>
                          <a:latin typeface="Trebuchet MS" panose="020B0603020202020204" pitchFamily="34" charset="0"/>
                        </a:rPr>
                        <a:t>Bear Case</a:t>
                      </a:r>
                      <a:endParaRPr lang="en-CA" sz="10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000" u="none" strike="noStrike" dirty="0">
                          <a:effectLst/>
                          <a:latin typeface="Trebuchet MS" panose="020B0603020202020204" pitchFamily="34" charset="0"/>
                        </a:rPr>
                        <a:t>8.0%</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a:ln>
                            <a:noFill/>
                          </a:ln>
                          <a:solidFill>
                            <a:prstClr val="black"/>
                          </a:solidFill>
                          <a:effectLst/>
                          <a:uLnTx/>
                          <a:uFillTx/>
                          <a:latin typeface="Trebuchet MS" panose="020B0603020202020204" pitchFamily="34" charset="0"/>
                          <a:ea typeface="+mn-ea"/>
                          <a:cs typeface="+mn-cs"/>
                        </a:rPr>
                        <a:t>8.0%</a:t>
                      </a:r>
                      <a:endParaRPr kumimoji="0" lang="en-CA" sz="1000" b="0" i="0" u="none" strike="noStrike" kern="1200" cap="none" spc="0" normalizeH="0" baseline="0" noProof="0" dirty="0">
                        <a:ln>
                          <a:noFill/>
                        </a:ln>
                        <a:solidFill>
                          <a:srgbClr val="000000"/>
                        </a:solidFill>
                        <a:effectLst/>
                        <a:uLnTx/>
                        <a:uFillTx/>
                        <a:latin typeface="Trebuchet MS" panose="020B0603020202020204" pitchFamily="34" charset="0"/>
                        <a:ea typeface="+mn-ea"/>
                        <a:cs typeface="+mn-cs"/>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a:ln>
                            <a:noFill/>
                          </a:ln>
                          <a:solidFill>
                            <a:prstClr val="black"/>
                          </a:solidFill>
                          <a:effectLst/>
                          <a:uLnTx/>
                          <a:uFillTx/>
                          <a:latin typeface="Trebuchet MS" panose="020B0603020202020204" pitchFamily="34" charset="0"/>
                          <a:ea typeface="+mn-ea"/>
                          <a:cs typeface="+mn-cs"/>
                        </a:rPr>
                        <a:t>8.0%</a:t>
                      </a:r>
                      <a:endParaRPr kumimoji="0" lang="en-CA" sz="1000" b="0" i="0" u="none" strike="noStrike" kern="1200" cap="none" spc="0" normalizeH="0" baseline="0" noProof="0" dirty="0">
                        <a:ln>
                          <a:noFill/>
                        </a:ln>
                        <a:solidFill>
                          <a:srgbClr val="000000"/>
                        </a:solidFill>
                        <a:effectLst/>
                        <a:uLnTx/>
                        <a:uFillTx/>
                        <a:latin typeface="Trebuchet MS" panose="020B0603020202020204" pitchFamily="34" charset="0"/>
                        <a:ea typeface="+mn-ea"/>
                        <a:cs typeface="+mn-cs"/>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a:ln>
                            <a:noFill/>
                          </a:ln>
                          <a:solidFill>
                            <a:prstClr val="black"/>
                          </a:solidFill>
                          <a:effectLst/>
                          <a:uLnTx/>
                          <a:uFillTx/>
                          <a:latin typeface="Trebuchet MS" panose="020B0603020202020204" pitchFamily="34" charset="0"/>
                          <a:ea typeface="+mn-ea"/>
                          <a:cs typeface="+mn-cs"/>
                        </a:rPr>
                        <a:t>8.0%</a:t>
                      </a:r>
                      <a:endParaRPr kumimoji="0" lang="en-CA" sz="1000" b="0" i="0" u="none" strike="noStrike" kern="1200" cap="none" spc="0" normalizeH="0" baseline="0" noProof="0" dirty="0">
                        <a:ln>
                          <a:noFill/>
                        </a:ln>
                        <a:solidFill>
                          <a:srgbClr val="000000"/>
                        </a:solidFill>
                        <a:effectLst/>
                        <a:uLnTx/>
                        <a:uFillTx/>
                        <a:latin typeface="Trebuchet MS" panose="020B0603020202020204" pitchFamily="34" charset="0"/>
                        <a:ea typeface="+mn-ea"/>
                        <a:cs typeface="+mn-cs"/>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8.0%</a:t>
                      </a:r>
                      <a:endParaRPr kumimoji="0" lang="en-CA" sz="1000" b="0" i="0" u="none" strike="noStrike" kern="1200" cap="none" spc="0" normalizeH="0" baseline="0" noProof="0" dirty="0">
                        <a:ln>
                          <a:noFill/>
                        </a:ln>
                        <a:solidFill>
                          <a:srgbClr val="000000"/>
                        </a:solidFill>
                        <a:effectLst/>
                        <a:uLnTx/>
                        <a:uFillTx/>
                        <a:latin typeface="Trebuchet MS" panose="020B0603020202020204" pitchFamily="34" charset="0"/>
                        <a:ea typeface="+mn-ea"/>
                        <a:cs typeface="+mn-cs"/>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53848243"/>
                  </a:ext>
                </a:extLst>
              </a:tr>
              <a:tr h="167434">
                <a:tc>
                  <a:txBody>
                    <a:bodyPr/>
                    <a:lstStyle/>
                    <a:p>
                      <a:pPr marL="90000" algn="l" fontAlgn="ctr"/>
                      <a:r>
                        <a:rPr lang="en-CA" sz="1000" u="none" strike="noStrike" dirty="0">
                          <a:effectLst/>
                          <a:latin typeface="Trebuchet MS" panose="020B0603020202020204" pitchFamily="34" charset="0"/>
                        </a:rPr>
                        <a:t>Base Case</a:t>
                      </a:r>
                      <a:endParaRPr lang="en-CA" sz="10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000" b="0" u="none" strike="noStrike" dirty="0">
                          <a:solidFill>
                            <a:srgbClr val="000000"/>
                          </a:solidFill>
                          <a:effectLst/>
                          <a:latin typeface="Trebuchet MS" panose="020B0603020202020204" pitchFamily="34" charset="0"/>
                        </a:rPr>
                        <a:t>7.0%</a:t>
                      </a:r>
                      <a:endParaRPr lang="en-CA" sz="10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srgbClr val="000000"/>
                          </a:solidFill>
                          <a:effectLst/>
                          <a:uLnTx/>
                          <a:uFillTx/>
                          <a:latin typeface="Trebuchet MS" panose="020B0603020202020204" pitchFamily="34" charset="0"/>
                          <a:ea typeface="+mn-ea"/>
                          <a:cs typeface="+mn-cs"/>
                        </a:rPr>
                        <a:t>7.0%</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a:ln>
                            <a:noFill/>
                          </a:ln>
                          <a:solidFill>
                            <a:srgbClr val="000000"/>
                          </a:solidFill>
                          <a:effectLst/>
                          <a:uLnTx/>
                          <a:uFillTx/>
                          <a:latin typeface="Trebuchet MS" panose="020B0603020202020204" pitchFamily="34" charset="0"/>
                          <a:ea typeface="+mn-ea"/>
                          <a:cs typeface="+mn-cs"/>
                        </a:rPr>
                        <a:t>7.0%</a:t>
                      </a:r>
                      <a:endParaRPr kumimoji="0" lang="en-CA" sz="1000" b="0" i="0" u="none" strike="noStrike" kern="1200" cap="none" spc="0" normalizeH="0" baseline="0" noProof="0" dirty="0">
                        <a:ln>
                          <a:noFill/>
                        </a:ln>
                        <a:solidFill>
                          <a:srgbClr val="000000"/>
                        </a:solidFill>
                        <a:effectLst/>
                        <a:uLnTx/>
                        <a:uFillTx/>
                        <a:latin typeface="Trebuchet MS" panose="020B0603020202020204" pitchFamily="34" charset="0"/>
                        <a:ea typeface="+mn-ea"/>
                        <a:cs typeface="+mn-cs"/>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a:ln>
                            <a:noFill/>
                          </a:ln>
                          <a:solidFill>
                            <a:srgbClr val="000000"/>
                          </a:solidFill>
                          <a:effectLst/>
                          <a:uLnTx/>
                          <a:uFillTx/>
                          <a:latin typeface="Trebuchet MS" panose="020B0603020202020204" pitchFamily="34" charset="0"/>
                          <a:ea typeface="+mn-ea"/>
                          <a:cs typeface="+mn-cs"/>
                        </a:rPr>
                        <a:t>7.0%</a:t>
                      </a:r>
                      <a:endParaRPr kumimoji="0" lang="en-CA" sz="1000" b="0" i="0" u="none" strike="noStrike" kern="1200" cap="none" spc="0" normalizeH="0" baseline="0" noProof="0" dirty="0">
                        <a:ln>
                          <a:noFill/>
                        </a:ln>
                        <a:solidFill>
                          <a:srgbClr val="000000"/>
                        </a:solidFill>
                        <a:effectLst/>
                        <a:uLnTx/>
                        <a:uFillTx/>
                        <a:latin typeface="Trebuchet MS" panose="020B0603020202020204" pitchFamily="34" charset="0"/>
                        <a:ea typeface="+mn-ea"/>
                        <a:cs typeface="+mn-cs"/>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srgbClr val="000000"/>
                          </a:solidFill>
                          <a:effectLst/>
                          <a:uLnTx/>
                          <a:uFillTx/>
                          <a:latin typeface="Trebuchet MS" panose="020B0603020202020204" pitchFamily="34" charset="0"/>
                          <a:ea typeface="+mn-ea"/>
                          <a:cs typeface="+mn-cs"/>
                        </a:rPr>
                        <a:t>7.0%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87332811"/>
                  </a:ext>
                </a:extLst>
              </a:tr>
              <a:tr h="167434">
                <a:tc>
                  <a:txBody>
                    <a:bodyPr/>
                    <a:lstStyle/>
                    <a:p>
                      <a:pPr marL="90000" algn="l" fontAlgn="ctr"/>
                      <a:r>
                        <a:rPr lang="en-CA" sz="1000" u="none" strike="noStrike" dirty="0">
                          <a:effectLst/>
                          <a:latin typeface="Trebuchet MS" panose="020B0603020202020204" pitchFamily="34" charset="0"/>
                        </a:rPr>
                        <a:t>Bull Case</a:t>
                      </a:r>
                      <a:endParaRPr lang="en-CA" sz="10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CA" sz="1000" u="none" strike="noStrike" dirty="0">
                          <a:effectLst/>
                          <a:latin typeface="Trebuchet MS" panose="020B0603020202020204" pitchFamily="34" charset="0"/>
                        </a:rPr>
                        <a:t>6.0%</a:t>
                      </a:r>
                      <a:endParaRPr lang="en-CA" sz="1000" b="0" i="0" u="none" strike="noStrike" dirty="0">
                        <a:solidFill>
                          <a:srgbClr val="000000"/>
                        </a:solidFill>
                        <a:effectLst/>
                        <a:latin typeface="Trebuchet MS" panose="020B0603020202020204" pitchFamily="34" charset="0"/>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a:ln>
                            <a:noFill/>
                          </a:ln>
                          <a:solidFill>
                            <a:prstClr val="black"/>
                          </a:solidFill>
                          <a:effectLst/>
                          <a:uLnTx/>
                          <a:uFillTx/>
                          <a:latin typeface="Trebuchet MS" panose="020B0603020202020204" pitchFamily="34" charset="0"/>
                          <a:ea typeface="+mn-ea"/>
                          <a:cs typeface="+mn-cs"/>
                        </a:rPr>
                        <a:t>6.0%</a:t>
                      </a:r>
                      <a:endParaRPr kumimoji="0" lang="en-CA" sz="1000" b="0" i="0" u="none" strike="noStrike" kern="1200" cap="none" spc="0" normalizeH="0" baseline="0" noProof="0" dirty="0">
                        <a:ln>
                          <a:noFill/>
                        </a:ln>
                        <a:solidFill>
                          <a:srgbClr val="000000"/>
                        </a:solidFill>
                        <a:effectLst/>
                        <a:uLnTx/>
                        <a:uFillTx/>
                        <a:latin typeface="Trebuchet MS" panose="020B0603020202020204" pitchFamily="34" charset="0"/>
                        <a:ea typeface="+mn-ea"/>
                        <a:cs typeface="+mn-cs"/>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a:ln>
                            <a:noFill/>
                          </a:ln>
                          <a:solidFill>
                            <a:prstClr val="black"/>
                          </a:solidFill>
                          <a:effectLst/>
                          <a:uLnTx/>
                          <a:uFillTx/>
                          <a:latin typeface="Trebuchet MS" panose="020B0603020202020204" pitchFamily="34" charset="0"/>
                          <a:ea typeface="+mn-ea"/>
                          <a:cs typeface="+mn-cs"/>
                        </a:rPr>
                        <a:t>6.0%</a:t>
                      </a:r>
                      <a:endParaRPr kumimoji="0" lang="en-CA" sz="1000" b="0" i="0" u="none" strike="noStrike" kern="1200" cap="none" spc="0" normalizeH="0" baseline="0" noProof="0" dirty="0">
                        <a:ln>
                          <a:noFill/>
                        </a:ln>
                        <a:solidFill>
                          <a:srgbClr val="000000"/>
                        </a:solidFill>
                        <a:effectLst/>
                        <a:uLnTx/>
                        <a:uFillTx/>
                        <a:latin typeface="Trebuchet MS" panose="020B0603020202020204" pitchFamily="34" charset="0"/>
                        <a:ea typeface="+mn-ea"/>
                        <a:cs typeface="+mn-cs"/>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a:ln>
                            <a:noFill/>
                          </a:ln>
                          <a:solidFill>
                            <a:prstClr val="black"/>
                          </a:solidFill>
                          <a:effectLst/>
                          <a:uLnTx/>
                          <a:uFillTx/>
                          <a:latin typeface="Trebuchet MS" panose="020B0603020202020204" pitchFamily="34" charset="0"/>
                          <a:ea typeface="+mn-ea"/>
                          <a:cs typeface="+mn-cs"/>
                        </a:rPr>
                        <a:t>6.0%</a:t>
                      </a:r>
                      <a:endParaRPr kumimoji="0" lang="en-CA" sz="1000" b="0" i="0" u="none" strike="noStrike" kern="1200" cap="none" spc="0" normalizeH="0" baseline="0" noProof="0" dirty="0">
                        <a:ln>
                          <a:noFill/>
                        </a:ln>
                        <a:solidFill>
                          <a:srgbClr val="000000"/>
                        </a:solidFill>
                        <a:effectLst/>
                        <a:uLnTx/>
                        <a:uFillTx/>
                        <a:latin typeface="Trebuchet MS" panose="020B0603020202020204" pitchFamily="34" charset="0"/>
                        <a:ea typeface="+mn-ea"/>
                        <a:cs typeface="+mn-cs"/>
                      </a:endParaRPr>
                    </a:p>
                  </a:txBody>
                  <a:tcPr marL="9525" marR="9525" marT="9525" marB="0"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dirty="0">
                          <a:ln>
                            <a:noFill/>
                          </a:ln>
                          <a:solidFill>
                            <a:prstClr val="black"/>
                          </a:solidFill>
                          <a:effectLst/>
                          <a:uLnTx/>
                          <a:uFillTx/>
                          <a:latin typeface="Trebuchet MS" panose="020B0603020202020204" pitchFamily="34" charset="0"/>
                          <a:ea typeface="+mn-ea"/>
                          <a:cs typeface="+mn-cs"/>
                        </a:rPr>
                        <a:t>6.0%</a:t>
                      </a:r>
                      <a:endParaRPr kumimoji="0" lang="en-CA" sz="1000" b="0" i="0" u="none" strike="noStrike" kern="1200" cap="none" spc="0" normalizeH="0" baseline="0" noProof="0" dirty="0">
                        <a:ln>
                          <a:noFill/>
                        </a:ln>
                        <a:solidFill>
                          <a:srgbClr val="000000"/>
                        </a:solidFill>
                        <a:effectLst/>
                        <a:uLnTx/>
                        <a:uFillTx/>
                        <a:latin typeface="Trebuchet MS" panose="020B0603020202020204" pitchFamily="34" charset="0"/>
                        <a:ea typeface="+mn-ea"/>
                        <a:cs typeface="+mn-cs"/>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3282370"/>
                  </a:ext>
                </a:extLst>
              </a:tr>
            </a:tbl>
          </a:graphicData>
        </a:graphic>
      </p:graphicFrame>
    </p:spTree>
    <p:extLst>
      <p:ext uri="{BB962C8B-B14F-4D97-AF65-F5344CB8AC3E}">
        <p14:creationId xmlns:p14="http://schemas.microsoft.com/office/powerpoint/2010/main" val="4157334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2BAD-3B13-423E-A9DA-DAE68D803264}"/>
              </a:ext>
            </a:extLst>
          </p:cNvPr>
          <p:cNvSpPr>
            <a:spLocks noGrp="1"/>
          </p:cNvSpPr>
          <p:nvPr>
            <p:ph type="title"/>
          </p:nvPr>
        </p:nvSpPr>
        <p:spPr/>
        <p:txBody>
          <a:bodyPr>
            <a:normAutofit/>
          </a:bodyPr>
          <a:lstStyle/>
          <a:p>
            <a:r>
              <a:rPr lang="en-CA" sz="3200" dirty="0">
                <a:latin typeface="Trebuchet MS" panose="020B0603020202020204" pitchFamily="34" charset="0"/>
              </a:rPr>
              <a:t>Discounted Cash Flow </a:t>
            </a:r>
          </a:p>
        </p:txBody>
      </p:sp>
      <p:graphicFrame>
        <p:nvGraphicFramePr>
          <p:cNvPr id="4" name="Table 3">
            <a:extLst>
              <a:ext uri="{FF2B5EF4-FFF2-40B4-BE49-F238E27FC236}">
                <a16:creationId xmlns:a16="http://schemas.microsoft.com/office/drawing/2014/main" id="{485F9181-09F8-49B5-ABE5-5F4BD7C9EF2C}"/>
              </a:ext>
            </a:extLst>
          </p:cNvPr>
          <p:cNvGraphicFramePr>
            <a:graphicFrameLocks noGrp="1"/>
          </p:cNvGraphicFramePr>
          <p:nvPr>
            <p:extLst>
              <p:ext uri="{D42A27DB-BD31-4B8C-83A1-F6EECF244321}">
                <p14:modId xmlns:p14="http://schemas.microsoft.com/office/powerpoint/2010/main" val="998472932"/>
              </p:ext>
            </p:extLst>
          </p:nvPr>
        </p:nvGraphicFramePr>
        <p:xfrm>
          <a:off x="1543706" y="1555980"/>
          <a:ext cx="3354720" cy="2522878"/>
        </p:xfrm>
        <a:graphic>
          <a:graphicData uri="http://schemas.openxmlformats.org/drawingml/2006/table">
            <a:tbl>
              <a:tblPr>
                <a:tableStyleId>{2D5ABB26-0587-4C30-8999-92F81FD0307C}</a:tableStyleId>
              </a:tblPr>
              <a:tblGrid>
                <a:gridCol w="2663769">
                  <a:extLst>
                    <a:ext uri="{9D8B030D-6E8A-4147-A177-3AD203B41FA5}">
                      <a16:colId xmlns:a16="http://schemas.microsoft.com/office/drawing/2014/main" val="1489627205"/>
                    </a:ext>
                  </a:extLst>
                </a:gridCol>
                <a:gridCol w="690951">
                  <a:extLst>
                    <a:ext uri="{9D8B030D-6E8A-4147-A177-3AD203B41FA5}">
                      <a16:colId xmlns:a16="http://schemas.microsoft.com/office/drawing/2014/main" val="1883559010"/>
                    </a:ext>
                  </a:extLst>
                </a:gridCol>
              </a:tblGrid>
              <a:tr h="282220">
                <a:tc gridSpan="2">
                  <a:txBody>
                    <a:bodyPr/>
                    <a:lstStyle/>
                    <a:p>
                      <a:pPr algn="ctr" fontAlgn="ctr"/>
                      <a:r>
                        <a:rPr lang="en-CA" sz="1200" b="1" u="none" strike="noStrike" dirty="0">
                          <a:solidFill>
                            <a:schemeClr val="bg1"/>
                          </a:solidFill>
                          <a:effectLst/>
                          <a:latin typeface="Trebuchet MS" panose="020B0603020202020204" pitchFamily="34" charset="0"/>
                        </a:rPr>
                        <a:t>Exit EBITDA Multiple Approach</a:t>
                      </a:r>
                      <a:endParaRPr lang="en-CA" sz="1200" b="1" i="0" u="none" strike="noStrike" dirty="0">
                        <a:solidFill>
                          <a:schemeClr val="bg1"/>
                        </a:solidFill>
                        <a:effectLst/>
                        <a:latin typeface="Trebuchet MS" panose="020B0603020202020204" pitchFamily="34" charset="0"/>
                      </a:endParaRPr>
                    </a:p>
                  </a:txBody>
                  <a:tcPr marL="7338" marR="7338" marT="733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D41935"/>
                    </a:solidFill>
                  </a:tcPr>
                </a:tc>
                <a:tc hMerge="1">
                  <a:txBody>
                    <a:bodyPr/>
                    <a:lstStyle/>
                    <a:p>
                      <a:endParaRPr lang="en-US"/>
                    </a:p>
                  </a:txBody>
                  <a:tcPr/>
                </a:tc>
                <a:extLst>
                  <a:ext uri="{0D108BD9-81ED-4DB2-BD59-A6C34878D82A}">
                    <a16:rowId xmlns:a16="http://schemas.microsoft.com/office/drawing/2014/main" val="1548952440"/>
                  </a:ext>
                </a:extLst>
              </a:tr>
              <a:tr h="373443">
                <a:tc>
                  <a:txBody>
                    <a:bodyPr/>
                    <a:lstStyle/>
                    <a:p>
                      <a:pPr marL="90000" algn="l" fontAlgn="ctr"/>
                      <a:r>
                        <a:rPr lang="en-CA" sz="1200" u="none" strike="noStrike" dirty="0">
                          <a:effectLst/>
                          <a:latin typeface="Trebuchet MS" panose="020B0603020202020204" pitchFamily="34" charset="0"/>
                        </a:rPr>
                        <a:t>Terminal Year EBITDA</a:t>
                      </a:r>
                      <a:endParaRPr lang="en-CA" sz="1200" b="0" i="0" u="none" strike="noStrike" dirty="0">
                        <a:solidFill>
                          <a:srgbClr val="000000"/>
                        </a:solidFill>
                        <a:effectLst/>
                        <a:latin typeface="Trebuchet MS" panose="020B0603020202020204" pitchFamily="34" charset="0"/>
                      </a:endParaRPr>
                    </a:p>
                  </a:txBody>
                  <a:tcPr marL="7338" marR="7338" marT="7338"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solidFill>
                            <a:srgbClr val="000000"/>
                          </a:solidFill>
                          <a:effectLst/>
                          <a:latin typeface="Trebuchet MS" panose="020B0603020202020204" pitchFamily="34" charset="0"/>
                        </a:rPr>
                        <a:t>2,411.4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08651568"/>
                  </a:ext>
                </a:extLst>
              </a:tr>
              <a:tr h="373443">
                <a:tc>
                  <a:txBody>
                    <a:bodyPr/>
                    <a:lstStyle/>
                    <a:p>
                      <a:pPr marL="90000" algn="l" fontAlgn="ctr"/>
                      <a:r>
                        <a:rPr lang="en-CA" sz="1200" u="none" strike="noStrike" dirty="0">
                          <a:effectLst/>
                          <a:latin typeface="Trebuchet MS" panose="020B0603020202020204" pitchFamily="34" charset="0"/>
                        </a:rPr>
                        <a:t>Terminal Value EBITDA Multiple</a:t>
                      </a:r>
                      <a:endParaRPr lang="en-CA" sz="1200" b="0" i="0" u="none" strike="noStrike" dirty="0">
                        <a:solidFill>
                          <a:srgbClr val="000000"/>
                        </a:solidFill>
                        <a:effectLst/>
                        <a:latin typeface="Trebuchet MS" panose="020B0603020202020204" pitchFamily="34" charset="0"/>
                      </a:endParaRPr>
                    </a:p>
                  </a:txBody>
                  <a:tcPr marL="7338" marR="7338" marT="7338"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solidFill>
                            <a:srgbClr val="0000FF"/>
                          </a:solidFill>
                          <a:effectLst/>
                          <a:latin typeface="Trebuchet MS" panose="020B0603020202020204" pitchFamily="34" charset="0"/>
                        </a:rPr>
                        <a:t>29.2x</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35382661"/>
                  </a:ext>
                </a:extLst>
              </a:tr>
              <a:tr h="373443">
                <a:tc>
                  <a:txBody>
                    <a:bodyPr/>
                    <a:lstStyle/>
                    <a:p>
                      <a:pPr marL="90000" algn="l" fontAlgn="ctr"/>
                      <a:r>
                        <a:rPr lang="en-CA" sz="1200" b="1" u="none" strike="noStrike" dirty="0">
                          <a:effectLst/>
                          <a:latin typeface="Trebuchet MS" panose="020B0603020202020204" pitchFamily="34" charset="0"/>
                        </a:rPr>
                        <a:t>Terminal Value</a:t>
                      </a:r>
                      <a:endParaRPr lang="en-CA" sz="1200" b="1" i="0" u="none" strike="noStrike" dirty="0">
                        <a:solidFill>
                          <a:srgbClr val="000000"/>
                        </a:solidFill>
                        <a:effectLst/>
                        <a:latin typeface="Trebuchet MS" panose="020B0603020202020204" pitchFamily="34" charset="0"/>
                      </a:endParaRPr>
                    </a:p>
                  </a:txBody>
                  <a:tcPr marL="7338" marR="7338" marT="7338" marB="0" anchor="ctr">
                    <a:lnL w="12700" cap="flat" cmpd="sng" algn="ctr">
                      <a:solidFill>
                        <a:schemeClr val="tx1"/>
                      </a:solidFill>
                      <a:prstDash val="solid"/>
                      <a:round/>
                      <a:headEnd type="none" w="med" len="med"/>
                      <a:tailEnd type="none" w="med" len="med"/>
                    </a:lnL>
                  </a:tcPr>
                </a:tc>
                <a:tc>
                  <a:txBody>
                    <a:bodyPr/>
                    <a:lstStyle/>
                    <a:p>
                      <a:pPr algn="ctr" fontAlgn="b"/>
                      <a:r>
                        <a:rPr lang="en-CA" sz="1100" b="1" i="0" u="none" strike="noStrike" dirty="0">
                          <a:solidFill>
                            <a:srgbClr val="000000"/>
                          </a:solidFill>
                          <a:effectLst/>
                          <a:latin typeface="Trebuchet MS" panose="020B0603020202020204" pitchFamily="34" charset="0"/>
                        </a:rPr>
                        <a:t>70,366.0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9252168"/>
                  </a:ext>
                </a:extLst>
              </a:tr>
              <a:tr h="373443">
                <a:tc>
                  <a:txBody>
                    <a:bodyPr/>
                    <a:lstStyle/>
                    <a:p>
                      <a:pPr marL="90000" algn="l" fontAlgn="ctr"/>
                      <a:r>
                        <a:rPr lang="en-CA" sz="1200" u="none" strike="noStrike" dirty="0">
                          <a:effectLst/>
                          <a:latin typeface="Trebuchet MS" panose="020B0603020202020204" pitchFamily="34" charset="0"/>
                        </a:rPr>
                        <a:t>Present Value of Terminal Value</a:t>
                      </a:r>
                      <a:endParaRPr lang="en-CA" sz="1200" b="0" i="0" u="none" strike="noStrike" dirty="0">
                        <a:solidFill>
                          <a:srgbClr val="000000"/>
                        </a:solidFill>
                        <a:effectLst/>
                        <a:latin typeface="Trebuchet MS" panose="020B0603020202020204" pitchFamily="34" charset="0"/>
                      </a:endParaRPr>
                    </a:p>
                  </a:txBody>
                  <a:tcPr marL="7338" marR="7338" marT="7338"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solidFill>
                            <a:srgbClr val="000000"/>
                          </a:solidFill>
                          <a:effectLst/>
                          <a:latin typeface="Trebuchet MS" panose="020B0603020202020204" pitchFamily="34" charset="0"/>
                        </a:rPr>
                        <a:t>46,101.3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8305808"/>
                  </a:ext>
                </a:extLst>
              </a:tr>
              <a:tr h="373443">
                <a:tc>
                  <a:txBody>
                    <a:bodyPr/>
                    <a:lstStyle/>
                    <a:p>
                      <a:pPr marL="90000" algn="l" fontAlgn="ctr"/>
                      <a:r>
                        <a:rPr lang="en-CA" sz="1200" u="none" strike="noStrike" dirty="0">
                          <a:effectLst/>
                          <a:latin typeface="Trebuchet MS" panose="020B0603020202020204" pitchFamily="34" charset="0"/>
                        </a:rPr>
                        <a:t>Present Value of Stage 1 Cash Flows</a:t>
                      </a:r>
                      <a:endParaRPr lang="en-CA" sz="1200" b="0" i="0" u="none" strike="noStrike" dirty="0">
                        <a:solidFill>
                          <a:srgbClr val="000000"/>
                        </a:solidFill>
                        <a:effectLst/>
                        <a:latin typeface="Trebuchet MS" panose="020B0603020202020204" pitchFamily="34" charset="0"/>
                      </a:endParaRPr>
                    </a:p>
                  </a:txBody>
                  <a:tcPr marL="7338" marR="7338" marT="7338"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solidFill>
                            <a:srgbClr val="000000"/>
                          </a:solidFill>
                          <a:effectLst/>
                          <a:latin typeface="Trebuchet MS" panose="020B0603020202020204" pitchFamily="34" charset="0"/>
                        </a:rPr>
                        <a:t>4,316.0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9206058"/>
                  </a:ext>
                </a:extLst>
              </a:tr>
              <a:tr h="373443">
                <a:tc>
                  <a:txBody>
                    <a:bodyPr/>
                    <a:lstStyle/>
                    <a:p>
                      <a:pPr marL="90000" algn="l" fontAlgn="ctr"/>
                      <a:r>
                        <a:rPr lang="en-CA" sz="1200" b="1" u="none" strike="noStrike" dirty="0">
                          <a:effectLst/>
                          <a:latin typeface="Trebuchet MS" panose="020B0603020202020204" pitchFamily="34" charset="0"/>
                        </a:rPr>
                        <a:t>Enterprise Value</a:t>
                      </a:r>
                      <a:endParaRPr lang="en-CA" sz="1200" b="1" i="0" u="none" strike="noStrike" dirty="0">
                        <a:solidFill>
                          <a:srgbClr val="000000"/>
                        </a:solidFill>
                        <a:effectLst/>
                        <a:latin typeface="Trebuchet MS" panose="020B0603020202020204" pitchFamily="34" charset="0"/>
                      </a:endParaRPr>
                    </a:p>
                  </a:txBody>
                  <a:tcPr marL="7338" marR="7338" marT="7338"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CA" sz="1100" b="1" i="0" u="none" strike="noStrike" dirty="0">
                          <a:solidFill>
                            <a:srgbClr val="000000"/>
                          </a:solidFill>
                          <a:effectLst/>
                          <a:latin typeface="Trebuchet MS" panose="020B0603020202020204" pitchFamily="34" charset="0"/>
                        </a:rPr>
                        <a:t>50,417.2 </a:t>
                      </a: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199782"/>
                  </a:ext>
                </a:extLst>
              </a:tr>
            </a:tbl>
          </a:graphicData>
        </a:graphic>
      </p:graphicFrame>
      <p:graphicFrame>
        <p:nvGraphicFramePr>
          <p:cNvPr id="5" name="Table 4">
            <a:extLst>
              <a:ext uri="{FF2B5EF4-FFF2-40B4-BE49-F238E27FC236}">
                <a16:creationId xmlns:a16="http://schemas.microsoft.com/office/drawing/2014/main" id="{B830E380-A244-4A6C-9192-18CD09BD2067}"/>
              </a:ext>
            </a:extLst>
          </p:cNvPr>
          <p:cNvGraphicFramePr>
            <a:graphicFrameLocks noGrp="1"/>
          </p:cNvGraphicFramePr>
          <p:nvPr>
            <p:extLst>
              <p:ext uri="{D42A27DB-BD31-4B8C-83A1-F6EECF244321}">
                <p14:modId xmlns:p14="http://schemas.microsoft.com/office/powerpoint/2010/main" val="3381208335"/>
              </p:ext>
            </p:extLst>
          </p:nvPr>
        </p:nvGraphicFramePr>
        <p:xfrm>
          <a:off x="6768066" y="1366224"/>
          <a:ext cx="3065125" cy="2902792"/>
        </p:xfrm>
        <a:graphic>
          <a:graphicData uri="http://schemas.openxmlformats.org/drawingml/2006/table">
            <a:tbl>
              <a:tblPr>
                <a:tableStyleId>{2D5ABB26-0587-4C30-8999-92F81FD0307C}</a:tableStyleId>
              </a:tblPr>
              <a:tblGrid>
                <a:gridCol w="1821303">
                  <a:extLst>
                    <a:ext uri="{9D8B030D-6E8A-4147-A177-3AD203B41FA5}">
                      <a16:colId xmlns:a16="http://schemas.microsoft.com/office/drawing/2014/main" val="4254826168"/>
                    </a:ext>
                  </a:extLst>
                </a:gridCol>
                <a:gridCol w="1243822">
                  <a:extLst>
                    <a:ext uri="{9D8B030D-6E8A-4147-A177-3AD203B41FA5}">
                      <a16:colId xmlns:a16="http://schemas.microsoft.com/office/drawing/2014/main" val="3515777325"/>
                    </a:ext>
                  </a:extLst>
                </a:gridCol>
              </a:tblGrid>
              <a:tr h="217588">
                <a:tc gridSpan="2">
                  <a:txBody>
                    <a:bodyPr/>
                    <a:lstStyle/>
                    <a:p>
                      <a:pPr algn="ctr" fontAlgn="ctr"/>
                      <a:r>
                        <a:rPr lang="en-CA" sz="1200" b="1" u="none" strike="noStrike" dirty="0">
                          <a:solidFill>
                            <a:schemeClr val="bg1"/>
                          </a:solidFill>
                          <a:effectLst/>
                          <a:latin typeface="Trebuchet MS" panose="020B0603020202020204" pitchFamily="34" charset="0"/>
                        </a:rPr>
                        <a:t>WACC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D41935"/>
                    </a:solidFill>
                  </a:tcPr>
                </a:tc>
                <a:tc hMerge="1">
                  <a:txBody>
                    <a:bodyPr/>
                    <a:lstStyle/>
                    <a:p>
                      <a:pPr algn="l" fontAlgn="ctr"/>
                      <a:r>
                        <a:rPr lang="en-CA" sz="1000" b="1" u="none" strike="noStrike" dirty="0">
                          <a:solidFill>
                            <a:schemeClr val="bg1"/>
                          </a:solidFill>
                          <a:effectLst/>
                          <a:latin typeface="Helvetica" pitchFamily="2" charset="0"/>
                        </a:rPr>
                        <a:t> </a:t>
                      </a:r>
                      <a:endParaRPr lang="en-CA" sz="1000" b="1" i="0" u="none" strike="noStrike" dirty="0">
                        <a:solidFill>
                          <a:schemeClr val="bg1"/>
                        </a:solidFill>
                        <a:effectLst/>
                        <a:latin typeface="Helvetica" pitchFamily="2" charset="0"/>
                      </a:endParaRPr>
                    </a:p>
                  </a:txBody>
                  <a:tcPr marL="9525" marR="9525" marT="9525" marB="0" anchor="ctr">
                    <a:lnL w="12700" cap="flat" cmpd="sng" algn="ctr">
                      <a:solidFill>
                        <a:srgbClr val="005494"/>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5494"/>
                    </a:solidFill>
                  </a:tcPr>
                </a:tc>
                <a:extLst>
                  <a:ext uri="{0D108BD9-81ED-4DB2-BD59-A6C34878D82A}">
                    <a16:rowId xmlns:a16="http://schemas.microsoft.com/office/drawing/2014/main" val="3796996853"/>
                  </a:ext>
                </a:extLst>
              </a:tr>
              <a:tr h="223767">
                <a:tc>
                  <a:txBody>
                    <a:bodyPr/>
                    <a:lstStyle/>
                    <a:p>
                      <a:pPr marL="90000" algn="l" fontAlgn="ctr"/>
                      <a:r>
                        <a:rPr lang="en-CA" sz="1200" u="none" strike="noStrike" dirty="0">
                          <a:effectLst/>
                          <a:latin typeface="Trebuchet MS" panose="020B0603020202020204" pitchFamily="34" charset="0"/>
                        </a:rPr>
                        <a:t>Cost of Debt</a:t>
                      </a:r>
                      <a:endParaRPr lang="en-CA" sz="12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200" b="0" i="0" u="none" strike="noStrike" dirty="0">
                          <a:solidFill>
                            <a:srgbClr val="000000"/>
                          </a:solidFill>
                          <a:effectLst/>
                          <a:latin typeface="Trebuchet MS" panose="020B0603020202020204" pitchFamily="34" charset="0"/>
                        </a:rPr>
                        <a:t>2.3%</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10250102"/>
                  </a:ext>
                </a:extLst>
              </a:tr>
              <a:tr h="223767">
                <a:tc>
                  <a:txBody>
                    <a:bodyPr/>
                    <a:lstStyle/>
                    <a:p>
                      <a:pPr marL="90000" algn="l" fontAlgn="ctr"/>
                      <a:r>
                        <a:rPr lang="en-CA" sz="1200" u="none" strike="noStrike" dirty="0">
                          <a:effectLst/>
                          <a:latin typeface="Trebuchet MS" panose="020B0603020202020204" pitchFamily="34" charset="0"/>
                        </a:rPr>
                        <a:t>Tax Rate</a:t>
                      </a:r>
                      <a:endParaRPr lang="en-CA" sz="12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200" b="0" i="0" u="none" strike="noStrike" dirty="0">
                          <a:solidFill>
                            <a:srgbClr val="000000"/>
                          </a:solidFill>
                          <a:effectLst/>
                          <a:latin typeface="Trebuchet MS" panose="020B0603020202020204" pitchFamily="34" charset="0"/>
                        </a:rPr>
                        <a:t>28.0%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29769047"/>
                  </a:ext>
                </a:extLst>
              </a:tr>
              <a:tr h="223767">
                <a:tc>
                  <a:txBody>
                    <a:bodyPr/>
                    <a:lstStyle/>
                    <a:p>
                      <a:pPr marL="90000" algn="l" fontAlgn="ctr"/>
                      <a:r>
                        <a:rPr lang="en-CA" sz="1200" b="1" u="none" strike="noStrike" dirty="0">
                          <a:effectLst/>
                          <a:latin typeface="Trebuchet MS" panose="020B0603020202020204" pitchFamily="34" charset="0"/>
                        </a:rPr>
                        <a:t>After-Tax Cost of Debt</a:t>
                      </a:r>
                      <a:endParaRPr lang="en-CA" sz="1200" b="1"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200" b="1" i="0" u="none" strike="noStrike" dirty="0">
                          <a:solidFill>
                            <a:srgbClr val="000000"/>
                          </a:solidFill>
                          <a:effectLst/>
                          <a:latin typeface="Trebuchet MS" panose="020B0603020202020204" pitchFamily="34" charset="0"/>
                        </a:rPr>
                        <a:t>1.6%</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4475768"/>
                  </a:ext>
                </a:extLst>
              </a:tr>
              <a:tr h="223767">
                <a:tc>
                  <a:txBody>
                    <a:bodyPr/>
                    <a:lstStyle/>
                    <a:p>
                      <a:pPr marL="90000" algn="l" fontAlgn="ctr"/>
                      <a:r>
                        <a:rPr lang="en-CA" sz="1200" u="none" strike="noStrike" dirty="0">
                          <a:effectLst/>
                          <a:latin typeface="Trebuchet MS" panose="020B0603020202020204" pitchFamily="34" charset="0"/>
                        </a:rPr>
                        <a:t>Risk-Free Rate</a:t>
                      </a:r>
                      <a:endParaRPr lang="en-CA" sz="12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200" b="0" i="0" u="none" strike="noStrike" dirty="0">
                          <a:solidFill>
                            <a:srgbClr val="000000"/>
                          </a:solidFill>
                          <a:effectLst/>
                          <a:latin typeface="Trebuchet MS" panose="020B0603020202020204" pitchFamily="34" charset="0"/>
                        </a:rPr>
                        <a:t>1.7%</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85803430"/>
                  </a:ext>
                </a:extLst>
              </a:tr>
              <a:tr h="223767">
                <a:tc>
                  <a:txBody>
                    <a:bodyPr/>
                    <a:lstStyle/>
                    <a:p>
                      <a:pPr marL="90000" algn="l" fontAlgn="ctr"/>
                      <a:r>
                        <a:rPr lang="en-CA" sz="1200" u="none" strike="noStrike" dirty="0">
                          <a:effectLst/>
                          <a:latin typeface="Trebuchet MS" panose="020B0603020202020204" pitchFamily="34" charset="0"/>
                        </a:rPr>
                        <a:t>Beta</a:t>
                      </a:r>
                      <a:endParaRPr lang="en-CA" sz="12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200" b="0" i="0" u="none" strike="noStrike" dirty="0">
                          <a:solidFill>
                            <a:srgbClr val="000000"/>
                          </a:solidFill>
                          <a:effectLst/>
                          <a:latin typeface="Trebuchet MS" panose="020B0603020202020204" pitchFamily="34" charset="0"/>
                        </a:rPr>
                        <a:t>1.35</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43887285"/>
                  </a:ext>
                </a:extLst>
              </a:tr>
              <a:tr h="223767">
                <a:tc>
                  <a:txBody>
                    <a:bodyPr/>
                    <a:lstStyle/>
                    <a:p>
                      <a:pPr marL="90000" algn="l" fontAlgn="ctr"/>
                      <a:r>
                        <a:rPr lang="en-CA" sz="1200" u="none" strike="noStrike" dirty="0">
                          <a:effectLst/>
                          <a:latin typeface="Trebuchet MS" panose="020B0603020202020204" pitchFamily="34" charset="0"/>
                        </a:rPr>
                        <a:t>Market Risk Premium</a:t>
                      </a:r>
                      <a:endParaRPr lang="en-CA" sz="12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200" b="0" i="0" u="none" strike="noStrike" dirty="0">
                          <a:solidFill>
                            <a:srgbClr val="000000"/>
                          </a:solidFill>
                          <a:effectLst/>
                          <a:latin typeface="Trebuchet MS" panose="020B0603020202020204" pitchFamily="34" charset="0"/>
                        </a:rPr>
                        <a:t>6.8%</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36395797"/>
                  </a:ext>
                </a:extLst>
              </a:tr>
              <a:tr h="223767">
                <a:tc>
                  <a:txBody>
                    <a:bodyPr/>
                    <a:lstStyle/>
                    <a:p>
                      <a:pPr marL="90000" algn="l" fontAlgn="ctr"/>
                      <a:r>
                        <a:rPr lang="en-CA" sz="1200" b="1" u="none" strike="noStrike" dirty="0">
                          <a:effectLst/>
                          <a:latin typeface="Trebuchet MS" panose="020B0603020202020204" pitchFamily="34" charset="0"/>
                        </a:rPr>
                        <a:t>Cost of Equity</a:t>
                      </a:r>
                      <a:endParaRPr lang="en-CA" sz="1200" b="1"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200" b="1" i="0" u="none" strike="noStrike" dirty="0">
                          <a:solidFill>
                            <a:srgbClr val="000000"/>
                          </a:solidFill>
                          <a:effectLst/>
                          <a:latin typeface="Trebuchet MS" panose="020B0603020202020204" pitchFamily="34" charset="0"/>
                        </a:rPr>
                        <a:t>10.9%</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7736488"/>
                  </a:ext>
                </a:extLst>
              </a:tr>
              <a:tr h="223767">
                <a:tc>
                  <a:txBody>
                    <a:bodyPr/>
                    <a:lstStyle/>
                    <a:p>
                      <a:pPr marL="90000" algn="l" fontAlgn="ctr"/>
                      <a:r>
                        <a:rPr lang="en-CA" sz="1200" u="none" strike="noStrike" dirty="0">
                          <a:effectLst/>
                          <a:latin typeface="Trebuchet MS" panose="020B0603020202020204" pitchFamily="34" charset="0"/>
                        </a:rPr>
                        <a:t>Market Value of Equity</a:t>
                      </a:r>
                      <a:endParaRPr lang="en-CA" sz="12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200" b="0" i="0" u="none" strike="noStrike" dirty="0">
                          <a:solidFill>
                            <a:srgbClr val="000000"/>
                          </a:solidFill>
                          <a:effectLst/>
                          <a:latin typeface="Trebuchet MS" panose="020B0603020202020204" pitchFamily="34" charset="0"/>
                        </a:rPr>
                        <a:t>16,381.8</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41417295"/>
                  </a:ext>
                </a:extLst>
              </a:tr>
              <a:tr h="223767">
                <a:tc>
                  <a:txBody>
                    <a:bodyPr/>
                    <a:lstStyle/>
                    <a:p>
                      <a:pPr marL="90000" algn="l" fontAlgn="ctr"/>
                      <a:r>
                        <a:rPr lang="en-CA" sz="1200" u="none" strike="noStrike" dirty="0">
                          <a:effectLst/>
                          <a:latin typeface="Trebuchet MS" panose="020B0603020202020204" pitchFamily="34" charset="0"/>
                        </a:rPr>
                        <a:t>Equity Weight</a:t>
                      </a:r>
                      <a:endParaRPr lang="en-CA" sz="12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200" b="0" i="0" u="none" strike="noStrike" dirty="0">
                          <a:solidFill>
                            <a:srgbClr val="000000"/>
                          </a:solidFill>
                          <a:effectLst/>
                          <a:latin typeface="Trebuchet MS" panose="020B0603020202020204" pitchFamily="34" charset="0"/>
                        </a:rPr>
                        <a:t>102.0%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30669623"/>
                  </a:ext>
                </a:extLst>
              </a:tr>
              <a:tr h="223767">
                <a:tc>
                  <a:txBody>
                    <a:bodyPr/>
                    <a:lstStyle/>
                    <a:p>
                      <a:pPr marL="90000" algn="l" fontAlgn="ctr"/>
                      <a:r>
                        <a:rPr lang="en-CA" sz="1200" u="none" strike="noStrike" dirty="0">
                          <a:effectLst/>
                          <a:latin typeface="Trebuchet MS" panose="020B0603020202020204" pitchFamily="34" charset="0"/>
                        </a:rPr>
                        <a:t>Net Debt</a:t>
                      </a:r>
                      <a:endParaRPr lang="en-CA" sz="12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200" b="0" i="0" u="none" strike="noStrike" dirty="0">
                          <a:solidFill>
                            <a:srgbClr val="000000"/>
                          </a:solidFill>
                          <a:effectLst/>
                          <a:latin typeface="Trebuchet MS" panose="020B0603020202020204" pitchFamily="34" charset="0"/>
                        </a:rPr>
                        <a:t>(320.0)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8840140"/>
                  </a:ext>
                </a:extLst>
              </a:tr>
              <a:tr h="223767">
                <a:tc>
                  <a:txBody>
                    <a:bodyPr/>
                    <a:lstStyle/>
                    <a:p>
                      <a:pPr marL="90000" algn="l" fontAlgn="ctr"/>
                      <a:r>
                        <a:rPr lang="en-CA" sz="1200" u="none" strike="noStrike" dirty="0">
                          <a:effectLst/>
                          <a:latin typeface="Trebuchet MS" panose="020B0603020202020204" pitchFamily="34" charset="0"/>
                        </a:rPr>
                        <a:t>Debt Weight</a:t>
                      </a:r>
                      <a:endParaRPr lang="en-CA" sz="12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200" b="0" i="0" u="none" strike="noStrike" dirty="0">
                          <a:solidFill>
                            <a:srgbClr val="000000"/>
                          </a:solidFill>
                          <a:effectLst/>
                          <a:latin typeface="Trebuchet MS" panose="020B0603020202020204" pitchFamily="34" charset="0"/>
                        </a:rPr>
                        <a:t>-2.0%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70618545"/>
                  </a:ext>
                </a:extLst>
              </a:tr>
              <a:tr h="223767">
                <a:tc>
                  <a:txBody>
                    <a:bodyPr/>
                    <a:lstStyle/>
                    <a:p>
                      <a:pPr marL="90000" algn="l" fontAlgn="ctr"/>
                      <a:r>
                        <a:rPr lang="en-CA" sz="1200" b="1" u="none" strike="noStrike" dirty="0">
                          <a:effectLst/>
                          <a:latin typeface="Trebuchet MS" panose="020B0603020202020204" pitchFamily="34" charset="0"/>
                        </a:rPr>
                        <a:t>WACC</a:t>
                      </a:r>
                      <a:endParaRPr lang="en-CA" sz="1200" b="1"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CA" sz="1200" b="1" i="0" u="none" strike="noStrike" dirty="0">
                          <a:solidFill>
                            <a:srgbClr val="000000"/>
                          </a:solidFill>
                          <a:effectLst/>
                          <a:latin typeface="Trebuchet MS" panose="020B0603020202020204" pitchFamily="34" charset="0"/>
                        </a:rPr>
                        <a:t>11.1%</a:t>
                      </a: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3544020"/>
                  </a:ext>
                </a:extLst>
              </a:tr>
            </a:tbl>
          </a:graphicData>
        </a:graphic>
      </p:graphicFrame>
      <p:graphicFrame>
        <p:nvGraphicFramePr>
          <p:cNvPr id="6" name="Table 5">
            <a:extLst>
              <a:ext uri="{FF2B5EF4-FFF2-40B4-BE49-F238E27FC236}">
                <a16:creationId xmlns:a16="http://schemas.microsoft.com/office/drawing/2014/main" id="{D2CC1815-2C9F-40C8-AA3F-1ED29E51941B}"/>
              </a:ext>
            </a:extLst>
          </p:cNvPr>
          <p:cNvGraphicFramePr>
            <a:graphicFrameLocks noGrp="1"/>
          </p:cNvGraphicFramePr>
          <p:nvPr>
            <p:extLst>
              <p:ext uri="{D42A27DB-BD31-4B8C-83A1-F6EECF244321}">
                <p14:modId xmlns:p14="http://schemas.microsoft.com/office/powerpoint/2010/main" val="3002241027"/>
              </p:ext>
            </p:extLst>
          </p:nvPr>
        </p:nvGraphicFramePr>
        <p:xfrm>
          <a:off x="3606034" y="4577837"/>
          <a:ext cx="4656196" cy="1589644"/>
        </p:xfrm>
        <a:graphic>
          <a:graphicData uri="http://schemas.openxmlformats.org/drawingml/2006/table">
            <a:tbl>
              <a:tblPr>
                <a:tableStyleId>{2D5ABB26-0587-4C30-8999-92F81FD0307C}</a:tableStyleId>
              </a:tblPr>
              <a:tblGrid>
                <a:gridCol w="3453130">
                  <a:extLst>
                    <a:ext uri="{9D8B030D-6E8A-4147-A177-3AD203B41FA5}">
                      <a16:colId xmlns:a16="http://schemas.microsoft.com/office/drawing/2014/main" val="3405185026"/>
                    </a:ext>
                  </a:extLst>
                </a:gridCol>
                <a:gridCol w="1203066">
                  <a:extLst>
                    <a:ext uri="{9D8B030D-6E8A-4147-A177-3AD203B41FA5}">
                      <a16:colId xmlns:a16="http://schemas.microsoft.com/office/drawing/2014/main" val="739435789"/>
                    </a:ext>
                  </a:extLst>
                </a:gridCol>
              </a:tblGrid>
              <a:tr h="227092">
                <a:tc>
                  <a:txBody>
                    <a:bodyPr/>
                    <a:lstStyle/>
                    <a:p>
                      <a:pPr marL="90000" algn="l" fontAlgn="ctr"/>
                      <a:r>
                        <a:rPr lang="en-CA" sz="1200" b="1" u="none" strike="noStrike" dirty="0">
                          <a:solidFill>
                            <a:schemeClr val="bg1"/>
                          </a:solidFill>
                          <a:effectLst/>
                          <a:latin typeface="Trebuchet MS" panose="020B0603020202020204" pitchFamily="34" charset="0"/>
                        </a:rPr>
                        <a:t>Fair Value per Share</a:t>
                      </a:r>
                      <a:endParaRPr lang="en-CA" sz="1200" b="1" i="0" u="none" strike="noStrike" dirty="0">
                        <a:solidFill>
                          <a:schemeClr val="bg1"/>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D41935"/>
                    </a:solidFill>
                  </a:tcPr>
                </a:tc>
                <a:tc>
                  <a:txBody>
                    <a:bodyPr/>
                    <a:lstStyle/>
                    <a:p>
                      <a:pPr algn="ctr" fontAlgn="ctr"/>
                      <a:r>
                        <a:rPr lang="en-CA" sz="1200" b="1" u="none" strike="noStrike" dirty="0">
                          <a:solidFill>
                            <a:schemeClr val="bg1"/>
                          </a:solidFill>
                          <a:effectLst/>
                          <a:latin typeface="Trebuchet MS" panose="020B0603020202020204" pitchFamily="34" charset="0"/>
                        </a:rPr>
                        <a:t>Exit EBITDA</a:t>
                      </a:r>
                      <a:endParaRPr lang="en-CA" sz="1200" b="1" i="0" u="none" strike="noStrike" dirty="0">
                        <a:solidFill>
                          <a:schemeClr val="bg1"/>
                        </a:solidFill>
                        <a:effectLst/>
                        <a:latin typeface="Trebuchet MS" panose="020B060302020202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D41935"/>
                    </a:solidFill>
                  </a:tcPr>
                </a:tc>
                <a:extLst>
                  <a:ext uri="{0D108BD9-81ED-4DB2-BD59-A6C34878D82A}">
                    <a16:rowId xmlns:a16="http://schemas.microsoft.com/office/drawing/2014/main" val="2669526347"/>
                  </a:ext>
                </a:extLst>
              </a:tr>
              <a:tr h="227092">
                <a:tc>
                  <a:txBody>
                    <a:bodyPr/>
                    <a:lstStyle/>
                    <a:p>
                      <a:pPr marL="90000" algn="l" fontAlgn="ctr"/>
                      <a:r>
                        <a:rPr lang="en-CA" sz="1200" u="none" strike="noStrike" dirty="0">
                          <a:effectLst/>
                          <a:latin typeface="Trebuchet MS" panose="020B0603020202020204" pitchFamily="34" charset="0"/>
                        </a:rPr>
                        <a:t>Enterprise Value</a:t>
                      </a:r>
                      <a:endParaRPr lang="en-CA" sz="12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a:solidFill>
                            <a:srgbClr val="000000"/>
                          </a:solidFill>
                          <a:effectLst/>
                          <a:latin typeface="Trebuchet MS" panose="020B0603020202020204" pitchFamily="34" charset="0"/>
                        </a:rPr>
                        <a:t>50,417.2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8236933"/>
                  </a:ext>
                </a:extLst>
              </a:tr>
              <a:tr h="227092">
                <a:tc>
                  <a:txBody>
                    <a:bodyPr/>
                    <a:lstStyle/>
                    <a:p>
                      <a:pPr marL="90000" algn="l" fontAlgn="ctr"/>
                      <a:r>
                        <a:rPr lang="en-CA" sz="1200" u="none" strike="noStrike" dirty="0">
                          <a:effectLst/>
                          <a:latin typeface="Trebuchet MS" panose="020B0603020202020204" pitchFamily="34" charset="0"/>
                        </a:rPr>
                        <a:t>Less: Net Debt</a:t>
                      </a:r>
                      <a:endParaRPr lang="en-CA" sz="12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dirty="0">
                          <a:solidFill>
                            <a:srgbClr val="000000"/>
                          </a:solidFill>
                          <a:effectLst/>
                          <a:latin typeface="Trebuchet MS" panose="020B0603020202020204" pitchFamily="34" charset="0"/>
                        </a:rPr>
                        <a:t>(320.0)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01015842"/>
                  </a:ext>
                </a:extLst>
              </a:tr>
              <a:tr h="227092">
                <a:tc>
                  <a:txBody>
                    <a:bodyPr/>
                    <a:lstStyle/>
                    <a:p>
                      <a:pPr marL="90000" algn="l" fontAlgn="ctr"/>
                      <a:r>
                        <a:rPr lang="en-CA" sz="1200" b="1" u="none" strike="noStrike" dirty="0">
                          <a:effectLst/>
                          <a:latin typeface="Trebuchet MS" panose="020B0603020202020204" pitchFamily="34" charset="0"/>
                        </a:rPr>
                        <a:t>Equity Value</a:t>
                      </a:r>
                      <a:endParaRPr lang="en-CA" sz="1200" b="1"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1" i="0" u="none" strike="noStrike" dirty="0">
                          <a:solidFill>
                            <a:srgbClr val="000000"/>
                          </a:solidFill>
                          <a:effectLst/>
                          <a:latin typeface="Trebuchet MS" panose="020B0603020202020204" pitchFamily="34" charset="0"/>
                        </a:rPr>
                        <a:t>50,737.2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87430693"/>
                  </a:ext>
                </a:extLst>
              </a:tr>
              <a:tr h="227092">
                <a:tc>
                  <a:txBody>
                    <a:bodyPr/>
                    <a:lstStyle/>
                    <a:p>
                      <a:pPr marL="90000" algn="l" fontAlgn="ctr"/>
                      <a:r>
                        <a:rPr lang="en-CA" sz="1200" u="none" strike="noStrike" dirty="0">
                          <a:effectLst/>
                          <a:latin typeface="Trebuchet MS" panose="020B0603020202020204" pitchFamily="34" charset="0"/>
                        </a:rPr>
                        <a:t>Diluted Shares</a:t>
                      </a:r>
                      <a:endParaRPr lang="en-CA" sz="1200" b="0"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a:solidFill>
                            <a:srgbClr val="000000"/>
                          </a:solidFill>
                          <a:effectLst/>
                          <a:latin typeface="Trebuchet MS" panose="020B0603020202020204" pitchFamily="34" charset="0"/>
                        </a:rPr>
                        <a:t>131.0</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76810580"/>
                  </a:ext>
                </a:extLst>
              </a:tr>
              <a:tr h="227092">
                <a:tc>
                  <a:txBody>
                    <a:bodyPr/>
                    <a:lstStyle/>
                    <a:p>
                      <a:pPr marL="90000" algn="l" fontAlgn="ctr"/>
                      <a:r>
                        <a:rPr lang="en-CA" sz="1200" b="1" u="none" strike="noStrike" dirty="0">
                          <a:effectLst/>
                          <a:latin typeface="Trebuchet MS" panose="020B0603020202020204" pitchFamily="34" charset="0"/>
                        </a:rPr>
                        <a:t>Equity Value per Share</a:t>
                      </a:r>
                      <a:endParaRPr lang="en-CA" sz="1200" b="1" i="0"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tcPr>
                </a:tc>
                <a:tc>
                  <a:txBody>
                    <a:bodyPr/>
                    <a:lstStyle/>
                    <a:p>
                      <a:pPr algn="ctr" fontAlgn="b"/>
                      <a:r>
                        <a:rPr lang="en-CA" sz="1100" b="1" i="0" u="none" strike="noStrike" dirty="0">
                          <a:solidFill>
                            <a:srgbClr val="000000"/>
                          </a:solidFill>
                          <a:effectLst/>
                          <a:latin typeface="Trebuchet MS" panose="020B0603020202020204" pitchFamily="34" charset="0"/>
                        </a:rPr>
                        <a:t> $387.46 </a:t>
                      </a: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41078163"/>
                  </a:ext>
                </a:extLst>
              </a:tr>
              <a:tr h="227092">
                <a:tc>
                  <a:txBody>
                    <a:bodyPr/>
                    <a:lstStyle/>
                    <a:p>
                      <a:pPr marL="90000" algn="l" fontAlgn="ctr"/>
                      <a:r>
                        <a:rPr lang="en-CA" sz="1200" u="none" strike="noStrike" dirty="0">
                          <a:effectLst/>
                          <a:latin typeface="Trebuchet MS" panose="020B0603020202020204" pitchFamily="34" charset="0"/>
                        </a:rPr>
                        <a:t>Market Premium (Discount) to Fair Value</a:t>
                      </a:r>
                      <a:endParaRPr lang="en-CA" sz="1200" b="0" i="1" u="none" strike="noStrike" dirty="0">
                        <a:solidFill>
                          <a:srgbClr val="000000"/>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Trebuchet MS" panose="020B0603020202020204" pitchFamily="34" charset="0"/>
                        </a:rPr>
                        <a:t>26.05%</a:t>
                      </a: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9158517"/>
                  </a:ext>
                </a:extLst>
              </a:tr>
            </a:tbl>
          </a:graphicData>
        </a:graphic>
      </p:graphicFrame>
      <p:sp>
        <p:nvSpPr>
          <p:cNvPr id="13" name="Arrow: Chevron 12">
            <a:extLst>
              <a:ext uri="{FF2B5EF4-FFF2-40B4-BE49-F238E27FC236}">
                <a16:creationId xmlns:a16="http://schemas.microsoft.com/office/drawing/2014/main" id="{80E83EAA-1F1C-4D44-A0D5-4F034EA98D4E}"/>
              </a:ext>
            </a:extLst>
          </p:cNvPr>
          <p:cNvSpPr/>
          <p:nvPr/>
        </p:nvSpPr>
        <p:spPr>
          <a:xfrm>
            <a:off x="5080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Company Overview</a:t>
            </a:r>
          </a:p>
        </p:txBody>
      </p:sp>
      <p:sp>
        <p:nvSpPr>
          <p:cNvPr id="14" name="Arrow: Chevron 13">
            <a:extLst>
              <a:ext uri="{FF2B5EF4-FFF2-40B4-BE49-F238E27FC236}">
                <a16:creationId xmlns:a16="http://schemas.microsoft.com/office/drawing/2014/main" id="{EC166A31-EC92-47F8-8AF4-639CC8B71C1C}"/>
              </a:ext>
            </a:extLst>
          </p:cNvPr>
          <p:cNvSpPr/>
          <p:nvPr/>
        </p:nvSpPr>
        <p:spPr>
          <a:xfrm>
            <a:off x="22815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Industry Analysis</a:t>
            </a:r>
          </a:p>
        </p:txBody>
      </p:sp>
      <p:sp>
        <p:nvSpPr>
          <p:cNvPr id="15" name="Arrow: Chevron 14">
            <a:extLst>
              <a:ext uri="{FF2B5EF4-FFF2-40B4-BE49-F238E27FC236}">
                <a16:creationId xmlns:a16="http://schemas.microsoft.com/office/drawing/2014/main" id="{B20554B4-F728-4B66-A86A-845D74816E4B}"/>
              </a:ext>
            </a:extLst>
          </p:cNvPr>
          <p:cNvSpPr/>
          <p:nvPr/>
        </p:nvSpPr>
        <p:spPr>
          <a:xfrm>
            <a:off x="40550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Investment Thesis</a:t>
            </a:r>
          </a:p>
        </p:txBody>
      </p:sp>
      <p:sp>
        <p:nvSpPr>
          <p:cNvPr id="16" name="Arrow: Chevron 15">
            <a:extLst>
              <a:ext uri="{FF2B5EF4-FFF2-40B4-BE49-F238E27FC236}">
                <a16:creationId xmlns:a16="http://schemas.microsoft.com/office/drawing/2014/main" id="{AFAEE481-AD49-42DF-B68B-EFB529801A77}"/>
              </a:ext>
            </a:extLst>
          </p:cNvPr>
          <p:cNvSpPr/>
          <p:nvPr/>
        </p:nvSpPr>
        <p:spPr>
          <a:xfrm>
            <a:off x="5828501" y="6478157"/>
            <a:ext cx="1879131" cy="305903"/>
          </a:xfrm>
          <a:prstGeom prst="chevron">
            <a:avLst/>
          </a:prstGeom>
          <a:solidFill>
            <a:srgbClr val="D41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Valuation </a:t>
            </a:r>
          </a:p>
        </p:txBody>
      </p:sp>
      <p:sp>
        <p:nvSpPr>
          <p:cNvPr id="17" name="Arrow: Chevron 16">
            <a:extLst>
              <a:ext uri="{FF2B5EF4-FFF2-40B4-BE49-F238E27FC236}">
                <a16:creationId xmlns:a16="http://schemas.microsoft.com/office/drawing/2014/main" id="{54135B0B-7E9C-45D6-A97C-996D6B56EF68}"/>
              </a:ext>
            </a:extLst>
          </p:cNvPr>
          <p:cNvSpPr/>
          <p:nvPr/>
        </p:nvSpPr>
        <p:spPr>
          <a:xfrm>
            <a:off x="76020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Risks &amp; Mitigants</a:t>
            </a:r>
          </a:p>
        </p:txBody>
      </p:sp>
      <p:sp>
        <p:nvSpPr>
          <p:cNvPr id="18" name="Arrow: Chevron 17">
            <a:extLst>
              <a:ext uri="{FF2B5EF4-FFF2-40B4-BE49-F238E27FC236}">
                <a16:creationId xmlns:a16="http://schemas.microsoft.com/office/drawing/2014/main" id="{17C97460-9FE1-4005-A1A7-ABE17E4E2B6A}"/>
              </a:ext>
            </a:extLst>
          </p:cNvPr>
          <p:cNvSpPr/>
          <p:nvPr/>
        </p:nvSpPr>
        <p:spPr>
          <a:xfrm>
            <a:off x="93755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Recommendation</a:t>
            </a:r>
          </a:p>
        </p:txBody>
      </p:sp>
    </p:spTree>
    <p:extLst>
      <p:ext uri="{BB962C8B-B14F-4D97-AF65-F5344CB8AC3E}">
        <p14:creationId xmlns:p14="http://schemas.microsoft.com/office/powerpoint/2010/main" val="379113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F9D9-3D22-4553-AAAD-95146FAD3A4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03B1A3D-837D-41D7-877D-6BD46BD85811}"/>
              </a:ext>
            </a:extLst>
          </p:cNvPr>
          <p:cNvSpPr>
            <a:spLocks noGrp="1"/>
          </p:cNvSpPr>
          <p:nvPr>
            <p:ph idx="1"/>
          </p:nvPr>
        </p:nvSpPr>
        <p:spPr/>
        <p:txBody>
          <a:bodyPr/>
          <a:lstStyle/>
          <a:p>
            <a:endParaRPr lang="en-CA"/>
          </a:p>
        </p:txBody>
      </p:sp>
      <p:sp>
        <p:nvSpPr>
          <p:cNvPr id="4" name="Rectangle 3">
            <a:extLst>
              <a:ext uri="{FF2B5EF4-FFF2-40B4-BE49-F238E27FC236}">
                <a16:creationId xmlns:a16="http://schemas.microsoft.com/office/drawing/2014/main" id="{BF777788-F0A9-46D9-820E-DCD6448E43A1}"/>
              </a:ext>
            </a:extLst>
          </p:cNvPr>
          <p:cNvSpPr/>
          <p:nvPr/>
        </p:nvSpPr>
        <p:spPr>
          <a:xfrm>
            <a:off x="0" y="0"/>
            <a:ext cx="12192000" cy="6858000"/>
          </a:xfrm>
          <a:prstGeom prst="rect">
            <a:avLst/>
          </a:prstGeom>
          <a:solidFill>
            <a:srgbClr val="808080"/>
          </a:solid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Rounded Corners 4">
            <a:extLst>
              <a:ext uri="{FF2B5EF4-FFF2-40B4-BE49-F238E27FC236}">
                <a16:creationId xmlns:a16="http://schemas.microsoft.com/office/drawing/2014/main" id="{3E37D9F7-7134-4644-AF21-548C8D1C05AD}"/>
              </a:ext>
            </a:extLst>
          </p:cNvPr>
          <p:cNvSpPr/>
          <p:nvPr/>
        </p:nvSpPr>
        <p:spPr>
          <a:xfrm>
            <a:off x="3652585" y="4501261"/>
            <a:ext cx="4886827" cy="790185"/>
          </a:xfrm>
          <a:prstGeom prst="roundRect">
            <a:avLst/>
          </a:prstGeom>
          <a:solidFill>
            <a:schemeClr val="bg1">
              <a:alpha val="26000"/>
            </a:schemeClr>
          </a:solidFill>
          <a:ln w="25400">
            <a:solidFill>
              <a:schemeClr val="bg1"/>
            </a:solidFill>
          </a:ln>
          <a:effectLst>
            <a:innerShdw blurRad="114300">
              <a:schemeClr val="bg1"/>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CA" sz="2400" b="1" dirty="0">
                <a:solidFill>
                  <a:schemeClr val="bg1"/>
                </a:solidFill>
                <a:latin typeface="Trebuchet MS" panose="020B0603020202020204" pitchFamily="34" charset="0"/>
              </a:rPr>
              <a:t>Risks, Mitigants, and Catalysts</a:t>
            </a:r>
          </a:p>
        </p:txBody>
      </p:sp>
      <p:sp>
        <p:nvSpPr>
          <p:cNvPr id="6" name="Rectangle: Rounded Corners 5">
            <a:extLst>
              <a:ext uri="{FF2B5EF4-FFF2-40B4-BE49-F238E27FC236}">
                <a16:creationId xmlns:a16="http://schemas.microsoft.com/office/drawing/2014/main" id="{922B2E2D-9ED4-4A45-ACD7-033FE14D437B}"/>
              </a:ext>
            </a:extLst>
          </p:cNvPr>
          <p:cNvSpPr/>
          <p:nvPr/>
        </p:nvSpPr>
        <p:spPr>
          <a:xfrm>
            <a:off x="4215065" y="3559978"/>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Valuation</a:t>
            </a:r>
          </a:p>
        </p:txBody>
      </p:sp>
      <p:sp>
        <p:nvSpPr>
          <p:cNvPr id="7" name="Rectangle: Rounded Corners 6">
            <a:extLst>
              <a:ext uri="{FF2B5EF4-FFF2-40B4-BE49-F238E27FC236}">
                <a16:creationId xmlns:a16="http://schemas.microsoft.com/office/drawing/2014/main" id="{7029E522-5272-4191-B09F-2AB7831A8C5A}"/>
              </a:ext>
            </a:extLst>
          </p:cNvPr>
          <p:cNvSpPr/>
          <p:nvPr/>
        </p:nvSpPr>
        <p:spPr>
          <a:xfrm>
            <a:off x="4215065" y="750066"/>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Company Overview</a:t>
            </a:r>
          </a:p>
        </p:txBody>
      </p:sp>
      <p:sp>
        <p:nvSpPr>
          <p:cNvPr id="8" name="Rectangle: Rounded Corners 7">
            <a:extLst>
              <a:ext uri="{FF2B5EF4-FFF2-40B4-BE49-F238E27FC236}">
                <a16:creationId xmlns:a16="http://schemas.microsoft.com/office/drawing/2014/main" id="{427614EC-9E03-4220-BD56-3B78A6305D4C}"/>
              </a:ext>
            </a:extLst>
          </p:cNvPr>
          <p:cNvSpPr/>
          <p:nvPr/>
        </p:nvSpPr>
        <p:spPr>
          <a:xfrm>
            <a:off x="4215066" y="5591859"/>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Recommendation</a:t>
            </a:r>
            <a:r>
              <a:rPr lang="en-CA" dirty="0"/>
              <a:t> </a:t>
            </a:r>
          </a:p>
        </p:txBody>
      </p:sp>
      <p:sp>
        <p:nvSpPr>
          <p:cNvPr id="9" name="Rectangle: Rounded Corners 8">
            <a:extLst>
              <a:ext uri="{FF2B5EF4-FFF2-40B4-BE49-F238E27FC236}">
                <a16:creationId xmlns:a16="http://schemas.microsoft.com/office/drawing/2014/main" id="{66AD7CB8-D591-4E6A-B86D-5FD11D2A5938}"/>
              </a:ext>
            </a:extLst>
          </p:cNvPr>
          <p:cNvSpPr/>
          <p:nvPr/>
        </p:nvSpPr>
        <p:spPr>
          <a:xfrm>
            <a:off x="4215065" y="2618695"/>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Investment Thesis</a:t>
            </a:r>
          </a:p>
        </p:txBody>
      </p:sp>
      <p:sp>
        <p:nvSpPr>
          <p:cNvPr id="10" name="Rectangle: Rounded Corners 9">
            <a:extLst>
              <a:ext uri="{FF2B5EF4-FFF2-40B4-BE49-F238E27FC236}">
                <a16:creationId xmlns:a16="http://schemas.microsoft.com/office/drawing/2014/main" id="{DBC36E1A-BB79-4B8B-AEDE-DC0614BF476B}"/>
              </a:ext>
            </a:extLst>
          </p:cNvPr>
          <p:cNvSpPr/>
          <p:nvPr/>
        </p:nvSpPr>
        <p:spPr>
          <a:xfrm>
            <a:off x="4215065" y="1677412"/>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Industry Analysis</a:t>
            </a:r>
          </a:p>
        </p:txBody>
      </p:sp>
    </p:spTree>
    <p:extLst>
      <p:ext uri="{BB962C8B-B14F-4D97-AF65-F5344CB8AC3E}">
        <p14:creationId xmlns:p14="http://schemas.microsoft.com/office/powerpoint/2010/main" val="273294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3E230-7BFF-4EE7-BFD2-979EC3CEEADE}"/>
              </a:ext>
            </a:extLst>
          </p:cNvPr>
          <p:cNvSpPr>
            <a:spLocks noGrp="1"/>
          </p:cNvSpPr>
          <p:nvPr>
            <p:ph type="title"/>
          </p:nvPr>
        </p:nvSpPr>
        <p:spPr/>
        <p:txBody>
          <a:bodyPr>
            <a:normAutofit/>
          </a:bodyPr>
          <a:lstStyle/>
          <a:p>
            <a:r>
              <a:rPr lang="en-US" sz="3200" dirty="0">
                <a:latin typeface="Trebuchet MS" panose="020B0603020202020204" pitchFamily="34" charset="0"/>
              </a:rPr>
              <a:t>Risks, Mitigations and Catalysts</a:t>
            </a:r>
            <a:endParaRPr lang="en-CA" sz="3200" dirty="0"/>
          </a:p>
        </p:txBody>
      </p:sp>
      <p:sp>
        <p:nvSpPr>
          <p:cNvPr id="4" name="Arrow: Chevron 3">
            <a:extLst>
              <a:ext uri="{FF2B5EF4-FFF2-40B4-BE49-F238E27FC236}">
                <a16:creationId xmlns:a16="http://schemas.microsoft.com/office/drawing/2014/main" id="{C7C7D3AD-52BF-42ED-8169-8FF9CDAE82E9}"/>
              </a:ext>
            </a:extLst>
          </p:cNvPr>
          <p:cNvSpPr/>
          <p:nvPr/>
        </p:nvSpPr>
        <p:spPr>
          <a:xfrm>
            <a:off x="5080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Company Overview</a:t>
            </a:r>
          </a:p>
        </p:txBody>
      </p:sp>
      <p:sp>
        <p:nvSpPr>
          <p:cNvPr id="5" name="Arrow: Chevron 4">
            <a:extLst>
              <a:ext uri="{FF2B5EF4-FFF2-40B4-BE49-F238E27FC236}">
                <a16:creationId xmlns:a16="http://schemas.microsoft.com/office/drawing/2014/main" id="{536A7F4E-E8E8-4E60-A3F6-6B52EB728DCE}"/>
              </a:ext>
            </a:extLst>
          </p:cNvPr>
          <p:cNvSpPr/>
          <p:nvPr/>
        </p:nvSpPr>
        <p:spPr>
          <a:xfrm>
            <a:off x="22815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Industry Analysis</a:t>
            </a:r>
          </a:p>
        </p:txBody>
      </p:sp>
      <p:sp>
        <p:nvSpPr>
          <p:cNvPr id="6" name="Arrow: Chevron 5">
            <a:extLst>
              <a:ext uri="{FF2B5EF4-FFF2-40B4-BE49-F238E27FC236}">
                <a16:creationId xmlns:a16="http://schemas.microsoft.com/office/drawing/2014/main" id="{1F12DB20-CDB1-4140-AAD0-B24F705A87E0}"/>
              </a:ext>
            </a:extLst>
          </p:cNvPr>
          <p:cNvSpPr/>
          <p:nvPr/>
        </p:nvSpPr>
        <p:spPr>
          <a:xfrm>
            <a:off x="40550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Investment Thesis</a:t>
            </a:r>
          </a:p>
        </p:txBody>
      </p:sp>
      <p:sp>
        <p:nvSpPr>
          <p:cNvPr id="7" name="Arrow: Chevron 6">
            <a:extLst>
              <a:ext uri="{FF2B5EF4-FFF2-40B4-BE49-F238E27FC236}">
                <a16:creationId xmlns:a16="http://schemas.microsoft.com/office/drawing/2014/main" id="{E5035E41-37B5-4C5E-A4C2-3BE55A7FFEEF}"/>
              </a:ext>
            </a:extLst>
          </p:cNvPr>
          <p:cNvSpPr/>
          <p:nvPr/>
        </p:nvSpPr>
        <p:spPr>
          <a:xfrm>
            <a:off x="58285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Valuation </a:t>
            </a:r>
          </a:p>
        </p:txBody>
      </p:sp>
      <p:sp>
        <p:nvSpPr>
          <p:cNvPr id="8" name="Arrow: Chevron 7">
            <a:extLst>
              <a:ext uri="{FF2B5EF4-FFF2-40B4-BE49-F238E27FC236}">
                <a16:creationId xmlns:a16="http://schemas.microsoft.com/office/drawing/2014/main" id="{61155B94-76C1-4637-80D0-A9E0D3244874}"/>
              </a:ext>
            </a:extLst>
          </p:cNvPr>
          <p:cNvSpPr/>
          <p:nvPr/>
        </p:nvSpPr>
        <p:spPr>
          <a:xfrm>
            <a:off x="7602001" y="6478157"/>
            <a:ext cx="1879131" cy="305903"/>
          </a:xfrm>
          <a:prstGeom prst="chevron">
            <a:avLst/>
          </a:prstGeom>
          <a:solidFill>
            <a:srgbClr val="D41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Risks &amp; Mitigants</a:t>
            </a:r>
          </a:p>
        </p:txBody>
      </p:sp>
      <p:sp>
        <p:nvSpPr>
          <p:cNvPr id="9" name="Arrow: Chevron 8">
            <a:extLst>
              <a:ext uri="{FF2B5EF4-FFF2-40B4-BE49-F238E27FC236}">
                <a16:creationId xmlns:a16="http://schemas.microsoft.com/office/drawing/2014/main" id="{2B9B3763-FC25-436C-ACA6-BA9D94BDBFA2}"/>
              </a:ext>
            </a:extLst>
          </p:cNvPr>
          <p:cNvSpPr/>
          <p:nvPr/>
        </p:nvSpPr>
        <p:spPr>
          <a:xfrm>
            <a:off x="93755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Recommendation</a:t>
            </a:r>
          </a:p>
        </p:txBody>
      </p:sp>
      <p:cxnSp>
        <p:nvCxnSpPr>
          <p:cNvPr id="10" name="Straight Arrow Connector 9">
            <a:extLst>
              <a:ext uri="{FF2B5EF4-FFF2-40B4-BE49-F238E27FC236}">
                <a16:creationId xmlns:a16="http://schemas.microsoft.com/office/drawing/2014/main" id="{378F1CD5-E8A2-4F6D-84DC-307FDB221ECA}"/>
              </a:ext>
            </a:extLst>
          </p:cNvPr>
          <p:cNvCxnSpPr>
            <a:cxnSpLocks/>
          </p:cNvCxnSpPr>
          <p:nvPr/>
        </p:nvCxnSpPr>
        <p:spPr>
          <a:xfrm flipV="1">
            <a:off x="5934132" y="1191961"/>
            <a:ext cx="0" cy="2397455"/>
          </a:xfrm>
          <a:prstGeom prst="straightConnector1">
            <a:avLst/>
          </a:prstGeom>
          <a:ln w="38100">
            <a:solidFill>
              <a:srgbClr val="D41935"/>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FCC29-8688-4E3C-99AA-0FA80EC8EACB}"/>
              </a:ext>
            </a:extLst>
          </p:cNvPr>
          <p:cNvCxnSpPr>
            <a:cxnSpLocks/>
          </p:cNvCxnSpPr>
          <p:nvPr/>
        </p:nvCxnSpPr>
        <p:spPr>
          <a:xfrm>
            <a:off x="1978083" y="2939203"/>
            <a:ext cx="7486759" cy="0"/>
          </a:xfrm>
          <a:prstGeom prst="straightConnector1">
            <a:avLst/>
          </a:prstGeom>
          <a:ln w="38100">
            <a:solidFill>
              <a:srgbClr val="D41935"/>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5B8E296-4DE6-415B-8909-D00EB8720433}"/>
              </a:ext>
            </a:extLst>
          </p:cNvPr>
          <p:cNvSpPr txBox="1"/>
          <p:nvPr/>
        </p:nvSpPr>
        <p:spPr>
          <a:xfrm>
            <a:off x="8380166" y="2929251"/>
            <a:ext cx="995335" cy="461665"/>
          </a:xfrm>
          <a:prstGeom prst="rect">
            <a:avLst/>
          </a:prstGeom>
          <a:noFill/>
        </p:spPr>
        <p:txBody>
          <a:bodyPr wrap="square" rtlCol="0">
            <a:spAutoFit/>
          </a:bodyPr>
          <a:lstStyle/>
          <a:p>
            <a:r>
              <a:rPr lang="en-US" sz="1200" dirty="0">
                <a:latin typeface="Trebuchet MS" panose="020B0603020202020204" pitchFamily="34" charset="0"/>
              </a:rPr>
              <a:t>Likelihood</a:t>
            </a:r>
          </a:p>
          <a:p>
            <a:endParaRPr lang="en-US" sz="1200" dirty="0"/>
          </a:p>
        </p:txBody>
      </p:sp>
      <p:sp>
        <p:nvSpPr>
          <p:cNvPr id="13" name="TextBox 12">
            <a:extLst>
              <a:ext uri="{FF2B5EF4-FFF2-40B4-BE49-F238E27FC236}">
                <a16:creationId xmlns:a16="http://schemas.microsoft.com/office/drawing/2014/main" id="{F979A475-71CA-4642-8DC6-6A1609DD87D3}"/>
              </a:ext>
            </a:extLst>
          </p:cNvPr>
          <p:cNvSpPr txBox="1"/>
          <p:nvPr/>
        </p:nvSpPr>
        <p:spPr>
          <a:xfrm rot="16200000">
            <a:off x="5413954" y="1380238"/>
            <a:ext cx="653553" cy="276999"/>
          </a:xfrm>
          <a:prstGeom prst="rect">
            <a:avLst/>
          </a:prstGeom>
          <a:noFill/>
        </p:spPr>
        <p:txBody>
          <a:bodyPr wrap="square" rtlCol="0">
            <a:spAutoFit/>
          </a:bodyPr>
          <a:lstStyle/>
          <a:p>
            <a:r>
              <a:rPr lang="en-US" sz="1200" dirty="0">
                <a:latin typeface="Trebuchet MS" panose="020B0603020202020204" pitchFamily="34" charset="0"/>
              </a:rPr>
              <a:t>Impact</a:t>
            </a:r>
          </a:p>
        </p:txBody>
      </p:sp>
      <p:sp>
        <p:nvSpPr>
          <p:cNvPr id="16" name="TextBox 15">
            <a:extLst>
              <a:ext uri="{FF2B5EF4-FFF2-40B4-BE49-F238E27FC236}">
                <a16:creationId xmlns:a16="http://schemas.microsoft.com/office/drawing/2014/main" id="{241F88AB-1B53-4ECD-B8D9-4F056BE20992}"/>
              </a:ext>
            </a:extLst>
          </p:cNvPr>
          <p:cNvSpPr txBox="1"/>
          <p:nvPr/>
        </p:nvSpPr>
        <p:spPr>
          <a:xfrm>
            <a:off x="608581" y="3584310"/>
            <a:ext cx="5137143" cy="338554"/>
          </a:xfrm>
          <a:prstGeom prst="rect">
            <a:avLst/>
          </a:prstGeom>
          <a:solidFill>
            <a:srgbClr val="D41935"/>
          </a:solidFill>
          <a:ln>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Mitigations</a:t>
            </a:r>
            <a:endParaRPr lang="en-CA" sz="1600" b="1" dirty="0">
              <a:solidFill>
                <a:schemeClr val="bg1"/>
              </a:solidFill>
              <a:latin typeface="Trebuchet MS" panose="020B0603020202020204" pitchFamily="34" charset="0"/>
            </a:endParaRPr>
          </a:p>
        </p:txBody>
      </p:sp>
      <p:sp>
        <p:nvSpPr>
          <p:cNvPr id="17" name="Rectangle 16">
            <a:extLst>
              <a:ext uri="{FF2B5EF4-FFF2-40B4-BE49-F238E27FC236}">
                <a16:creationId xmlns:a16="http://schemas.microsoft.com/office/drawing/2014/main" id="{A4ECBC9D-103C-42E8-9050-7E474CB1DA77}"/>
              </a:ext>
            </a:extLst>
          </p:cNvPr>
          <p:cNvSpPr/>
          <p:nvPr/>
        </p:nvSpPr>
        <p:spPr>
          <a:xfrm>
            <a:off x="608581" y="3919827"/>
            <a:ext cx="5137143" cy="2292935"/>
          </a:xfrm>
          <a:prstGeom prst="rect">
            <a:avLst/>
          </a:prstGeom>
          <a:ln>
            <a:noFill/>
          </a:ln>
        </p:spPr>
        <p:txBody>
          <a:bodyPr wrap="square">
            <a:spAutoFit/>
          </a:bodyPr>
          <a:lstStyle/>
          <a:p>
            <a:r>
              <a:rPr lang="en-US" sz="1100" b="1" dirty="0">
                <a:solidFill>
                  <a:srgbClr val="000000"/>
                </a:solidFill>
                <a:latin typeface="Trebuchet MS" panose="020B0603020202020204" pitchFamily="34" charset="0"/>
              </a:rPr>
              <a:t>Direct to Consumer: </a:t>
            </a:r>
            <a:r>
              <a:rPr lang="en-US" sz="1100" dirty="0">
                <a:solidFill>
                  <a:srgbClr val="000000"/>
                </a:solidFill>
                <a:latin typeface="Trebuchet MS" panose="020B0603020202020204" pitchFamily="34" charset="0"/>
              </a:rPr>
              <a:t>To mitigate COVID-19 impacts, Lulu has increased their direct-to-consumer operations which increased 94% </a:t>
            </a:r>
          </a:p>
          <a:p>
            <a:endParaRPr lang="en-US" sz="1100" dirty="0">
              <a:solidFill>
                <a:srgbClr val="000000"/>
              </a:solidFill>
              <a:latin typeface="Trebuchet MS" panose="020B0603020202020204" pitchFamily="34" charset="0"/>
            </a:endParaRPr>
          </a:p>
          <a:p>
            <a:r>
              <a:rPr lang="en-US" sz="1100" b="1" dirty="0">
                <a:latin typeface="Trebuchet MS" panose="020B0603020202020204" pitchFamily="34" charset="0"/>
              </a:rPr>
              <a:t>Hedging: </a:t>
            </a:r>
            <a:r>
              <a:rPr lang="en-US" sz="1100" dirty="0">
                <a:latin typeface="Trebuchet MS" panose="020B0603020202020204" pitchFamily="34" charset="0"/>
              </a:rPr>
              <a:t>The Company currently hedges against changes in the Canadian to U.S. dollar exchange rate and changes in the Chinese Yuan to U.S. dollar exchange rate using forward currency contracts</a:t>
            </a:r>
          </a:p>
          <a:p>
            <a:endParaRPr lang="en-US" sz="1100" dirty="0">
              <a:latin typeface="Trebuchet MS" panose="020B0603020202020204" pitchFamily="34" charset="0"/>
            </a:endParaRPr>
          </a:p>
          <a:p>
            <a:r>
              <a:rPr lang="en-US" sz="1100" b="1" dirty="0">
                <a:solidFill>
                  <a:srgbClr val="000000"/>
                </a:solidFill>
                <a:latin typeface="Trebuchet MS" panose="020B0603020202020204" pitchFamily="34" charset="0"/>
              </a:rPr>
              <a:t>Diversification:</a:t>
            </a:r>
            <a:r>
              <a:rPr lang="en-US" sz="1100" dirty="0">
                <a:solidFill>
                  <a:srgbClr val="000000"/>
                </a:solidFill>
                <a:latin typeface="Trebuchet MS" panose="020B0603020202020204" pitchFamily="34" charset="0"/>
              </a:rPr>
              <a:t> Diversified streams of revenue across multiple segments include an increase in men’s clothing, yoga and fitness, that will help Lulu keep up with the industry and grow </a:t>
            </a:r>
          </a:p>
          <a:p>
            <a:endParaRPr lang="en-US" sz="1100" dirty="0">
              <a:latin typeface="Trebuchet MS" panose="020B0603020202020204" pitchFamily="34" charset="0"/>
            </a:endParaRPr>
          </a:p>
          <a:p>
            <a:r>
              <a:rPr lang="en-CA" sz="1100" b="1" dirty="0">
                <a:latin typeface="Trebuchet MS" panose="020B0603020202020204" pitchFamily="34" charset="0"/>
              </a:rPr>
              <a:t>Established Supply Chain: </a:t>
            </a:r>
            <a:r>
              <a:rPr lang="en-CA" sz="1100" dirty="0">
                <a:latin typeface="Trebuchet MS" panose="020B0603020202020204" pitchFamily="34" charset="0"/>
              </a:rPr>
              <a:t>Proven supply chain and manufacturing capabilities ensures that shipping/air freights troubles will not impact operations</a:t>
            </a:r>
            <a:endParaRPr lang="en-CA" sz="1100" b="1" dirty="0">
              <a:latin typeface="Trebuchet MS" panose="020B0603020202020204" pitchFamily="34" charset="0"/>
            </a:endParaRPr>
          </a:p>
        </p:txBody>
      </p:sp>
      <p:sp>
        <p:nvSpPr>
          <p:cNvPr id="20" name="TextBox 19">
            <a:extLst>
              <a:ext uri="{FF2B5EF4-FFF2-40B4-BE49-F238E27FC236}">
                <a16:creationId xmlns:a16="http://schemas.microsoft.com/office/drawing/2014/main" id="{26931DED-3B1B-41FD-9192-40CD411B2E35}"/>
              </a:ext>
            </a:extLst>
          </p:cNvPr>
          <p:cNvSpPr txBox="1"/>
          <p:nvPr/>
        </p:nvSpPr>
        <p:spPr>
          <a:xfrm>
            <a:off x="6095999" y="3593641"/>
            <a:ext cx="5137143" cy="338554"/>
          </a:xfrm>
          <a:prstGeom prst="rect">
            <a:avLst/>
          </a:prstGeom>
          <a:solidFill>
            <a:srgbClr val="D41935"/>
          </a:solidFill>
          <a:ln>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Catalysts</a:t>
            </a:r>
            <a:endParaRPr lang="en-CA" sz="1600" b="1" dirty="0">
              <a:solidFill>
                <a:schemeClr val="bg1"/>
              </a:solidFill>
              <a:latin typeface="Trebuchet MS" panose="020B0603020202020204" pitchFamily="34" charset="0"/>
            </a:endParaRPr>
          </a:p>
        </p:txBody>
      </p:sp>
      <p:sp>
        <p:nvSpPr>
          <p:cNvPr id="22" name="TextBox 21">
            <a:extLst>
              <a:ext uri="{FF2B5EF4-FFF2-40B4-BE49-F238E27FC236}">
                <a16:creationId xmlns:a16="http://schemas.microsoft.com/office/drawing/2014/main" id="{3B83930B-D05A-464D-B9CD-E894CC3598F3}"/>
              </a:ext>
            </a:extLst>
          </p:cNvPr>
          <p:cNvSpPr txBox="1"/>
          <p:nvPr/>
        </p:nvSpPr>
        <p:spPr>
          <a:xfrm>
            <a:off x="6870853" y="1792313"/>
            <a:ext cx="1560539" cy="276999"/>
          </a:xfrm>
          <a:prstGeom prst="rect">
            <a:avLst/>
          </a:prstGeom>
          <a:solidFill>
            <a:schemeClr val="bg1">
              <a:lumMod val="85000"/>
            </a:schemeClr>
          </a:solidFill>
          <a:ln w="19050" cap="flat">
            <a:solidFill>
              <a:srgbClr val="D41935"/>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200" dirty="0">
                <a:solidFill>
                  <a:schemeClr val="tx1"/>
                </a:solidFill>
                <a:latin typeface="Trebuchet MS" panose="020B0603020202020204" pitchFamily="34" charset="0"/>
              </a:rPr>
              <a:t>COVID-19 Risk</a:t>
            </a:r>
          </a:p>
        </p:txBody>
      </p:sp>
      <p:sp>
        <p:nvSpPr>
          <p:cNvPr id="23" name="TextBox 22">
            <a:extLst>
              <a:ext uri="{FF2B5EF4-FFF2-40B4-BE49-F238E27FC236}">
                <a16:creationId xmlns:a16="http://schemas.microsoft.com/office/drawing/2014/main" id="{572D397F-5EEC-46B3-BDC6-010FAEDF22E2}"/>
              </a:ext>
            </a:extLst>
          </p:cNvPr>
          <p:cNvSpPr txBox="1"/>
          <p:nvPr/>
        </p:nvSpPr>
        <p:spPr>
          <a:xfrm>
            <a:off x="4915951" y="2790752"/>
            <a:ext cx="1560550" cy="276999"/>
          </a:xfrm>
          <a:prstGeom prst="rect">
            <a:avLst/>
          </a:prstGeom>
          <a:solidFill>
            <a:schemeClr val="bg1">
              <a:lumMod val="85000"/>
            </a:schemeClr>
          </a:solidFill>
          <a:ln w="19050" cap="flat">
            <a:solidFill>
              <a:srgbClr val="D41935"/>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200" dirty="0">
                <a:solidFill>
                  <a:schemeClr val="tx1"/>
                </a:solidFill>
                <a:latin typeface="Trebuchet MS" panose="020B0603020202020204" pitchFamily="34" charset="0"/>
              </a:rPr>
              <a:t>Currency Risk</a:t>
            </a:r>
          </a:p>
        </p:txBody>
      </p:sp>
      <p:sp>
        <p:nvSpPr>
          <p:cNvPr id="24" name="TextBox 23">
            <a:extLst>
              <a:ext uri="{FF2B5EF4-FFF2-40B4-BE49-F238E27FC236}">
                <a16:creationId xmlns:a16="http://schemas.microsoft.com/office/drawing/2014/main" id="{E1A350C9-897C-4679-BC8F-1102D105594B}"/>
              </a:ext>
            </a:extLst>
          </p:cNvPr>
          <p:cNvSpPr txBox="1"/>
          <p:nvPr/>
        </p:nvSpPr>
        <p:spPr>
          <a:xfrm>
            <a:off x="5754735" y="2210740"/>
            <a:ext cx="1560550" cy="276999"/>
          </a:xfrm>
          <a:prstGeom prst="rect">
            <a:avLst/>
          </a:prstGeom>
          <a:solidFill>
            <a:schemeClr val="bg1">
              <a:lumMod val="85000"/>
            </a:schemeClr>
          </a:solidFill>
          <a:ln w="19050" cap="flat">
            <a:solidFill>
              <a:srgbClr val="D41935"/>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200" dirty="0">
                <a:solidFill>
                  <a:schemeClr val="tx1"/>
                </a:solidFill>
                <a:latin typeface="Trebuchet MS" panose="020B0603020202020204" pitchFamily="34" charset="0"/>
              </a:rPr>
              <a:t>Competition</a:t>
            </a:r>
          </a:p>
        </p:txBody>
      </p:sp>
      <p:sp>
        <p:nvSpPr>
          <p:cNvPr id="25" name="TextBox 24">
            <a:extLst>
              <a:ext uri="{FF2B5EF4-FFF2-40B4-BE49-F238E27FC236}">
                <a16:creationId xmlns:a16="http://schemas.microsoft.com/office/drawing/2014/main" id="{DC8CDD2C-621A-47CB-BAE3-59F32E68D6A4}"/>
              </a:ext>
            </a:extLst>
          </p:cNvPr>
          <p:cNvSpPr txBox="1"/>
          <p:nvPr/>
        </p:nvSpPr>
        <p:spPr>
          <a:xfrm>
            <a:off x="3996767" y="2339039"/>
            <a:ext cx="1560550" cy="276999"/>
          </a:xfrm>
          <a:prstGeom prst="rect">
            <a:avLst/>
          </a:prstGeom>
          <a:solidFill>
            <a:schemeClr val="bg1">
              <a:lumMod val="85000"/>
            </a:schemeClr>
          </a:solidFill>
          <a:ln w="19050" cap="flat">
            <a:solidFill>
              <a:srgbClr val="D41935"/>
            </a:solidFill>
            <a:prstDash val="dash"/>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en-US" sz="1200" dirty="0">
                <a:solidFill>
                  <a:schemeClr val="tx1"/>
                </a:solidFill>
                <a:latin typeface="Trebuchet MS" panose="020B0603020202020204" pitchFamily="34" charset="0"/>
              </a:rPr>
              <a:t>Logistics</a:t>
            </a:r>
          </a:p>
        </p:txBody>
      </p:sp>
      <p:sp>
        <p:nvSpPr>
          <p:cNvPr id="27" name="TextBox 26">
            <a:extLst>
              <a:ext uri="{FF2B5EF4-FFF2-40B4-BE49-F238E27FC236}">
                <a16:creationId xmlns:a16="http://schemas.microsoft.com/office/drawing/2014/main" id="{FCD8A75F-5F47-458A-B3EC-D61A619186CD}"/>
              </a:ext>
            </a:extLst>
          </p:cNvPr>
          <p:cNvSpPr txBox="1"/>
          <p:nvPr/>
        </p:nvSpPr>
        <p:spPr>
          <a:xfrm>
            <a:off x="6095998" y="3919827"/>
            <a:ext cx="5137143" cy="2292935"/>
          </a:xfrm>
          <a:prstGeom prst="rect">
            <a:avLst/>
          </a:prstGeom>
          <a:noFill/>
          <a:ln>
            <a:noFill/>
          </a:ln>
        </p:spPr>
        <p:txBody>
          <a:bodyPr wrap="square" rtlCol="0">
            <a:spAutoFit/>
          </a:bodyPr>
          <a:lstStyle/>
          <a:p>
            <a:pPr marL="0" algn="l" rtl="0" eaLnBrk="1" fontAlgn="ctr" latinLnBrk="0" hangingPunct="1">
              <a:spcBef>
                <a:spcPts val="0"/>
              </a:spcBef>
              <a:spcAft>
                <a:spcPts val="0"/>
              </a:spcAft>
            </a:pPr>
            <a:r>
              <a:rPr lang="en-US" sz="1100" b="1" i="0" u="none" strike="noStrike" kern="1200" dirty="0">
                <a:solidFill>
                  <a:srgbClr val="000000"/>
                </a:solidFill>
                <a:effectLst/>
                <a:latin typeface="Trebuchet MS" panose="020B0603020202020204" pitchFamily="34" charset="0"/>
              </a:rPr>
              <a:t>MIRROR Acquisition: </a:t>
            </a:r>
            <a:r>
              <a:rPr lang="en-US" sz="1100" b="0" i="0" u="none" strike="noStrike" kern="1200" dirty="0">
                <a:solidFill>
                  <a:srgbClr val="000000"/>
                </a:solidFill>
                <a:effectLst/>
                <a:latin typeface="Trebuchet MS" panose="020B0603020202020204" pitchFamily="34" charset="0"/>
              </a:rPr>
              <a:t>The nearly invisible gym takes up less than 2 feet of space and can be used in workout areas and home gyms. This acquisition gives Lululemon a foothold in the fitness industry </a:t>
            </a:r>
          </a:p>
          <a:p>
            <a:pPr marL="0" algn="l" rtl="0" eaLnBrk="1" fontAlgn="ctr" latinLnBrk="0" hangingPunct="1">
              <a:spcBef>
                <a:spcPts val="0"/>
              </a:spcBef>
              <a:spcAft>
                <a:spcPts val="0"/>
              </a:spcAft>
            </a:pPr>
            <a:endParaRPr lang="en-CA" sz="1100" b="0" i="0" u="none" strike="noStrike" dirty="0">
              <a:effectLst/>
              <a:latin typeface="Trebuchet MS" panose="020B0603020202020204" pitchFamily="34" charset="0"/>
            </a:endParaRPr>
          </a:p>
          <a:p>
            <a:pPr marL="0" algn="l" rtl="0" eaLnBrk="1" fontAlgn="ctr" latinLnBrk="0" hangingPunct="1">
              <a:spcBef>
                <a:spcPts val="0"/>
              </a:spcBef>
              <a:spcAft>
                <a:spcPts val="0"/>
              </a:spcAft>
            </a:pPr>
            <a:r>
              <a:rPr lang="en-US" sz="1100" b="1" i="0" u="none" strike="noStrike" kern="1200" dirty="0">
                <a:solidFill>
                  <a:srgbClr val="000000"/>
                </a:solidFill>
                <a:effectLst/>
                <a:latin typeface="Trebuchet MS" panose="020B0603020202020204" pitchFamily="34" charset="0"/>
              </a:rPr>
              <a:t>COVID-19 vaccine: </a:t>
            </a:r>
            <a:r>
              <a:rPr lang="en-US" sz="1100" b="0" i="0" u="none" strike="noStrike" kern="1200" dirty="0">
                <a:solidFill>
                  <a:srgbClr val="000000"/>
                </a:solidFill>
                <a:effectLst/>
                <a:latin typeface="Trebuchet MS" panose="020B0603020202020204" pitchFamily="34" charset="0"/>
              </a:rPr>
              <a:t>The release of an effective Covid-19 vaccine will reduce threats of store and economy closures.</a:t>
            </a:r>
            <a:r>
              <a:rPr lang="en-US" sz="1100" b="0" i="0" u="none" strike="noStrike" kern="1200" baseline="0" dirty="0">
                <a:solidFill>
                  <a:srgbClr val="000000"/>
                </a:solidFill>
                <a:effectLst/>
                <a:latin typeface="Trebuchet MS" panose="020B0603020202020204" pitchFamily="34" charset="0"/>
              </a:rPr>
              <a:t> Guidelines will be eased </a:t>
            </a:r>
            <a:r>
              <a:rPr lang="en-US" sz="1100" b="0" i="0" u="none" strike="noStrike" kern="1200" dirty="0">
                <a:solidFill>
                  <a:srgbClr val="000000"/>
                </a:solidFill>
                <a:effectLst/>
                <a:latin typeface="Trebuchet MS" panose="020B0603020202020204" pitchFamily="34" charset="0"/>
              </a:rPr>
              <a:t>resulting in less strict entrant capacities</a:t>
            </a:r>
            <a:r>
              <a:rPr lang="en-US" sz="1100" b="0" i="0" u="none" strike="noStrike" kern="1200" baseline="0" dirty="0">
                <a:solidFill>
                  <a:srgbClr val="000000"/>
                </a:solidFill>
                <a:effectLst/>
                <a:latin typeface="Trebuchet MS" panose="020B0603020202020204" pitchFamily="34" charset="0"/>
              </a:rPr>
              <a:t> while r</a:t>
            </a:r>
            <a:r>
              <a:rPr lang="en-US" sz="1100" b="0" i="0" u="none" strike="noStrike" kern="1200" dirty="0">
                <a:solidFill>
                  <a:srgbClr val="000000"/>
                </a:solidFill>
                <a:effectLst/>
                <a:latin typeface="Trebuchet MS" panose="020B0603020202020204" pitchFamily="34" charset="0"/>
              </a:rPr>
              <a:t>educing the risk of an economic downturn</a:t>
            </a:r>
          </a:p>
          <a:p>
            <a:pPr marL="0" algn="l" rtl="0" eaLnBrk="1" fontAlgn="ctr" latinLnBrk="0" hangingPunct="1">
              <a:spcBef>
                <a:spcPts val="0"/>
              </a:spcBef>
              <a:spcAft>
                <a:spcPts val="0"/>
              </a:spcAft>
            </a:pPr>
            <a:endParaRPr lang="en-CA" sz="1100" b="0" i="0" u="none" strike="noStrike" dirty="0">
              <a:effectLst/>
              <a:latin typeface="Trebuchet MS" panose="020B0603020202020204" pitchFamily="34" charset="0"/>
            </a:endParaRPr>
          </a:p>
          <a:p>
            <a:pPr marL="0" algn="l" rtl="0" eaLnBrk="1" fontAlgn="ctr" latinLnBrk="0" hangingPunct="1">
              <a:spcBef>
                <a:spcPts val="0"/>
              </a:spcBef>
              <a:spcAft>
                <a:spcPts val="0"/>
              </a:spcAft>
            </a:pPr>
            <a:r>
              <a:rPr lang="en-US" sz="1100" b="1" i="0" u="none" strike="noStrike" kern="1200" dirty="0">
                <a:solidFill>
                  <a:srgbClr val="000000"/>
                </a:solidFill>
                <a:effectLst/>
                <a:latin typeface="Trebuchet MS" panose="020B0603020202020204" pitchFamily="34" charset="0"/>
              </a:rPr>
              <a:t>Stimulus</a:t>
            </a:r>
            <a:r>
              <a:rPr lang="en-US" sz="1100" b="1" i="0" u="none" strike="noStrike" kern="1200" baseline="0" dirty="0">
                <a:solidFill>
                  <a:srgbClr val="000000"/>
                </a:solidFill>
                <a:effectLst/>
                <a:latin typeface="Trebuchet MS" panose="020B0603020202020204" pitchFamily="34" charset="0"/>
              </a:rPr>
              <a:t>: </a:t>
            </a:r>
            <a:r>
              <a:rPr lang="en-US" sz="1100" b="0" i="0" u="none" strike="noStrike" kern="1200" baseline="0" dirty="0">
                <a:solidFill>
                  <a:srgbClr val="000000"/>
                </a:solidFill>
                <a:effectLst/>
                <a:latin typeface="Trebuchet MS" panose="020B0603020202020204" pitchFamily="34" charset="0"/>
              </a:rPr>
              <a:t>Lululemon may see a</a:t>
            </a:r>
            <a:r>
              <a:rPr lang="en-US" sz="1100" b="1" i="0" u="none" strike="noStrike" kern="1200" baseline="0" dirty="0">
                <a:solidFill>
                  <a:srgbClr val="000000"/>
                </a:solidFill>
                <a:effectLst/>
                <a:latin typeface="Trebuchet MS" panose="020B0603020202020204" pitchFamily="34" charset="0"/>
              </a:rPr>
              <a:t> </a:t>
            </a:r>
            <a:r>
              <a:rPr lang="en-US" sz="1100" b="0" i="0" u="none" strike="noStrike" kern="1200" baseline="0" dirty="0">
                <a:solidFill>
                  <a:srgbClr val="000000"/>
                </a:solidFill>
                <a:effectLst/>
                <a:latin typeface="Trebuchet MS" panose="020B0603020202020204" pitchFamily="34" charset="0"/>
              </a:rPr>
              <a:t>potential sales increase if consumers allocate a portion of their stimulus checks into discretionary retail spending </a:t>
            </a:r>
          </a:p>
          <a:p>
            <a:pPr marL="0" algn="l" rtl="0" eaLnBrk="1" fontAlgn="ctr" latinLnBrk="0" hangingPunct="1">
              <a:spcBef>
                <a:spcPts val="0"/>
              </a:spcBef>
              <a:spcAft>
                <a:spcPts val="0"/>
              </a:spcAft>
            </a:pPr>
            <a:endParaRPr lang="en-US" sz="1100" dirty="0">
              <a:solidFill>
                <a:srgbClr val="000000"/>
              </a:solidFill>
              <a:latin typeface="Trebuchet MS" panose="020B0603020202020204" pitchFamily="34" charset="0"/>
            </a:endParaRPr>
          </a:p>
          <a:p>
            <a:pPr marL="0" algn="l" rtl="0" eaLnBrk="1" fontAlgn="ctr" latinLnBrk="0" hangingPunct="1">
              <a:spcBef>
                <a:spcPts val="0"/>
              </a:spcBef>
              <a:spcAft>
                <a:spcPts val="0"/>
              </a:spcAft>
            </a:pPr>
            <a:r>
              <a:rPr lang="en-US" sz="1100" b="1" dirty="0">
                <a:solidFill>
                  <a:srgbClr val="000000"/>
                </a:solidFill>
                <a:latin typeface="Trebuchet MS" panose="020B0603020202020204" pitchFamily="34" charset="0"/>
              </a:rPr>
              <a:t>International Recovery: </a:t>
            </a:r>
            <a:r>
              <a:rPr lang="en-US" sz="1100" dirty="0">
                <a:solidFill>
                  <a:srgbClr val="000000"/>
                </a:solidFill>
                <a:latin typeface="Trebuchet MS" panose="020B0603020202020204" pitchFamily="34" charset="0"/>
              </a:rPr>
              <a:t>Lululemon may surpass international forecasts with a quicker economic recovery in Europe and other international locations</a:t>
            </a:r>
            <a:endParaRPr lang="en-CA" sz="1100" b="1" i="0" u="none" strike="noStrike" dirty="0">
              <a:effectLst/>
              <a:latin typeface="Trebuchet MS" panose="020B0603020202020204" pitchFamily="34" charset="0"/>
            </a:endParaRPr>
          </a:p>
        </p:txBody>
      </p:sp>
    </p:spTree>
    <p:extLst>
      <p:ext uri="{BB962C8B-B14F-4D97-AF65-F5344CB8AC3E}">
        <p14:creationId xmlns:p14="http://schemas.microsoft.com/office/powerpoint/2010/main" val="3269844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F9D9-3D22-4553-AAAD-95146FAD3A4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03B1A3D-837D-41D7-877D-6BD46BD85811}"/>
              </a:ext>
            </a:extLst>
          </p:cNvPr>
          <p:cNvSpPr>
            <a:spLocks noGrp="1"/>
          </p:cNvSpPr>
          <p:nvPr>
            <p:ph idx="1"/>
          </p:nvPr>
        </p:nvSpPr>
        <p:spPr/>
        <p:txBody>
          <a:bodyPr/>
          <a:lstStyle/>
          <a:p>
            <a:endParaRPr lang="en-CA"/>
          </a:p>
        </p:txBody>
      </p:sp>
      <p:sp>
        <p:nvSpPr>
          <p:cNvPr id="4" name="Rectangle 3">
            <a:extLst>
              <a:ext uri="{FF2B5EF4-FFF2-40B4-BE49-F238E27FC236}">
                <a16:creationId xmlns:a16="http://schemas.microsoft.com/office/drawing/2014/main" id="{BF777788-F0A9-46D9-820E-DCD6448E43A1}"/>
              </a:ext>
            </a:extLst>
          </p:cNvPr>
          <p:cNvSpPr/>
          <p:nvPr/>
        </p:nvSpPr>
        <p:spPr>
          <a:xfrm>
            <a:off x="0" y="0"/>
            <a:ext cx="12192000" cy="6858000"/>
          </a:xfrm>
          <a:prstGeom prst="rect">
            <a:avLst/>
          </a:prstGeom>
          <a:solidFill>
            <a:srgbClr val="808080"/>
          </a:solid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Rounded Corners 4">
            <a:extLst>
              <a:ext uri="{FF2B5EF4-FFF2-40B4-BE49-F238E27FC236}">
                <a16:creationId xmlns:a16="http://schemas.microsoft.com/office/drawing/2014/main" id="{3E37D9F7-7134-4644-AF21-548C8D1C05AD}"/>
              </a:ext>
            </a:extLst>
          </p:cNvPr>
          <p:cNvSpPr/>
          <p:nvPr/>
        </p:nvSpPr>
        <p:spPr>
          <a:xfrm>
            <a:off x="3652585" y="5353101"/>
            <a:ext cx="4886827" cy="790185"/>
          </a:xfrm>
          <a:prstGeom prst="roundRect">
            <a:avLst/>
          </a:prstGeom>
          <a:solidFill>
            <a:schemeClr val="bg1">
              <a:alpha val="26000"/>
            </a:schemeClr>
          </a:solidFill>
          <a:ln w="25400">
            <a:solidFill>
              <a:schemeClr val="bg1"/>
            </a:solidFill>
          </a:ln>
          <a:effectLst>
            <a:innerShdw blurRad="114300">
              <a:schemeClr val="bg1"/>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CA" sz="2400" b="1" dirty="0">
                <a:solidFill>
                  <a:schemeClr val="bg1"/>
                </a:solidFill>
                <a:latin typeface="Trebuchet MS" panose="020B0603020202020204" pitchFamily="34" charset="0"/>
              </a:rPr>
              <a:t>Recommendation</a:t>
            </a:r>
          </a:p>
        </p:txBody>
      </p:sp>
      <p:sp>
        <p:nvSpPr>
          <p:cNvPr id="6" name="Rectangle: Rounded Corners 5">
            <a:extLst>
              <a:ext uri="{FF2B5EF4-FFF2-40B4-BE49-F238E27FC236}">
                <a16:creationId xmlns:a16="http://schemas.microsoft.com/office/drawing/2014/main" id="{922B2E2D-9ED4-4A45-ACD7-033FE14D437B}"/>
              </a:ext>
            </a:extLst>
          </p:cNvPr>
          <p:cNvSpPr/>
          <p:nvPr/>
        </p:nvSpPr>
        <p:spPr>
          <a:xfrm>
            <a:off x="4215065" y="3559978"/>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Valuation</a:t>
            </a:r>
          </a:p>
        </p:txBody>
      </p:sp>
      <p:sp>
        <p:nvSpPr>
          <p:cNvPr id="7" name="Rectangle: Rounded Corners 6">
            <a:extLst>
              <a:ext uri="{FF2B5EF4-FFF2-40B4-BE49-F238E27FC236}">
                <a16:creationId xmlns:a16="http://schemas.microsoft.com/office/drawing/2014/main" id="{7029E522-5272-4191-B09F-2AB7831A8C5A}"/>
              </a:ext>
            </a:extLst>
          </p:cNvPr>
          <p:cNvSpPr/>
          <p:nvPr/>
        </p:nvSpPr>
        <p:spPr>
          <a:xfrm>
            <a:off x="4215065" y="799906"/>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Company Overview</a:t>
            </a:r>
          </a:p>
        </p:txBody>
      </p:sp>
      <p:sp>
        <p:nvSpPr>
          <p:cNvPr id="8" name="Rectangle: Rounded Corners 7">
            <a:extLst>
              <a:ext uri="{FF2B5EF4-FFF2-40B4-BE49-F238E27FC236}">
                <a16:creationId xmlns:a16="http://schemas.microsoft.com/office/drawing/2014/main" id="{427614EC-9E03-4220-BD56-3B78A6305D4C}"/>
              </a:ext>
            </a:extLst>
          </p:cNvPr>
          <p:cNvSpPr/>
          <p:nvPr/>
        </p:nvSpPr>
        <p:spPr>
          <a:xfrm>
            <a:off x="4215065" y="4475595"/>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Risks, Mitigants, and Catalysts</a:t>
            </a:r>
            <a:endParaRPr lang="en-CA" dirty="0"/>
          </a:p>
        </p:txBody>
      </p:sp>
      <p:sp>
        <p:nvSpPr>
          <p:cNvPr id="9" name="Rectangle: Rounded Corners 8">
            <a:extLst>
              <a:ext uri="{FF2B5EF4-FFF2-40B4-BE49-F238E27FC236}">
                <a16:creationId xmlns:a16="http://schemas.microsoft.com/office/drawing/2014/main" id="{66AD7CB8-D591-4E6A-B86D-5FD11D2A5938}"/>
              </a:ext>
            </a:extLst>
          </p:cNvPr>
          <p:cNvSpPr/>
          <p:nvPr/>
        </p:nvSpPr>
        <p:spPr>
          <a:xfrm>
            <a:off x="4215065" y="2618695"/>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Investment Thesis</a:t>
            </a:r>
          </a:p>
        </p:txBody>
      </p:sp>
      <p:sp>
        <p:nvSpPr>
          <p:cNvPr id="10" name="Rectangle: Rounded Corners 9">
            <a:extLst>
              <a:ext uri="{FF2B5EF4-FFF2-40B4-BE49-F238E27FC236}">
                <a16:creationId xmlns:a16="http://schemas.microsoft.com/office/drawing/2014/main" id="{DBC36E1A-BB79-4B8B-AEDE-DC0614BF476B}"/>
              </a:ext>
            </a:extLst>
          </p:cNvPr>
          <p:cNvSpPr/>
          <p:nvPr/>
        </p:nvSpPr>
        <p:spPr>
          <a:xfrm>
            <a:off x="4215065" y="1677412"/>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Industry Analysis</a:t>
            </a:r>
          </a:p>
        </p:txBody>
      </p:sp>
    </p:spTree>
    <p:extLst>
      <p:ext uri="{BB962C8B-B14F-4D97-AF65-F5344CB8AC3E}">
        <p14:creationId xmlns:p14="http://schemas.microsoft.com/office/powerpoint/2010/main" val="227911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D588-0B51-4112-BD8E-597CAE29E987}"/>
              </a:ext>
            </a:extLst>
          </p:cNvPr>
          <p:cNvSpPr>
            <a:spLocks noGrp="1"/>
          </p:cNvSpPr>
          <p:nvPr>
            <p:ph type="title"/>
          </p:nvPr>
        </p:nvSpPr>
        <p:spPr/>
        <p:txBody>
          <a:bodyPr>
            <a:normAutofit/>
          </a:bodyPr>
          <a:lstStyle/>
          <a:p>
            <a:r>
              <a:rPr lang="en-CA" sz="3200" dirty="0">
                <a:latin typeface="Trebuchet MS" panose="020B0603020202020204" pitchFamily="34" charset="0"/>
              </a:rPr>
              <a:t>Disclaimer</a:t>
            </a:r>
          </a:p>
        </p:txBody>
      </p:sp>
      <p:sp>
        <p:nvSpPr>
          <p:cNvPr id="3" name="Content Placeholder 2">
            <a:extLst>
              <a:ext uri="{FF2B5EF4-FFF2-40B4-BE49-F238E27FC236}">
                <a16:creationId xmlns:a16="http://schemas.microsoft.com/office/drawing/2014/main" id="{22F028E9-9F33-4B35-8E09-F42C7CF5DE47}"/>
              </a:ext>
            </a:extLst>
          </p:cNvPr>
          <p:cNvSpPr>
            <a:spLocks noGrp="1"/>
          </p:cNvSpPr>
          <p:nvPr>
            <p:ph idx="1"/>
          </p:nvPr>
        </p:nvSpPr>
        <p:spPr>
          <a:xfrm>
            <a:off x="838200" y="1632678"/>
            <a:ext cx="10515600" cy="4351338"/>
          </a:xfrm>
        </p:spPr>
        <p:txBody>
          <a:bodyPr>
            <a:normAutofit/>
          </a:bodyPr>
          <a:lstStyle/>
          <a:p>
            <a:pPr marL="0" indent="0">
              <a:buSzPct val="25000"/>
              <a:buNone/>
            </a:pPr>
            <a:r>
              <a:rPr lang="en-US" sz="1600" dirty="0">
                <a:latin typeface="Trebuchet MS" panose="020B0603020202020204" pitchFamily="34" charset="0"/>
                <a:ea typeface="Times New Roman"/>
                <a:cs typeface="Times New Roman"/>
                <a:sym typeface="Times New Roman"/>
              </a:rPr>
              <a:t>This presentation is being provided for the sole purpose of providing the recipients with background information about the security under discussion. It contains the conclusion and analyses of Ryerson Investment Group (“RIG”) based on publicly available information. RIG has made reasonable efforts to ensure that the information contained in this presentation is accurate as of the date hereof, however, there may be inadvertent or unintentional errors. No representation, warranty or guarantee, express or implied, is made as to the fairness, accuracy, completeness or correctness of information contained in this presentation, including the accuracy, likelihood of achievement or reasonableness of any forecasts, prospects, results or statements in relation to future matters contained in this presentation. The views and information provided herein are based on a number of estimates and assumptions that are subject to significant exploration, business, economic, regulatory and competitive uncertainties.</a:t>
            </a:r>
          </a:p>
          <a:p>
            <a:pPr marL="0" indent="0">
              <a:buSzPct val="25000"/>
              <a:buNone/>
            </a:pPr>
            <a:r>
              <a:rPr lang="en-US" sz="1600" dirty="0">
                <a:latin typeface="Trebuchet MS" panose="020B0603020202020204" pitchFamily="34" charset="0"/>
                <a:ea typeface="Times New Roman"/>
                <a:cs typeface="Times New Roman"/>
                <a:sym typeface="Times New Roman"/>
              </a:rPr>
              <a:t>This presentation provides authors opinion about the underlying security. It is not intended to be complete and the information contained herein is not a recommendation or solicitation to buy or sell any securities. It is not intended to be relied upon as advice to investors or potential investors and does not constitute a personal recommendation or take into account the investment objectives, financial situation or needs of any particular investor. RIG is not acting as agent or advisor and encourages the use of independent consultants, as necessary, prior to entering into transactions. The sole responsibility of the content of this publication lies with the authors. Its content do not reflect the opinion of the Ryerson University or Ted Rogers School of Management (“TRSM”). Use any information regarded in this presentation at your own risk.</a:t>
            </a:r>
          </a:p>
          <a:p>
            <a:endParaRPr lang="en-US" sz="1600" dirty="0">
              <a:latin typeface="Trebuchet MS" panose="020B0603020202020204" pitchFamily="34" charset="0"/>
              <a:ea typeface="Times New Roman"/>
              <a:cs typeface="Times New Roman"/>
              <a:sym typeface="Times New Roman"/>
            </a:endParaRPr>
          </a:p>
          <a:p>
            <a:pPr marL="0" indent="0">
              <a:buNone/>
            </a:pPr>
            <a:endParaRPr lang="en-CA" sz="1600" dirty="0">
              <a:latin typeface="Trebuchet MS" panose="020B0603020202020204" pitchFamily="34" charset="0"/>
            </a:endParaRPr>
          </a:p>
        </p:txBody>
      </p:sp>
    </p:spTree>
    <p:extLst>
      <p:ext uri="{BB962C8B-B14F-4D97-AF65-F5344CB8AC3E}">
        <p14:creationId xmlns:p14="http://schemas.microsoft.com/office/powerpoint/2010/main" val="806573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4B74-CB2B-45D2-B71F-6E791AFCD95C}"/>
              </a:ext>
            </a:extLst>
          </p:cNvPr>
          <p:cNvSpPr>
            <a:spLocks noGrp="1"/>
          </p:cNvSpPr>
          <p:nvPr>
            <p:ph type="title"/>
          </p:nvPr>
        </p:nvSpPr>
        <p:spPr/>
        <p:txBody>
          <a:bodyPr>
            <a:normAutofit/>
          </a:bodyPr>
          <a:lstStyle/>
          <a:p>
            <a:r>
              <a:rPr lang="en-CA" sz="3200" dirty="0">
                <a:latin typeface="Trebuchet MS" panose="020B0603020202020204" pitchFamily="34" charset="0"/>
              </a:rPr>
              <a:t>Recommendation </a:t>
            </a:r>
          </a:p>
        </p:txBody>
      </p:sp>
      <p:sp>
        <p:nvSpPr>
          <p:cNvPr id="5" name="TextBox 4">
            <a:extLst>
              <a:ext uri="{FF2B5EF4-FFF2-40B4-BE49-F238E27FC236}">
                <a16:creationId xmlns:a16="http://schemas.microsoft.com/office/drawing/2014/main" id="{EED74510-E273-4CE1-9885-2C524E0CCBD7}"/>
              </a:ext>
            </a:extLst>
          </p:cNvPr>
          <p:cNvSpPr txBox="1"/>
          <p:nvPr/>
        </p:nvSpPr>
        <p:spPr>
          <a:xfrm>
            <a:off x="5719664" y="3084847"/>
            <a:ext cx="5622251" cy="338554"/>
          </a:xfrm>
          <a:prstGeom prst="rect">
            <a:avLst/>
          </a:prstGeom>
          <a:solidFill>
            <a:srgbClr val="D41935"/>
          </a:solidFill>
          <a:ln>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Football Field </a:t>
            </a:r>
          </a:p>
        </p:txBody>
      </p:sp>
      <p:graphicFrame>
        <p:nvGraphicFramePr>
          <p:cNvPr id="10" name="Chart 9">
            <a:extLst>
              <a:ext uri="{FF2B5EF4-FFF2-40B4-BE49-F238E27FC236}">
                <a16:creationId xmlns:a16="http://schemas.microsoft.com/office/drawing/2014/main" id="{C307A443-E4B7-4E3C-8670-66A4043A2D77}"/>
              </a:ext>
            </a:extLst>
          </p:cNvPr>
          <p:cNvGraphicFramePr/>
          <p:nvPr>
            <p:extLst>
              <p:ext uri="{D42A27DB-BD31-4B8C-83A1-F6EECF244321}">
                <p14:modId xmlns:p14="http://schemas.microsoft.com/office/powerpoint/2010/main" val="3260638542"/>
              </p:ext>
            </p:extLst>
          </p:nvPr>
        </p:nvGraphicFramePr>
        <p:xfrm>
          <a:off x="650829" y="3423866"/>
          <a:ext cx="4789431" cy="2849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73AF11F9-E002-4518-B4C5-2AD8BF648D27}"/>
              </a:ext>
            </a:extLst>
          </p:cNvPr>
          <p:cNvSpPr txBox="1"/>
          <p:nvPr/>
        </p:nvSpPr>
        <p:spPr>
          <a:xfrm>
            <a:off x="650829" y="3084847"/>
            <a:ext cx="4789431" cy="338554"/>
          </a:xfrm>
          <a:prstGeom prst="rect">
            <a:avLst/>
          </a:prstGeom>
          <a:solidFill>
            <a:srgbClr val="D41935"/>
          </a:solidFill>
          <a:ln>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Implied Price</a:t>
            </a:r>
          </a:p>
        </p:txBody>
      </p:sp>
      <p:sp>
        <p:nvSpPr>
          <p:cNvPr id="23" name="Arrow: Chevron 22">
            <a:extLst>
              <a:ext uri="{FF2B5EF4-FFF2-40B4-BE49-F238E27FC236}">
                <a16:creationId xmlns:a16="http://schemas.microsoft.com/office/drawing/2014/main" id="{CE50867D-6ADB-4FC0-8A8B-E0E21AA7AC8A}"/>
              </a:ext>
            </a:extLst>
          </p:cNvPr>
          <p:cNvSpPr/>
          <p:nvPr/>
        </p:nvSpPr>
        <p:spPr>
          <a:xfrm>
            <a:off x="5080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Company Overview</a:t>
            </a:r>
          </a:p>
        </p:txBody>
      </p:sp>
      <p:sp>
        <p:nvSpPr>
          <p:cNvPr id="24" name="Arrow: Chevron 23">
            <a:extLst>
              <a:ext uri="{FF2B5EF4-FFF2-40B4-BE49-F238E27FC236}">
                <a16:creationId xmlns:a16="http://schemas.microsoft.com/office/drawing/2014/main" id="{8EF28D44-A003-49AB-B4A4-62B3E5DC3598}"/>
              </a:ext>
            </a:extLst>
          </p:cNvPr>
          <p:cNvSpPr/>
          <p:nvPr/>
        </p:nvSpPr>
        <p:spPr>
          <a:xfrm>
            <a:off x="22815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Industry Analysis</a:t>
            </a:r>
          </a:p>
        </p:txBody>
      </p:sp>
      <p:sp>
        <p:nvSpPr>
          <p:cNvPr id="25" name="Arrow: Chevron 24">
            <a:extLst>
              <a:ext uri="{FF2B5EF4-FFF2-40B4-BE49-F238E27FC236}">
                <a16:creationId xmlns:a16="http://schemas.microsoft.com/office/drawing/2014/main" id="{4182A2EF-98FA-462F-861E-6B2385532B9B}"/>
              </a:ext>
            </a:extLst>
          </p:cNvPr>
          <p:cNvSpPr/>
          <p:nvPr/>
        </p:nvSpPr>
        <p:spPr>
          <a:xfrm>
            <a:off x="40550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Investment Thesis</a:t>
            </a:r>
          </a:p>
        </p:txBody>
      </p:sp>
      <p:sp>
        <p:nvSpPr>
          <p:cNvPr id="26" name="Arrow: Chevron 25">
            <a:extLst>
              <a:ext uri="{FF2B5EF4-FFF2-40B4-BE49-F238E27FC236}">
                <a16:creationId xmlns:a16="http://schemas.microsoft.com/office/drawing/2014/main" id="{C5D5D31C-4323-4BBE-9687-ADDDFE0A95C1}"/>
              </a:ext>
            </a:extLst>
          </p:cNvPr>
          <p:cNvSpPr/>
          <p:nvPr/>
        </p:nvSpPr>
        <p:spPr>
          <a:xfrm>
            <a:off x="58285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Valuation </a:t>
            </a:r>
          </a:p>
        </p:txBody>
      </p:sp>
      <p:sp>
        <p:nvSpPr>
          <p:cNvPr id="27" name="Arrow: Chevron 26">
            <a:extLst>
              <a:ext uri="{FF2B5EF4-FFF2-40B4-BE49-F238E27FC236}">
                <a16:creationId xmlns:a16="http://schemas.microsoft.com/office/drawing/2014/main" id="{3FDF218B-2481-494D-9A94-49C6B4EEF96A}"/>
              </a:ext>
            </a:extLst>
          </p:cNvPr>
          <p:cNvSpPr/>
          <p:nvPr/>
        </p:nvSpPr>
        <p:spPr>
          <a:xfrm>
            <a:off x="7602001" y="6478157"/>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Risks &amp; Mitigants</a:t>
            </a:r>
          </a:p>
        </p:txBody>
      </p:sp>
      <p:sp>
        <p:nvSpPr>
          <p:cNvPr id="28" name="Arrow: Chevron 27">
            <a:extLst>
              <a:ext uri="{FF2B5EF4-FFF2-40B4-BE49-F238E27FC236}">
                <a16:creationId xmlns:a16="http://schemas.microsoft.com/office/drawing/2014/main" id="{A732FEAB-B55C-4ED2-A24B-B1DF1C55F464}"/>
              </a:ext>
            </a:extLst>
          </p:cNvPr>
          <p:cNvSpPr/>
          <p:nvPr/>
        </p:nvSpPr>
        <p:spPr>
          <a:xfrm>
            <a:off x="9375501" y="6478157"/>
            <a:ext cx="1879131" cy="305903"/>
          </a:xfrm>
          <a:prstGeom prst="chevron">
            <a:avLst/>
          </a:prstGeom>
          <a:solidFill>
            <a:srgbClr val="D41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Recommendation</a:t>
            </a:r>
          </a:p>
        </p:txBody>
      </p:sp>
      <p:sp>
        <p:nvSpPr>
          <p:cNvPr id="15" name="TextBox 14">
            <a:extLst>
              <a:ext uri="{FF2B5EF4-FFF2-40B4-BE49-F238E27FC236}">
                <a16:creationId xmlns:a16="http://schemas.microsoft.com/office/drawing/2014/main" id="{1E81689B-0EBE-4D60-9F50-C2E25F9BAB9E}"/>
              </a:ext>
            </a:extLst>
          </p:cNvPr>
          <p:cNvSpPr txBox="1"/>
          <p:nvPr/>
        </p:nvSpPr>
        <p:spPr>
          <a:xfrm>
            <a:off x="662714" y="1251415"/>
            <a:ext cx="10691086" cy="338554"/>
          </a:xfrm>
          <a:prstGeom prst="rect">
            <a:avLst/>
          </a:prstGeom>
          <a:noFill/>
          <a:ln w="25400">
            <a:solidFill>
              <a:srgbClr val="D41935"/>
            </a:solidFill>
            <a:prstDash val="dash"/>
          </a:ln>
        </p:spPr>
        <p:txBody>
          <a:bodyPr wrap="square" rtlCol="0">
            <a:spAutoFit/>
          </a:bodyPr>
          <a:lstStyle/>
          <a:p>
            <a:pPr algn="ctr"/>
            <a:r>
              <a:rPr lang="en-CA" sz="1600" b="1" dirty="0">
                <a:latin typeface="Trebuchet MS" panose="020B0603020202020204" pitchFamily="34" charset="0"/>
              </a:rPr>
              <a:t> The Consumer Sector recommends a BUY with a target price of $356.21</a:t>
            </a:r>
          </a:p>
        </p:txBody>
      </p:sp>
      <p:sp>
        <p:nvSpPr>
          <p:cNvPr id="3" name="TextBox 2">
            <a:extLst>
              <a:ext uri="{FF2B5EF4-FFF2-40B4-BE49-F238E27FC236}">
                <a16:creationId xmlns:a16="http://schemas.microsoft.com/office/drawing/2014/main" id="{8A5FED3D-4C8F-4148-ACDE-8C4E9E3A07BF}"/>
              </a:ext>
            </a:extLst>
          </p:cNvPr>
          <p:cNvSpPr txBox="1"/>
          <p:nvPr/>
        </p:nvSpPr>
        <p:spPr>
          <a:xfrm>
            <a:off x="650829" y="2091882"/>
            <a:ext cx="10691086" cy="830997"/>
          </a:xfrm>
          <a:prstGeom prst="rect">
            <a:avLst/>
          </a:prstGeom>
          <a:noFill/>
          <a:ln w="9525">
            <a:noFill/>
          </a:ln>
        </p:spPr>
        <p:txBody>
          <a:bodyPr wrap="square" rtlCol="0">
            <a:spAutoFit/>
          </a:bodyPr>
          <a:lstStyle/>
          <a:p>
            <a:r>
              <a:rPr lang="en-US" sz="1200" spc="-5" dirty="0">
                <a:latin typeface="Trebuchet MS" panose="020B0603020202020204" pitchFamily="34" charset="0"/>
                <a:cs typeface="Calibri"/>
              </a:rPr>
              <a:t>We believe Lululemon </a:t>
            </a:r>
            <a:r>
              <a:rPr lang="en-US" sz="1200" spc="-10" dirty="0">
                <a:latin typeface="Trebuchet MS" panose="020B0603020202020204" pitchFamily="34" charset="0"/>
                <a:cs typeface="Calibri"/>
              </a:rPr>
              <a:t>is </a:t>
            </a:r>
            <a:r>
              <a:rPr lang="en-US" sz="1200" dirty="0">
                <a:latin typeface="Trebuchet MS" panose="020B0603020202020204" pitchFamily="34" charset="0"/>
                <a:cs typeface="Calibri"/>
              </a:rPr>
              <a:t>a </a:t>
            </a:r>
            <a:r>
              <a:rPr lang="en-US" sz="1200" spc="-5" dirty="0">
                <a:latin typeface="Trebuchet MS" panose="020B0603020202020204" pitchFamily="34" charset="0"/>
                <a:cs typeface="Calibri"/>
              </a:rPr>
              <a:t>good inv</a:t>
            </a:r>
            <a:r>
              <a:rPr lang="en-US" sz="1200" spc="-10" dirty="0">
                <a:latin typeface="Trebuchet MS" panose="020B0603020202020204" pitchFamily="34" charset="0"/>
                <a:cs typeface="Calibri"/>
              </a:rPr>
              <a:t>estment </a:t>
            </a:r>
            <a:r>
              <a:rPr lang="en-US" sz="1200" spc="-15" dirty="0">
                <a:latin typeface="Trebuchet MS" panose="020B0603020202020204" pitchFamily="34" charset="0"/>
                <a:cs typeface="Calibri"/>
              </a:rPr>
              <a:t>opportunity. </a:t>
            </a:r>
            <a:r>
              <a:rPr lang="en-US" sz="1200" spc="-5" dirty="0">
                <a:latin typeface="Trebuchet MS" panose="020B0603020202020204" pitchFamily="34" charset="0"/>
                <a:cs typeface="Calibri"/>
              </a:rPr>
              <a:t>They have established themselves as an industry leader in their market space and continue to dominate the female addressable market for athleisure.  With their accelerated growth strategy, Lululemon will also continue to rapidly gain market share for men’s apparel, as well as home fitness thanks to MIRROR.  Expansion into international markets coupled with increasing return from direct-to-consumer channels represents a strong future for the company.  We believe that Lululemon is currently priced under fair value with our target at $356.21.</a:t>
            </a:r>
            <a:endParaRPr lang="en-CA" sz="1600" dirty="0">
              <a:latin typeface="Trebuchet MS" panose="020B0603020202020204" pitchFamily="34" charset="0"/>
            </a:endParaRPr>
          </a:p>
        </p:txBody>
      </p:sp>
      <p:sp>
        <p:nvSpPr>
          <p:cNvPr id="17" name="TextBox 16">
            <a:extLst>
              <a:ext uri="{FF2B5EF4-FFF2-40B4-BE49-F238E27FC236}">
                <a16:creationId xmlns:a16="http://schemas.microsoft.com/office/drawing/2014/main" id="{CF54FE59-1D01-49E5-A6C2-50D6E9E6B9CC}"/>
              </a:ext>
            </a:extLst>
          </p:cNvPr>
          <p:cNvSpPr txBox="1"/>
          <p:nvPr/>
        </p:nvSpPr>
        <p:spPr>
          <a:xfrm>
            <a:off x="650829" y="1752400"/>
            <a:ext cx="10691086" cy="338554"/>
          </a:xfrm>
          <a:prstGeom prst="rect">
            <a:avLst/>
          </a:prstGeom>
          <a:solidFill>
            <a:srgbClr val="D41935"/>
          </a:solidFill>
          <a:ln>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Recommendation Summary</a:t>
            </a:r>
          </a:p>
        </p:txBody>
      </p:sp>
      <p:graphicFrame>
        <p:nvGraphicFramePr>
          <p:cNvPr id="18" name="Chart 17">
            <a:extLst>
              <a:ext uri="{FF2B5EF4-FFF2-40B4-BE49-F238E27FC236}">
                <a16:creationId xmlns:a16="http://schemas.microsoft.com/office/drawing/2014/main" id="{FC3C8796-FFE6-4EE5-8BBC-5CAC43A3D0AC}"/>
              </a:ext>
            </a:extLst>
          </p:cNvPr>
          <p:cNvGraphicFramePr>
            <a:graphicFrameLocks/>
          </p:cNvGraphicFramePr>
          <p:nvPr>
            <p:extLst>
              <p:ext uri="{D42A27DB-BD31-4B8C-83A1-F6EECF244321}">
                <p14:modId xmlns:p14="http://schemas.microsoft.com/office/powerpoint/2010/main" val="3352817378"/>
              </p:ext>
            </p:extLst>
          </p:nvPr>
        </p:nvGraphicFramePr>
        <p:xfrm>
          <a:off x="5719664" y="3423402"/>
          <a:ext cx="5622251" cy="27844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91707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8963-D469-4F17-8CBF-CD8A67FD52B8}"/>
              </a:ext>
            </a:extLst>
          </p:cNvPr>
          <p:cNvSpPr>
            <a:spLocks noGrp="1"/>
          </p:cNvSpPr>
          <p:nvPr>
            <p:ph type="title"/>
          </p:nvPr>
        </p:nvSpPr>
        <p:spPr/>
        <p:txBody>
          <a:bodyPr/>
          <a:lstStyle/>
          <a:p>
            <a:r>
              <a:rPr lang="en-CA" dirty="0">
                <a:latin typeface="Trebuchet MS" panose="020B0603020202020204" pitchFamily="34" charset="0"/>
              </a:rPr>
              <a:t>Appendix</a:t>
            </a:r>
            <a:r>
              <a:rPr lang="en-CA" dirty="0"/>
              <a:t> </a:t>
            </a:r>
          </a:p>
        </p:txBody>
      </p:sp>
      <p:cxnSp>
        <p:nvCxnSpPr>
          <p:cNvPr id="5" name="Straight Arrow Connector 4">
            <a:extLst>
              <a:ext uri="{FF2B5EF4-FFF2-40B4-BE49-F238E27FC236}">
                <a16:creationId xmlns:a16="http://schemas.microsoft.com/office/drawing/2014/main" id="{115FEFAA-E0FC-49CE-8A38-73EBFD8274D9}"/>
              </a:ext>
            </a:extLst>
          </p:cNvPr>
          <p:cNvCxnSpPr/>
          <p:nvPr/>
        </p:nvCxnSpPr>
        <p:spPr>
          <a:xfrm>
            <a:off x="831850" y="4562475"/>
            <a:ext cx="9360774" cy="0"/>
          </a:xfrm>
          <a:prstGeom prst="straightConnector1">
            <a:avLst/>
          </a:prstGeom>
          <a:ln w="38100">
            <a:solidFill>
              <a:srgbClr val="D4193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82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19B6-687D-4CB7-AC9D-0F42D42871FB}"/>
              </a:ext>
            </a:extLst>
          </p:cNvPr>
          <p:cNvSpPr>
            <a:spLocks noGrp="1"/>
          </p:cNvSpPr>
          <p:nvPr>
            <p:ph type="title"/>
          </p:nvPr>
        </p:nvSpPr>
        <p:spPr/>
        <p:txBody>
          <a:bodyPr>
            <a:normAutofit/>
          </a:bodyPr>
          <a:lstStyle/>
          <a:p>
            <a:r>
              <a:rPr lang="en-CA" sz="3200" dirty="0">
                <a:latin typeface="Trebuchet MS" panose="020B0603020202020204" pitchFamily="34" charset="0"/>
              </a:rPr>
              <a:t>DCF Sensitivity and Net Debt Calculation </a:t>
            </a:r>
          </a:p>
        </p:txBody>
      </p:sp>
      <p:graphicFrame>
        <p:nvGraphicFramePr>
          <p:cNvPr id="7" name="Table 6">
            <a:extLst>
              <a:ext uri="{FF2B5EF4-FFF2-40B4-BE49-F238E27FC236}">
                <a16:creationId xmlns:a16="http://schemas.microsoft.com/office/drawing/2014/main" id="{E0F0ED23-46F3-4BB1-80C6-9552CFDD9F19}"/>
              </a:ext>
            </a:extLst>
          </p:cNvPr>
          <p:cNvGraphicFramePr>
            <a:graphicFrameLocks noGrp="1"/>
          </p:cNvGraphicFramePr>
          <p:nvPr>
            <p:extLst>
              <p:ext uri="{D42A27DB-BD31-4B8C-83A1-F6EECF244321}">
                <p14:modId xmlns:p14="http://schemas.microsoft.com/office/powerpoint/2010/main" val="1368962478"/>
              </p:ext>
            </p:extLst>
          </p:nvPr>
        </p:nvGraphicFramePr>
        <p:xfrm>
          <a:off x="807440" y="1904301"/>
          <a:ext cx="5069524" cy="4018333"/>
        </p:xfrm>
        <a:graphic>
          <a:graphicData uri="http://schemas.openxmlformats.org/drawingml/2006/table">
            <a:tbl>
              <a:tblPr>
                <a:tableStyleId>{2D5ABB26-0587-4C30-8999-92F81FD0307C}</a:tableStyleId>
              </a:tblPr>
              <a:tblGrid>
                <a:gridCol w="585537">
                  <a:extLst>
                    <a:ext uri="{9D8B030D-6E8A-4147-A177-3AD203B41FA5}">
                      <a16:colId xmlns:a16="http://schemas.microsoft.com/office/drawing/2014/main" val="1677115874"/>
                    </a:ext>
                  </a:extLst>
                </a:gridCol>
                <a:gridCol w="585537">
                  <a:extLst>
                    <a:ext uri="{9D8B030D-6E8A-4147-A177-3AD203B41FA5}">
                      <a16:colId xmlns:a16="http://schemas.microsoft.com/office/drawing/2014/main" val="1856990062"/>
                    </a:ext>
                  </a:extLst>
                </a:gridCol>
                <a:gridCol w="779690">
                  <a:extLst>
                    <a:ext uri="{9D8B030D-6E8A-4147-A177-3AD203B41FA5}">
                      <a16:colId xmlns:a16="http://schemas.microsoft.com/office/drawing/2014/main" val="1352560523"/>
                    </a:ext>
                  </a:extLst>
                </a:gridCol>
                <a:gridCol w="779690">
                  <a:extLst>
                    <a:ext uri="{9D8B030D-6E8A-4147-A177-3AD203B41FA5}">
                      <a16:colId xmlns:a16="http://schemas.microsoft.com/office/drawing/2014/main" val="2611799173"/>
                    </a:ext>
                  </a:extLst>
                </a:gridCol>
                <a:gridCol w="779690">
                  <a:extLst>
                    <a:ext uri="{9D8B030D-6E8A-4147-A177-3AD203B41FA5}">
                      <a16:colId xmlns:a16="http://schemas.microsoft.com/office/drawing/2014/main" val="3832762860"/>
                    </a:ext>
                  </a:extLst>
                </a:gridCol>
                <a:gridCol w="779690">
                  <a:extLst>
                    <a:ext uri="{9D8B030D-6E8A-4147-A177-3AD203B41FA5}">
                      <a16:colId xmlns:a16="http://schemas.microsoft.com/office/drawing/2014/main" val="2157163331"/>
                    </a:ext>
                  </a:extLst>
                </a:gridCol>
                <a:gridCol w="779690">
                  <a:extLst>
                    <a:ext uri="{9D8B030D-6E8A-4147-A177-3AD203B41FA5}">
                      <a16:colId xmlns:a16="http://schemas.microsoft.com/office/drawing/2014/main" val="686915421"/>
                    </a:ext>
                  </a:extLst>
                </a:gridCol>
              </a:tblGrid>
              <a:tr h="459238">
                <a:tc>
                  <a:txBody>
                    <a:bodyPr/>
                    <a:lstStyle/>
                    <a:p>
                      <a:pPr algn="l" fontAlgn="b"/>
                      <a:endParaRPr lang="en-CA" sz="1100" b="0" i="0" u="none" strike="noStrike" dirty="0">
                        <a:solidFill>
                          <a:srgbClr val="000000"/>
                        </a:solidFill>
                        <a:effectLst/>
                        <a:latin typeface="Trebuchet MS" panose="020B0603020202020204" pitchFamily="34" charset="0"/>
                      </a:endParaRPr>
                    </a:p>
                  </a:txBody>
                  <a:tcPr marL="9525" marR="9525" marT="9525" marB="0" anchor="b"/>
                </a:tc>
                <a:tc gridSpan="6">
                  <a:txBody>
                    <a:bodyPr/>
                    <a:lstStyle/>
                    <a:p>
                      <a:pPr algn="ctr" fontAlgn="b"/>
                      <a:r>
                        <a:rPr lang="en-CA" sz="1100" b="1" u="none" strike="noStrike" dirty="0">
                          <a:solidFill>
                            <a:schemeClr val="tx1"/>
                          </a:solidFill>
                          <a:effectLst/>
                          <a:latin typeface="Trebuchet MS" panose="020B0603020202020204" pitchFamily="34" charset="0"/>
                        </a:rPr>
                        <a:t>EBITDA Multiple</a:t>
                      </a:r>
                      <a:endParaRPr lang="en-CA" sz="1100" b="1" i="0" u="none" strike="noStrike" dirty="0">
                        <a:solidFill>
                          <a:schemeClr val="tx1"/>
                        </a:solidFill>
                        <a:effectLst/>
                        <a:latin typeface="Trebuchet MS" panose="020B0603020202020204" pitchFamily="34" charset="0"/>
                      </a:endParaRPr>
                    </a:p>
                  </a:txBody>
                  <a:tcPr marL="9525" marR="9525" marT="9525" marB="0" anchor="ctr">
                    <a:solidFill>
                      <a:schemeClr val="bg1"/>
                    </a:solidFill>
                  </a:tcPr>
                </a:tc>
                <a:tc hMerge="1">
                  <a:txBody>
                    <a:bodyPr/>
                    <a:lstStyle/>
                    <a:p>
                      <a:pPr algn="l" fontAlgn="b"/>
                      <a:endParaRPr lang="en-CA" sz="11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algn="l" fontAlgn="b"/>
                      <a:r>
                        <a:rPr lang="en-CA" sz="1100" u="none" strike="noStrike" dirty="0">
                          <a:effectLst/>
                        </a:rPr>
                        <a:t>EBITDA Multiple</a:t>
                      </a:r>
                      <a:endParaRPr lang="en-CA" sz="1100" b="0" i="0" u="none" strike="noStrike" dirty="0">
                        <a:solidFill>
                          <a:srgbClr val="000000"/>
                        </a:solidFill>
                        <a:effectLst/>
                        <a:latin typeface="Arial" panose="020B0604020202020204" pitchFamily="34" charset="0"/>
                      </a:endParaRPr>
                    </a:p>
                  </a:txBody>
                  <a:tcPr marL="9525" marR="9525" marT="9525" marB="0" anchor="b"/>
                </a:tc>
                <a:tc hMerge="1">
                  <a:txBody>
                    <a:bodyPr/>
                    <a:lstStyle/>
                    <a:p>
                      <a:endParaRPr lang="en-CA"/>
                    </a:p>
                  </a:txBody>
                  <a:tcPr/>
                </a:tc>
                <a:tc hMerge="1">
                  <a:txBody>
                    <a:bodyPr/>
                    <a:lstStyle/>
                    <a:p>
                      <a:pPr algn="l" fontAlgn="b"/>
                      <a:endParaRPr lang="en-CA" sz="1100" b="0" i="0" u="none" strike="noStrike" dirty="0">
                        <a:solidFill>
                          <a:srgbClr val="000000"/>
                        </a:solidFill>
                        <a:effectLst/>
                        <a:latin typeface="Arial" panose="020B0604020202020204" pitchFamily="34" charset="0"/>
                      </a:endParaRPr>
                    </a:p>
                  </a:txBody>
                  <a:tcPr marL="9525" marR="9525" marT="9525" marB="0" anchor="b"/>
                </a:tc>
                <a:tc hMerge="1">
                  <a:txBody>
                    <a:bodyPr/>
                    <a:lstStyle/>
                    <a:p>
                      <a:pPr algn="l" fontAlgn="b"/>
                      <a:endParaRPr lang="en-CA" sz="11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69359616"/>
                  </a:ext>
                </a:extLst>
              </a:tr>
              <a:tr h="436276">
                <a:tc rowSpan="8">
                  <a:txBody>
                    <a:bodyPr/>
                    <a:lstStyle/>
                    <a:p>
                      <a:pPr algn="ctr" fontAlgn="b"/>
                      <a:r>
                        <a:rPr lang="en-CA" sz="1100" b="1" u="none" strike="noStrike" dirty="0">
                          <a:solidFill>
                            <a:schemeClr val="tx1"/>
                          </a:solidFill>
                          <a:effectLst/>
                          <a:latin typeface="Trebuchet MS" panose="020B0603020202020204" pitchFamily="34" charset="0"/>
                        </a:rPr>
                        <a:t>WACC</a:t>
                      </a:r>
                      <a:endParaRPr lang="en-CA" sz="1100" b="1" i="0" u="none" strike="noStrike" dirty="0">
                        <a:solidFill>
                          <a:schemeClr val="tx1"/>
                        </a:solidFill>
                        <a:effectLst/>
                        <a:latin typeface="Trebuchet MS" panose="020B0603020202020204" pitchFamily="34" charset="0"/>
                      </a:endParaRPr>
                    </a:p>
                  </a:txBody>
                  <a:tcPr marL="9525" marR="9525" marT="9525" marB="0" vert="wordArtVert" anchor="ctr">
                    <a:solidFill>
                      <a:schemeClr val="bg1"/>
                    </a:solidFill>
                  </a:tcPr>
                </a:tc>
                <a:tc>
                  <a:txBody>
                    <a:bodyPr/>
                    <a:lstStyle/>
                    <a:p>
                      <a:pPr algn="ctr" fontAlgn="b"/>
                      <a:r>
                        <a:rPr lang="en-CA" sz="1100" u="none" strike="noStrike" dirty="0">
                          <a:effectLst/>
                          <a:latin typeface="Trebuchet MS" panose="020B0603020202020204" pitchFamily="34" charset="0"/>
                        </a:rPr>
                        <a:t> </a:t>
                      </a:r>
                      <a:endParaRPr lang="en-CA" sz="11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fontAlgn="b"/>
                      <a:r>
                        <a:rPr lang="en-CA" sz="1100" b="1" u="none" strike="noStrike" dirty="0">
                          <a:solidFill>
                            <a:schemeClr val="bg1"/>
                          </a:solidFill>
                          <a:effectLst/>
                          <a:latin typeface="Trebuchet MS" panose="020B0603020202020204" pitchFamily="34" charset="0"/>
                        </a:rPr>
                        <a:t>28.2x</a:t>
                      </a:r>
                      <a:endParaRPr lang="en-CA" sz="1100" b="1" i="0" u="none" strike="noStrike" dirty="0">
                        <a:solidFill>
                          <a:schemeClr val="bg1"/>
                        </a:solidFill>
                        <a:effectLst/>
                        <a:latin typeface="Trebuchet MS" panose="020B0603020202020204" pitchFamily="34" charset="0"/>
                      </a:endParaRPr>
                    </a:p>
                  </a:txBody>
                  <a:tcPr marL="9525" marR="9525" marT="9525" marB="0" anchor="ctr">
                    <a:solidFill>
                      <a:srgbClr val="D41935"/>
                    </a:solidFill>
                  </a:tcPr>
                </a:tc>
                <a:tc>
                  <a:txBody>
                    <a:bodyPr/>
                    <a:lstStyle/>
                    <a:p>
                      <a:pPr algn="ctr" fontAlgn="b"/>
                      <a:r>
                        <a:rPr lang="en-CA" sz="1100" b="1" u="none" strike="noStrike" dirty="0">
                          <a:solidFill>
                            <a:schemeClr val="bg1"/>
                          </a:solidFill>
                          <a:effectLst/>
                          <a:latin typeface="Trebuchet MS" panose="020B0603020202020204" pitchFamily="34" charset="0"/>
                        </a:rPr>
                        <a:t>28.7x</a:t>
                      </a:r>
                      <a:endParaRPr lang="en-CA" sz="1100" b="1" i="0" u="none" strike="noStrike" dirty="0">
                        <a:solidFill>
                          <a:schemeClr val="bg1"/>
                        </a:solidFill>
                        <a:effectLst/>
                        <a:latin typeface="Trebuchet MS" panose="020B0603020202020204" pitchFamily="34" charset="0"/>
                      </a:endParaRPr>
                    </a:p>
                  </a:txBody>
                  <a:tcPr marL="9525" marR="9525" marT="9525" marB="0" anchor="ctr">
                    <a:solidFill>
                      <a:srgbClr val="D41935"/>
                    </a:solidFill>
                  </a:tcPr>
                </a:tc>
                <a:tc>
                  <a:txBody>
                    <a:bodyPr/>
                    <a:lstStyle/>
                    <a:p>
                      <a:pPr algn="ctr" fontAlgn="b"/>
                      <a:r>
                        <a:rPr lang="en-CA" sz="1100" b="1" u="none" strike="noStrike" dirty="0">
                          <a:solidFill>
                            <a:schemeClr val="bg1"/>
                          </a:solidFill>
                          <a:effectLst/>
                          <a:latin typeface="Trebuchet MS" panose="020B0603020202020204" pitchFamily="34" charset="0"/>
                        </a:rPr>
                        <a:t>29.2x</a:t>
                      </a:r>
                      <a:endParaRPr lang="en-CA" sz="1100" b="1" i="0" u="none" strike="noStrike" dirty="0">
                        <a:solidFill>
                          <a:schemeClr val="bg1"/>
                        </a:solidFill>
                        <a:effectLst/>
                        <a:latin typeface="Trebuchet MS" panose="020B0603020202020204" pitchFamily="34" charset="0"/>
                      </a:endParaRPr>
                    </a:p>
                  </a:txBody>
                  <a:tcPr marL="9525" marR="9525" marT="9525" marB="0" anchor="ctr">
                    <a:solidFill>
                      <a:srgbClr val="D41935"/>
                    </a:solidFill>
                  </a:tcPr>
                </a:tc>
                <a:tc>
                  <a:txBody>
                    <a:bodyPr/>
                    <a:lstStyle/>
                    <a:p>
                      <a:pPr algn="ctr" fontAlgn="b"/>
                      <a:r>
                        <a:rPr lang="en-CA" sz="1100" b="1" u="none" strike="noStrike" dirty="0">
                          <a:solidFill>
                            <a:schemeClr val="bg1"/>
                          </a:solidFill>
                          <a:effectLst/>
                          <a:latin typeface="Trebuchet MS" panose="020B0603020202020204" pitchFamily="34" charset="0"/>
                        </a:rPr>
                        <a:t>29.7x</a:t>
                      </a:r>
                      <a:endParaRPr lang="en-CA" sz="1100" b="1" i="0" u="none" strike="noStrike" dirty="0">
                        <a:solidFill>
                          <a:schemeClr val="bg1"/>
                        </a:solidFill>
                        <a:effectLst/>
                        <a:latin typeface="Trebuchet MS" panose="020B0603020202020204" pitchFamily="34" charset="0"/>
                      </a:endParaRPr>
                    </a:p>
                  </a:txBody>
                  <a:tcPr marL="9525" marR="9525" marT="9525" marB="0" anchor="ctr">
                    <a:solidFill>
                      <a:srgbClr val="D41935"/>
                    </a:solidFill>
                  </a:tcPr>
                </a:tc>
                <a:tc>
                  <a:txBody>
                    <a:bodyPr/>
                    <a:lstStyle/>
                    <a:p>
                      <a:pPr algn="ctr" fontAlgn="b"/>
                      <a:r>
                        <a:rPr lang="en-CA" sz="1100" b="1" u="none" strike="noStrike" dirty="0">
                          <a:solidFill>
                            <a:schemeClr val="bg1"/>
                          </a:solidFill>
                          <a:effectLst/>
                          <a:latin typeface="Trebuchet MS" panose="020B0603020202020204" pitchFamily="34" charset="0"/>
                        </a:rPr>
                        <a:t>30.2x</a:t>
                      </a:r>
                      <a:endParaRPr lang="en-CA" sz="1100" b="1" i="0" u="none" strike="noStrike" dirty="0">
                        <a:solidFill>
                          <a:schemeClr val="bg1"/>
                        </a:solidFill>
                        <a:effectLst/>
                        <a:latin typeface="Trebuchet MS" panose="020B0603020202020204" pitchFamily="34" charset="0"/>
                      </a:endParaRPr>
                    </a:p>
                  </a:txBody>
                  <a:tcPr marL="9525" marR="9525" marT="9525" marB="0" anchor="ctr">
                    <a:solidFill>
                      <a:srgbClr val="D41935"/>
                    </a:solidFill>
                  </a:tcPr>
                </a:tc>
                <a:extLst>
                  <a:ext uri="{0D108BD9-81ED-4DB2-BD59-A6C34878D82A}">
                    <a16:rowId xmlns:a16="http://schemas.microsoft.com/office/drawing/2014/main" val="1786891167"/>
                  </a:ext>
                </a:extLst>
              </a:tr>
              <a:tr h="446117">
                <a:tc vMerge="1">
                  <a:txBody>
                    <a:bodyPr/>
                    <a:lstStyle/>
                    <a:p>
                      <a:pPr algn="l" fontAlgn="b"/>
                      <a:endParaRPr lang="en-CA"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CA" sz="1100" b="1" u="none" strike="noStrike" dirty="0">
                          <a:solidFill>
                            <a:schemeClr val="bg1"/>
                          </a:solidFill>
                          <a:effectLst/>
                          <a:latin typeface="Trebuchet MS" panose="020B0603020202020204" pitchFamily="34" charset="0"/>
                        </a:rPr>
                        <a:t>9.6%</a:t>
                      </a:r>
                      <a:endParaRPr lang="en-CA" sz="1100" b="1" i="0" u="none" strike="noStrike" dirty="0">
                        <a:solidFill>
                          <a:schemeClr val="bg1"/>
                        </a:solidFill>
                        <a:effectLst/>
                        <a:latin typeface="Trebuchet MS" panose="020B0603020202020204" pitchFamily="34" charset="0"/>
                      </a:endParaRPr>
                    </a:p>
                  </a:txBody>
                  <a:tcPr marL="9525" marR="9525" marT="9525" marB="0" anchor="ctr">
                    <a:solidFill>
                      <a:srgbClr val="D41935"/>
                    </a:solidFill>
                  </a:tcPr>
                </a:tc>
                <a:tc>
                  <a:txBody>
                    <a:bodyPr/>
                    <a:lstStyle/>
                    <a:p>
                      <a:pPr algn="ctr" fontAlgn="b"/>
                      <a:r>
                        <a:rPr lang="en-CA" sz="1100" b="0" i="0" u="none" strike="noStrike">
                          <a:solidFill>
                            <a:srgbClr val="000000"/>
                          </a:solidFill>
                          <a:effectLst/>
                          <a:latin typeface="Trebuchet MS" panose="020B0603020202020204" pitchFamily="34" charset="0"/>
                        </a:rPr>
                        <a:t>395.19</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401.55</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407.91</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414.28</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420.64</a:t>
                      </a:r>
                    </a:p>
                  </a:txBody>
                  <a:tcPr marL="0" marR="0" marT="0" marB="0" anchor="ctr"/>
                </a:tc>
                <a:extLst>
                  <a:ext uri="{0D108BD9-81ED-4DB2-BD59-A6C34878D82A}">
                    <a16:rowId xmlns:a16="http://schemas.microsoft.com/office/drawing/2014/main" val="4241730111"/>
                  </a:ext>
                </a:extLst>
              </a:tr>
              <a:tr h="446117">
                <a:tc vMerge="1">
                  <a:txBody>
                    <a:bodyPr/>
                    <a:lstStyle/>
                    <a:p>
                      <a:pPr algn="l" fontAlgn="b"/>
                      <a:endParaRPr lang="en-CA"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CA" sz="1100" b="1" u="none" strike="noStrike" dirty="0">
                          <a:solidFill>
                            <a:schemeClr val="bg1"/>
                          </a:solidFill>
                          <a:effectLst/>
                          <a:latin typeface="Trebuchet MS" panose="020B0603020202020204" pitchFamily="34" charset="0"/>
                        </a:rPr>
                        <a:t>10.1%</a:t>
                      </a:r>
                      <a:endParaRPr lang="en-CA" sz="1100" b="1" i="0" u="none" strike="noStrike" dirty="0">
                        <a:solidFill>
                          <a:schemeClr val="bg1"/>
                        </a:solidFill>
                        <a:effectLst/>
                        <a:latin typeface="Trebuchet MS" panose="020B0603020202020204" pitchFamily="34" charset="0"/>
                      </a:endParaRPr>
                    </a:p>
                  </a:txBody>
                  <a:tcPr marL="9525" marR="9525" marT="9525" marB="0" anchor="ctr">
                    <a:solidFill>
                      <a:srgbClr val="D41935"/>
                    </a:solidFill>
                  </a:tcPr>
                </a:tc>
                <a:tc>
                  <a:txBody>
                    <a:bodyPr/>
                    <a:lstStyle/>
                    <a:p>
                      <a:pPr algn="ctr" fontAlgn="b"/>
                      <a:r>
                        <a:rPr lang="en-CA" sz="1100" b="0" i="0" u="none" strike="noStrike">
                          <a:solidFill>
                            <a:srgbClr val="000000"/>
                          </a:solidFill>
                          <a:effectLst/>
                          <a:latin typeface="Trebuchet MS" panose="020B0603020202020204" pitchFamily="34" charset="0"/>
                        </a:rPr>
                        <a:t>388.32</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394.56</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400.81</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407.06</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413.30</a:t>
                      </a:r>
                    </a:p>
                  </a:txBody>
                  <a:tcPr marL="0" marR="0" marT="0" marB="0" anchor="ctr"/>
                </a:tc>
                <a:extLst>
                  <a:ext uri="{0D108BD9-81ED-4DB2-BD59-A6C34878D82A}">
                    <a16:rowId xmlns:a16="http://schemas.microsoft.com/office/drawing/2014/main" val="3193929585"/>
                  </a:ext>
                </a:extLst>
              </a:tr>
              <a:tr h="446117">
                <a:tc vMerge="1">
                  <a:txBody>
                    <a:bodyPr/>
                    <a:lstStyle/>
                    <a:p>
                      <a:pPr algn="l" fontAlgn="b"/>
                      <a:r>
                        <a:rPr lang="en-CA" sz="1100" u="none" strike="noStrike" dirty="0">
                          <a:effectLst/>
                        </a:rPr>
                        <a:t>WACC</a:t>
                      </a:r>
                      <a:endParaRPr lang="en-CA"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CA" sz="1100" b="1" u="none" strike="noStrike" dirty="0">
                          <a:solidFill>
                            <a:schemeClr val="bg1"/>
                          </a:solidFill>
                          <a:effectLst/>
                          <a:latin typeface="Trebuchet MS" panose="020B0603020202020204" pitchFamily="34" charset="0"/>
                        </a:rPr>
                        <a:t>10.6%</a:t>
                      </a:r>
                      <a:endParaRPr lang="en-CA" sz="1100" b="1" i="0" u="none" strike="noStrike" dirty="0">
                        <a:solidFill>
                          <a:schemeClr val="bg1"/>
                        </a:solidFill>
                        <a:effectLst/>
                        <a:latin typeface="Trebuchet MS" panose="020B0603020202020204" pitchFamily="34" charset="0"/>
                      </a:endParaRPr>
                    </a:p>
                  </a:txBody>
                  <a:tcPr marL="9525" marR="9525" marT="9525" marB="0" anchor="ctr">
                    <a:solidFill>
                      <a:srgbClr val="D41935"/>
                    </a:solidFill>
                  </a:tcPr>
                </a:tc>
                <a:tc>
                  <a:txBody>
                    <a:bodyPr/>
                    <a:lstStyle/>
                    <a:p>
                      <a:pPr algn="ctr" fontAlgn="b"/>
                      <a:r>
                        <a:rPr lang="en-CA" sz="1100" b="0" i="0" u="none" strike="noStrike">
                          <a:solidFill>
                            <a:srgbClr val="000000"/>
                          </a:solidFill>
                          <a:effectLst/>
                          <a:latin typeface="Trebuchet MS" panose="020B0603020202020204" pitchFamily="34" charset="0"/>
                        </a:rPr>
                        <a:t>381.60</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387.73</a:t>
                      </a:r>
                    </a:p>
                  </a:txBody>
                  <a:tcPr marL="0" marR="0" marT="0" marB="0" anchor="ctr">
                    <a:solidFill>
                      <a:srgbClr val="F07C8D"/>
                    </a:solidFill>
                  </a:tcPr>
                </a:tc>
                <a:tc>
                  <a:txBody>
                    <a:bodyPr/>
                    <a:lstStyle/>
                    <a:p>
                      <a:pPr algn="ctr" fontAlgn="b"/>
                      <a:r>
                        <a:rPr lang="en-CA" sz="1100" b="0" i="0" u="none" strike="noStrike">
                          <a:solidFill>
                            <a:srgbClr val="000000"/>
                          </a:solidFill>
                          <a:effectLst/>
                          <a:latin typeface="Trebuchet MS" panose="020B0603020202020204" pitchFamily="34" charset="0"/>
                        </a:rPr>
                        <a:t>393.87</a:t>
                      </a:r>
                    </a:p>
                  </a:txBody>
                  <a:tcPr marL="0" marR="0" marT="0" marB="0" anchor="ctr">
                    <a:solidFill>
                      <a:srgbClr val="F07C8D"/>
                    </a:solidFill>
                  </a:tcPr>
                </a:tc>
                <a:tc>
                  <a:txBody>
                    <a:bodyPr/>
                    <a:lstStyle/>
                    <a:p>
                      <a:pPr algn="ctr" fontAlgn="b"/>
                      <a:r>
                        <a:rPr lang="en-CA" sz="1100" b="0" i="0" u="none" strike="noStrike">
                          <a:solidFill>
                            <a:srgbClr val="000000"/>
                          </a:solidFill>
                          <a:effectLst/>
                          <a:latin typeface="Trebuchet MS" panose="020B0603020202020204" pitchFamily="34" charset="0"/>
                        </a:rPr>
                        <a:t>400.00</a:t>
                      </a:r>
                    </a:p>
                  </a:txBody>
                  <a:tcPr marL="0" marR="0" marT="0" marB="0" anchor="ctr">
                    <a:solidFill>
                      <a:srgbClr val="F07C8D"/>
                    </a:solidFill>
                  </a:tcPr>
                </a:tc>
                <a:tc>
                  <a:txBody>
                    <a:bodyPr/>
                    <a:lstStyle/>
                    <a:p>
                      <a:pPr algn="ctr" fontAlgn="b"/>
                      <a:r>
                        <a:rPr lang="en-CA" sz="1100" b="0" i="0" u="none" strike="noStrike">
                          <a:solidFill>
                            <a:srgbClr val="000000"/>
                          </a:solidFill>
                          <a:effectLst/>
                          <a:latin typeface="Trebuchet MS" panose="020B0603020202020204" pitchFamily="34" charset="0"/>
                        </a:rPr>
                        <a:t>406.13</a:t>
                      </a:r>
                    </a:p>
                  </a:txBody>
                  <a:tcPr marL="0" marR="0" marT="0" marB="0" anchor="ctr"/>
                </a:tc>
                <a:extLst>
                  <a:ext uri="{0D108BD9-81ED-4DB2-BD59-A6C34878D82A}">
                    <a16:rowId xmlns:a16="http://schemas.microsoft.com/office/drawing/2014/main" val="870990578"/>
                  </a:ext>
                </a:extLst>
              </a:tr>
              <a:tr h="446117">
                <a:tc vMerge="1">
                  <a:txBody>
                    <a:bodyPr/>
                    <a:lstStyle/>
                    <a:p>
                      <a:pPr algn="l" fontAlgn="b"/>
                      <a:endParaRPr lang="en-CA"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CA" sz="1100" b="1" u="none" strike="noStrike" dirty="0">
                          <a:solidFill>
                            <a:schemeClr val="bg1"/>
                          </a:solidFill>
                          <a:effectLst/>
                          <a:latin typeface="Trebuchet MS" panose="020B0603020202020204" pitchFamily="34" charset="0"/>
                        </a:rPr>
                        <a:t>11.1%</a:t>
                      </a:r>
                      <a:endParaRPr lang="en-CA" sz="1100" b="1" i="0" u="none" strike="noStrike" dirty="0">
                        <a:solidFill>
                          <a:schemeClr val="bg1"/>
                        </a:solidFill>
                        <a:effectLst/>
                        <a:latin typeface="Trebuchet MS" panose="020B0603020202020204" pitchFamily="34" charset="0"/>
                      </a:endParaRPr>
                    </a:p>
                  </a:txBody>
                  <a:tcPr marL="9525" marR="9525" marT="9525" marB="0" anchor="ctr">
                    <a:solidFill>
                      <a:srgbClr val="D41935"/>
                    </a:solidFill>
                  </a:tcPr>
                </a:tc>
                <a:tc>
                  <a:txBody>
                    <a:bodyPr/>
                    <a:lstStyle/>
                    <a:p>
                      <a:pPr algn="ctr" fontAlgn="b"/>
                      <a:r>
                        <a:rPr lang="en-CA" sz="1100" b="0" i="0" u="none" strike="noStrike">
                          <a:solidFill>
                            <a:srgbClr val="000000"/>
                          </a:solidFill>
                          <a:effectLst/>
                          <a:latin typeface="Trebuchet MS" panose="020B0603020202020204" pitchFamily="34" charset="0"/>
                        </a:rPr>
                        <a:t>375.03</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381.05</a:t>
                      </a:r>
                    </a:p>
                  </a:txBody>
                  <a:tcPr marL="0" marR="0" marT="0" marB="0" anchor="ctr">
                    <a:solidFill>
                      <a:srgbClr val="F07C8D"/>
                    </a:solidFill>
                  </a:tcPr>
                </a:tc>
                <a:tc>
                  <a:txBody>
                    <a:bodyPr/>
                    <a:lstStyle/>
                    <a:p>
                      <a:pPr algn="ctr" fontAlgn="b"/>
                      <a:r>
                        <a:rPr lang="en-CA" sz="1100" b="0" i="0" u="none" strike="noStrike" dirty="0">
                          <a:solidFill>
                            <a:schemeClr val="bg1"/>
                          </a:solidFill>
                          <a:effectLst/>
                          <a:latin typeface="Trebuchet MS" panose="020B0603020202020204" pitchFamily="34" charset="0"/>
                        </a:rPr>
                        <a:t>387.46</a:t>
                      </a:r>
                    </a:p>
                  </a:txBody>
                  <a:tcPr marL="0" marR="0" marT="0" marB="0" anchor="ctr">
                    <a:solidFill>
                      <a:srgbClr val="D41935"/>
                    </a:solidFill>
                  </a:tcPr>
                </a:tc>
                <a:tc>
                  <a:txBody>
                    <a:bodyPr/>
                    <a:lstStyle/>
                    <a:p>
                      <a:pPr algn="ctr" fontAlgn="b"/>
                      <a:r>
                        <a:rPr lang="en-CA" sz="1100" b="0" i="0" u="none" strike="noStrike">
                          <a:solidFill>
                            <a:srgbClr val="000000"/>
                          </a:solidFill>
                          <a:effectLst/>
                          <a:latin typeface="Trebuchet MS" panose="020B0603020202020204" pitchFamily="34" charset="0"/>
                        </a:rPr>
                        <a:t>393.10</a:t>
                      </a:r>
                    </a:p>
                  </a:txBody>
                  <a:tcPr marL="0" marR="0" marT="0" marB="0" anchor="ctr">
                    <a:solidFill>
                      <a:srgbClr val="F07C8D"/>
                    </a:solidFill>
                  </a:tcPr>
                </a:tc>
                <a:tc>
                  <a:txBody>
                    <a:bodyPr/>
                    <a:lstStyle/>
                    <a:p>
                      <a:pPr algn="ctr" fontAlgn="b"/>
                      <a:r>
                        <a:rPr lang="en-CA" sz="1100" b="0" i="0" u="none" strike="noStrike">
                          <a:solidFill>
                            <a:srgbClr val="000000"/>
                          </a:solidFill>
                          <a:effectLst/>
                          <a:latin typeface="Trebuchet MS" panose="020B0603020202020204" pitchFamily="34" charset="0"/>
                        </a:rPr>
                        <a:t>399.12</a:t>
                      </a:r>
                    </a:p>
                  </a:txBody>
                  <a:tcPr marL="0" marR="0" marT="0" marB="0" anchor="ctr"/>
                </a:tc>
                <a:extLst>
                  <a:ext uri="{0D108BD9-81ED-4DB2-BD59-A6C34878D82A}">
                    <a16:rowId xmlns:a16="http://schemas.microsoft.com/office/drawing/2014/main" val="2944429397"/>
                  </a:ext>
                </a:extLst>
              </a:tr>
              <a:tr h="446117">
                <a:tc vMerge="1">
                  <a:txBody>
                    <a:bodyPr/>
                    <a:lstStyle/>
                    <a:p>
                      <a:pPr algn="l" fontAlgn="b"/>
                      <a:endParaRPr lang="en-CA"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CA" sz="1100" b="1" u="none" strike="noStrike" dirty="0">
                          <a:solidFill>
                            <a:schemeClr val="bg1"/>
                          </a:solidFill>
                          <a:effectLst/>
                          <a:latin typeface="Trebuchet MS" panose="020B0603020202020204" pitchFamily="34" charset="0"/>
                        </a:rPr>
                        <a:t>11.6%</a:t>
                      </a:r>
                      <a:endParaRPr lang="en-CA" sz="1100" b="1" i="0" u="none" strike="noStrike" dirty="0">
                        <a:solidFill>
                          <a:schemeClr val="bg1"/>
                        </a:solidFill>
                        <a:effectLst/>
                        <a:latin typeface="Trebuchet MS" panose="020B0603020202020204" pitchFamily="34" charset="0"/>
                      </a:endParaRPr>
                    </a:p>
                  </a:txBody>
                  <a:tcPr marL="9525" marR="9525" marT="9525" marB="0" anchor="ctr">
                    <a:solidFill>
                      <a:srgbClr val="D41935"/>
                    </a:solidFill>
                  </a:tcPr>
                </a:tc>
                <a:tc>
                  <a:txBody>
                    <a:bodyPr/>
                    <a:lstStyle/>
                    <a:p>
                      <a:pPr algn="ctr" fontAlgn="b"/>
                      <a:r>
                        <a:rPr lang="en-CA" sz="1100" b="0" i="0" u="none" strike="noStrike">
                          <a:solidFill>
                            <a:srgbClr val="000000"/>
                          </a:solidFill>
                          <a:effectLst/>
                          <a:latin typeface="Trebuchet MS" panose="020B0603020202020204" pitchFamily="34" charset="0"/>
                        </a:rPr>
                        <a:t>368.61</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374.52</a:t>
                      </a:r>
                    </a:p>
                  </a:txBody>
                  <a:tcPr marL="0" marR="0" marT="0" marB="0" anchor="ctr">
                    <a:solidFill>
                      <a:srgbClr val="F07C8D"/>
                    </a:solidFill>
                  </a:tcPr>
                </a:tc>
                <a:tc>
                  <a:txBody>
                    <a:bodyPr/>
                    <a:lstStyle/>
                    <a:p>
                      <a:pPr algn="ctr" fontAlgn="b"/>
                      <a:r>
                        <a:rPr lang="en-CA" sz="1100" b="0" i="0" u="none" strike="noStrike">
                          <a:solidFill>
                            <a:srgbClr val="000000"/>
                          </a:solidFill>
                          <a:effectLst/>
                          <a:latin typeface="Trebuchet MS" panose="020B0603020202020204" pitchFamily="34" charset="0"/>
                        </a:rPr>
                        <a:t>380.44</a:t>
                      </a:r>
                    </a:p>
                  </a:txBody>
                  <a:tcPr marL="0" marR="0" marT="0" marB="0" anchor="ctr">
                    <a:solidFill>
                      <a:srgbClr val="F07C8D"/>
                    </a:solidFill>
                  </a:tcPr>
                </a:tc>
                <a:tc>
                  <a:txBody>
                    <a:bodyPr/>
                    <a:lstStyle/>
                    <a:p>
                      <a:pPr algn="ctr" fontAlgn="b"/>
                      <a:r>
                        <a:rPr lang="en-CA" sz="1100" b="0" i="0" u="none" strike="noStrike">
                          <a:solidFill>
                            <a:srgbClr val="000000"/>
                          </a:solidFill>
                          <a:effectLst/>
                          <a:latin typeface="Trebuchet MS" panose="020B0603020202020204" pitchFamily="34" charset="0"/>
                        </a:rPr>
                        <a:t>386.35</a:t>
                      </a:r>
                    </a:p>
                  </a:txBody>
                  <a:tcPr marL="0" marR="0" marT="0" marB="0" anchor="ctr">
                    <a:solidFill>
                      <a:srgbClr val="F07C8D"/>
                    </a:solidFill>
                  </a:tcPr>
                </a:tc>
                <a:tc>
                  <a:txBody>
                    <a:bodyPr/>
                    <a:lstStyle/>
                    <a:p>
                      <a:pPr algn="ctr" fontAlgn="b"/>
                      <a:r>
                        <a:rPr lang="en-CA" sz="1100" b="0" i="0" u="none" strike="noStrike">
                          <a:solidFill>
                            <a:srgbClr val="000000"/>
                          </a:solidFill>
                          <a:effectLst/>
                          <a:latin typeface="Trebuchet MS" panose="020B0603020202020204" pitchFamily="34" charset="0"/>
                        </a:rPr>
                        <a:t>392.26</a:t>
                      </a:r>
                    </a:p>
                  </a:txBody>
                  <a:tcPr marL="0" marR="0" marT="0" marB="0" anchor="ctr"/>
                </a:tc>
                <a:extLst>
                  <a:ext uri="{0D108BD9-81ED-4DB2-BD59-A6C34878D82A}">
                    <a16:rowId xmlns:a16="http://schemas.microsoft.com/office/drawing/2014/main" val="1382005622"/>
                  </a:ext>
                </a:extLst>
              </a:tr>
              <a:tr h="446117">
                <a:tc vMerge="1">
                  <a:txBody>
                    <a:bodyPr/>
                    <a:lstStyle/>
                    <a:p>
                      <a:pPr algn="l" fontAlgn="b"/>
                      <a:endParaRPr lang="en-CA"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CA" sz="1100" b="1" u="none" strike="noStrike" dirty="0">
                          <a:solidFill>
                            <a:schemeClr val="bg1"/>
                          </a:solidFill>
                          <a:effectLst/>
                          <a:latin typeface="Trebuchet MS" panose="020B0603020202020204" pitchFamily="34" charset="0"/>
                        </a:rPr>
                        <a:t>12.1%</a:t>
                      </a:r>
                      <a:endParaRPr lang="en-CA" sz="1100" b="1" i="0" u="none" strike="noStrike" dirty="0">
                        <a:solidFill>
                          <a:schemeClr val="bg1"/>
                        </a:solidFill>
                        <a:effectLst/>
                        <a:latin typeface="Trebuchet MS" panose="020B0603020202020204" pitchFamily="34" charset="0"/>
                      </a:endParaRPr>
                    </a:p>
                  </a:txBody>
                  <a:tcPr marL="9525" marR="9525" marT="9525" marB="0" anchor="ctr">
                    <a:solidFill>
                      <a:srgbClr val="D41935"/>
                    </a:solidFill>
                  </a:tcPr>
                </a:tc>
                <a:tc>
                  <a:txBody>
                    <a:bodyPr/>
                    <a:lstStyle/>
                    <a:p>
                      <a:pPr algn="ctr" fontAlgn="b"/>
                      <a:r>
                        <a:rPr lang="en-CA" sz="1100" b="0" i="0" u="none" strike="noStrike">
                          <a:solidFill>
                            <a:srgbClr val="000000"/>
                          </a:solidFill>
                          <a:effectLst/>
                          <a:latin typeface="Trebuchet MS" panose="020B0603020202020204" pitchFamily="34" charset="0"/>
                        </a:rPr>
                        <a:t>362.33</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368.13</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373.94</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379.75</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385.56</a:t>
                      </a:r>
                    </a:p>
                  </a:txBody>
                  <a:tcPr marL="0" marR="0" marT="0" marB="0" anchor="ctr"/>
                </a:tc>
                <a:extLst>
                  <a:ext uri="{0D108BD9-81ED-4DB2-BD59-A6C34878D82A}">
                    <a16:rowId xmlns:a16="http://schemas.microsoft.com/office/drawing/2014/main" val="3172258263"/>
                  </a:ext>
                </a:extLst>
              </a:tr>
              <a:tr h="446117">
                <a:tc vMerge="1">
                  <a:txBody>
                    <a:bodyPr/>
                    <a:lstStyle/>
                    <a:p>
                      <a:pPr algn="l" fontAlgn="b"/>
                      <a:endParaRPr lang="en-CA" sz="11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CA" sz="1100" b="1" u="none" strike="noStrike" dirty="0">
                          <a:solidFill>
                            <a:schemeClr val="bg1"/>
                          </a:solidFill>
                          <a:effectLst/>
                          <a:latin typeface="Trebuchet MS" panose="020B0603020202020204" pitchFamily="34" charset="0"/>
                        </a:rPr>
                        <a:t>12.6%</a:t>
                      </a:r>
                      <a:endParaRPr lang="en-CA" sz="1100" b="1" i="0" u="none" strike="noStrike" dirty="0">
                        <a:solidFill>
                          <a:schemeClr val="bg1"/>
                        </a:solidFill>
                        <a:effectLst/>
                        <a:latin typeface="Trebuchet MS" panose="020B0603020202020204" pitchFamily="34" charset="0"/>
                      </a:endParaRPr>
                    </a:p>
                  </a:txBody>
                  <a:tcPr marL="9525" marR="9525" marT="9525" marB="0" anchor="ctr">
                    <a:solidFill>
                      <a:srgbClr val="D41935"/>
                    </a:solidFill>
                  </a:tcPr>
                </a:tc>
                <a:tc>
                  <a:txBody>
                    <a:bodyPr/>
                    <a:lstStyle/>
                    <a:p>
                      <a:pPr algn="ctr" fontAlgn="b"/>
                      <a:r>
                        <a:rPr lang="en-CA" sz="1100" b="0" i="0" u="none" strike="noStrike">
                          <a:solidFill>
                            <a:srgbClr val="000000"/>
                          </a:solidFill>
                          <a:effectLst/>
                          <a:latin typeface="Trebuchet MS" panose="020B0603020202020204" pitchFamily="34" charset="0"/>
                        </a:rPr>
                        <a:t>356.18</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361.89</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367.59</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373.30</a:t>
                      </a:r>
                    </a:p>
                  </a:txBody>
                  <a:tcPr marL="0" marR="0" marT="0" marB="0" anchor="ctr"/>
                </a:tc>
                <a:tc>
                  <a:txBody>
                    <a:bodyPr/>
                    <a:lstStyle/>
                    <a:p>
                      <a:pPr algn="ctr" fontAlgn="b"/>
                      <a:r>
                        <a:rPr lang="en-CA" sz="1100" b="0" i="0" u="none" strike="noStrike" dirty="0">
                          <a:solidFill>
                            <a:srgbClr val="000000"/>
                          </a:solidFill>
                          <a:effectLst/>
                          <a:latin typeface="Trebuchet MS" panose="020B0603020202020204" pitchFamily="34" charset="0"/>
                        </a:rPr>
                        <a:t>379.00</a:t>
                      </a:r>
                    </a:p>
                  </a:txBody>
                  <a:tcPr marL="0" marR="0" marT="0" marB="0" anchor="ctr"/>
                </a:tc>
                <a:extLst>
                  <a:ext uri="{0D108BD9-81ED-4DB2-BD59-A6C34878D82A}">
                    <a16:rowId xmlns:a16="http://schemas.microsoft.com/office/drawing/2014/main" val="1627463015"/>
                  </a:ext>
                </a:extLst>
              </a:tr>
            </a:tbl>
          </a:graphicData>
        </a:graphic>
      </p:graphicFrame>
      <p:sp>
        <p:nvSpPr>
          <p:cNvPr id="9" name="TextBox 8">
            <a:extLst>
              <a:ext uri="{FF2B5EF4-FFF2-40B4-BE49-F238E27FC236}">
                <a16:creationId xmlns:a16="http://schemas.microsoft.com/office/drawing/2014/main" id="{06DA121B-99B5-4DCE-A999-B3107803078B}"/>
              </a:ext>
            </a:extLst>
          </p:cNvPr>
          <p:cNvSpPr txBox="1"/>
          <p:nvPr/>
        </p:nvSpPr>
        <p:spPr>
          <a:xfrm>
            <a:off x="838200" y="1565747"/>
            <a:ext cx="5038763" cy="338554"/>
          </a:xfrm>
          <a:prstGeom prst="rect">
            <a:avLst/>
          </a:prstGeom>
          <a:solidFill>
            <a:srgbClr val="D41935"/>
          </a:solidFill>
        </p:spPr>
        <p:txBody>
          <a:bodyPr wrap="square" rtlCol="0">
            <a:spAutoFit/>
          </a:bodyPr>
          <a:lstStyle/>
          <a:p>
            <a:pPr algn="ctr"/>
            <a:r>
              <a:rPr lang="en-US" sz="1600" b="1" dirty="0">
                <a:solidFill>
                  <a:schemeClr val="bg1"/>
                </a:solidFill>
                <a:latin typeface="Trebuchet MS" panose="020B0603020202020204" pitchFamily="34" charset="0"/>
              </a:rPr>
              <a:t>Exit EBITDA Approach</a:t>
            </a:r>
          </a:p>
        </p:txBody>
      </p:sp>
      <p:graphicFrame>
        <p:nvGraphicFramePr>
          <p:cNvPr id="12" name="Table 4">
            <a:extLst>
              <a:ext uri="{FF2B5EF4-FFF2-40B4-BE49-F238E27FC236}">
                <a16:creationId xmlns:a16="http://schemas.microsoft.com/office/drawing/2014/main" id="{26C695FE-FFC2-4308-85A9-EBB5A496F62F}"/>
              </a:ext>
            </a:extLst>
          </p:cNvPr>
          <p:cNvGraphicFramePr>
            <a:graphicFrameLocks noGrp="1"/>
          </p:cNvGraphicFramePr>
          <p:nvPr>
            <p:extLst>
              <p:ext uri="{D42A27DB-BD31-4B8C-83A1-F6EECF244321}">
                <p14:modId xmlns:p14="http://schemas.microsoft.com/office/powerpoint/2010/main" val="1181651622"/>
              </p:ext>
            </p:extLst>
          </p:nvPr>
        </p:nvGraphicFramePr>
        <p:xfrm>
          <a:off x="6557396" y="3649832"/>
          <a:ext cx="4827164" cy="792480"/>
        </p:xfrm>
        <a:graphic>
          <a:graphicData uri="http://schemas.openxmlformats.org/drawingml/2006/table">
            <a:tbl>
              <a:tblPr firstRow="1" bandRow="1">
                <a:tableStyleId>{2D5ABB26-0587-4C30-8999-92F81FD0307C}</a:tableStyleId>
              </a:tblPr>
              <a:tblGrid>
                <a:gridCol w="1206791">
                  <a:extLst>
                    <a:ext uri="{9D8B030D-6E8A-4147-A177-3AD203B41FA5}">
                      <a16:colId xmlns:a16="http://schemas.microsoft.com/office/drawing/2014/main" val="131359567"/>
                    </a:ext>
                  </a:extLst>
                </a:gridCol>
                <a:gridCol w="1206791">
                  <a:extLst>
                    <a:ext uri="{9D8B030D-6E8A-4147-A177-3AD203B41FA5}">
                      <a16:colId xmlns:a16="http://schemas.microsoft.com/office/drawing/2014/main" val="3543038843"/>
                    </a:ext>
                  </a:extLst>
                </a:gridCol>
                <a:gridCol w="1206791">
                  <a:extLst>
                    <a:ext uri="{9D8B030D-6E8A-4147-A177-3AD203B41FA5}">
                      <a16:colId xmlns:a16="http://schemas.microsoft.com/office/drawing/2014/main" val="636712241"/>
                    </a:ext>
                  </a:extLst>
                </a:gridCol>
                <a:gridCol w="1206791">
                  <a:extLst>
                    <a:ext uri="{9D8B030D-6E8A-4147-A177-3AD203B41FA5}">
                      <a16:colId xmlns:a16="http://schemas.microsoft.com/office/drawing/2014/main" val="1461091141"/>
                    </a:ext>
                  </a:extLst>
                </a:gridCol>
              </a:tblGrid>
              <a:tr h="210135">
                <a:tc gridSpan="4">
                  <a:txBody>
                    <a:bodyPr/>
                    <a:lstStyle/>
                    <a:p>
                      <a:pPr algn="ctr"/>
                      <a:r>
                        <a:rPr lang="en-CA" sz="1200" b="1" dirty="0">
                          <a:solidFill>
                            <a:schemeClr val="bg1"/>
                          </a:solidFill>
                          <a:latin typeface="Trebuchet MS" panose="020B0603020202020204" pitchFamily="34" charset="0"/>
                        </a:rPr>
                        <a:t>Share Price Cases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D41935"/>
                    </a:solidFill>
                  </a:tcPr>
                </a:tc>
                <a:tc hMerge="1">
                  <a:txBody>
                    <a:bodyPr/>
                    <a:lstStyle/>
                    <a:p>
                      <a:endParaRPr lang="en-CA"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165498084"/>
                  </a:ext>
                </a:extLst>
              </a:tr>
              <a:tr h="140432">
                <a:tc>
                  <a:txBody>
                    <a:bodyPr/>
                    <a:lstStyle/>
                    <a:p>
                      <a:pPr algn="ctr"/>
                      <a:r>
                        <a:rPr lang="en-CA" sz="1100" u="sng" dirty="0">
                          <a:solidFill>
                            <a:schemeClr val="bg1"/>
                          </a:solidFill>
                          <a:latin typeface="Trebuchet MS" panose="020B0603020202020204" pitchFamily="34" charset="0"/>
                        </a:rPr>
                        <a:t>Exit Type</a:t>
                      </a:r>
                    </a:p>
                  </a:txBody>
                  <a:tcPr anchor="ctr">
                    <a:lnL w="12700" cap="flat" cmpd="sng" algn="ctr">
                      <a:solidFill>
                        <a:schemeClr val="tx1"/>
                      </a:solidFill>
                      <a:prstDash val="solid"/>
                      <a:round/>
                      <a:headEnd type="none" w="med" len="med"/>
                      <a:tailEnd type="none" w="med" len="med"/>
                    </a:lnL>
                    <a:solidFill>
                      <a:srgbClr val="D41935"/>
                    </a:solidFill>
                  </a:tcPr>
                </a:tc>
                <a:tc>
                  <a:txBody>
                    <a:bodyPr/>
                    <a:lstStyle/>
                    <a:p>
                      <a:pPr algn="ctr"/>
                      <a:r>
                        <a:rPr lang="en-CA" sz="1100" u="sng" dirty="0">
                          <a:solidFill>
                            <a:schemeClr val="bg1"/>
                          </a:solidFill>
                          <a:latin typeface="Trebuchet MS" panose="020B0603020202020204" pitchFamily="34" charset="0"/>
                        </a:rPr>
                        <a:t>Bear</a:t>
                      </a:r>
                    </a:p>
                  </a:txBody>
                  <a:tcPr anchor="ctr">
                    <a:solidFill>
                      <a:srgbClr val="D41935"/>
                    </a:solidFill>
                  </a:tcPr>
                </a:tc>
                <a:tc>
                  <a:txBody>
                    <a:bodyPr/>
                    <a:lstStyle/>
                    <a:p>
                      <a:pPr algn="ctr"/>
                      <a:r>
                        <a:rPr lang="en-CA" sz="1100" u="sng" dirty="0">
                          <a:solidFill>
                            <a:schemeClr val="bg1"/>
                          </a:solidFill>
                          <a:latin typeface="Trebuchet MS" panose="020B0603020202020204" pitchFamily="34" charset="0"/>
                        </a:rPr>
                        <a:t>Base </a:t>
                      </a:r>
                    </a:p>
                  </a:txBody>
                  <a:tcPr anchor="ctr">
                    <a:solidFill>
                      <a:srgbClr val="D41935"/>
                    </a:solidFill>
                  </a:tcPr>
                </a:tc>
                <a:tc>
                  <a:txBody>
                    <a:bodyPr/>
                    <a:lstStyle/>
                    <a:p>
                      <a:pPr algn="ctr"/>
                      <a:r>
                        <a:rPr lang="en-CA" sz="1100" u="sng" dirty="0">
                          <a:solidFill>
                            <a:schemeClr val="bg1"/>
                          </a:solidFill>
                          <a:latin typeface="Trebuchet MS" panose="020B0603020202020204" pitchFamily="34" charset="0"/>
                        </a:rPr>
                        <a:t>Bull</a:t>
                      </a:r>
                    </a:p>
                  </a:txBody>
                  <a:tcPr anchor="ctr">
                    <a:lnR w="12700" cap="flat" cmpd="sng" algn="ctr">
                      <a:solidFill>
                        <a:schemeClr val="tx1"/>
                      </a:solidFill>
                      <a:prstDash val="solid"/>
                      <a:round/>
                      <a:headEnd type="none" w="med" len="med"/>
                      <a:tailEnd type="none" w="med" len="med"/>
                    </a:lnR>
                    <a:solidFill>
                      <a:srgbClr val="D41935"/>
                    </a:solidFill>
                  </a:tcPr>
                </a:tc>
                <a:extLst>
                  <a:ext uri="{0D108BD9-81ED-4DB2-BD59-A6C34878D82A}">
                    <a16:rowId xmlns:a16="http://schemas.microsoft.com/office/drawing/2014/main" val="803800225"/>
                  </a:ext>
                </a:extLst>
              </a:tr>
              <a:tr h="196655">
                <a:tc>
                  <a:txBody>
                    <a:bodyPr/>
                    <a:lstStyle/>
                    <a:p>
                      <a:pPr algn="ctr"/>
                      <a:r>
                        <a:rPr lang="en-CA" sz="1100" dirty="0">
                          <a:latin typeface="Trebuchet MS" panose="020B0603020202020204" pitchFamily="34" charset="0"/>
                        </a:rPr>
                        <a:t>Exit EBITDA</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Trebuchet MS" panose="020B0603020202020204" pitchFamily="34" charset="0"/>
                        </a:rPr>
                        <a:t>$325.65</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Trebuchet MS" panose="020B0603020202020204" pitchFamily="34" charset="0"/>
                        </a:rPr>
                        <a:t> $387.46 </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b"/>
                      <a:r>
                        <a:rPr lang="en-CA" sz="1100" b="0" i="0" u="none" strike="noStrike" dirty="0">
                          <a:solidFill>
                            <a:srgbClr val="000000"/>
                          </a:solidFill>
                          <a:effectLst/>
                          <a:latin typeface="Trebuchet MS" panose="020B0603020202020204" pitchFamily="34" charset="0"/>
                        </a:rPr>
                        <a:t>$458.24</a:t>
                      </a: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394216"/>
                  </a:ext>
                </a:extLst>
              </a:tr>
            </a:tbl>
          </a:graphicData>
        </a:graphic>
      </p:graphicFrame>
      <p:graphicFrame>
        <p:nvGraphicFramePr>
          <p:cNvPr id="13" name="Table 12">
            <a:extLst>
              <a:ext uri="{FF2B5EF4-FFF2-40B4-BE49-F238E27FC236}">
                <a16:creationId xmlns:a16="http://schemas.microsoft.com/office/drawing/2014/main" id="{A997C112-6E04-4DD9-B996-5E5810D65224}"/>
              </a:ext>
            </a:extLst>
          </p:cNvPr>
          <p:cNvGraphicFramePr>
            <a:graphicFrameLocks noGrp="1"/>
          </p:cNvGraphicFramePr>
          <p:nvPr>
            <p:extLst>
              <p:ext uri="{D42A27DB-BD31-4B8C-83A1-F6EECF244321}">
                <p14:modId xmlns:p14="http://schemas.microsoft.com/office/powerpoint/2010/main" val="2608614829"/>
              </p:ext>
            </p:extLst>
          </p:nvPr>
        </p:nvGraphicFramePr>
        <p:xfrm>
          <a:off x="7330382" y="2634571"/>
          <a:ext cx="3281192" cy="800100"/>
        </p:xfrm>
        <a:graphic>
          <a:graphicData uri="http://schemas.openxmlformats.org/drawingml/2006/table">
            <a:tbl>
              <a:tblPr>
                <a:tableStyleId>{2D5ABB26-0587-4C30-8999-92F81FD0307C}</a:tableStyleId>
              </a:tblPr>
              <a:tblGrid>
                <a:gridCol w="2530076">
                  <a:extLst>
                    <a:ext uri="{9D8B030D-6E8A-4147-A177-3AD203B41FA5}">
                      <a16:colId xmlns:a16="http://schemas.microsoft.com/office/drawing/2014/main" val="1134454252"/>
                    </a:ext>
                  </a:extLst>
                </a:gridCol>
                <a:gridCol w="751116">
                  <a:extLst>
                    <a:ext uri="{9D8B030D-6E8A-4147-A177-3AD203B41FA5}">
                      <a16:colId xmlns:a16="http://schemas.microsoft.com/office/drawing/2014/main" val="2996339672"/>
                    </a:ext>
                  </a:extLst>
                </a:gridCol>
              </a:tblGrid>
              <a:tr h="206330">
                <a:tc gridSpan="2">
                  <a:txBody>
                    <a:bodyPr/>
                    <a:lstStyle/>
                    <a:p>
                      <a:pPr algn="ctr" fontAlgn="b"/>
                      <a:r>
                        <a:rPr lang="en-CA" sz="1400" b="0" u="none" strike="noStrike" dirty="0">
                          <a:solidFill>
                            <a:schemeClr val="bg1"/>
                          </a:solidFill>
                          <a:effectLst/>
                          <a:latin typeface="Trebuchet MS" panose="020B0603020202020204" pitchFamily="34" charset="0"/>
                        </a:rPr>
                        <a:t>Net Debt  </a:t>
                      </a:r>
                      <a:endParaRPr lang="en-CA" sz="1400" b="0" i="0" u="none" strike="noStrike" dirty="0">
                        <a:solidFill>
                          <a:schemeClr val="bg1"/>
                        </a:solidFill>
                        <a:effectLst/>
                        <a:latin typeface="Trebuchet MS" panose="020B0603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D41935"/>
                    </a:solidFill>
                  </a:tcPr>
                </a:tc>
                <a:tc hMerge="1">
                  <a:txBody>
                    <a:bodyPr/>
                    <a:lstStyle/>
                    <a:p>
                      <a:pPr algn="l" fontAlgn="b"/>
                      <a:r>
                        <a:rPr lang="en-CA" sz="1100" u="none" strike="noStrike" dirty="0">
                          <a:effectLst/>
                        </a:rPr>
                        <a:t> </a:t>
                      </a:r>
                      <a:endParaRPr lang="en-CA" sz="11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56474241"/>
                  </a:ext>
                </a:extLst>
              </a:tr>
              <a:tr h="178114">
                <a:tc>
                  <a:txBody>
                    <a:bodyPr/>
                    <a:lstStyle/>
                    <a:p>
                      <a:pPr algn="l" fontAlgn="b"/>
                      <a:r>
                        <a:rPr lang="en-CA" sz="1200" u="none" strike="noStrike" dirty="0">
                          <a:effectLst/>
                          <a:latin typeface="Trebuchet MS" panose="020B0603020202020204" pitchFamily="34" charset="0"/>
                        </a:rPr>
                        <a:t>Cash and Cash Equivalents </a:t>
                      </a:r>
                      <a:endParaRPr lang="en-CA" sz="1200" b="0" i="0" u="none" strike="noStrike" dirty="0">
                        <a:solidFill>
                          <a:srgbClr val="000000"/>
                        </a:solidFill>
                        <a:effectLst/>
                        <a:latin typeface="Trebuchet MS" panose="020B0603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CA" sz="1200" u="none" strike="noStrike" dirty="0">
                          <a:effectLst/>
                          <a:latin typeface="Trebuchet MS" panose="020B0603020202020204" pitchFamily="34" charset="0"/>
                        </a:rPr>
                        <a:t>1093.5</a:t>
                      </a:r>
                      <a:endParaRPr lang="en-CA" sz="1200" b="0" i="0" u="none" strike="noStrike" dirty="0">
                        <a:solidFill>
                          <a:srgbClr val="000000"/>
                        </a:solidFill>
                        <a:effectLst/>
                        <a:latin typeface="Trebuchet MS" panose="020B0603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95738969"/>
                  </a:ext>
                </a:extLst>
              </a:tr>
              <a:tr h="178114">
                <a:tc>
                  <a:txBody>
                    <a:bodyPr/>
                    <a:lstStyle/>
                    <a:p>
                      <a:pPr algn="l" fontAlgn="b"/>
                      <a:r>
                        <a:rPr lang="en-CA" sz="1200" u="none" strike="noStrike" dirty="0">
                          <a:effectLst/>
                          <a:latin typeface="Trebuchet MS" panose="020B0603020202020204" pitchFamily="34" charset="0"/>
                        </a:rPr>
                        <a:t>Debt </a:t>
                      </a:r>
                      <a:endParaRPr lang="en-CA" sz="1200" b="0" i="0" u="none" strike="noStrike" dirty="0">
                        <a:solidFill>
                          <a:srgbClr val="000000"/>
                        </a:solidFill>
                        <a:effectLst/>
                        <a:latin typeface="Trebuchet MS" panose="020B0603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r>
                        <a:rPr lang="en-CA" sz="1200" u="none" strike="noStrike" dirty="0">
                          <a:effectLst/>
                          <a:latin typeface="Trebuchet MS" panose="020B0603020202020204" pitchFamily="34" charset="0"/>
                        </a:rPr>
                        <a:t>773.5</a:t>
                      </a:r>
                      <a:endParaRPr lang="en-CA" sz="1200" b="0" i="0" u="none" strike="noStrike" dirty="0">
                        <a:solidFill>
                          <a:srgbClr val="000000"/>
                        </a:solidFill>
                        <a:effectLst/>
                        <a:latin typeface="Trebuchet MS" panose="020B0603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53474930"/>
                  </a:ext>
                </a:extLst>
              </a:tr>
              <a:tr h="178114">
                <a:tc>
                  <a:txBody>
                    <a:bodyPr/>
                    <a:lstStyle/>
                    <a:p>
                      <a:pPr algn="l" fontAlgn="b"/>
                      <a:r>
                        <a:rPr lang="en-CA" sz="1200" u="none" strike="noStrike" dirty="0">
                          <a:effectLst/>
                          <a:latin typeface="Trebuchet MS" panose="020B0603020202020204" pitchFamily="34" charset="0"/>
                        </a:rPr>
                        <a:t>Net Debt  </a:t>
                      </a:r>
                      <a:endParaRPr lang="en-CA" sz="1200" b="1" i="0" u="none" strike="noStrike" dirty="0">
                        <a:solidFill>
                          <a:srgbClr val="000000"/>
                        </a:solidFill>
                        <a:effectLst/>
                        <a:latin typeface="Trebuchet MS" panose="020B0603020202020204" pitchFamily="34" charset="0"/>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fontAlgn="b"/>
                      <a:r>
                        <a:rPr lang="en-CA" sz="1200" u="none" strike="noStrike" dirty="0">
                          <a:effectLst/>
                          <a:latin typeface="Trebuchet MS" panose="020B0603020202020204" pitchFamily="34" charset="0"/>
                        </a:rPr>
                        <a:t>(320.0)</a:t>
                      </a:r>
                      <a:endParaRPr lang="en-CA" sz="1200" b="1" i="0" u="none" strike="noStrike" dirty="0">
                        <a:solidFill>
                          <a:srgbClr val="000000"/>
                        </a:solidFill>
                        <a:effectLst/>
                        <a:latin typeface="Trebuchet MS" panose="020B0603020202020204" pitchFamily="34" charset="0"/>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965486"/>
                  </a:ext>
                </a:extLst>
              </a:tr>
            </a:tbl>
          </a:graphicData>
        </a:graphic>
      </p:graphicFrame>
    </p:spTree>
    <p:extLst>
      <p:ext uri="{BB962C8B-B14F-4D97-AF65-F5344CB8AC3E}">
        <p14:creationId xmlns:p14="http://schemas.microsoft.com/office/powerpoint/2010/main" val="2703529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0F2A-562C-4052-849E-2DC78D7A494E}"/>
              </a:ext>
            </a:extLst>
          </p:cNvPr>
          <p:cNvSpPr>
            <a:spLocks noGrp="1"/>
          </p:cNvSpPr>
          <p:nvPr>
            <p:ph type="title"/>
          </p:nvPr>
        </p:nvSpPr>
        <p:spPr/>
        <p:txBody>
          <a:bodyPr>
            <a:normAutofit/>
          </a:bodyPr>
          <a:lstStyle/>
          <a:p>
            <a:r>
              <a:rPr lang="en-CA" sz="3200" dirty="0">
                <a:latin typeface="Trebuchet MS" panose="020B0603020202020204" pitchFamily="34" charset="0"/>
              </a:rPr>
              <a:t>Condensed Income Statement </a:t>
            </a:r>
          </a:p>
        </p:txBody>
      </p:sp>
      <p:graphicFrame>
        <p:nvGraphicFramePr>
          <p:cNvPr id="4" name="Table 3">
            <a:extLst>
              <a:ext uri="{FF2B5EF4-FFF2-40B4-BE49-F238E27FC236}">
                <a16:creationId xmlns:a16="http://schemas.microsoft.com/office/drawing/2014/main" id="{0B200459-D629-4EF3-B820-0DD9968141D5}"/>
              </a:ext>
            </a:extLst>
          </p:cNvPr>
          <p:cNvGraphicFramePr>
            <a:graphicFrameLocks noGrp="1"/>
          </p:cNvGraphicFramePr>
          <p:nvPr>
            <p:extLst>
              <p:ext uri="{D42A27DB-BD31-4B8C-83A1-F6EECF244321}">
                <p14:modId xmlns:p14="http://schemas.microsoft.com/office/powerpoint/2010/main" val="3220229096"/>
              </p:ext>
            </p:extLst>
          </p:nvPr>
        </p:nvGraphicFramePr>
        <p:xfrm>
          <a:off x="838200" y="1214447"/>
          <a:ext cx="10515600" cy="5009905"/>
        </p:xfrm>
        <a:graphic>
          <a:graphicData uri="http://schemas.openxmlformats.org/drawingml/2006/table">
            <a:tbl>
              <a:tblPr>
                <a:tableStyleId>{2D5ABB26-0587-4C30-8999-92F81FD0307C}</a:tableStyleId>
              </a:tblPr>
              <a:tblGrid>
                <a:gridCol w="2899794">
                  <a:extLst>
                    <a:ext uri="{9D8B030D-6E8A-4147-A177-3AD203B41FA5}">
                      <a16:colId xmlns:a16="http://schemas.microsoft.com/office/drawing/2014/main" val="3460635338"/>
                    </a:ext>
                  </a:extLst>
                </a:gridCol>
                <a:gridCol w="905031">
                  <a:extLst>
                    <a:ext uri="{9D8B030D-6E8A-4147-A177-3AD203B41FA5}">
                      <a16:colId xmlns:a16="http://schemas.microsoft.com/office/drawing/2014/main" val="20126742"/>
                    </a:ext>
                  </a:extLst>
                </a:gridCol>
                <a:gridCol w="935814">
                  <a:extLst>
                    <a:ext uri="{9D8B030D-6E8A-4147-A177-3AD203B41FA5}">
                      <a16:colId xmlns:a16="http://schemas.microsoft.com/office/drawing/2014/main" val="2285351130"/>
                    </a:ext>
                  </a:extLst>
                </a:gridCol>
                <a:gridCol w="960441">
                  <a:extLst>
                    <a:ext uri="{9D8B030D-6E8A-4147-A177-3AD203B41FA5}">
                      <a16:colId xmlns:a16="http://schemas.microsoft.com/office/drawing/2014/main" val="4059780785"/>
                    </a:ext>
                  </a:extLst>
                </a:gridCol>
                <a:gridCol w="935814">
                  <a:extLst>
                    <a:ext uri="{9D8B030D-6E8A-4147-A177-3AD203B41FA5}">
                      <a16:colId xmlns:a16="http://schemas.microsoft.com/office/drawing/2014/main" val="1478795234"/>
                    </a:ext>
                  </a:extLst>
                </a:gridCol>
                <a:gridCol w="960441">
                  <a:extLst>
                    <a:ext uri="{9D8B030D-6E8A-4147-A177-3AD203B41FA5}">
                      <a16:colId xmlns:a16="http://schemas.microsoft.com/office/drawing/2014/main" val="2454514432"/>
                    </a:ext>
                  </a:extLst>
                </a:gridCol>
                <a:gridCol w="972755">
                  <a:extLst>
                    <a:ext uri="{9D8B030D-6E8A-4147-A177-3AD203B41FA5}">
                      <a16:colId xmlns:a16="http://schemas.microsoft.com/office/drawing/2014/main" val="1576269587"/>
                    </a:ext>
                  </a:extLst>
                </a:gridCol>
                <a:gridCol w="972755">
                  <a:extLst>
                    <a:ext uri="{9D8B030D-6E8A-4147-A177-3AD203B41FA5}">
                      <a16:colId xmlns:a16="http://schemas.microsoft.com/office/drawing/2014/main" val="2792707161"/>
                    </a:ext>
                  </a:extLst>
                </a:gridCol>
                <a:gridCol w="972755">
                  <a:extLst>
                    <a:ext uri="{9D8B030D-6E8A-4147-A177-3AD203B41FA5}">
                      <a16:colId xmlns:a16="http://schemas.microsoft.com/office/drawing/2014/main" val="1731631861"/>
                    </a:ext>
                  </a:extLst>
                </a:gridCol>
              </a:tblGrid>
              <a:tr h="253666">
                <a:tc gridSpan="9">
                  <a:txBody>
                    <a:bodyPr/>
                    <a:lstStyle/>
                    <a:p>
                      <a:pPr algn="ctr" rtl="0" fontAlgn="ctr"/>
                      <a:r>
                        <a:rPr lang="en-US" sz="1400" b="1" u="none" strike="noStrike" dirty="0">
                          <a:effectLst/>
                          <a:latin typeface="Trebuchet MS" panose="020B0603020202020204" pitchFamily="34" charset="0"/>
                        </a:rPr>
                        <a:t>Lululemon Athletica Inc (LULU US) </a:t>
                      </a:r>
                      <a:r>
                        <a:rPr lang="en-CA" sz="1400" b="1" u="none" strike="noStrike" dirty="0">
                          <a:effectLst/>
                          <a:latin typeface="Trebuchet MS" panose="020B0603020202020204" pitchFamily="34" charset="0"/>
                        </a:rPr>
                        <a:t> </a:t>
                      </a:r>
                      <a:endParaRPr lang="en-CA" sz="1400" b="1" i="0" u="none" strike="noStrike" dirty="0">
                        <a:solidFill>
                          <a:srgbClr val="FFFFFF"/>
                        </a:solidFill>
                        <a:effectLst/>
                        <a:latin typeface="Trebuchet MS" panose="020B0603020202020204" pitchFamily="34" charset="0"/>
                      </a:endParaRPr>
                    </a:p>
                  </a:txBody>
                  <a:tcPr marL="0" marR="0" marT="0" marB="0" anchor="ctr"/>
                </a:tc>
                <a:tc hMerge="1">
                  <a:txBody>
                    <a:bodyPr/>
                    <a:lstStyle/>
                    <a:p>
                      <a:endParaRPr lang="en-CA"/>
                    </a:p>
                  </a:txBody>
                  <a:tcPr/>
                </a:tc>
                <a:tc hMerge="1">
                  <a:txBody>
                    <a:bodyPr/>
                    <a:lstStyle/>
                    <a:p>
                      <a:pPr algn="l" rtl="0" fontAlgn="ctr"/>
                      <a:r>
                        <a:rPr lang="en-CA" sz="1100" u="none" strike="noStrike" dirty="0">
                          <a:effectLst/>
                          <a:latin typeface="Trebuchet MS" panose="020B0603020202020204" pitchFamily="34" charset="0"/>
                        </a:rPr>
                        <a:t> </a:t>
                      </a:r>
                      <a:endParaRPr lang="en-CA" sz="1100" b="1" i="0" u="none" strike="noStrike" dirty="0">
                        <a:solidFill>
                          <a:srgbClr val="FFFFFF"/>
                        </a:solidFill>
                        <a:effectLst/>
                        <a:latin typeface="Trebuchet MS" panose="020B0603020202020204" pitchFamily="34" charset="0"/>
                      </a:endParaRPr>
                    </a:p>
                  </a:txBody>
                  <a:tcPr marL="0" marR="0" marT="0" marB="0" anchor="ctr"/>
                </a:tc>
                <a:tc hMerge="1">
                  <a:txBody>
                    <a:bodyPr/>
                    <a:lstStyle/>
                    <a:p>
                      <a:pPr algn="l" rtl="0" fontAlgn="ctr"/>
                      <a:r>
                        <a:rPr lang="en-CA" sz="1100" u="none" strike="noStrike" dirty="0">
                          <a:effectLst/>
                          <a:latin typeface="Trebuchet MS" panose="020B0603020202020204" pitchFamily="34" charset="0"/>
                        </a:rPr>
                        <a:t> </a:t>
                      </a:r>
                      <a:endParaRPr lang="en-CA" sz="1100" b="1" i="0" u="none" strike="noStrike" dirty="0">
                        <a:solidFill>
                          <a:srgbClr val="FFFFFF"/>
                        </a:solidFill>
                        <a:effectLst/>
                        <a:latin typeface="Trebuchet MS" panose="020B0603020202020204" pitchFamily="34" charset="0"/>
                      </a:endParaRPr>
                    </a:p>
                  </a:txBody>
                  <a:tcPr marL="0" marR="0" marT="0" marB="0" anchor="ctr"/>
                </a:tc>
                <a:tc hMerge="1">
                  <a:txBody>
                    <a:bodyPr/>
                    <a:lstStyle/>
                    <a:p>
                      <a:pPr algn="l" rtl="0" fontAlgn="ctr"/>
                      <a:r>
                        <a:rPr lang="en-CA" sz="1100" u="none" strike="noStrike" dirty="0">
                          <a:effectLst/>
                          <a:latin typeface="Trebuchet MS" panose="020B0603020202020204" pitchFamily="34" charset="0"/>
                        </a:rPr>
                        <a:t> </a:t>
                      </a:r>
                      <a:endParaRPr lang="en-CA" sz="1100" b="1" i="0" u="none" strike="noStrike" dirty="0">
                        <a:solidFill>
                          <a:srgbClr val="FFFFFF"/>
                        </a:solidFill>
                        <a:effectLst/>
                        <a:latin typeface="Trebuchet MS" panose="020B0603020202020204" pitchFamily="34" charset="0"/>
                      </a:endParaRPr>
                    </a:p>
                  </a:txBody>
                  <a:tcPr marL="0" marR="0" marT="0" marB="0" anchor="ctr"/>
                </a:tc>
                <a:tc hMerge="1">
                  <a:txBody>
                    <a:bodyPr/>
                    <a:lstStyle/>
                    <a:p>
                      <a:pPr algn="l" rtl="0" fontAlgn="ctr"/>
                      <a:r>
                        <a:rPr lang="en-CA" sz="1100" u="none" strike="noStrike" dirty="0">
                          <a:effectLst/>
                          <a:latin typeface="Trebuchet MS" panose="020B0603020202020204" pitchFamily="34" charset="0"/>
                        </a:rPr>
                        <a:t> </a:t>
                      </a:r>
                      <a:endParaRPr lang="en-CA" sz="1100" b="1" i="0" u="none" strike="noStrike" dirty="0">
                        <a:solidFill>
                          <a:srgbClr val="FFFFFF"/>
                        </a:solidFill>
                        <a:effectLst/>
                        <a:latin typeface="Trebuchet MS" panose="020B0603020202020204" pitchFamily="34" charset="0"/>
                      </a:endParaRPr>
                    </a:p>
                  </a:txBody>
                  <a:tcPr marL="0" marR="0" marT="0" marB="0" anchor="ctr"/>
                </a:tc>
                <a:tc hMerge="1">
                  <a:txBody>
                    <a:bodyPr/>
                    <a:lstStyle/>
                    <a:p>
                      <a:pPr algn="l" rtl="0" fontAlgn="ctr"/>
                      <a:r>
                        <a:rPr lang="en-CA" sz="1100" u="none" strike="noStrike" dirty="0">
                          <a:effectLst/>
                          <a:latin typeface="Trebuchet MS" panose="020B0603020202020204" pitchFamily="34" charset="0"/>
                        </a:rPr>
                        <a:t> </a:t>
                      </a:r>
                      <a:endParaRPr lang="en-CA" sz="1100" b="1" i="0" u="none" strike="noStrike" dirty="0">
                        <a:solidFill>
                          <a:srgbClr val="FFFFFF"/>
                        </a:solidFill>
                        <a:effectLst/>
                        <a:latin typeface="Trebuchet MS" panose="020B0603020202020204" pitchFamily="34" charset="0"/>
                      </a:endParaRPr>
                    </a:p>
                  </a:txBody>
                  <a:tcPr marL="0" marR="0" marT="0" marB="0" anchor="ctr"/>
                </a:tc>
                <a:tc hMerge="1">
                  <a:txBody>
                    <a:bodyPr/>
                    <a:lstStyle/>
                    <a:p>
                      <a:pPr algn="l" rtl="0" fontAlgn="ctr"/>
                      <a:r>
                        <a:rPr lang="en-CA" sz="1100" u="none" strike="noStrike" dirty="0">
                          <a:effectLst/>
                          <a:latin typeface="Trebuchet MS" panose="020B0603020202020204" pitchFamily="34" charset="0"/>
                        </a:rPr>
                        <a:t> </a:t>
                      </a:r>
                      <a:endParaRPr lang="en-CA" sz="1100" b="1" i="0" u="none" strike="noStrike" dirty="0">
                        <a:solidFill>
                          <a:srgbClr val="FFFFFF"/>
                        </a:solidFill>
                        <a:effectLst/>
                        <a:latin typeface="Trebuchet MS" panose="020B0603020202020204" pitchFamily="34" charset="0"/>
                      </a:endParaRPr>
                    </a:p>
                  </a:txBody>
                  <a:tcPr marL="0" marR="0" marT="0" marB="0" anchor="ctr"/>
                </a:tc>
                <a:tc hMerge="1">
                  <a:txBody>
                    <a:bodyPr/>
                    <a:lstStyle/>
                    <a:p>
                      <a:pPr algn="l" rtl="0" fontAlgn="ctr"/>
                      <a:r>
                        <a:rPr lang="en-CA" sz="1100" u="none" strike="noStrike" dirty="0">
                          <a:effectLst/>
                          <a:latin typeface="Trebuchet MS" panose="020B0603020202020204" pitchFamily="34" charset="0"/>
                        </a:rPr>
                        <a:t> </a:t>
                      </a:r>
                      <a:endParaRPr lang="en-CA" sz="1100" b="1" i="0" u="none" strike="noStrike" dirty="0">
                        <a:solidFill>
                          <a:srgbClr val="FFFFFF"/>
                        </a:solidFill>
                        <a:effectLst/>
                        <a:latin typeface="Trebuchet MS" panose="020B0603020202020204" pitchFamily="34" charset="0"/>
                      </a:endParaRPr>
                    </a:p>
                  </a:txBody>
                  <a:tcPr marL="0" marR="0" marT="0" marB="0" anchor="ctr"/>
                </a:tc>
                <a:extLst>
                  <a:ext uri="{0D108BD9-81ED-4DB2-BD59-A6C34878D82A}">
                    <a16:rowId xmlns:a16="http://schemas.microsoft.com/office/drawing/2014/main" val="2026385814"/>
                  </a:ext>
                </a:extLst>
              </a:tr>
              <a:tr h="253666">
                <a:tc>
                  <a:txBody>
                    <a:bodyPr/>
                    <a:lstStyle/>
                    <a:p>
                      <a:pPr algn="ctr" fontAlgn="b"/>
                      <a:r>
                        <a:rPr lang="en-US" sz="1100" u="none" strike="noStrike" dirty="0">
                          <a:solidFill>
                            <a:schemeClr val="bg1"/>
                          </a:solidFill>
                          <a:effectLst/>
                          <a:latin typeface="Trebuchet MS" panose="020B0603020202020204" pitchFamily="34" charset="0"/>
                        </a:rPr>
                        <a:t>In Millions of USD </a:t>
                      </a:r>
                      <a:endParaRPr lang="en-US" sz="1100" b="1" i="0" u="none" strike="noStrike" dirty="0">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dirty="0">
                          <a:solidFill>
                            <a:schemeClr val="bg1"/>
                          </a:solidFill>
                          <a:effectLst/>
                          <a:latin typeface="Trebuchet MS" panose="020B0603020202020204" pitchFamily="34" charset="0"/>
                        </a:rPr>
                        <a:t>FY 2017</a:t>
                      </a:r>
                      <a:endParaRPr lang="en-CA" sz="1100" b="1" i="0" u="none" strike="noStrike" dirty="0">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dirty="0">
                          <a:solidFill>
                            <a:schemeClr val="bg1"/>
                          </a:solidFill>
                          <a:effectLst/>
                          <a:latin typeface="Trebuchet MS" panose="020B0603020202020204" pitchFamily="34" charset="0"/>
                        </a:rPr>
                        <a:t>FY 2018</a:t>
                      </a:r>
                      <a:endParaRPr lang="en-CA" sz="1100" b="1" i="0" u="none" strike="noStrike" dirty="0">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dirty="0">
                          <a:solidFill>
                            <a:schemeClr val="bg1"/>
                          </a:solidFill>
                          <a:effectLst/>
                          <a:latin typeface="Trebuchet MS" panose="020B0603020202020204" pitchFamily="34" charset="0"/>
                        </a:rPr>
                        <a:t>FY 2019</a:t>
                      </a:r>
                      <a:endParaRPr lang="en-CA" sz="1100" b="1" i="0" u="none" strike="noStrike" dirty="0">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dirty="0">
                          <a:solidFill>
                            <a:schemeClr val="bg1"/>
                          </a:solidFill>
                          <a:effectLst/>
                          <a:latin typeface="Trebuchet MS" panose="020B0603020202020204" pitchFamily="34" charset="0"/>
                        </a:rPr>
                        <a:t>FY 2020E</a:t>
                      </a:r>
                      <a:endParaRPr lang="en-CA" sz="1100" b="1" i="0" u="none" strike="noStrike" dirty="0">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dirty="0">
                          <a:solidFill>
                            <a:schemeClr val="bg1"/>
                          </a:solidFill>
                          <a:effectLst/>
                          <a:latin typeface="Trebuchet MS" panose="020B0603020202020204" pitchFamily="34" charset="0"/>
                        </a:rPr>
                        <a:t>FY 2021E</a:t>
                      </a:r>
                      <a:endParaRPr lang="en-CA" sz="1100" b="1" i="0" u="none" strike="noStrike" dirty="0">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dirty="0">
                          <a:solidFill>
                            <a:schemeClr val="bg1"/>
                          </a:solidFill>
                          <a:effectLst/>
                          <a:latin typeface="Trebuchet MS" panose="020B0603020202020204" pitchFamily="34" charset="0"/>
                        </a:rPr>
                        <a:t>FY 2022E</a:t>
                      </a:r>
                      <a:endParaRPr lang="en-CA" sz="1100" b="1" i="0" u="none" strike="noStrike" dirty="0">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dirty="0">
                          <a:solidFill>
                            <a:schemeClr val="bg1"/>
                          </a:solidFill>
                          <a:effectLst/>
                          <a:latin typeface="Trebuchet MS" panose="020B0603020202020204" pitchFamily="34" charset="0"/>
                        </a:rPr>
                        <a:t>FY 2023E</a:t>
                      </a:r>
                      <a:endParaRPr lang="en-CA" sz="1100" b="1" i="0" u="none" strike="noStrike" dirty="0">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dirty="0">
                          <a:solidFill>
                            <a:schemeClr val="bg1"/>
                          </a:solidFill>
                          <a:effectLst/>
                          <a:latin typeface="Trebuchet MS" panose="020B0603020202020204" pitchFamily="34" charset="0"/>
                        </a:rPr>
                        <a:t>FY 2024E</a:t>
                      </a:r>
                      <a:endParaRPr lang="en-CA" sz="1100" b="1" i="0" u="none" strike="noStrike" dirty="0">
                        <a:solidFill>
                          <a:schemeClr val="bg1"/>
                        </a:solidFill>
                        <a:effectLst/>
                        <a:latin typeface="Trebuchet MS" panose="020B0603020202020204" pitchFamily="34" charset="0"/>
                      </a:endParaRPr>
                    </a:p>
                  </a:txBody>
                  <a:tcPr marL="0" marR="0" marT="0" marB="0" anchor="b">
                    <a:solidFill>
                      <a:srgbClr val="D41935"/>
                    </a:solidFill>
                  </a:tcPr>
                </a:tc>
                <a:extLst>
                  <a:ext uri="{0D108BD9-81ED-4DB2-BD59-A6C34878D82A}">
                    <a16:rowId xmlns:a16="http://schemas.microsoft.com/office/drawing/2014/main" val="3590367281"/>
                  </a:ext>
                </a:extLst>
              </a:tr>
              <a:tr h="253666">
                <a:tc>
                  <a:txBody>
                    <a:bodyPr/>
                    <a:lstStyle/>
                    <a:p>
                      <a:pPr algn="ctr" fontAlgn="b"/>
                      <a:r>
                        <a:rPr lang="en-CA" sz="1100" u="none" strike="noStrike" dirty="0">
                          <a:solidFill>
                            <a:schemeClr val="bg1"/>
                          </a:solidFill>
                          <a:effectLst/>
                          <a:latin typeface="Trebuchet MS" panose="020B0603020202020204" pitchFamily="34" charset="0"/>
                        </a:rPr>
                        <a:t>12 Months Ending</a:t>
                      </a:r>
                      <a:endParaRPr lang="en-CA" sz="1100" b="1" i="0" u="none" strike="noStrike" dirty="0">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a:solidFill>
                            <a:schemeClr val="bg1"/>
                          </a:solidFill>
                          <a:effectLst/>
                          <a:latin typeface="Trebuchet MS" panose="020B0603020202020204" pitchFamily="34" charset="0"/>
                        </a:rPr>
                        <a:t>01/28/2018</a:t>
                      </a:r>
                      <a:endParaRPr lang="en-CA" sz="1100" b="1" i="0" u="none" strike="noStrike">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a:solidFill>
                            <a:schemeClr val="bg1"/>
                          </a:solidFill>
                          <a:effectLst/>
                          <a:latin typeface="Trebuchet MS" panose="020B0603020202020204" pitchFamily="34" charset="0"/>
                        </a:rPr>
                        <a:t>02/03/2019</a:t>
                      </a:r>
                      <a:endParaRPr lang="en-CA" sz="1100" b="1" i="0" u="none" strike="noStrike">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a:solidFill>
                            <a:schemeClr val="bg1"/>
                          </a:solidFill>
                          <a:effectLst/>
                          <a:latin typeface="Trebuchet MS" panose="020B0603020202020204" pitchFamily="34" charset="0"/>
                        </a:rPr>
                        <a:t>02/02/2020</a:t>
                      </a:r>
                      <a:endParaRPr lang="en-CA" sz="1100" b="1" i="0" u="none" strike="noStrike">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a:solidFill>
                            <a:schemeClr val="bg1"/>
                          </a:solidFill>
                          <a:effectLst/>
                          <a:latin typeface="Trebuchet MS" panose="020B0603020202020204" pitchFamily="34" charset="0"/>
                        </a:rPr>
                        <a:t>03/03/2021</a:t>
                      </a:r>
                      <a:endParaRPr lang="en-CA" sz="1100" b="1" i="0" u="none" strike="noStrike">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a:solidFill>
                            <a:schemeClr val="bg1"/>
                          </a:solidFill>
                          <a:effectLst/>
                          <a:latin typeface="Trebuchet MS" panose="020B0603020202020204" pitchFamily="34" charset="0"/>
                        </a:rPr>
                        <a:t>03/30/2022</a:t>
                      </a:r>
                      <a:endParaRPr lang="en-CA" sz="1100" b="1" i="0" u="none" strike="noStrike">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a:solidFill>
                            <a:schemeClr val="bg1"/>
                          </a:solidFill>
                          <a:effectLst/>
                          <a:latin typeface="Trebuchet MS" panose="020B0603020202020204" pitchFamily="34" charset="0"/>
                        </a:rPr>
                        <a:t>03/30/2023</a:t>
                      </a:r>
                      <a:endParaRPr lang="en-CA" sz="1100" b="1" i="0" u="none" strike="noStrike">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a:solidFill>
                            <a:schemeClr val="bg1"/>
                          </a:solidFill>
                          <a:effectLst/>
                          <a:latin typeface="Trebuchet MS" panose="020B0603020202020204" pitchFamily="34" charset="0"/>
                        </a:rPr>
                        <a:t>03/30/2024</a:t>
                      </a:r>
                      <a:endParaRPr lang="en-CA" sz="1100" b="1" i="0" u="none" strike="noStrike">
                        <a:solidFill>
                          <a:schemeClr val="bg1"/>
                        </a:solidFill>
                        <a:effectLst/>
                        <a:latin typeface="Trebuchet MS" panose="020B0603020202020204" pitchFamily="34" charset="0"/>
                      </a:endParaRPr>
                    </a:p>
                  </a:txBody>
                  <a:tcPr marL="0" marR="0" marT="0" marB="0" anchor="b">
                    <a:solidFill>
                      <a:srgbClr val="D41935"/>
                    </a:solidFill>
                  </a:tcPr>
                </a:tc>
                <a:tc>
                  <a:txBody>
                    <a:bodyPr/>
                    <a:lstStyle/>
                    <a:p>
                      <a:pPr algn="ctr" fontAlgn="b"/>
                      <a:r>
                        <a:rPr lang="en-CA" sz="1100" u="none" strike="noStrike" dirty="0">
                          <a:solidFill>
                            <a:schemeClr val="bg1"/>
                          </a:solidFill>
                          <a:effectLst/>
                          <a:latin typeface="Trebuchet MS" panose="020B0603020202020204" pitchFamily="34" charset="0"/>
                        </a:rPr>
                        <a:t>03/30/2025</a:t>
                      </a:r>
                      <a:endParaRPr lang="en-CA" sz="1100" b="1" i="0" u="none" strike="noStrike" dirty="0">
                        <a:solidFill>
                          <a:schemeClr val="bg1"/>
                        </a:solidFill>
                        <a:effectLst/>
                        <a:latin typeface="Trebuchet MS" panose="020B0603020202020204" pitchFamily="34" charset="0"/>
                      </a:endParaRPr>
                    </a:p>
                  </a:txBody>
                  <a:tcPr marL="0" marR="0" marT="0" marB="0" anchor="b">
                    <a:solidFill>
                      <a:srgbClr val="D41935"/>
                    </a:solidFill>
                  </a:tcPr>
                </a:tc>
                <a:extLst>
                  <a:ext uri="{0D108BD9-81ED-4DB2-BD59-A6C34878D82A}">
                    <a16:rowId xmlns:a16="http://schemas.microsoft.com/office/drawing/2014/main" val="1003185371"/>
                  </a:ext>
                </a:extLst>
              </a:tr>
              <a:tr h="253666">
                <a:tc>
                  <a:txBody>
                    <a:bodyPr/>
                    <a:lstStyle/>
                    <a:p>
                      <a:pPr algn="l" fontAlgn="b"/>
                      <a:r>
                        <a:rPr lang="en-CA" sz="1100" b="1" u="none" strike="noStrike" dirty="0">
                          <a:effectLst/>
                          <a:latin typeface="Trebuchet MS" panose="020B0603020202020204" pitchFamily="34" charset="0"/>
                        </a:rPr>
                        <a:t>Income Statement</a:t>
                      </a:r>
                      <a:endParaRPr lang="en-CA" sz="1100" b="1" i="0" u="none" strike="noStrike" dirty="0">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 </a:t>
                      </a:r>
                      <a:endParaRPr lang="en-CA" sz="1100" b="1"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 </a:t>
                      </a:r>
                      <a:endParaRPr lang="en-CA" sz="1100" b="1"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 </a:t>
                      </a:r>
                      <a:endParaRPr lang="en-CA" sz="1100" b="1" i="0" u="none" strike="noStrike">
                        <a:solidFill>
                          <a:srgbClr val="000000"/>
                        </a:solidFill>
                        <a:effectLst/>
                        <a:latin typeface="Trebuchet MS" panose="020B0603020202020204" pitchFamily="34" charset="0"/>
                      </a:endParaRPr>
                    </a:p>
                  </a:txBody>
                  <a:tcPr marL="0" marR="0" marT="0" marB="0" anchor="b"/>
                </a:tc>
                <a:tc>
                  <a:txBody>
                    <a:bodyPr/>
                    <a:lstStyle/>
                    <a:p>
                      <a:pPr algn="l" fontAlgn="b"/>
                      <a:r>
                        <a:rPr lang="en-CA" sz="1100" u="none" strike="noStrike">
                          <a:effectLst/>
                          <a:latin typeface="Trebuchet MS" panose="020B0603020202020204" pitchFamily="34" charset="0"/>
                        </a:rPr>
                        <a:t> </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l" fontAlgn="b"/>
                      <a:r>
                        <a:rPr lang="en-CA" sz="1100" u="none" strike="noStrike">
                          <a:effectLst/>
                          <a:latin typeface="Trebuchet MS" panose="020B0603020202020204" pitchFamily="34" charset="0"/>
                        </a:rPr>
                        <a:t> </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l" fontAlgn="b"/>
                      <a:r>
                        <a:rPr lang="en-CA" sz="1100" u="none" strike="noStrike">
                          <a:effectLst/>
                          <a:latin typeface="Trebuchet MS" panose="020B0603020202020204" pitchFamily="34" charset="0"/>
                        </a:rPr>
                        <a:t> </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l" fontAlgn="b"/>
                      <a:r>
                        <a:rPr lang="en-CA" sz="1100" u="none" strike="noStrike">
                          <a:effectLst/>
                          <a:latin typeface="Trebuchet MS" panose="020B0603020202020204" pitchFamily="34" charset="0"/>
                        </a:rPr>
                        <a:t> </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l" fontAlgn="b"/>
                      <a:r>
                        <a:rPr lang="en-CA" sz="1100" u="none" strike="noStrike">
                          <a:effectLst/>
                          <a:latin typeface="Trebuchet MS" panose="020B0603020202020204" pitchFamily="34" charset="0"/>
                        </a:rPr>
                        <a:t> </a:t>
                      </a:r>
                      <a:endParaRPr lang="en-CA" sz="11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3773122502"/>
                  </a:ext>
                </a:extLst>
              </a:tr>
              <a:tr h="240983">
                <a:tc>
                  <a:txBody>
                    <a:bodyPr/>
                    <a:lstStyle/>
                    <a:p>
                      <a:pPr algn="l" fontAlgn="b"/>
                      <a:r>
                        <a:rPr lang="en-CA" sz="1100" u="none" strike="noStrike" dirty="0">
                          <a:effectLst/>
                          <a:latin typeface="Trebuchet MS" panose="020B0603020202020204" pitchFamily="34" charset="0"/>
                        </a:rPr>
                        <a:t> </a:t>
                      </a:r>
                      <a:endParaRPr lang="en-CA" sz="1100" b="0" i="0" u="none" strike="noStrike" dirty="0">
                        <a:solidFill>
                          <a:srgbClr val="333333"/>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 </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 </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 </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l" fontAlgn="b"/>
                      <a:r>
                        <a:rPr lang="en-CA" sz="1100" u="none" strike="noStrike">
                          <a:effectLst/>
                          <a:latin typeface="Trebuchet MS" panose="020B0603020202020204" pitchFamily="34" charset="0"/>
                        </a:rPr>
                        <a:t> </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l" fontAlgn="b"/>
                      <a:r>
                        <a:rPr lang="en-CA" sz="1100" u="none" strike="noStrike">
                          <a:effectLst/>
                          <a:latin typeface="Trebuchet MS" panose="020B0603020202020204" pitchFamily="34" charset="0"/>
                        </a:rPr>
                        <a:t> </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l" fontAlgn="b"/>
                      <a:r>
                        <a:rPr lang="en-CA" sz="1100" u="none" strike="noStrike">
                          <a:effectLst/>
                          <a:latin typeface="Trebuchet MS" panose="020B0603020202020204" pitchFamily="34" charset="0"/>
                        </a:rPr>
                        <a:t> </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l" fontAlgn="b"/>
                      <a:r>
                        <a:rPr lang="en-CA" sz="1100" u="none" strike="noStrike">
                          <a:effectLst/>
                          <a:latin typeface="Trebuchet MS" panose="020B0603020202020204" pitchFamily="34" charset="0"/>
                        </a:rPr>
                        <a:t> </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l" fontAlgn="b"/>
                      <a:r>
                        <a:rPr lang="en-CA" sz="1100" u="none" strike="noStrike">
                          <a:effectLst/>
                          <a:latin typeface="Trebuchet MS" panose="020B0603020202020204" pitchFamily="34" charset="0"/>
                        </a:rPr>
                        <a:t> </a:t>
                      </a:r>
                      <a:endParaRPr lang="en-CA" sz="11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2607162462"/>
                  </a:ext>
                </a:extLst>
              </a:tr>
              <a:tr h="253666">
                <a:tc>
                  <a:txBody>
                    <a:bodyPr/>
                    <a:lstStyle/>
                    <a:p>
                      <a:pPr algn="l" fontAlgn="b"/>
                      <a:r>
                        <a:rPr lang="en-CA" sz="1100" b="1" u="none" strike="noStrike" dirty="0">
                          <a:effectLst/>
                          <a:latin typeface="Trebuchet MS" panose="020B0603020202020204" pitchFamily="34" charset="0"/>
                        </a:rPr>
                        <a:t>Revenue</a:t>
                      </a:r>
                      <a:endParaRPr lang="en-CA" sz="1100" b="1" i="0" u="none" strike="noStrike" dirty="0">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dirty="0">
                          <a:solidFill>
                            <a:srgbClr val="0000FF"/>
                          </a:solidFill>
                          <a:effectLst/>
                          <a:latin typeface="Trebuchet MS" panose="020B0603020202020204" pitchFamily="34" charset="0"/>
                        </a:rPr>
                        <a:t>2,649.2</a:t>
                      </a:r>
                      <a:endParaRPr lang="en-CA" sz="1100" b="0" i="0" u="none" strike="noStrike" dirty="0">
                        <a:solidFill>
                          <a:srgbClr val="0000FF"/>
                        </a:solidFill>
                        <a:effectLst/>
                        <a:latin typeface="Trebuchet MS" panose="020B0603020202020204" pitchFamily="34" charset="0"/>
                      </a:endParaRPr>
                    </a:p>
                  </a:txBody>
                  <a:tcPr marL="0" marR="0" marT="0" marB="0" anchor="b"/>
                </a:tc>
                <a:tc>
                  <a:txBody>
                    <a:bodyPr/>
                    <a:lstStyle/>
                    <a:p>
                      <a:pPr algn="r" fontAlgn="b"/>
                      <a:r>
                        <a:rPr lang="en-CA" sz="1100" u="none" strike="noStrike">
                          <a:solidFill>
                            <a:srgbClr val="0000FF"/>
                          </a:solidFill>
                          <a:effectLst/>
                          <a:latin typeface="Trebuchet MS" panose="020B0603020202020204" pitchFamily="34" charset="0"/>
                        </a:rPr>
                        <a:t>3,288.3</a:t>
                      </a:r>
                      <a:endParaRPr lang="en-CA" sz="1100" b="0" i="0" u="none" strike="noStrike">
                        <a:solidFill>
                          <a:srgbClr val="0000FF"/>
                        </a:solidFill>
                        <a:effectLst/>
                        <a:latin typeface="Trebuchet MS" panose="020B0603020202020204" pitchFamily="34" charset="0"/>
                      </a:endParaRPr>
                    </a:p>
                  </a:txBody>
                  <a:tcPr marL="0" marR="0" marT="0" marB="0" anchor="b"/>
                </a:tc>
                <a:tc>
                  <a:txBody>
                    <a:bodyPr/>
                    <a:lstStyle/>
                    <a:p>
                      <a:pPr algn="r" fontAlgn="b"/>
                      <a:r>
                        <a:rPr lang="en-CA" sz="1100" u="none" strike="noStrike">
                          <a:solidFill>
                            <a:srgbClr val="0000FF"/>
                          </a:solidFill>
                          <a:effectLst/>
                          <a:latin typeface="Trebuchet MS" panose="020B0603020202020204" pitchFamily="34" charset="0"/>
                        </a:rPr>
                        <a:t>3,979.3</a:t>
                      </a:r>
                      <a:endParaRPr lang="en-CA" sz="1100" b="0" i="0" u="none" strike="noStrike">
                        <a:solidFill>
                          <a:srgbClr val="0000FF"/>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4,446.2</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5,405.7</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6,482.7</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7,653.2</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9,029.2</a:t>
                      </a:r>
                      <a:endParaRPr lang="en-CA" sz="11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829975978"/>
                  </a:ext>
                </a:extLst>
              </a:tr>
              <a:tr h="240983">
                <a:tc>
                  <a:txBody>
                    <a:bodyPr/>
                    <a:lstStyle/>
                    <a:p>
                      <a:pPr algn="l" fontAlgn="b"/>
                      <a:r>
                        <a:rPr lang="en-CA" sz="1100" u="none" strike="noStrike">
                          <a:effectLst/>
                          <a:latin typeface="Trebuchet MS" panose="020B0603020202020204" pitchFamily="34" charset="0"/>
                        </a:rPr>
                        <a:t>  - Cost of goods sold </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dirty="0">
                          <a:solidFill>
                            <a:srgbClr val="0000FF"/>
                          </a:solidFill>
                          <a:effectLst/>
                          <a:latin typeface="Trebuchet MS" panose="020B0603020202020204" pitchFamily="34" charset="0"/>
                        </a:rPr>
                        <a:t>(1,250.4)</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solidFill>
                            <a:srgbClr val="0000FF"/>
                          </a:solidFill>
                          <a:effectLst/>
                          <a:latin typeface="Trebuchet MS" panose="020B0603020202020204" pitchFamily="34" charset="0"/>
                        </a:rPr>
                        <a:t>(1,472.0)</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solidFill>
                            <a:srgbClr val="0000FF"/>
                          </a:solidFill>
                          <a:effectLst/>
                          <a:latin typeface="Trebuchet MS" panose="020B0603020202020204" pitchFamily="34" charset="0"/>
                        </a:rPr>
                        <a:t>(1,755.9)</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(1,956.3)</a:t>
                      </a:r>
                      <a:endParaRPr lang="en-CA" sz="1100" b="0" i="0" u="none" strike="noStrike" dirty="0">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(2,351.5)</a:t>
                      </a:r>
                      <a:endParaRPr lang="en-CA" sz="1100" b="0" i="0" u="none" strike="noStrike" dirty="0">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(2,800.5)</a:t>
                      </a:r>
                      <a:endParaRPr lang="en-CA" sz="1100" b="0" i="0" u="none" strike="noStrike" dirty="0">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(3,306.2)</a:t>
                      </a:r>
                      <a:endParaRPr lang="en-CA" sz="1100" b="0" i="0" u="none" strike="noStrike" dirty="0">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(3,873.5)</a:t>
                      </a:r>
                      <a:endParaRPr lang="en-CA" sz="1100" b="0" i="0" u="none" strike="noStrike" dirty="0">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9931616"/>
                  </a:ext>
                </a:extLst>
              </a:tr>
              <a:tr h="253666">
                <a:tc>
                  <a:txBody>
                    <a:bodyPr/>
                    <a:lstStyle/>
                    <a:p>
                      <a:pPr algn="l" fontAlgn="b"/>
                      <a:r>
                        <a:rPr lang="en-CA" sz="1100" b="1" u="none" strike="noStrike" dirty="0">
                          <a:effectLst/>
                          <a:latin typeface="Trebuchet MS" panose="020B0603020202020204" pitchFamily="34" charset="0"/>
                        </a:rPr>
                        <a:t>Gross Profit</a:t>
                      </a:r>
                      <a:endParaRPr lang="en-CA" sz="1100" b="1" i="0" u="none" strike="noStrike" dirty="0">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dirty="0">
                          <a:solidFill>
                            <a:schemeClr val="tx1"/>
                          </a:solidFill>
                          <a:effectLst/>
                          <a:latin typeface="Trebuchet MS" panose="020B0603020202020204" pitchFamily="34" charset="0"/>
                        </a:rPr>
                        <a:t>1,398.8</a:t>
                      </a:r>
                      <a:endParaRPr lang="en-CA" sz="1100" b="1" i="0" u="none" strike="noStrike" dirty="0">
                        <a:solidFill>
                          <a:schemeClr val="tx1"/>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dirty="0">
                          <a:solidFill>
                            <a:schemeClr val="tx1"/>
                          </a:solidFill>
                          <a:effectLst/>
                          <a:latin typeface="Trebuchet MS" panose="020B0603020202020204" pitchFamily="34" charset="0"/>
                        </a:rPr>
                        <a:t>1,816.3</a:t>
                      </a:r>
                      <a:endParaRPr lang="en-CA" sz="1100" b="1" i="0" u="none" strike="noStrike" dirty="0">
                        <a:solidFill>
                          <a:schemeClr val="tx1"/>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dirty="0">
                          <a:solidFill>
                            <a:schemeClr val="tx1"/>
                          </a:solidFill>
                          <a:effectLst/>
                          <a:latin typeface="Trebuchet MS" panose="020B0603020202020204" pitchFamily="34" charset="0"/>
                        </a:rPr>
                        <a:t>2,223.4</a:t>
                      </a:r>
                      <a:endParaRPr lang="en-CA" sz="1100" b="1" i="0" u="none" strike="noStrike" dirty="0">
                        <a:solidFill>
                          <a:schemeClr val="tx1"/>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a:effectLst/>
                          <a:latin typeface="Trebuchet MS" panose="020B0603020202020204" pitchFamily="34" charset="0"/>
                        </a:rPr>
                        <a:t>2,489.9</a:t>
                      </a:r>
                      <a:endParaRPr lang="en-CA" sz="1100" b="1" i="0" u="none" strike="noStrike">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a:effectLst/>
                          <a:latin typeface="Trebuchet MS" panose="020B0603020202020204" pitchFamily="34" charset="0"/>
                        </a:rPr>
                        <a:t>3,054.2</a:t>
                      </a:r>
                      <a:endParaRPr lang="en-CA" sz="1100" b="1" i="0" u="none" strike="noStrike">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a:effectLst/>
                          <a:latin typeface="Trebuchet MS" panose="020B0603020202020204" pitchFamily="34" charset="0"/>
                        </a:rPr>
                        <a:t>3,682.1</a:t>
                      </a:r>
                      <a:endParaRPr lang="en-CA" sz="1100" b="1" i="0" u="none" strike="noStrike">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a:effectLst/>
                          <a:latin typeface="Trebuchet MS" panose="020B0603020202020204" pitchFamily="34" charset="0"/>
                        </a:rPr>
                        <a:t>4,347.0</a:t>
                      </a:r>
                      <a:endParaRPr lang="en-CA" sz="1100" b="1" i="0" u="none" strike="noStrike">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a:effectLst/>
                          <a:latin typeface="Trebuchet MS" panose="020B0603020202020204" pitchFamily="34" charset="0"/>
                        </a:rPr>
                        <a:t>5,155.7</a:t>
                      </a:r>
                      <a:endParaRPr lang="en-CA" sz="1100" b="1" i="0" u="none" strike="noStrike">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91942665"/>
                  </a:ext>
                </a:extLst>
              </a:tr>
              <a:tr h="240983">
                <a:tc>
                  <a:txBody>
                    <a:bodyPr/>
                    <a:lstStyle/>
                    <a:p>
                      <a:pPr algn="l" fontAlgn="b"/>
                      <a:r>
                        <a:rPr lang="en-CA" sz="1100" u="none" strike="noStrike">
                          <a:effectLst/>
                          <a:latin typeface="Trebuchet MS" panose="020B0603020202020204" pitchFamily="34" charset="0"/>
                        </a:rPr>
                        <a:t>  - Selling, general, &amp; admin expense</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dirty="0">
                          <a:solidFill>
                            <a:srgbClr val="0000FF"/>
                          </a:solidFill>
                          <a:effectLst/>
                          <a:latin typeface="Trebuchet MS" panose="020B0603020202020204" pitchFamily="34" charset="0"/>
                        </a:rPr>
                        <a:t>(904.3)</a:t>
                      </a:r>
                      <a:endParaRPr lang="en-CA" sz="1100" b="0" i="0" u="none" strike="noStrike" dirty="0">
                        <a:solidFill>
                          <a:srgbClr val="0000FF"/>
                        </a:solidFill>
                        <a:effectLst/>
                        <a:latin typeface="Trebuchet MS" panose="020B0603020202020204" pitchFamily="34" charset="0"/>
                      </a:endParaRPr>
                    </a:p>
                  </a:txBody>
                  <a:tcPr marL="0" marR="0" marT="0" marB="0" anchor="b"/>
                </a:tc>
                <a:tc>
                  <a:txBody>
                    <a:bodyPr/>
                    <a:lstStyle/>
                    <a:p>
                      <a:pPr algn="r" fontAlgn="b"/>
                      <a:r>
                        <a:rPr lang="en-CA" sz="1100" u="none" strike="noStrike" dirty="0">
                          <a:solidFill>
                            <a:srgbClr val="0000FF"/>
                          </a:solidFill>
                          <a:effectLst/>
                          <a:latin typeface="Trebuchet MS" panose="020B0603020202020204" pitchFamily="34" charset="0"/>
                        </a:rPr>
                        <a:t>(1,110.5)</a:t>
                      </a:r>
                      <a:endParaRPr lang="en-CA" sz="1100" b="0" i="0" u="none" strike="noStrike" dirty="0">
                        <a:solidFill>
                          <a:srgbClr val="0000FF"/>
                        </a:solidFill>
                        <a:effectLst/>
                        <a:latin typeface="Trebuchet MS" panose="020B0603020202020204" pitchFamily="34" charset="0"/>
                      </a:endParaRPr>
                    </a:p>
                  </a:txBody>
                  <a:tcPr marL="0" marR="0" marT="0" marB="0" anchor="b"/>
                </a:tc>
                <a:tc>
                  <a:txBody>
                    <a:bodyPr/>
                    <a:lstStyle/>
                    <a:p>
                      <a:pPr algn="r" fontAlgn="b"/>
                      <a:r>
                        <a:rPr lang="en-CA" sz="1100" u="none" strike="noStrike" dirty="0">
                          <a:solidFill>
                            <a:srgbClr val="0000FF"/>
                          </a:solidFill>
                          <a:effectLst/>
                          <a:latin typeface="Trebuchet MS" panose="020B0603020202020204" pitchFamily="34" charset="0"/>
                        </a:rPr>
                        <a:t>(1,334.3)</a:t>
                      </a:r>
                      <a:endParaRPr lang="en-CA" sz="1100" b="0" i="0" u="none" strike="noStrike" dirty="0">
                        <a:solidFill>
                          <a:srgbClr val="0000FF"/>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(1,609.5)</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(1,870.4)</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(2,184.7)</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(2,556.2)</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a:effectLst/>
                          <a:latin typeface="Trebuchet MS" panose="020B0603020202020204" pitchFamily="34" charset="0"/>
                        </a:rPr>
                        <a:t>(2,988.7)</a:t>
                      </a:r>
                      <a:endParaRPr lang="en-CA" sz="1100" b="0" i="0" u="none" strike="noStrike">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3983989343"/>
                  </a:ext>
                </a:extLst>
              </a:tr>
              <a:tr h="240983">
                <a:tc>
                  <a:txBody>
                    <a:bodyPr/>
                    <a:lstStyle/>
                    <a:p>
                      <a:pPr algn="l" fontAlgn="b"/>
                      <a:r>
                        <a:rPr lang="en-CA" sz="1100" u="none" strike="noStrike">
                          <a:effectLst/>
                          <a:latin typeface="Trebuchet MS" panose="020B0603020202020204" pitchFamily="34" charset="0"/>
                        </a:rPr>
                        <a:t>  - Asset impairment and restructuring </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dirty="0">
                          <a:solidFill>
                            <a:srgbClr val="0000FF"/>
                          </a:solidFill>
                          <a:effectLst/>
                          <a:latin typeface="Trebuchet MS" panose="020B0603020202020204" pitchFamily="34" charset="0"/>
                        </a:rPr>
                        <a:t>(38.5)</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solidFill>
                            <a:srgbClr val="0000FF"/>
                          </a:solidFill>
                          <a:effectLst/>
                          <a:latin typeface="Trebuchet MS" panose="020B0603020202020204" pitchFamily="34" charset="0"/>
                        </a:rPr>
                        <a:t>—</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solidFill>
                            <a:srgbClr val="0000FF"/>
                          </a:solidFill>
                          <a:effectLst/>
                          <a:latin typeface="Trebuchet MS" panose="020B0603020202020204" pitchFamily="34" charset="0"/>
                        </a:rPr>
                        <a:t>0.0</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a:effectLst/>
                          <a:latin typeface="Trebuchet MS" panose="020B0603020202020204" pitchFamily="34" charset="0"/>
                        </a:rPr>
                        <a:t>0.0</a:t>
                      </a:r>
                      <a:endParaRPr lang="en-CA" sz="1100" b="0" i="0" u="none" strike="noStrike">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a:effectLst/>
                          <a:latin typeface="Trebuchet MS" panose="020B0603020202020204" pitchFamily="34" charset="0"/>
                        </a:rPr>
                        <a:t>0.0</a:t>
                      </a:r>
                      <a:endParaRPr lang="en-CA" sz="1100" b="0" i="0" u="none" strike="noStrike">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a:effectLst/>
                          <a:latin typeface="Trebuchet MS" panose="020B0603020202020204" pitchFamily="34" charset="0"/>
                        </a:rPr>
                        <a:t>0.0</a:t>
                      </a:r>
                      <a:endParaRPr lang="en-CA" sz="1100" b="0" i="0" u="none" strike="noStrike">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a:effectLst/>
                          <a:latin typeface="Trebuchet MS" panose="020B0603020202020204" pitchFamily="34" charset="0"/>
                        </a:rPr>
                        <a:t>0.0</a:t>
                      </a:r>
                      <a:endParaRPr lang="en-CA" sz="1100" b="0" i="0" u="none" strike="noStrike">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0.0</a:t>
                      </a:r>
                      <a:endParaRPr lang="en-CA" sz="1100" b="0" i="0" u="none" strike="noStrike" dirty="0">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0971424"/>
                  </a:ext>
                </a:extLst>
              </a:tr>
              <a:tr h="253666">
                <a:tc>
                  <a:txBody>
                    <a:bodyPr/>
                    <a:lstStyle/>
                    <a:p>
                      <a:pPr algn="l" fontAlgn="b"/>
                      <a:r>
                        <a:rPr lang="en-CA" sz="1100" b="1" u="none" strike="noStrike" dirty="0">
                          <a:effectLst/>
                          <a:latin typeface="Trebuchet MS" panose="020B0603020202020204" pitchFamily="34" charset="0"/>
                        </a:rPr>
                        <a:t>Operating Income (EBIT)</a:t>
                      </a:r>
                      <a:endParaRPr lang="en-CA" sz="1100" b="1" i="0" u="none" strike="noStrike" dirty="0">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dirty="0">
                          <a:solidFill>
                            <a:schemeClr val="tx1"/>
                          </a:solidFill>
                          <a:effectLst/>
                          <a:latin typeface="Trebuchet MS" panose="020B0603020202020204" pitchFamily="34" charset="0"/>
                        </a:rPr>
                        <a:t>456.0</a:t>
                      </a:r>
                      <a:endParaRPr lang="en-CA" sz="1100" b="1" i="0" u="none" strike="noStrike" dirty="0">
                        <a:solidFill>
                          <a:schemeClr val="tx1"/>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dirty="0">
                          <a:solidFill>
                            <a:schemeClr val="tx1"/>
                          </a:solidFill>
                          <a:effectLst/>
                          <a:latin typeface="Trebuchet MS" panose="020B0603020202020204" pitchFamily="34" charset="0"/>
                        </a:rPr>
                        <a:t>705.8</a:t>
                      </a:r>
                      <a:endParaRPr lang="en-CA" sz="1100" b="1" i="0" u="none" strike="noStrike" dirty="0">
                        <a:solidFill>
                          <a:schemeClr val="tx1"/>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dirty="0">
                          <a:solidFill>
                            <a:schemeClr val="tx1"/>
                          </a:solidFill>
                          <a:effectLst/>
                          <a:latin typeface="Trebuchet MS" panose="020B0603020202020204" pitchFamily="34" charset="0"/>
                        </a:rPr>
                        <a:t>889.1</a:t>
                      </a:r>
                      <a:endParaRPr lang="en-CA" sz="1100" b="1" i="0" u="none" strike="noStrike" dirty="0">
                        <a:solidFill>
                          <a:schemeClr val="tx1"/>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dirty="0">
                          <a:effectLst/>
                          <a:latin typeface="Trebuchet MS" panose="020B0603020202020204" pitchFamily="34" charset="0"/>
                        </a:rPr>
                        <a:t>880.3</a:t>
                      </a:r>
                      <a:endParaRPr lang="en-CA" sz="1100" b="1" i="0" u="none" strike="noStrike" dirty="0">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dirty="0">
                          <a:effectLst/>
                          <a:latin typeface="Trebuchet MS" panose="020B0603020202020204" pitchFamily="34" charset="0"/>
                        </a:rPr>
                        <a:t>1,183.8</a:t>
                      </a:r>
                      <a:endParaRPr lang="en-CA" sz="1100" b="1" i="0" u="none" strike="noStrike" dirty="0">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a:effectLst/>
                          <a:latin typeface="Trebuchet MS" panose="020B0603020202020204" pitchFamily="34" charset="0"/>
                        </a:rPr>
                        <a:t>1,497.5</a:t>
                      </a:r>
                      <a:endParaRPr lang="en-CA" sz="1100" b="1" i="0" u="none" strike="noStrike">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dirty="0">
                          <a:effectLst/>
                          <a:latin typeface="Trebuchet MS" panose="020B0603020202020204" pitchFamily="34" charset="0"/>
                        </a:rPr>
                        <a:t>1,790.8</a:t>
                      </a:r>
                      <a:endParaRPr lang="en-CA" sz="1100" b="1" i="0" u="none" strike="noStrike" dirty="0">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dirty="0">
                          <a:effectLst/>
                          <a:latin typeface="Trebuchet MS" panose="020B0603020202020204" pitchFamily="34" charset="0"/>
                        </a:rPr>
                        <a:t>2,167.0</a:t>
                      </a:r>
                      <a:endParaRPr lang="en-CA" sz="1100" b="1" i="0" u="none" strike="noStrike" dirty="0">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15102862"/>
                  </a:ext>
                </a:extLst>
              </a:tr>
              <a:tr h="253666">
                <a:tc>
                  <a:txBody>
                    <a:bodyPr/>
                    <a:lstStyle/>
                    <a:p>
                      <a:pPr algn="l" fontAlgn="b"/>
                      <a:r>
                        <a:rPr lang="en-CA" sz="1100" u="none" strike="noStrike">
                          <a:effectLst/>
                          <a:latin typeface="Trebuchet MS" panose="020B0603020202020204" pitchFamily="34" charset="0"/>
                        </a:rPr>
                        <a:t>  + Other income </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dirty="0">
                          <a:solidFill>
                            <a:srgbClr val="0000FF"/>
                          </a:solidFill>
                          <a:effectLst/>
                          <a:latin typeface="Trebuchet MS" panose="020B0603020202020204" pitchFamily="34" charset="0"/>
                        </a:rPr>
                        <a:t>4.0</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solidFill>
                            <a:srgbClr val="0000FF"/>
                          </a:solidFill>
                          <a:effectLst/>
                          <a:latin typeface="Trebuchet MS" panose="020B0603020202020204" pitchFamily="34" charset="0"/>
                        </a:rPr>
                        <a:t>9.4</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solidFill>
                            <a:srgbClr val="0000FF"/>
                          </a:solidFill>
                          <a:effectLst/>
                          <a:latin typeface="Trebuchet MS" panose="020B0603020202020204" pitchFamily="34" charset="0"/>
                        </a:rPr>
                        <a:t>8.3</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9.6</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11.6</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13.9</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16.5</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19.4</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337184"/>
                  </a:ext>
                </a:extLst>
              </a:tr>
              <a:tr h="253666">
                <a:tc>
                  <a:txBody>
                    <a:bodyPr/>
                    <a:lstStyle/>
                    <a:p>
                      <a:pPr algn="l" fontAlgn="b"/>
                      <a:r>
                        <a:rPr lang="en-CA" sz="1100" b="1" u="none" strike="noStrike" dirty="0">
                          <a:effectLst/>
                          <a:latin typeface="Trebuchet MS" panose="020B0603020202020204" pitchFamily="34" charset="0"/>
                        </a:rPr>
                        <a:t>Income Before Income Taxes</a:t>
                      </a:r>
                      <a:endParaRPr lang="en-CA" sz="1100" b="1" i="0" u="none" strike="noStrike" dirty="0">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dirty="0">
                          <a:solidFill>
                            <a:schemeClr val="tx1"/>
                          </a:solidFill>
                          <a:effectLst/>
                          <a:latin typeface="Trebuchet MS" panose="020B0603020202020204" pitchFamily="34" charset="0"/>
                        </a:rPr>
                        <a:t>460.0</a:t>
                      </a:r>
                      <a:endParaRPr lang="en-CA" sz="1100" b="1" i="0" u="none" strike="noStrike" dirty="0">
                        <a:solidFill>
                          <a:schemeClr val="tx1"/>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dirty="0">
                          <a:solidFill>
                            <a:schemeClr val="tx1"/>
                          </a:solidFill>
                          <a:effectLst/>
                          <a:latin typeface="Trebuchet MS" panose="020B0603020202020204" pitchFamily="34" charset="0"/>
                        </a:rPr>
                        <a:t>715.2</a:t>
                      </a:r>
                      <a:endParaRPr lang="en-CA" sz="1100" b="1" i="0" u="none" strike="noStrike" dirty="0">
                        <a:solidFill>
                          <a:schemeClr val="tx1"/>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dirty="0">
                          <a:solidFill>
                            <a:schemeClr val="tx1"/>
                          </a:solidFill>
                          <a:effectLst/>
                          <a:latin typeface="Trebuchet MS" panose="020B0603020202020204" pitchFamily="34" charset="0"/>
                        </a:rPr>
                        <a:t>897.4</a:t>
                      </a:r>
                      <a:endParaRPr lang="en-CA" sz="1100" b="1" i="0" u="none" strike="noStrike" dirty="0">
                        <a:solidFill>
                          <a:schemeClr val="tx1"/>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dirty="0">
                          <a:effectLst/>
                          <a:latin typeface="Trebuchet MS" panose="020B0603020202020204" pitchFamily="34" charset="0"/>
                        </a:rPr>
                        <a:t>889.9</a:t>
                      </a:r>
                      <a:endParaRPr lang="en-CA" sz="1100" b="1" i="0" u="none" strike="noStrike" dirty="0">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dirty="0">
                          <a:effectLst/>
                          <a:latin typeface="Trebuchet MS" panose="020B0603020202020204" pitchFamily="34" charset="0"/>
                        </a:rPr>
                        <a:t>1,195.5</a:t>
                      </a:r>
                      <a:endParaRPr lang="en-CA" sz="1100" b="1" i="0" u="none" strike="noStrike" dirty="0">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a:effectLst/>
                          <a:latin typeface="Trebuchet MS" panose="020B0603020202020204" pitchFamily="34" charset="0"/>
                        </a:rPr>
                        <a:t>1,511.4</a:t>
                      </a:r>
                      <a:endParaRPr lang="en-CA" sz="1100" b="1" i="0" u="none" strike="noStrike">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a:effectLst/>
                          <a:latin typeface="Trebuchet MS" panose="020B0603020202020204" pitchFamily="34" charset="0"/>
                        </a:rPr>
                        <a:t>1,807.3</a:t>
                      </a:r>
                      <a:endParaRPr lang="en-CA" sz="1100" b="1" i="0" u="none" strike="noStrike">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u="none" strike="noStrike">
                          <a:effectLst/>
                          <a:latin typeface="Trebuchet MS" panose="020B0603020202020204" pitchFamily="34" charset="0"/>
                        </a:rPr>
                        <a:t>2,186.4</a:t>
                      </a:r>
                      <a:endParaRPr lang="en-CA" sz="1100" b="1" i="0" u="none" strike="noStrike">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086185201"/>
                  </a:ext>
                </a:extLst>
              </a:tr>
              <a:tr h="240983">
                <a:tc>
                  <a:txBody>
                    <a:bodyPr/>
                    <a:lstStyle/>
                    <a:p>
                      <a:pPr algn="l" fontAlgn="b"/>
                      <a:r>
                        <a:rPr lang="en-CA" sz="1100" u="none" strike="noStrike">
                          <a:effectLst/>
                          <a:latin typeface="Trebuchet MS" panose="020B0603020202020204" pitchFamily="34" charset="0"/>
                        </a:rPr>
                        <a:t>  - Income tax expense</a:t>
                      </a:r>
                      <a:endParaRPr lang="en-CA" sz="1100" b="0" i="0" u="none" strike="noStrike">
                        <a:solidFill>
                          <a:srgbClr val="000000"/>
                        </a:solidFill>
                        <a:effectLst/>
                        <a:latin typeface="Trebuchet MS" panose="020B0603020202020204" pitchFamily="34" charset="0"/>
                      </a:endParaRPr>
                    </a:p>
                  </a:txBody>
                  <a:tcPr marL="0" marR="0" marT="0" marB="0" anchor="b"/>
                </a:tc>
                <a:tc>
                  <a:txBody>
                    <a:bodyPr/>
                    <a:lstStyle/>
                    <a:p>
                      <a:pPr algn="r" fontAlgn="b"/>
                      <a:r>
                        <a:rPr lang="en-CA" sz="1100" u="none" strike="noStrike" dirty="0">
                          <a:solidFill>
                            <a:srgbClr val="0000FF"/>
                          </a:solidFill>
                          <a:effectLst/>
                          <a:latin typeface="Trebuchet MS" panose="020B0603020202020204" pitchFamily="34" charset="0"/>
                        </a:rPr>
                        <a:t>(201.3)</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solidFill>
                            <a:srgbClr val="0000FF"/>
                          </a:solidFill>
                          <a:effectLst/>
                          <a:latin typeface="Trebuchet MS" panose="020B0603020202020204" pitchFamily="34" charset="0"/>
                        </a:rPr>
                        <a:t>(231.5)</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solidFill>
                            <a:srgbClr val="0000FF"/>
                          </a:solidFill>
                          <a:effectLst/>
                          <a:latin typeface="Trebuchet MS" panose="020B0603020202020204" pitchFamily="34" charset="0"/>
                        </a:rPr>
                        <a:t>(251.8)</a:t>
                      </a:r>
                      <a:endParaRPr lang="en-CA" sz="1100" b="0" i="0" u="none" strike="noStrike" dirty="0">
                        <a:solidFill>
                          <a:srgbClr val="0000FF"/>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(249.2)</a:t>
                      </a:r>
                      <a:endParaRPr lang="en-CA" sz="1100" b="0" i="0" u="none" strike="noStrike" dirty="0">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(334.7)</a:t>
                      </a:r>
                      <a:endParaRPr lang="en-CA" sz="1100" b="0" i="0" u="none" strike="noStrike" dirty="0">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(423.2)</a:t>
                      </a:r>
                      <a:endParaRPr lang="en-CA" sz="1100" b="0" i="0" u="none" strike="noStrike" dirty="0">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(506.0)</a:t>
                      </a:r>
                      <a:endParaRPr lang="en-CA" sz="1100" b="0" i="0" u="none" strike="noStrike" dirty="0">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tc>
                  <a:txBody>
                    <a:bodyPr/>
                    <a:lstStyle/>
                    <a:p>
                      <a:pPr algn="r" fontAlgn="b"/>
                      <a:r>
                        <a:rPr lang="en-CA" sz="1100" u="none" strike="noStrike" dirty="0">
                          <a:effectLst/>
                          <a:latin typeface="Trebuchet MS" panose="020B0603020202020204" pitchFamily="34" charset="0"/>
                        </a:rPr>
                        <a:t>(612.2)</a:t>
                      </a:r>
                      <a:endParaRPr lang="en-CA" sz="1100" b="0" i="0" u="none" strike="noStrike" dirty="0">
                        <a:solidFill>
                          <a:srgbClr val="000000"/>
                        </a:solidFill>
                        <a:effectLst/>
                        <a:latin typeface="Trebuchet MS" panose="020B0603020202020204" pitchFamily="34" charset="0"/>
                      </a:endParaRPr>
                    </a:p>
                  </a:txBody>
                  <a:tcPr marL="0" marR="0"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9567081"/>
                  </a:ext>
                </a:extLst>
              </a:tr>
              <a:tr h="253666">
                <a:tc>
                  <a:txBody>
                    <a:bodyPr/>
                    <a:lstStyle/>
                    <a:p>
                      <a:pPr algn="l" fontAlgn="b"/>
                      <a:r>
                        <a:rPr lang="en-CA" sz="1100" b="1" u="none" strike="noStrike" dirty="0">
                          <a:effectLst/>
                          <a:latin typeface="Trebuchet MS" panose="020B0603020202020204" pitchFamily="34" charset="0"/>
                        </a:rPr>
                        <a:t>Net Income</a:t>
                      </a:r>
                      <a:endParaRPr lang="en-CA" sz="1100" b="1" i="0" u="none" strike="noStrike" dirty="0">
                        <a:solidFill>
                          <a:srgbClr val="000000"/>
                        </a:solidFill>
                        <a:effectLst/>
                        <a:latin typeface="Trebuchet MS" panose="020B0603020202020204" pitchFamily="34" charset="0"/>
                      </a:endParaRPr>
                    </a:p>
                  </a:txBody>
                  <a:tcPr marL="0" marR="0" marT="0" marB="0" anchor="b"/>
                </a:tc>
                <a:tc>
                  <a:txBody>
                    <a:bodyPr/>
                    <a:lstStyle/>
                    <a:p>
                      <a:pPr algn="r" fontAlgn="b"/>
                      <a:r>
                        <a:rPr lang="en-CA" sz="1100" b="1" u="none" strike="noStrike" dirty="0">
                          <a:solidFill>
                            <a:schemeClr val="tx1"/>
                          </a:solidFill>
                          <a:effectLst/>
                          <a:latin typeface="Trebuchet MS" panose="020B0603020202020204" pitchFamily="34" charset="0"/>
                        </a:rPr>
                        <a:t>258.7</a:t>
                      </a:r>
                      <a:endParaRPr lang="en-CA" sz="1100" b="1" i="0" u="none" strike="noStrike" dirty="0">
                        <a:solidFill>
                          <a:schemeClr val="tx1"/>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b="1" u="none" strike="noStrike" dirty="0">
                          <a:solidFill>
                            <a:schemeClr val="tx1"/>
                          </a:solidFill>
                          <a:effectLst/>
                          <a:latin typeface="Trebuchet MS" panose="020B0603020202020204" pitchFamily="34" charset="0"/>
                        </a:rPr>
                        <a:t>483.7</a:t>
                      </a:r>
                      <a:endParaRPr lang="en-CA" sz="1100" b="1" i="0" u="none" strike="noStrike" dirty="0">
                        <a:solidFill>
                          <a:schemeClr val="tx1"/>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b="1" u="none" strike="noStrike" dirty="0">
                          <a:solidFill>
                            <a:schemeClr val="tx1"/>
                          </a:solidFill>
                          <a:effectLst/>
                          <a:latin typeface="Trebuchet MS" panose="020B0603020202020204" pitchFamily="34" charset="0"/>
                        </a:rPr>
                        <a:t>645.6</a:t>
                      </a:r>
                      <a:endParaRPr lang="en-CA" sz="1100" b="1" i="0" u="none" strike="noStrike" dirty="0">
                        <a:solidFill>
                          <a:schemeClr val="tx1"/>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b="1" u="none" strike="noStrike" dirty="0">
                          <a:effectLst/>
                          <a:latin typeface="Trebuchet MS" panose="020B0603020202020204" pitchFamily="34" charset="0"/>
                        </a:rPr>
                        <a:t>640.7</a:t>
                      </a:r>
                      <a:endParaRPr lang="en-CA" sz="1100" b="1" i="0" u="none" strike="noStrike" dirty="0">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b="1" u="none" strike="noStrike" dirty="0">
                          <a:effectLst/>
                          <a:latin typeface="Trebuchet MS" panose="020B0603020202020204" pitchFamily="34" charset="0"/>
                        </a:rPr>
                        <a:t>860.7</a:t>
                      </a:r>
                      <a:endParaRPr lang="en-CA" sz="1100" b="1" i="0" u="none" strike="noStrike" dirty="0">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b="1" u="none" strike="noStrike" dirty="0">
                          <a:effectLst/>
                          <a:latin typeface="Trebuchet MS" panose="020B0603020202020204" pitchFamily="34" charset="0"/>
                        </a:rPr>
                        <a:t>1,088.2</a:t>
                      </a:r>
                      <a:endParaRPr lang="en-CA" sz="1100" b="1" i="0" u="none" strike="noStrike" dirty="0">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b="1" u="none" strike="noStrike" dirty="0">
                          <a:effectLst/>
                          <a:latin typeface="Trebuchet MS" panose="020B0603020202020204" pitchFamily="34" charset="0"/>
                        </a:rPr>
                        <a:t>1,301.3</a:t>
                      </a:r>
                      <a:endParaRPr lang="en-CA" sz="1100" b="1" i="0" u="none" strike="noStrike" dirty="0">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tc>
                  <a:txBody>
                    <a:bodyPr/>
                    <a:lstStyle/>
                    <a:p>
                      <a:pPr algn="r" fontAlgn="b"/>
                      <a:r>
                        <a:rPr lang="en-CA" sz="1100" b="1" u="none" strike="noStrike" dirty="0">
                          <a:effectLst/>
                          <a:latin typeface="Trebuchet MS" panose="020B0603020202020204" pitchFamily="34" charset="0"/>
                        </a:rPr>
                        <a:t>1,574.2</a:t>
                      </a:r>
                      <a:endParaRPr lang="en-CA" sz="1100" b="1" i="0" u="none" strike="noStrike" dirty="0">
                        <a:solidFill>
                          <a:srgbClr val="000000"/>
                        </a:solidFill>
                        <a:effectLst/>
                        <a:latin typeface="Trebuchet MS" panose="020B0603020202020204" pitchFamily="34" charset="0"/>
                      </a:endParaRPr>
                    </a:p>
                  </a:txBody>
                  <a:tcPr marL="0" marR="0" marT="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01576586"/>
                  </a:ext>
                </a:extLst>
              </a:tr>
              <a:tr h="253666">
                <a:tc>
                  <a:txBody>
                    <a:bodyPr/>
                    <a:lstStyle/>
                    <a:p>
                      <a:pPr algn="l" fontAlgn="b"/>
                      <a:endParaRPr lang="en-CA" sz="1100" b="1" i="0" u="none" strike="noStrike" dirty="0">
                        <a:solidFill>
                          <a:srgbClr val="000000"/>
                        </a:solidFill>
                        <a:effectLst/>
                        <a:latin typeface="Trebuchet MS" panose="020B0603020202020204" pitchFamily="34" charset="0"/>
                      </a:endParaRPr>
                    </a:p>
                  </a:txBody>
                  <a:tcPr marL="0" marR="0" marT="0" marB="0" anchor="b"/>
                </a:tc>
                <a:tc>
                  <a:txBody>
                    <a:bodyPr/>
                    <a:lstStyle/>
                    <a:p>
                      <a:pPr algn="r" fontAlgn="b"/>
                      <a:endParaRPr lang="en-CA" sz="1100" b="1" i="0" u="none" strike="noStrike">
                        <a:solidFill>
                          <a:srgbClr val="0000FF"/>
                        </a:solidFill>
                        <a:effectLst/>
                        <a:latin typeface="Trebuchet MS" panose="020B0603020202020204" pitchFamily="34" charset="0"/>
                      </a:endParaRPr>
                    </a:p>
                  </a:txBody>
                  <a:tcPr marL="0" marR="0" marT="0" marB="0" anchor="b"/>
                </a:tc>
                <a:tc>
                  <a:txBody>
                    <a:bodyPr/>
                    <a:lstStyle/>
                    <a:p>
                      <a:pPr algn="r" fontAlgn="b"/>
                      <a:endParaRPr lang="en-CA" sz="1100" b="1" i="0" u="none" strike="noStrike">
                        <a:solidFill>
                          <a:srgbClr val="0000FF"/>
                        </a:solidFill>
                        <a:effectLst/>
                        <a:latin typeface="Trebuchet MS" panose="020B0603020202020204" pitchFamily="34" charset="0"/>
                      </a:endParaRPr>
                    </a:p>
                  </a:txBody>
                  <a:tcPr marL="0" marR="0" marT="0" marB="0" anchor="b"/>
                </a:tc>
                <a:tc>
                  <a:txBody>
                    <a:bodyPr/>
                    <a:lstStyle/>
                    <a:p>
                      <a:pPr algn="r" fontAlgn="b"/>
                      <a:endParaRPr lang="en-CA" sz="1100" b="1" i="0" u="none" strike="noStrike" dirty="0">
                        <a:solidFill>
                          <a:srgbClr val="0000FF"/>
                        </a:solidFill>
                        <a:effectLst/>
                        <a:latin typeface="Trebuchet MS" panose="020B0603020202020204" pitchFamily="34" charset="0"/>
                      </a:endParaRPr>
                    </a:p>
                  </a:txBody>
                  <a:tcPr marL="0" marR="0" marT="0" marB="0" anchor="b"/>
                </a:tc>
                <a:tc>
                  <a:txBody>
                    <a:bodyPr/>
                    <a:lstStyle/>
                    <a:p>
                      <a:pPr algn="r" fontAlgn="b"/>
                      <a:endParaRPr lang="en-CA" sz="1100" b="1" i="0" u="none" strike="noStrike">
                        <a:solidFill>
                          <a:srgbClr val="000000"/>
                        </a:solidFill>
                        <a:effectLst/>
                        <a:latin typeface="Trebuchet MS" panose="020B0603020202020204" pitchFamily="34" charset="0"/>
                      </a:endParaRPr>
                    </a:p>
                  </a:txBody>
                  <a:tcPr marL="0" marR="0" marT="0" marB="0" anchor="b"/>
                </a:tc>
                <a:tc>
                  <a:txBody>
                    <a:bodyPr/>
                    <a:lstStyle/>
                    <a:p>
                      <a:pPr algn="r" fontAlgn="b"/>
                      <a:endParaRPr lang="en-CA" sz="1100" b="1" i="0" u="none" strike="noStrike">
                        <a:solidFill>
                          <a:srgbClr val="000000"/>
                        </a:solidFill>
                        <a:effectLst/>
                        <a:latin typeface="Trebuchet MS" panose="020B0603020202020204" pitchFamily="34" charset="0"/>
                      </a:endParaRPr>
                    </a:p>
                  </a:txBody>
                  <a:tcPr marL="0" marR="0" marT="0" marB="0" anchor="b"/>
                </a:tc>
                <a:tc>
                  <a:txBody>
                    <a:bodyPr/>
                    <a:lstStyle/>
                    <a:p>
                      <a:pPr algn="r" fontAlgn="b"/>
                      <a:endParaRPr lang="en-CA" sz="1100" b="1" i="0" u="none" strike="noStrike">
                        <a:solidFill>
                          <a:srgbClr val="000000"/>
                        </a:solidFill>
                        <a:effectLst/>
                        <a:latin typeface="Trebuchet MS" panose="020B0603020202020204" pitchFamily="34" charset="0"/>
                      </a:endParaRPr>
                    </a:p>
                  </a:txBody>
                  <a:tcPr marL="0" marR="0" marT="0" marB="0" anchor="b"/>
                </a:tc>
                <a:tc>
                  <a:txBody>
                    <a:bodyPr/>
                    <a:lstStyle/>
                    <a:p>
                      <a:pPr algn="r" fontAlgn="b"/>
                      <a:endParaRPr lang="en-CA" sz="1100" b="1" i="0" u="none" strike="noStrike" dirty="0">
                        <a:solidFill>
                          <a:srgbClr val="000000"/>
                        </a:solidFill>
                        <a:effectLst/>
                        <a:latin typeface="Trebuchet MS" panose="020B0603020202020204" pitchFamily="34" charset="0"/>
                      </a:endParaRPr>
                    </a:p>
                  </a:txBody>
                  <a:tcPr marL="0" marR="0" marT="0" marB="0" anchor="b"/>
                </a:tc>
                <a:tc>
                  <a:txBody>
                    <a:bodyPr/>
                    <a:lstStyle/>
                    <a:p>
                      <a:pPr algn="r" fontAlgn="b"/>
                      <a:endParaRPr lang="en-CA" sz="1100" b="1" i="0" u="none" strike="noStrike" dirty="0">
                        <a:solidFill>
                          <a:srgbClr val="000000"/>
                        </a:solidFill>
                        <a:effectLst/>
                        <a:latin typeface="Trebuchet MS" panose="020B0603020202020204" pitchFamily="34" charset="0"/>
                      </a:endParaRPr>
                    </a:p>
                  </a:txBody>
                  <a:tcPr marL="0" marR="0" marT="0" marB="0" anchor="b"/>
                </a:tc>
                <a:extLst>
                  <a:ext uri="{0D108BD9-81ED-4DB2-BD59-A6C34878D82A}">
                    <a16:rowId xmlns:a16="http://schemas.microsoft.com/office/drawing/2014/main" val="16522556"/>
                  </a:ext>
                </a:extLst>
              </a:tr>
              <a:tr h="253666">
                <a:tc>
                  <a:txBody>
                    <a:bodyPr/>
                    <a:lstStyle/>
                    <a:p>
                      <a:pPr algn="l" fontAlgn="b"/>
                      <a:r>
                        <a:rPr lang="en-CA" sz="1100" b="0" i="0" u="none" strike="noStrike" dirty="0">
                          <a:solidFill>
                            <a:srgbClr val="000000"/>
                          </a:solidFill>
                          <a:effectLst/>
                          <a:latin typeface="Trebuchet MS" panose="020B0603020202020204" pitchFamily="34" charset="0"/>
                        </a:rPr>
                        <a:t>  + Depreciation &amp; amortization</a:t>
                      </a:r>
                    </a:p>
                  </a:txBody>
                  <a:tcPr marL="9525" marR="9525" marT="9525" marB="0" anchor="b"/>
                </a:tc>
                <a:tc>
                  <a:txBody>
                    <a:bodyPr/>
                    <a:lstStyle/>
                    <a:p>
                      <a:pPr algn="r" fontAlgn="b"/>
                      <a:r>
                        <a:rPr lang="en-CA" sz="1100" b="0" i="0" u="none" strike="noStrike" dirty="0">
                          <a:solidFill>
                            <a:srgbClr val="0000FF"/>
                          </a:solidFill>
                          <a:effectLst/>
                          <a:latin typeface="Trebuchet MS" panose="020B0603020202020204" pitchFamily="34" charset="0"/>
                        </a:rPr>
                        <a:t>108.0</a:t>
                      </a:r>
                    </a:p>
                  </a:txBody>
                  <a:tcPr marL="9525" marR="9525" marT="9525" marB="0" anchor="b"/>
                </a:tc>
                <a:tc>
                  <a:txBody>
                    <a:bodyPr/>
                    <a:lstStyle/>
                    <a:p>
                      <a:pPr algn="r" fontAlgn="b"/>
                      <a:r>
                        <a:rPr lang="en-CA" sz="1100" b="0" i="0" u="none" strike="noStrike" dirty="0">
                          <a:solidFill>
                            <a:srgbClr val="0000FF"/>
                          </a:solidFill>
                          <a:effectLst/>
                          <a:latin typeface="Trebuchet MS" panose="020B0603020202020204" pitchFamily="34" charset="0"/>
                        </a:rPr>
                        <a:t>122.4</a:t>
                      </a:r>
                    </a:p>
                  </a:txBody>
                  <a:tcPr marL="9525" marR="9525" marT="9525" marB="0" anchor="b"/>
                </a:tc>
                <a:tc>
                  <a:txBody>
                    <a:bodyPr/>
                    <a:lstStyle/>
                    <a:p>
                      <a:pPr algn="r" fontAlgn="b"/>
                      <a:r>
                        <a:rPr lang="en-CA" sz="1100" b="0" i="0" u="none" strike="noStrike" dirty="0">
                          <a:solidFill>
                            <a:srgbClr val="0000FF"/>
                          </a:solidFill>
                          <a:effectLst/>
                          <a:latin typeface="Trebuchet MS" panose="020B0603020202020204" pitchFamily="34" charset="0"/>
                        </a:rPr>
                        <a:t>161.8</a:t>
                      </a:r>
                    </a:p>
                  </a:txBody>
                  <a:tcPr marL="9525" marR="9525" marT="9525" marB="0" anchor="b"/>
                </a:tc>
                <a:tc>
                  <a:txBody>
                    <a:bodyPr/>
                    <a:lstStyle/>
                    <a:p>
                      <a:pPr algn="r" fontAlgn="b"/>
                      <a:r>
                        <a:rPr lang="en-CA" sz="1100" b="0" i="0" u="none" strike="noStrike">
                          <a:solidFill>
                            <a:schemeClr val="tx1"/>
                          </a:solidFill>
                          <a:effectLst/>
                          <a:latin typeface="Trebuchet MS" panose="020B0603020202020204" pitchFamily="34" charset="0"/>
                        </a:rPr>
                        <a:t>179.3</a:t>
                      </a:r>
                    </a:p>
                  </a:txBody>
                  <a:tcPr marL="9525" marR="9525" marT="9525" marB="0" anchor="b"/>
                </a:tc>
                <a:tc>
                  <a:txBody>
                    <a:bodyPr/>
                    <a:lstStyle/>
                    <a:p>
                      <a:pPr algn="r" fontAlgn="b"/>
                      <a:r>
                        <a:rPr lang="en-CA" sz="1100" b="0" i="0" u="none" strike="noStrike">
                          <a:solidFill>
                            <a:schemeClr val="tx1"/>
                          </a:solidFill>
                          <a:effectLst/>
                          <a:latin typeface="Trebuchet MS" panose="020B0603020202020204" pitchFamily="34" charset="0"/>
                        </a:rPr>
                        <a:t>198.3</a:t>
                      </a:r>
                    </a:p>
                  </a:txBody>
                  <a:tcPr marL="9525" marR="9525" marT="9525" marB="0" anchor="b"/>
                </a:tc>
                <a:tc>
                  <a:txBody>
                    <a:bodyPr/>
                    <a:lstStyle/>
                    <a:p>
                      <a:pPr algn="r" fontAlgn="b"/>
                      <a:r>
                        <a:rPr lang="en-CA" sz="1100" b="0" i="0" u="none" strike="noStrike">
                          <a:solidFill>
                            <a:schemeClr val="tx1"/>
                          </a:solidFill>
                          <a:effectLst/>
                          <a:latin typeface="Trebuchet MS" panose="020B0603020202020204" pitchFamily="34" charset="0"/>
                        </a:rPr>
                        <a:t>219.1</a:t>
                      </a:r>
                    </a:p>
                  </a:txBody>
                  <a:tcPr marL="9525" marR="9525" marT="9525" marB="0" anchor="b"/>
                </a:tc>
                <a:tc>
                  <a:txBody>
                    <a:bodyPr/>
                    <a:lstStyle/>
                    <a:p>
                      <a:pPr algn="r" fontAlgn="b"/>
                      <a:r>
                        <a:rPr lang="en-CA" sz="1100" b="0" i="0" u="none" strike="noStrike">
                          <a:solidFill>
                            <a:schemeClr val="tx1"/>
                          </a:solidFill>
                          <a:effectLst/>
                          <a:latin typeface="Trebuchet MS" panose="020B0603020202020204" pitchFamily="34" charset="0"/>
                        </a:rPr>
                        <a:t>241.9</a:t>
                      </a:r>
                    </a:p>
                  </a:txBody>
                  <a:tcPr marL="9525" marR="9525" marT="9525" marB="0" anchor="b"/>
                </a:tc>
                <a:tc>
                  <a:txBody>
                    <a:bodyPr/>
                    <a:lstStyle/>
                    <a:p>
                      <a:pPr algn="r" fontAlgn="b"/>
                      <a:r>
                        <a:rPr lang="en-CA" sz="1100" b="0" i="0" u="none" strike="noStrike">
                          <a:solidFill>
                            <a:schemeClr val="tx1"/>
                          </a:solidFill>
                          <a:effectLst/>
                          <a:latin typeface="Trebuchet MS" panose="020B0603020202020204" pitchFamily="34" charset="0"/>
                        </a:rPr>
                        <a:t>266.8</a:t>
                      </a:r>
                    </a:p>
                  </a:txBody>
                  <a:tcPr marL="9525" marR="9525" marT="9525" marB="0" anchor="b"/>
                </a:tc>
                <a:extLst>
                  <a:ext uri="{0D108BD9-81ED-4DB2-BD59-A6C34878D82A}">
                    <a16:rowId xmlns:a16="http://schemas.microsoft.com/office/drawing/2014/main" val="937279222"/>
                  </a:ext>
                </a:extLst>
              </a:tr>
              <a:tr h="253666">
                <a:tc>
                  <a:txBody>
                    <a:bodyPr/>
                    <a:lstStyle/>
                    <a:p>
                      <a:pPr algn="l" fontAlgn="b"/>
                      <a:r>
                        <a:rPr lang="en-CA" sz="1100" b="1" i="0" u="none" strike="noStrike">
                          <a:solidFill>
                            <a:srgbClr val="000000"/>
                          </a:solidFill>
                          <a:effectLst/>
                          <a:latin typeface="Trebuchet MS" panose="020B0603020202020204" pitchFamily="34" charset="0"/>
                        </a:rPr>
                        <a:t>EBITDA</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564.0</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828.2</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1,050.9</a:t>
                      </a:r>
                    </a:p>
                  </a:txBody>
                  <a:tcPr marL="9525" marR="9525" marT="9525" marB="0" anchor="b"/>
                </a:tc>
                <a:tc>
                  <a:txBody>
                    <a:bodyPr/>
                    <a:lstStyle/>
                    <a:p>
                      <a:pPr algn="r" fontAlgn="b"/>
                      <a:r>
                        <a:rPr lang="en-CA" sz="1100" b="0" i="0" u="none" strike="noStrike">
                          <a:solidFill>
                            <a:schemeClr val="tx1"/>
                          </a:solidFill>
                          <a:effectLst/>
                          <a:latin typeface="Trebuchet MS" panose="020B0603020202020204" pitchFamily="34" charset="0"/>
                        </a:rPr>
                        <a:t>1,059.6</a:t>
                      </a:r>
                    </a:p>
                  </a:txBody>
                  <a:tcPr marL="9525" marR="9525" marT="9525" marB="0" anchor="b"/>
                </a:tc>
                <a:tc>
                  <a:txBody>
                    <a:bodyPr/>
                    <a:lstStyle/>
                    <a:p>
                      <a:pPr algn="r" fontAlgn="b"/>
                      <a:r>
                        <a:rPr lang="en-CA" sz="1100" b="0" i="0" u="none" strike="noStrike">
                          <a:solidFill>
                            <a:schemeClr val="tx1"/>
                          </a:solidFill>
                          <a:effectLst/>
                          <a:latin typeface="Trebuchet MS" panose="020B0603020202020204" pitchFamily="34" charset="0"/>
                        </a:rPr>
                        <a:t>1,382.2</a:t>
                      </a:r>
                    </a:p>
                  </a:txBody>
                  <a:tcPr marL="9525" marR="9525" marT="9525" marB="0" anchor="b"/>
                </a:tc>
                <a:tc>
                  <a:txBody>
                    <a:bodyPr/>
                    <a:lstStyle/>
                    <a:p>
                      <a:pPr algn="r" fontAlgn="b"/>
                      <a:r>
                        <a:rPr lang="en-CA" sz="1100" b="0" i="0" u="none" strike="noStrike">
                          <a:solidFill>
                            <a:schemeClr val="tx1"/>
                          </a:solidFill>
                          <a:effectLst/>
                          <a:latin typeface="Trebuchet MS" panose="020B0603020202020204" pitchFamily="34" charset="0"/>
                        </a:rPr>
                        <a:t>1,716.6</a:t>
                      </a:r>
                    </a:p>
                  </a:txBody>
                  <a:tcPr marL="9525" marR="9525" marT="9525" marB="0" anchor="b"/>
                </a:tc>
                <a:tc>
                  <a:txBody>
                    <a:bodyPr/>
                    <a:lstStyle/>
                    <a:p>
                      <a:pPr algn="r" fontAlgn="b"/>
                      <a:r>
                        <a:rPr lang="en-CA" sz="1100" b="0" i="0" u="none" strike="noStrike">
                          <a:solidFill>
                            <a:schemeClr val="tx1"/>
                          </a:solidFill>
                          <a:effectLst/>
                          <a:latin typeface="Trebuchet MS" panose="020B0603020202020204" pitchFamily="34" charset="0"/>
                        </a:rPr>
                        <a:t>2,032.7</a:t>
                      </a:r>
                    </a:p>
                  </a:txBody>
                  <a:tcPr marL="9525" marR="9525" marT="9525" marB="0" anchor="b"/>
                </a:tc>
                <a:tc>
                  <a:txBody>
                    <a:bodyPr/>
                    <a:lstStyle/>
                    <a:p>
                      <a:pPr algn="r" fontAlgn="b"/>
                      <a:r>
                        <a:rPr lang="en-CA" sz="1100" b="0" i="0" u="none" strike="noStrike">
                          <a:solidFill>
                            <a:schemeClr val="tx1"/>
                          </a:solidFill>
                          <a:effectLst/>
                          <a:latin typeface="Trebuchet MS" panose="020B0603020202020204" pitchFamily="34" charset="0"/>
                        </a:rPr>
                        <a:t>2,433.8</a:t>
                      </a:r>
                    </a:p>
                  </a:txBody>
                  <a:tcPr marL="9525" marR="9525" marT="9525" marB="0" anchor="b"/>
                </a:tc>
                <a:extLst>
                  <a:ext uri="{0D108BD9-81ED-4DB2-BD59-A6C34878D82A}">
                    <a16:rowId xmlns:a16="http://schemas.microsoft.com/office/drawing/2014/main" val="1362527717"/>
                  </a:ext>
                </a:extLst>
              </a:tr>
              <a:tr h="253666">
                <a:tc>
                  <a:txBody>
                    <a:bodyPr/>
                    <a:lstStyle/>
                    <a:p>
                      <a:pPr algn="l" fontAlgn="b"/>
                      <a:r>
                        <a:rPr lang="en-CA" sz="1100" b="0" i="0" u="none" strike="noStrike">
                          <a:solidFill>
                            <a:srgbClr val="000000"/>
                          </a:solidFill>
                          <a:effectLst/>
                          <a:latin typeface="Trebuchet MS" panose="020B0603020202020204" pitchFamily="34" charset="0"/>
                        </a:rPr>
                        <a:t>  + Stock based compensation</a:t>
                      </a:r>
                    </a:p>
                  </a:txBody>
                  <a:tcPr marL="9525" marR="9525" marT="9525" marB="0" anchor="b"/>
                </a:tc>
                <a:tc>
                  <a:txBody>
                    <a:bodyPr/>
                    <a:lstStyle/>
                    <a:p>
                      <a:pPr algn="r" fontAlgn="b"/>
                      <a:r>
                        <a:rPr lang="en-CA" sz="1100" b="0" i="0" u="none" strike="noStrike">
                          <a:solidFill>
                            <a:srgbClr val="0000FF"/>
                          </a:solidFill>
                          <a:effectLst/>
                          <a:latin typeface="Trebuchet MS" panose="020B0603020202020204" pitchFamily="34" charset="0"/>
                        </a:rPr>
                        <a:t>17.6</a:t>
                      </a:r>
                    </a:p>
                  </a:txBody>
                  <a:tcPr marL="9525" marR="9525" marT="9525" marB="0" anchor="b"/>
                </a:tc>
                <a:tc>
                  <a:txBody>
                    <a:bodyPr/>
                    <a:lstStyle/>
                    <a:p>
                      <a:pPr algn="r" fontAlgn="b"/>
                      <a:r>
                        <a:rPr lang="en-CA" sz="1100" b="0" i="0" u="none" strike="noStrike" dirty="0">
                          <a:solidFill>
                            <a:srgbClr val="0000FF"/>
                          </a:solidFill>
                          <a:effectLst/>
                          <a:latin typeface="Trebuchet MS" panose="020B0603020202020204" pitchFamily="34" charset="0"/>
                        </a:rPr>
                        <a:t>28.6</a:t>
                      </a:r>
                    </a:p>
                  </a:txBody>
                  <a:tcPr marL="9525" marR="9525" marT="9525" marB="0" anchor="b"/>
                </a:tc>
                <a:tc>
                  <a:txBody>
                    <a:bodyPr/>
                    <a:lstStyle/>
                    <a:p>
                      <a:pPr algn="r" fontAlgn="b"/>
                      <a:r>
                        <a:rPr lang="en-CA" sz="1100" b="0" i="0" u="none" strike="noStrike" dirty="0">
                          <a:solidFill>
                            <a:srgbClr val="0000FF"/>
                          </a:solidFill>
                          <a:effectLst/>
                          <a:latin typeface="Trebuchet MS" panose="020B0603020202020204" pitchFamily="34" charset="0"/>
                        </a:rPr>
                        <a:t>45.6</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51.0</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61.9</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74.3</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87.7</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103.5</a:t>
                      </a:r>
                    </a:p>
                  </a:txBody>
                  <a:tcPr marL="9525" marR="9525" marT="9525" marB="0" anchor="b"/>
                </a:tc>
                <a:extLst>
                  <a:ext uri="{0D108BD9-81ED-4DB2-BD59-A6C34878D82A}">
                    <a16:rowId xmlns:a16="http://schemas.microsoft.com/office/drawing/2014/main" val="2571062128"/>
                  </a:ext>
                </a:extLst>
              </a:tr>
              <a:tr h="253666">
                <a:tc>
                  <a:txBody>
                    <a:bodyPr/>
                    <a:lstStyle/>
                    <a:p>
                      <a:pPr algn="l" fontAlgn="b"/>
                      <a:r>
                        <a:rPr lang="en-CA" sz="1100" b="1" i="0" u="none" strike="noStrike">
                          <a:solidFill>
                            <a:srgbClr val="000000"/>
                          </a:solidFill>
                          <a:effectLst/>
                          <a:latin typeface="Trebuchet MS" panose="020B0603020202020204" pitchFamily="34" charset="0"/>
                        </a:rPr>
                        <a:t>Adjusted EBITDA </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581.6</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856.8</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1,096.5</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1,110.6</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1,444.1</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1,790.9</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2,120.4</a:t>
                      </a:r>
                    </a:p>
                  </a:txBody>
                  <a:tcPr marL="9525" marR="9525" marT="9525" marB="0" anchor="b"/>
                </a:tc>
                <a:tc>
                  <a:txBody>
                    <a:bodyPr/>
                    <a:lstStyle/>
                    <a:p>
                      <a:pPr algn="r" fontAlgn="b"/>
                      <a:r>
                        <a:rPr lang="en-CA" sz="1100" b="0" i="0" u="none" strike="noStrike" dirty="0">
                          <a:solidFill>
                            <a:schemeClr val="tx1"/>
                          </a:solidFill>
                          <a:effectLst/>
                          <a:latin typeface="Trebuchet MS" panose="020B0603020202020204" pitchFamily="34" charset="0"/>
                        </a:rPr>
                        <a:t>2,537.2</a:t>
                      </a:r>
                    </a:p>
                  </a:txBody>
                  <a:tcPr marL="9525" marR="9525" marT="9525" marB="0" anchor="b"/>
                </a:tc>
                <a:extLst>
                  <a:ext uri="{0D108BD9-81ED-4DB2-BD59-A6C34878D82A}">
                    <a16:rowId xmlns:a16="http://schemas.microsoft.com/office/drawing/2014/main" val="1099691755"/>
                  </a:ext>
                </a:extLst>
              </a:tr>
            </a:tbl>
          </a:graphicData>
        </a:graphic>
      </p:graphicFrame>
    </p:spTree>
    <p:extLst>
      <p:ext uri="{BB962C8B-B14F-4D97-AF65-F5344CB8AC3E}">
        <p14:creationId xmlns:p14="http://schemas.microsoft.com/office/powerpoint/2010/main" val="1795793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000D-8431-4BA3-8F36-4EB24BB7B0C8}"/>
              </a:ext>
            </a:extLst>
          </p:cNvPr>
          <p:cNvSpPr>
            <a:spLocks noGrp="1"/>
          </p:cNvSpPr>
          <p:nvPr>
            <p:ph type="title"/>
          </p:nvPr>
        </p:nvSpPr>
        <p:spPr/>
        <p:txBody>
          <a:bodyPr>
            <a:normAutofit/>
          </a:bodyPr>
          <a:lstStyle/>
          <a:p>
            <a:r>
              <a:rPr lang="en-CA" sz="3200" dirty="0">
                <a:latin typeface="Trebuchet MS" panose="020B0603020202020204" pitchFamily="34" charset="0"/>
              </a:rPr>
              <a:t>Extra Notes</a:t>
            </a:r>
          </a:p>
        </p:txBody>
      </p:sp>
      <p:graphicFrame>
        <p:nvGraphicFramePr>
          <p:cNvPr id="6" name="Table 5">
            <a:extLst>
              <a:ext uri="{FF2B5EF4-FFF2-40B4-BE49-F238E27FC236}">
                <a16:creationId xmlns:a16="http://schemas.microsoft.com/office/drawing/2014/main" id="{238D6024-7C6E-4AED-8060-53DABF9FC896}"/>
              </a:ext>
            </a:extLst>
          </p:cNvPr>
          <p:cNvGraphicFramePr>
            <a:graphicFrameLocks noGrp="1"/>
          </p:cNvGraphicFramePr>
          <p:nvPr>
            <p:extLst>
              <p:ext uri="{D42A27DB-BD31-4B8C-83A1-F6EECF244321}">
                <p14:modId xmlns:p14="http://schemas.microsoft.com/office/powerpoint/2010/main" val="2277601414"/>
              </p:ext>
            </p:extLst>
          </p:nvPr>
        </p:nvGraphicFramePr>
        <p:xfrm>
          <a:off x="720750" y="3965912"/>
          <a:ext cx="10503721" cy="1844840"/>
        </p:xfrm>
        <a:graphic>
          <a:graphicData uri="http://schemas.openxmlformats.org/drawingml/2006/table">
            <a:tbl>
              <a:tblPr>
                <a:tableStyleId>{2D5ABB26-0587-4C30-8999-92F81FD0307C}</a:tableStyleId>
              </a:tblPr>
              <a:tblGrid>
                <a:gridCol w="2899274">
                  <a:extLst>
                    <a:ext uri="{9D8B030D-6E8A-4147-A177-3AD203B41FA5}">
                      <a16:colId xmlns:a16="http://schemas.microsoft.com/office/drawing/2014/main" val="2064468752"/>
                    </a:ext>
                  </a:extLst>
                </a:gridCol>
                <a:gridCol w="909094">
                  <a:extLst>
                    <a:ext uri="{9D8B030D-6E8A-4147-A177-3AD203B41FA5}">
                      <a16:colId xmlns:a16="http://schemas.microsoft.com/office/drawing/2014/main" val="3978973023"/>
                    </a:ext>
                  </a:extLst>
                </a:gridCol>
                <a:gridCol w="933664">
                  <a:extLst>
                    <a:ext uri="{9D8B030D-6E8A-4147-A177-3AD203B41FA5}">
                      <a16:colId xmlns:a16="http://schemas.microsoft.com/office/drawing/2014/main" val="3845841213"/>
                    </a:ext>
                  </a:extLst>
                </a:gridCol>
                <a:gridCol w="958234">
                  <a:extLst>
                    <a:ext uri="{9D8B030D-6E8A-4147-A177-3AD203B41FA5}">
                      <a16:colId xmlns:a16="http://schemas.microsoft.com/office/drawing/2014/main" val="84016887"/>
                    </a:ext>
                  </a:extLst>
                </a:gridCol>
                <a:gridCol w="933664">
                  <a:extLst>
                    <a:ext uri="{9D8B030D-6E8A-4147-A177-3AD203B41FA5}">
                      <a16:colId xmlns:a16="http://schemas.microsoft.com/office/drawing/2014/main" val="3294200067"/>
                    </a:ext>
                  </a:extLst>
                </a:gridCol>
                <a:gridCol w="958234">
                  <a:extLst>
                    <a:ext uri="{9D8B030D-6E8A-4147-A177-3AD203B41FA5}">
                      <a16:colId xmlns:a16="http://schemas.microsoft.com/office/drawing/2014/main" val="2823890144"/>
                    </a:ext>
                  </a:extLst>
                </a:gridCol>
                <a:gridCol w="970519">
                  <a:extLst>
                    <a:ext uri="{9D8B030D-6E8A-4147-A177-3AD203B41FA5}">
                      <a16:colId xmlns:a16="http://schemas.microsoft.com/office/drawing/2014/main" val="4057992061"/>
                    </a:ext>
                  </a:extLst>
                </a:gridCol>
                <a:gridCol w="970519">
                  <a:extLst>
                    <a:ext uri="{9D8B030D-6E8A-4147-A177-3AD203B41FA5}">
                      <a16:colId xmlns:a16="http://schemas.microsoft.com/office/drawing/2014/main" val="3362042286"/>
                    </a:ext>
                  </a:extLst>
                </a:gridCol>
                <a:gridCol w="970519">
                  <a:extLst>
                    <a:ext uri="{9D8B030D-6E8A-4147-A177-3AD203B41FA5}">
                      <a16:colId xmlns:a16="http://schemas.microsoft.com/office/drawing/2014/main" val="128090871"/>
                    </a:ext>
                  </a:extLst>
                </a:gridCol>
              </a:tblGrid>
              <a:tr h="203270">
                <a:tc gridSpan="9">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CA" sz="1400" b="0" u="none" strike="noStrike" dirty="0">
                          <a:solidFill>
                            <a:schemeClr val="bg1"/>
                          </a:solidFill>
                          <a:effectLst/>
                          <a:latin typeface="Trebuchet MS" panose="020B0603020202020204" pitchFamily="34" charset="0"/>
                        </a:rPr>
                        <a:t>Property, Plant, and Equipment </a:t>
                      </a:r>
                      <a:endParaRPr lang="en-CA" sz="1400" b="0" i="0" u="none" strike="noStrike" dirty="0">
                        <a:solidFill>
                          <a:schemeClr val="bg1"/>
                        </a:solidFill>
                        <a:effectLst/>
                        <a:latin typeface="Trebuchet MS" panose="020B0603020202020204" pitchFamily="34" charset="0"/>
                      </a:endParaRPr>
                    </a:p>
                  </a:txBody>
                  <a:tcPr marL="9224" marR="9224" marT="9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D41935"/>
                    </a:solidFill>
                  </a:tcPr>
                </a:tc>
                <a:tc hMerge="1">
                  <a:txBody>
                    <a:bodyPr/>
                    <a:lstStyle/>
                    <a:p>
                      <a:pPr algn="l" fontAlgn="b"/>
                      <a:endParaRPr lang="en-CA" sz="1100" b="0" i="0" u="none" strike="noStrike" dirty="0">
                        <a:solidFill>
                          <a:srgbClr val="000000"/>
                        </a:solidFill>
                        <a:effectLst/>
                        <a:latin typeface="Arial" panose="020B0604020202020204" pitchFamily="34" charset="0"/>
                      </a:endParaRPr>
                    </a:p>
                  </a:txBody>
                  <a:tcPr marL="9224" marR="9224" marT="9224" marB="0" anchor="b"/>
                </a:tc>
                <a:tc hMerge="1">
                  <a:txBody>
                    <a:bodyPr/>
                    <a:lstStyle/>
                    <a:p>
                      <a:pPr algn="l" fontAlgn="b"/>
                      <a:endParaRPr lang="en-CA" sz="1100" b="0" i="0" u="none" strike="noStrike" dirty="0">
                        <a:solidFill>
                          <a:srgbClr val="000000"/>
                        </a:solidFill>
                        <a:effectLst/>
                        <a:latin typeface="Arial" panose="020B0604020202020204" pitchFamily="34" charset="0"/>
                      </a:endParaRPr>
                    </a:p>
                  </a:txBody>
                  <a:tcPr marL="9224" marR="9224" marT="9224" marB="0" anchor="b"/>
                </a:tc>
                <a:tc hMerge="1">
                  <a:txBody>
                    <a:bodyPr/>
                    <a:lstStyle/>
                    <a:p>
                      <a:pPr algn="l" fontAlgn="b"/>
                      <a:endParaRPr lang="en-CA" sz="1100" b="0" i="0" u="none" strike="noStrike" dirty="0">
                        <a:solidFill>
                          <a:srgbClr val="000000"/>
                        </a:solidFill>
                        <a:effectLst/>
                        <a:latin typeface="Arial" panose="020B0604020202020204" pitchFamily="34" charset="0"/>
                      </a:endParaRPr>
                    </a:p>
                  </a:txBody>
                  <a:tcPr marL="9224" marR="9224" marT="9224" marB="0" anchor="b"/>
                </a:tc>
                <a:tc hMerge="1">
                  <a:txBody>
                    <a:bodyPr/>
                    <a:lstStyle/>
                    <a:p>
                      <a:pPr algn="l" fontAlgn="b"/>
                      <a:endParaRPr lang="en-CA" sz="1100" b="0" i="0" u="none" strike="noStrike" dirty="0">
                        <a:solidFill>
                          <a:srgbClr val="000000"/>
                        </a:solidFill>
                        <a:effectLst/>
                        <a:latin typeface="Arial" panose="020B0604020202020204" pitchFamily="34" charset="0"/>
                      </a:endParaRPr>
                    </a:p>
                  </a:txBody>
                  <a:tcPr marL="9224" marR="9224" marT="9224" marB="0" anchor="b"/>
                </a:tc>
                <a:tc hMerge="1">
                  <a:txBody>
                    <a:bodyPr/>
                    <a:lstStyle/>
                    <a:p>
                      <a:pPr algn="l" fontAlgn="b"/>
                      <a:endParaRPr lang="en-CA" sz="1100" b="0" i="0" u="none" strike="noStrike" dirty="0">
                        <a:solidFill>
                          <a:srgbClr val="000000"/>
                        </a:solidFill>
                        <a:effectLst/>
                        <a:latin typeface="Arial" panose="020B0604020202020204" pitchFamily="34" charset="0"/>
                      </a:endParaRPr>
                    </a:p>
                  </a:txBody>
                  <a:tcPr marL="9224" marR="9224" marT="9224" marB="0" anchor="b"/>
                </a:tc>
                <a:tc hMerge="1">
                  <a:txBody>
                    <a:bodyPr/>
                    <a:lstStyle/>
                    <a:p>
                      <a:pPr algn="l" fontAlgn="b"/>
                      <a:endParaRPr lang="en-CA" sz="1100" b="0" i="0" u="none" strike="noStrike" dirty="0">
                        <a:solidFill>
                          <a:srgbClr val="000000"/>
                        </a:solidFill>
                        <a:effectLst/>
                        <a:latin typeface="Arial" panose="020B0604020202020204" pitchFamily="34" charset="0"/>
                      </a:endParaRPr>
                    </a:p>
                  </a:txBody>
                  <a:tcPr marL="9224" marR="9224" marT="9224" marB="0" anchor="b"/>
                </a:tc>
                <a:tc hMerge="1">
                  <a:txBody>
                    <a:bodyPr/>
                    <a:lstStyle/>
                    <a:p>
                      <a:pPr algn="l" fontAlgn="b"/>
                      <a:endParaRPr lang="en-CA" sz="1100" b="0" i="0" u="none" strike="noStrike" dirty="0">
                        <a:solidFill>
                          <a:srgbClr val="000000"/>
                        </a:solidFill>
                        <a:effectLst/>
                        <a:latin typeface="Arial" panose="020B0604020202020204" pitchFamily="34" charset="0"/>
                      </a:endParaRPr>
                    </a:p>
                  </a:txBody>
                  <a:tcPr marL="9224" marR="9224" marT="9224" marB="0" anchor="b"/>
                </a:tc>
                <a:tc hMerge="1">
                  <a:txBody>
                    <a:bodyPr/>
                    <a:lstStyle/>
                    <a:p>
                      <a:pPr algn="l" fontAlgn="b"/>
                      <a:endParaRPr lang="en-CA" sz="1100" b="0" i="0" u="none" strike="noStrike" dirty="0">
                        <a:solidFill>
                          <a:srgbClr val="000000"/>
                        </a:solidFill>
                        <a:effectLst/>
                        <a:latin typeface="Arial" panose="020B0604020202020204" pitchFamily="34" charset="0"/>
                      </a:endParaRPr>
                    </a:p>
                  </a:txBody>
                  <a:tcPr marL="9224" marR="9224" marT="9224" marB="0" anchor="b"/>
                </a:tc>
                <a:extLst>
                  <a:ext uri="{0D108BD9-81ED-4DB2-BD59-A6C34878D82A}">
                    <a16:rowId xmlns:a16="http://schemas.microsoft.com/office/drawing/2014/main" val="1529443066"/>
                  </a:ext>
                </a:extLst>
              </a:tr>
              <a:tr h="175435">
                <a:tc>
                  <a:txBody>
                    <a:bodyPr/>
                    <a:lstStyle/>
                    <a:p>
                      <a:pPr algn="l" fontAlgn="b"/>
                      <a:r>
                        <a:rPr lang="en-US" sz="1100" u="none" strike="noStrike" dirty="0">
                          <a:solidFill>
                            <a:schemeClr val="bg1"/>
                          </a:solidFill>
                          <a:effectLst/>
                          <a:latin typeface="Trebuchet MS" panose="020B0603020202020204" pitchFamily="34" charset="0"/>
                        </a:rPr>
                        <a:t>In Millions of USD </a:t>
                      </a:r>
                      <a:endParaRPr lang="en-US" sz="1100" b="1" i="0" u="none" strike="noStrike" dirty="0">
                        <a:solidFill>
                          <a:schemeClr val="bg1"/>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2017</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2018</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2019</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2020E</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2021E</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a:solidFill>
                            <a:schemeClr val="bg1"/>
                          </a:solidFill>
                          <a:effectLst/>
                          <a:latin typeface="Trebuchet MS" panose="020B0603020202020204" pitchFamily="34" charset="0"/>
                        </a:rPr>
                        <a:t>FY 2022E</a:t>
                      </a:r>
                      <a:endParaRPr lang="en-CA" sz="1200" b="1" i="0" u="none" strike="noStrike">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2023E</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2024E</a:t>
                      </a:r>
                      <a:endParaRPr lang="en-CA" sz="1200" b="1" i="0" u="none" strike="noStrike" dirty="0">
                        <a:solidFill>
                          <a:schemeClr val="bg1"/>
                        </a:solidFill>
                        <a:effectLst/>
                        <a:latin typeface="Trebuchet MS" panose="020B0603020202020204" pitchFamily="34" charset="0"/>
                      </a:endParaRPr>
                    </a:p>
                  </a:txBody>
                  <a:tcPr marL="9224" marR="9224" marT="9224" marB="0" anchor="b">
                    <a:lnR w="12700" cap="flat" cmpd="sng" algn="ctr">
                      <a:solidFill>
                        <a:schemeClr val="tx1"/>
                      </a:solidFill>
                      <a:prstDash val="solid"/>
                      <a:round/>
                      <a:headEnd type="none" w="med" len="med"/>
                      <a:tailEnd type="none" w="med" len="med"/>
                    </a:lnR>
                    <a:solidFill>
                      <a:srgbClr val="D41935"/>
                    </a:solidFill>
                  </a:tcPr>
                </a:tc>
                <a:extLst>
                  <a:ext uri="{0D108BD9-81ED-4DB2-BD59-A6C34878D82A}">
                    <a16:rowId xmlns:a16="http://schemas.microsoft.com/office/drawing/2014/main" val="1341705404"/>
                  </a:ext>
                </a:extLst>
              </a:tr>
              <a:tr h="175435">
                <a:tc>
                  <a:txBody>
                    <a:bodyPr/>
                    <a:lstStyle/>
                    <a:p>
                      <a:pPr algn="l" fontAlgn="b"/>
                      <a:r>
                        <a:rPr lang="en-CA" sz="1100" u="none" strike="noStrike" dirty="0">
                          <a:solidFill>
                            <a:schemeClr val="bg1"/>
                          </a:solidFill>
                          <a:effectLst/>
                          <a:latin typeface="Trebuchet MS" panose="020B0603020202020204" pitchFamily="34" charset="0"/>
                        </a:rPr>
                        <a:t>12 Months Ending</a:t>
                      </a:r>
                      <a:endParaRPr lang="en-CA" sz="1100" b="1" i="0" u="none" strike="noStrike" dirty="0">
                        <a:solidFill>
                          <a:schemeClr val="bg1"/>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01/28/2018</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02/03/2019</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02/02/2020</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03/03/2021</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03/30/2022</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03/30/2023</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03/30/2024</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03/30/2025</a:t>
                      </a:r>
                      <a:endParaRPr lang="en-CA" sz="1200" b="1" i="0" u="none" strike="noStrike" dirty="0">
                        <a:solidFill>
                          <a:schemeClr val="bg1"/>
                        </a:solidFill>
                        <a:effectLst/>
                        <a:latin typeface="Trebuchet MS" panose="020B0603020202020204" pitchFamily="34" charset="0"/>
                      </a:endParaRPr>
                    </a:p>
                  </a:txBody>
                  <a:tcPr marL="9224" marR="9224" marT="9224" marB="0" anchor="b">
                    <a:lnR w="12700" cap="flat" cmpd="sng" algn="ctr">
                      <a:solidFill>
                        <a:schemeClr val="tx1"/>
                      </a:solidFill>
                      <a:prstDash val="solid"/>
                      <a:round/>
                      <a:headEnd type="none" w="med" len="med"/>
                      <a:tailEnd type="none" w="med" len="med"/>
                    </a:lnR>
                    <a:solidFill>
                      <a:srgbClr val="D41935"/>
                    </a:solidFill>
                  </a:tcPr>
                </a:tc>
                <a:extLst>
                  <a:ext uri="{0D108BD9-81ED-4DB2-BD59-A6C34878D82A}">
                    <a16:rowId xmlns:a16="http://schemas.microsoft.com/office/drawing/2014/main" val="551629506"/>
                  </a:ext>
                </a:extLst>
              </a:tr>
              <a:tr h="175435">
                <a:tc>
                  <a:txBody>
                    <a:bodyPr/>
                    <a:lstStyle/>
                    <a:p>
                      <a:pPr algn="l" fontAlgn="b"/>
                      <a:r>
                        <a:rPr lang="en-CA" sz="1100" u="none" strike="noStrike" dirty="0">
                          <a:effectLst/>
                          <a:latin typeface="Trebuchet MS" panose="020B0603020202020204" pitchFamily="34" charset="0"/>
                        </a:rPr>
                        <a:t>Beginning of period </a:t>
                      </a:r>
                      <a:endParaRPr lang="en-CA" sz="1100" b="0" i="0"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473.6</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567.2</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a:effectLst/>
                          <a:latin typeface="Trebuchet MS" panose="020B0603020202020204" pitchFamily="34" charset="0"/>
                        </a:rPr>
                        <a:t>671.7</a:t>
                      </a:r>
                      <a:endParaRPr lang="en-CA" sz="1100" b="0"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795.2</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920.9</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1048.5</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1177.5</a:t>
                      </a:r>
                      <a:endParaRPr lang="en-CA" sz="1100" b="0" i="0" u="none" strike="noStrike" dirty="0">
                        <a:solidFill>
                          <a:srgbClr val="000000"/>
                        </a:solidFill>
                        <a:effectLst/>
                        <a:latin typeface="Trebuchet MS" panose="020B0603020202020204" pitchFamily="34" charset="0"/>
                      </a:endParaRPr>
                    </a:p>
                  </a:txBody>
                  <a:tcPr marL="9224" marR="9224" marT="9224"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16325691"/>
                  </a:ext>
                </a:extLst>
              </a:tr>
              <a:tr h="175435">
                <a:tc>
                  <a:txBody>
                    <a:bodyPr/>
                    <a:lstStyle/>
                    <a:p>
                      <a:pPr algn="l" fontAlgn="b"/>
                      <a:r>
                        <a:rPr lang="en-CA" sz="1100" u="none" strike="noStrike" dirty="0">
                          <a:effectLst/>
                          <a:latin typeface="Trebuchet MS" panose="020B0603020202020204" pitchFamily="34" charset="0"/>
                        </a:rPr>
                        <a:t>Plus: Capital Expenditures</a:t>
                      </a:r>
                      <a:endParaRPr lang="en-CA" sz="1100" b="0" i="0"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r>
                        <a:rPr lang="en-CA" sz="1100" u="none" strike="noStrike" dirty="0">
                          <a:effectLst/>
                          <a:latin typeface="Trebuchet MS" panose="020B0603020202020204" pitchFamily="34" charset="0"/>
                        </a:rPr>
                        <a:t>157.9</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225.8</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283.0</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a:effectLst/>
                          <a:latin typeface="Trebuchet MS" panose="020B0603020202020204" pitchFamily="34" charset="0"/>
                        </a:rPr>
                        <a:t>302.8</a:t>
                      </a:r>
                      <a:endParaRPr lang="en-CA" sz="1100" b="0"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a:effectLst/>
                          <a:latin typeface="Trebuchet MS" panose="020B0603020202020204" pitchFamily="34" charset="0"/>
                        </a:rPr>
                        <a:t>324.0</a:t>
                      </a:r>
                      <a:endParaRPr lang="en-CA" sz="1100" b="0"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a:effectLst/>
                          <a:latin typeface="Trebuchet MS" panose="020B0603020202020204" pitchFamily="34" charset="0"/>
                        </a:rPr>
                        <a:t>346.7</a:t>
                      </a:r>
                      <a:endParaRPr lang="en-CA" sz="1100" b="0"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a:effectLst/>
                          <a:latin typeface="Trebuchet MS" panose="020B0603020202020204" pitchFamily="34" charset="0"/>
                        </a:rPr>
                        <a:t>371.0</a:t>
                      </a:r>
                      <a:endParaRPr lang="en-CA" sz="1100" b="0"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396.9</a:t>
                      </a:r>
                      <a:endParaRPr lang="en-CA" sz="1100" b="0" i="0" u="none" strike="noStrike" dirty="0">
                        <a:solidFill>
                          <a:srgbClr val="000000"/>
                        </a:solidFill>
                        <a:effectLst/>
                        <a:latin typeface="Trebuchet MS" panose="020B0603020202020204" pitchFamily="34" charset="0"/>
                      </a:endParaRPr>
                    </a:p>
                  </a:txBody>
                  <a:tcPr marL="9224" marR="9224" marT="9224"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69210376"/>
                  </a:ext>
                </a:extLst>
              </a:tr>
              <a:tr h="175435">
                <a:tc>
                  <a:txBody>
                    <a:bodyPr/>
                    <a:lstStyle/>
                    <a:p>
                      <a:pPr algn="l" fontAlgn="b"/>
                      <a:r>
                        <a:rPr lang="en-CA" sz="1100" u="none" strike="noStrike" dirty="0">
                          <a:effectLst/>
                          <a:latin typeface="Trebuchet MS" panose="020B0603020202020204" pitchFamily="34" charset="0"/>
                        </a:rPr>
                        <a:t>Less: Depreciation</a:t>
                      </a:r>
                      <a:endParaRPr lang="en-CA" sz="1100" b="0" i="0"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r>
                        <a:rPr lang="en-CA" sz="1100" u="none" strike="noStrike" dirty="0">
                          <a:effectLst/>
                          <a:latin typeface="Trebuchet MS" panose="020B0603020202020204" pitchFamily="34" charset="0"/>
                        </a:rPr>
                        <a:t>(108.2)</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a:effectLst/>
                          <a:latin typeface="Trebuchet MS" panose="020B0603020202020204" pitchFamily="34" charset="0"/>
                        </a:rPr>
                        <a:t>(122.5)</a:t>
                      </a:r>
                      <a:endParaRPr lang="en-CA" sz="1100" b="0"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(161.9)</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a:effectLst/>
                          <a:latin typeface="Trebuchet MS" panose="020B0603020202020204" pitchFamily="34" charset="0"/>
                        </a:rPr>
                        <a:t>(179.3)</a:t>
                      </a:r>
                      <a:endParaRPr lang="en-CA" sz="1100" b="0"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a:effectLst/>
                          <a:latin typeface="Trebuchet MS" panose="020B0603020202020204" pitchFamily="34" charset="0"/>
                        </a:rPr>
                        <a:t>(198.3)</a:t>
                      </a:r>
                      <a:endParaRPr lang="en-CA" sz="1100" b="0"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a:effectLst/>
                          <a:latin typeface="Trebuchet MS" panose="020B0603020202020204" pitchFamily="34" charset="0"/>
                        </a:rPr>
                        <a:t>(219.1)</a:t>
                      </a:r>
                      <a:endParaRPr lang="en-CA" sz="1100" b="0"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a:effectLst/>
                          <a:latin typeface="Trebuchet MS" panose="020B0603020202020204" pitchFamily="34" charset="0"/>
                        </a:rPr>
                        <a:t>(241.9)</a:t>
                      </a:r>
                      <a:endParaRPr lang="en-CA" sz="1100" b="0"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(266.8)</a:t>
                      </a:r>
                      <a:endParaRPr lang="en-CA" sz="1100" b="0" i="0" u="none" strike="noStrike" dirty="0">
                        <a:solidFill>
                          <a:srgbClr val="000000"/>
                        </a:solidFill>
                        <a:effectLst/>
                        <a:latin typeface="Trebuchet MS" panose="020B0603020202020204" pitchFamily="34" charset="0"/>
                      </a:endParaRPr>
                    </a:p>
                  </a:txBody>
                  <a:tcPr marL="9224" marR="9224" marT="9224"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3338519"/>
                  </a:ext>
                </a:extLst>
              </a:tr>
              <a:tr h="175435">
                <a:tc>
                  <a:txBody>
                    <a:bodyPr/>
                    <a:lstStyle/>
                    <a:p>
                      <a:pPr algn="l" fontAlgn="b"/>
                      <a:r>
                        <a:rPr lang="en-CA" sz="1100" u="none" strike="noStrike" dirty="0">
                          <a:effectLst/>
                          <a:latin typeface="Trebuchet MS" panose="020B0603020202020204" pitchFamily="34" charset="0"/>
                        </a:rPr>
                        <a:t>End of period </a:t>
                      </a:r>
                      <a:endParaRPr lang="en-CA" sz="1100" b="1" i="0"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r>
                        <a:rPr lang="en-CA" sz="1100" u="none" strike="noStrike" dirty="0">
                          <a:effectLst/>
                          <a:latin typeface="Trebuchet MS" panose="020B0603020202020204" pitchFamily="34" charset="0"/>
                        </a:rPr>
                        <a:t>473.6</a:t>
                      </a:r>
                      <a:endParaRPr lang="en-CA" sz="1100" b="1"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567.2</a:t>
                      </a:r>
                      <a:endParaRPr lang="en-CA" sz="1100" b="1"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671.7</a:t>
                      </a:r>
                      <a:endParaRPr lang="en-CA" sz="1100" b="1"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795.2</a:t>
                      </a:r>
                      <a:endParaRPr lang="en-CA" sz="1100" b="1"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a:effectLst/>
                          <a:latin typeface="Trebuchet MS" panose="020B0603020202020204" pitchFamily="34" charset="0"/>
                        </a:rPr>
                        <a:t>920.9</a:t>
                      </a:r>
                      <a:endParaRPr lang="en-CA" sz="1100" b="1"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a:effectLst/>
                          <a:latin typeface="Trebuchet MS" panose="020B0603020202020204" pitchFamily="34" charset="0"/>
                        </a:rPr>
                        <a:t>1048.5</a:t>
                      </a:r>
                      <a:endParaRPr lang="en-CA" sz="1100" b="1"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a:effectLst/>
                          <a:latin typeface="Trebuchet MS" panose="020B0603020202020204" pitchFamily="34" charset="0"/>
                        </a:rPr>
                        <a:t>1177.5</a:t>
                      </a:r>
                      <a:endParaRPr lang="en-CA" sz="1100" b="1"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a:effectLst/>
                          <a:latin typeface="Trebuchet MS" panose="020B0603020202020204" pitchFamily="34" charset="0"/>
                        </a:rPr>
                        <a:t>1307.7</a:t>
                      </a:r>
                      <a:endParaRPr lang="en-CA" sz="1100" b="1" i="0" u="none" strike="noStrike">
                        <a:solidFill>
                          <a:srgbClr val="000000"/>
                        </a:solidFill>
                        <a:effectLst/>
                        <a:latin typeface="Trebuchet MS" panose="020B0603020202020204" pitchFamily="34" charset="0"/>
                      </a:endParaRPr>
                    </a:p>
                  </a:txBody>
                  <a:tcPr marL="9224" marR="9224" marT="9224"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05193514"/>
                  </a:ext>
                </a:extLst>
              </a:tr>
              <a:tr h="175435">
                <a:tc>
                  <a:txBody>
                    <a:bodyPr/>
                    <a:lstStyle/>
                    <a:p>
                      <a:pPr algn="l" fontAlgn="b"/>
                      <a:endParaRPr lang="en-CA" sz="1100" b="0" i="0"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endParaRPr lang="en-CA" sz="1100" b="0"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endParaRPr lang="en-CA" sz="1100" b="0"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endParaRPr lang="en-CA" sz="1100" b="0" i="0" u="none" strike="noStrike">
                        <a:solidFill>
                          <a:srgbClr val="000000"/>
                        </a:solidFill>
                        <a:effectLst/>
                        <a:latin typeface="Trebuchet MS" panose="020B0603020202020204" pitchFamily="34" charset="0"/>
                      </a:endParaRPr>
                    </a:p>
                  </a:txBody>
                  <a:tcPr marL="9224" marR="9224" marT="9224" marB="0" anchor="b"/>
                </a:tc>
                <a:tc>
                  <a:txBody>
                    <a:bodyPr/>
                    <a:lstStyle/>
                    <a:p>
                      <a:pPr algn="ctr" fontAlgn="b"/>
                      <a:endParaRPr lang="en-CA" sz="1100" b="0" i="0" u="none" strike="noStrike" dirty="0">
                        <a:solidFill>
                          <a:srgbClr val="000000"/>
                        </a:solidFill>
                        <a:effectLst/>
                        <a:latin typeface="Trebuchet MS" panose="020B0603020202020204" pitchFamily="34" charset="0"/>
                      </a:endParaRPr>
                    </a:p>
                  </a:txBody>
                  <a:tcPr marL="9224" marR="9224" marT="9224"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25829765"/>
                  </a:ext>
                </a:extLst>
              </a:tr>
              <a:tr h="175435">
                <a:tc>
                  <a:txBody>
                    <a:bodyPr/>
                    <a:lstStyle/>
                    <a:p>
                      <a:pPr algn="l" fontAlgn="b"/>
                      <a:r>
                        <a:rPr lang="en-US" sz="1100" u="none" strike="noStrike" dirty="0">
                          <a:effectLst/>
                          <a:latin typeface="Trebuchet MS" panose="020B0603020202020204" pitchFamily="34" charset="0"/>
                        </a:rPr>
                        <a:t>CapEx as a % of revenue </a:t>
                      </a:r>
                      <a:endParaRPr lang="en-US" sz="1100" b="0" i="0"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r>
                        <a:rPr lang="en-CA" sz="1100" u="none" strike="noStrike" dirty="0">
                          <a:effectLst/>
                          <a:latin typeface="Trebuchet MS" panose="020B0603020202020204" pitchFamily="34" charset="0"/>
                        </a:rPr>
                        <a:t>6.0%</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6.9%</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7.1%</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7.0%</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7.0%</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7.0%</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7.0%</a:t>
                      </a:r>
                      <a:endParaRPr lang="en-CA" sz="1100" b="0" i="0" u="none" strike="noStrike" dirty="0">
                        <a:solidFill>
                          <a:srgbClr val="000000"/>
                        </a:solidFill>
                        <a:effectLst/>
                        <a:latin typeface="Trebuchet MS" panose="020B0603020202020204" pitchFamily="34" charset="0"/>
                      </a:endParaRPr>
                    </a:p>
                  </a:txBody>
                  <a:tcPr marL="9224" marR="9224" marT="9224" marB="0" anchor="b"/>
                </a:tc>
                <a:tc>
                  <a:txBody>
                    <a:bodyPr/>
                    <a:lstStyle/>
                    <a:p>
                      <a:pPr algn="ctr" fontAlgn="b"/>
                      <a:r>
                        <a:rPr lang="en-CA" sz="1100" u="none" strike="noStrike" dirty="0">
                          <a:effectLst/>
                          <a:latin typeface="Trebuchet MS" panose="020B0603020202020204" pitchFamily="34" charset="0"/>
                        </a:rPr>
                        <a:t>7.0%</a:t>
                      </a:r>
                      <a:endParaRPr lang="en-CA" sz="1100" b="0" i="0" u="none" strike="noStrike" dirty="0">
                        <a:solidFill>
                          <a:srgbClr val="000000"/>
                        </a:solidFill>
                        <a:effectLst/>
                        <a:latin typeface="Trebuchet MS" panose="020B0603020202020204" pitchFamily="34" charset="0"/>
                      </a:endParaRPr>
                    </a:p>
                  </a:txBody>
                  <a:tcPr marL="9224" marR="9224" marT="9224"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87197977"/>
                  </a:ext>
                </a:extLst>
              </a:tr>
              <a:tr h="175435">
                <a:tc>
                  <a:txBody>
                    <a:bodyPr/>
                    <a:lstStyle/>
                    <a:p>
                      <a:pPr algn="l" fontAlgn="b"/>
                      <a:r>
                        <a:rPr lang="en-US" sz="1100" u="none" strike="noStrike" dirty="0">
                          <a:effectLst/>
                          <a:latin typeface="Trebuchet MS" panose="020B0603020202020204" pitchFamily="34" charset="0"/>
                        </a:rPr>
                        <a:t>D&amp;A related to PPE as a % of CapEx</a:t>
                      </a:r>
                      <a:endParaRPr lang="en-US" sz="1100" b="0" i="0"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CA" sz="1100" u="none" strike="noStrike" dirty="0">
                          <a:effectLst/>
                          <a:latin typeface="Trebuchet MS" panose="020B0603020202020204" pitchFamily="34" charset="0"/>
                        </a:rPr>
                        <a:t>68.5%</a:t>
                      </a:r>
                      <a:endParaRPr lang="en-CA" sz="1100" b="0" i="0" u="none" strike="noStrike" dirty="0">
                        <a:solidFill>
                          <a:srgbClr val="000000"/>
                        </a:solidFill>
                        <a:effectLst/>
                        <a:latin typeface="Trebuchet MS" panose="020B0603020202020204" pitchFamily="34" charset="0"/>
                      </a:endParaRPr>
                    </a:p>
                  </a:txBody>
                  <a:tcPr marL="9224" marR="9224" marT="9224" marB="0" anchor="b">
                    <a:lnB w="12700" cap="flat" cmpd="sng" algn="ctr">
                      <a:solidFill>
                        <a:schemeClr val="tx1"/>
                      </a:solidFill>
                      <a:prstDash val="solid"/>
                      <a:round/>
                      <a:headEnd type="none" w="med" len="med"/>
                      <a:tailEnd type="none" w="med" len="med"/>
                    </a:lnB>
                  </a:tcPr>
                </a:tc>
                <a:tc>
                  <a:txBody>
                    <a:bodyPr/>
                    <a:lstStyle/>
                    <a:p>
                      <a:pPr algn="ctr" fontAlgn="b"/>
                      <a:r>
                        <a:rPr lang="en-CA" sz="1100" u="none" strike="noStrike" dirty="0">
                          <a:effectLst/>
                          <a:latin typeface="Trebuchet MS" panose="020B0603020202020204" pitchFamily="34" charset="0"/>
                        </a:rPr>
                        <a:t>54.3%</a:t>
                      </a:r>
                      <a:endParaRPr lang="en-CA" sz="1100" b="0" i="0" u="none" strike="noStrike" dirty="0">
                        <a:solidFill>
                          <a:srgbClr val="000000"/>
                        </a:solidFill>
                        <a:effectLst/>
                        <a:latin typeface="Trebuchet MS" panose="020B0603020202020204" pitchFamily="34" charset="0"/>
                      </a:endParaRPr>
                    </a:p>
                  </a:txBody>
                  <a:tcPr marL="9224" marR="9224" marT="9224" marB="0" anchor="b">
                    <a:lnB w="12700" cap="flat" cmpd="sng" algn="ctr">
                      <a:solidFill>
                        <a:schemeClr val="tx1"/>
                      </a:solidFill>
                      <a:prstDash val="solid"/>
                      <a:round/>
                      <a:headEnd type="none" w="med" len="med"/>
                      <a:tailEnd type="none" w="med" len="med"/>
                    </a:lnB>
                  </a:tcPr>
                </a:tc>
                <a:tc>
                  <a:txBody>
                    <a:bodyPr/>
                    <a:lstStyle/>
                    <a:p>
                      <a:pPr algn="ctr" fontAlgn="b"/>
                      <a:r>
                        <a:rPr lang="en-CA" sz="1100" u="none" strike="noStrike" dirty="0">
                          <a:effectLst/>
                          <a:latin typeface="Trebuchet MS" panose="020B0603020202020204" pitchFamily="34" charset="0"/>
                        </a:rPr>
                        <a:t>57.2%</a:t>
                      </a:r>
                      <a:endParaRPr lang="en-CA" sz="1100" b="0" i="0" u="none" strike="noStrike" dirty="0">
                        <a:solidFill>
                          <a:srgbClr val="000000"/>
                        </a:solidFill>
                        <a:effectLst/>
                        <a:latin typeface="Trebuchet MS" panose="020B0603020202020204" pitchFamily="34" charset="0"/>
                      </a:endParaRPr>
                    </a:p>
                  </a:txBody>
                  <a:tcPr marL="9224" marR="9224" marT="9224" marB="0" anchor="b">
                    <a:lnB w="12700" cap="flat" cmpd="sng" algn="ctr">
                      <a:solidFill>
                        <a:schemeClr val="tx1"/>
                      </a:solidFill>
                      <a:prstDash val="solid"/>
                      <a:round/>
                      <a:headEnd type="none" w="med" len="med"/>
                      <a:tailEnd type="none" w="med" len="med"/>
                    </a:lnB>
                  </a:tcPr>
                </a:tc>
                <a:tc>
                  <a:txBody>
                    <a:bodyPr/>
                    <a:lstStyle/>
                    <a:p>
                      <a:pPr algn="ctr" fontAlgn="b"/>
                      <a:r>
                        <a:rPr lang="en-CA" sz="1100" u="none" strike="noStrike" dirty="0">
                          <a:effectLst/>
                          <a:latin typeface="Trebuchet MS" panose="020B0603020202020204" pitchFamily="34" charset="0"/>
                        </a:rPr>
                        <a:t>59.2%</a:t>
                      </a:r>
                      <a:endParaRPr lang="en-CA" sz="1100" b="0" i="0" u="none" strike="noStrike" dirty="0">
                        <a:solidFill>
                          <a:srgbClr val="000000"/>
                        </a:solidFill>
                        <a:effectLst/>
                        <a:latin typeface="Trebuchet MS" panose="020B0603020202020204" pitchFamily="34" charset="0"/>
                      </a:endParaRPr>
                    </a:p>
                  </a:txBody>
                  <a:tcPr marL="9224" marR="9224" marT="9224" marB="0" anchor="b">
                    <a:lnB w="12700" cap="flat" cmpd="sng" algn="ctr">
                      <a:solidFill>
                        <a:schemeClr val="tx1"/>
                      </a:solidFill>
                      <a:prstDash val="solid"/>
                      <a:round/>
                      <a:headEnd type="none" w="med" len="med"/>
                      <a:tailEnd type="none" w="med" len="med"/>
                    </a:lnB>
                  </a:tcPr>
                </a:tc>
                <a:tc>
                  <a:txBody>
                    <a:bodyPr/>
                    <a:lstStyle/>
                    <a:p>
                      <a:pPr algn="ctr" fontAlgn="b"/>
                      <a:r>
                        <a:rPr lang="en-CA" sz="1100" u="none" strike="noStrike" dirty="0">
                          <a:effectLst/>
                          <a:latin typeface="Trebuchet MS" panose="020B0603020202020204" pitchFamily="34" charset="0"/>
                        </a:rPr>
                        <a:t>61.2%</a:t>
                      </a:r>
                      <a:endParaRPr lang="en-CA" sz="1100" b="0" i="0" u="none" strike="noStrike" dirty="0">
                        <a:solidFill>
                          <a:srgbClr val="000000"/>
                        </a:solidFill>
                        <a:effectLst/>
                        <a:latin typeface="Trebuchet MS" panose="020B0603020202020204" pitchFamily="34" charset="0"/>
                      </a:endParaRPr>
                    </a:p>
                  </a:txBody>
                  <a:tcPr marL="9224" marR="9224" marT="9224" marB="0" anchor="b">
                    <a:lnB w="12700" cap="flat" cmpd="sng" algn="ctr">
                      <a:solidFill>
                        <a:schemeClr val="tx1"/>
                      </a:solidFill>
                      <a:prstDash val="solid"/>
                      <a:round/>
                      <a:headEnd type="none" w="med" len="med"/>
                      <a:tailEnd type="none" w="med" len="med"/>
                    </a:lnB>
                  </a:tcPr>
                </a:tc>
                <a:tc>
                  <a:txBody>
                    <a:bodyPr/>
                    <a:lstStyle/>
                    <a:p>
                      <a:pPr algn="ctr" fontAlgn="b"/>
                      <a:r>
                        <a:rPr lang="en-CA" sz="1100" u="none" strike="noStrike" dirty="0">
                          <a:effectLst/>
                          <a:latin typeface="Trebuchet MS" panose="020B0603020202020204" pitchFamily="34" charset="0"/>
                        </a:rPr>
                        <a:t>63.2%</a:t>
                      </a:r>
                      <a:endParaRPr lang="en-CA" sz="1100" b="0" i="0" u="none" strike="noStrike" dirty="0">
                        <a:solidFill>
                          <a:srgbClr val="000000"/>
                        </a:solidFill>
                        <a:effectLst/>
                        <a:latin typeface="Trebuchet MS" panose="020B0603020202020204" pitchFamily="34" charset="0"/>
                      </a:endParaRPr>
                    </a:p>
                  </a:txBody>
                  <a:tcPr marL="9224" marR="9224" marT="9224" marB="0" anchor="b">
                    <a:lnB w="12700" cap="flat" cmpd="sng" algn="ctr">
                      <a:solidFill>
                        <a:schemeClr val="tx1"/>
                      </a:solidFill>
                      <a:prstDash val="solid"/>
                      <a:round/>
                      <a:headEnd type="none" w="med" len="med"/>
                      <a:tailEnd type="none" w="med" len="med"/>
                    </a:lnB>
                  </a:tcPr>
                </a:tc>
                <a:tc>
                  <a:txBody>
                    <a:bodyPr/>
                    <a:lstStyle/>
                    <a:p>
                      <a:pPr algn="ctr" fontAlgn="b"/>
                      <a:r>
                        <a:rPr lang="en-CA" sz="1100" u="none" strike="noStrike" dirty="0">
                          <a:effectLst/>
                          <a:latin typeface="Trebuchet MS" panose="020B0603020202020204" pitchFamily="34" charset="0"/>
                        </a:rPr>
                        <a:t>65.2%</a:t>
                      </a:r>
                      <a:endParaRPr lang="en-CA" sz="1100" b="0" i="0" u="none" strike="noStrike" dirty="0">
                        <a:solidFill>
                          <a:srgbClr val="000000"/>
                        </a:solidFill>
                        <a:effectLst/>
                        <a:latin typeface="Trebuchet MS" panose="020B0603020202020204" pitchFamily="34" charset="0"/>
                      </a:endParaRPr>
                    </a:p>
                  </a:txBody>
                  <a:tcPr marL="9224" marR="9224" marT="9224" marB="0" anchor="b">
                    <a:lnB w="12700" cap="flat" cmpd="sng" algn="ctr">
                      <a:solidFill>
                        <a:schemeClr val="tx1"/>
                      </a:solidFill>
                      <a:prstDash val="solid"/>
                      <a:round/>
                      <a:headEnd type="none" w="med" len="med"/>
                      <a:tailEnd type="none" w="med" len="med"/>
                    </a:lnB>
                  </a:tcPr>
                </a:tc>
                <a:tc>
                  <a:txBody>
                    <a:bodyPr/>
                    <a:lstStyle/>
                    <a:p>
                      <a:pPr algn="ctr" fontAlgn="b"/>
                      <a:r>
                        <a:rPr lang="en-CA" sz="1100" u="none" strike="noStrike" dirty="0">
                          <a:effectLst/>
                          <a:latin typeface="Trebuchet MS" panose="020B0603020202020204" pitchFamily="34" charset="0"/>
                        </a:rPr>
                        <a:t>67.2%</a:t>
                      </a:r>
                      <a:endParaRPr lang="en-CA" sz="1100" b="0" i="0" u="none" strike="noStrike" dirty="0">
                        <a:solidFill>
                          <a:srgbClr val="000000"/>
                        </a:solidFill>
                        <a:effectLst/>
                        <a:latin typeface="Trebuchet MS" panose="020B0603020202020204" pitchFamily="34" charset="0"/>
                      </a:endParaRPr>
                    </a:p>
                  </a:txBody>
                  <a:tcPr marL="9224" marR="9224" marT="9224"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3903084"/>
                  </a:ext>
                </a:extLst>
              </a:tr>
            </a:tbl>
          </a:graphicData>
        </a:graphic>
      </p:graphicFrame>
      <p:graphicFrame>
        <p:nvGraphicFramePr>
          <p:cNvPr id="7" name="Table 6">
            <a:extLst>
              <a:ext uri="{FF2B5EF4-FFF2-40B4-BE49-F238E27FC236}">
                <a16:creationId xmlns:a16="http://schemas.microsoft.com/office/drawing/2014/main" id="{EF9EECA7-7D7F-4C62-9DD5-F4E1403A5A4E}"/>
              </a:ext>
            </a:extLst>
          </p:cNvPr>
          <p:cNvGraphicFramePr>
            <a:graphicFrameLocks noGrp="1"/>
          </p:cNvGraphicFramePr>
          <p:nvPr>
            <p:extLst>
              <p:ext uri="{D42A27DB-BD31-4B8C-83A1-F6EECF244321}">
                <p14:modId xmlns:p14="http://schemas.microsoft.com/office/powerpoint/2010/main" val="806940260"/>
              </p:ext>
            </p:extLst>
          </p:nvPr>
        </p:nvGraphicFramePr>
        <p:xfrm>
          <a:off x="720749" y="1355103"/>
          <a:ext cx="10503722" cy="2390672"/>
        </p:xfrm>
        <a:graphic>
          <a:graphicData uri="http://schemas.openxmlformats.org/drawingml/2006/table">
            <a:tbl>
              <a:tblPr>
                <a:tableStyleId>{2D5ABB26-0587-4C30-8999-92F81FD0307C}</a:tableStyleId>
              </a:tblPr>
              <a:tblGrid>
                <a:gridCol w="2695633">
                  <a:extLst>
                    <a:ext uri="{9D8B030D-6E8A-4147-A177-3AD203B41FA5}">
                      <a16:colId xmlns:a16="http://schemas.microsoft.com/office/drawing/2014/main" val="838838665"/>
                    </a:ext>
                  </a:extLst>
                </a:gridCol>
                <a:gridCol w="933438">
                  <a:extLst>
                    <a:ext uri="{9D8B030D-6E8A-4147-A177-3AD203B41FA5}">
                      <a16:colId xmlns:a16="http://schemas.microsoft.com/office/drawing/2014/main" val="2944224480"/>
                    </a:ext>
                  </a:extLst>
                </a:gridCol>
                <a:gridCol w="958667">
                  <a:extLst>
                    <a:ext uri="{9D8B030D-6E8A-4147-A177-3AD203B41FA5}">
                      <a16:colId xmlns:a16="http://schemas.microsoft.com/office/drawing/2014/main" val="760873912"/>
                    </a:ext>
                  </a:extLst>
                </a:gridCol>
                <a:gridCol w="983895">
                  <a:extLst>
                    <a:ext uri="{9D8B030D-6E8A-4147-A177-3AD203B41FA5}">
                      <a16:colId xmlns:a16="http://schemas.microsoft.com/office/drawing/2014/main" val="3312045762"/>
                    </a:ext>
                  </a:extLst>
                </a:gridCol>
                <a:gridCol w="958667">
                  <a:extLst>
                    <a:ext uri="{9D8B030D-6E8A-4147-A177-3AD203B41FA5}">
                      <a16:colId xmlns:a16="http://schemas.microsoft.com/office/drawing/2014/main" val="1805381921"/>
                    </a:ext>
                  </a:extLst>
                </a:gridCol>
                <a:gridCol w="983895">
                  <a:extLst>
                    <a:ext uri="{9D8B030D-6E8A-4147-A177-3AD203B41FA5}">
                      <a16:colId xmlns:a16="http://schemas.microsoft.com/office/drawing/2014/main" val="3726535795"/>
                    </a:ext>
                  </a:extLst>
                </a:gridCol>
                <a:gridCol w="996509">
                  <a:extLst>
                    <a:ext uri="{9D8B030D-6E8A-4147-A177-3AD203B41FA5}">
                      <a16:colId xmlns:a16="http://schemas.microsoft.com/office/drawing/2014/main" val="905094107"/>
                    </a:ext>
                  </a:extLst>
                </a:gridCol>
                <a:gridCol w="996509">
                  <a:extLst>
                    <a:ext uri="{9D8B030D-6E8A-4147-A177-3AD203B41FA5}">
                      <a16:colId xmlns:a16="http://schemas.microsoft.com/office/drawing/2014/main" val="433559354"/>
                    </a:ext>
                  </a:extLst>
                </a:gridCol>
                <a:gridCol w="996509">
                  <a:extLst>
                    <a:ext uri="{9D8B030D-6E8A-4147-A177-3AD203B41FA5}">
                      <a16:colId xmlns:a16="http://schemas.microsoft.com/office/drawing/2014/main" val="2635608460"/>
                    </a:ext>
                  </a:extLst>
                </a:gridCol>
              </a:tblGrid>
              <a:tr h="184484">
                <a:tc gridSpan="9">
                  <a:txBody>
                    <a:bodyPr/>
                    <a:lstStyle/>
                    <a:p>
                      <a:pPr algn="ctr" fontAlgn="b"/>
                      <a:r>
                        <a:rPr lang="en-CA" sz="1400" b="0" i="0" u="none" strike="noStrike" dirty="0">
                          <a:solidFill>
                            <a:schemeClr val="bg1"/>
                          </a:solidFill>
                          <a:effectLst/>
                          <a:latin typeface="Trebuchet MS" panose="020B0603020202020204" pitchFamily="34" charset="0"/>
                        </a:rPr>
                        <a:t>Company Operated Store Revenue Schedule </a:t>
                      </a:r>
                    </a:p>
                  </a:txBody>
                  <a:tcPr marL="9224" marR="9224" marT="92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D41935"/>
                    </a:solidFill>
                  </a:tcPr>
                </a:tc>
                <a:tc hMerge="1">
                  <a:txBody>
                    <a:bodyPr/>
                    <a:lstStyle/>
                    <a:p>
                      <a:pPr algn="r" fontAlgn="b"/>
                      <a:endParaRPr lang="en-CA" sz="1100" b="1" i="0" u="none" strike="noStrike" dirty="0">
                        <a:solidFill>
                          <a:srgbClr val="000000"/>
                        </a:solidFill>
                        <a:effectLst/>
                        <a:latin typeface="Arial" panose="020B0604020202020204" pitchFamily="34" charset="0"/>
                      </a:endParaRPr>
                    </a:p>
                  </a:txBody>
                  <a:tcPr marL="9224" marR="9224" marT="9224" marB="0" anchor="b"/>
                </a:tc>
                <a:tc hMerge="1">
                  <a:txBody>
                    <a:bodyPr/>
                    <a:lstStyle/>
                    <a:p>
                      <a:pPr algn="r" fontAlgn="b"/>
                      <a:endParaRPr lang="en-CA" sz="1100" b="1" i="0" u="none" strike="noStrike" dirty="0">
                        <a:solidFill>
                          <a:srgbClr val="000000"/>
                        </a:solidFill>
                        <a:effectLst/>
                        <a:latin typeface="Arial" panose="020B0604020202020204" pitchFamily="34" charset="0"/>
                      </a:endParaRPr>
                    </a:p>
                  </a:txBody>
                  <a:tcPr marL="9224" marR="9224" marT="9224" marB="0" anchor="b"/>
                </a:tc>
                <a:tc hMerge="1">
                  <a:txBody>
                    <a:bodyPr/>
                    <a:lstStyle/>
                    <a:p>
                      <a:pPr algn="r" fontAlgn="b"/>
                      <a:endParaRPr lang="en-CA" sz="1100" b="1" i="0" u="none" strike="noStrike" dirty="0">
                        <a:solidFill>
                          <a:srgbClr val="000000"/>
                        </a:solidFill>
                        <a:effectLst/>
                        <a:latin typeface="Arial" panose="020B0604020202020204" pitchFamily="34" charset="0"/>
                      </a:endParaRPr>
                    </a:p>
                  </a:txBody>
                  <a:tcPr marL="9224" marR="9224" marT="9224" marB="0" anchor="b"/>
                </a:tc>
                <a:tc hMerge="1">
                  <a:txBody>
                    <a:bodyPr/>
                    <a:lstStyle/>
                    <a:p>
                      <a:pPr algn="r" fontAlgn="b"/>
                      <a:endParaRPr lang="en-CA" sz="1100" b="1" i="0" u="none" strike="noStrike" dirty="0">
                        <a:solidFill>
                          <a:srgbClr val="000000"/>
                        </a:solidFill>
                        <a:effectLst/>
                        <a:latin typeface="Arial" panose="020B0604020202020204" pitchFamily="34" charset="0"/>
                      </a:endParaRPr>
                    </a:p>
                  </a:txBody>
                  <a:tcPr marL="9224" marR="9224" marT="9224" marB="0" anchor="b"/>
                </a:tc>
                <a:tc hMerge="1">
                  <a:txBody>
                    <a:bodyPr/>
                    <a:lstStyle/>
                    <a:p>
                      <a:pPr algn="r" fontAlgn="b"/>
                      <a:endParaRPr lang="en-CA" sz="1100" b="1" i="0" u="none" strike="noStrike" dirty="0">
                        <a:solidFill>
                          <a:srgbClr val="000000"/>
                        </a:solidFill>
                        <a:effectLst/>
                        <a:latin typeface="Arial" panose="020B0604020202020204" pitchFamily="34" charset="0"/>
                      </a:endParaRPr>
                    </a:p>
                  </a:txBody>
                  <a:tcPr marL="9224" marR="9224" marT="9224" marB="0" anchor="b"/>
                </a:tc>
                <a:tc hMerge="1">
                  <a:txBody>
                    <a:bodyPr/>
                    <a:lstStyle/>
                    <a:p>
                      <a:pPr algn="r" fontAlgn="b"/>
                      <a:endParaRPr lang="en-CA" sz="1100" b="1" i="0" u="none" strike="noStrike" dirty="0">
                        <a:solidFill>
                          <a:srgbClr val="000000"/>
                        </a:solidFill>
                        <a:effectLst/>
                        <a:latin typeface="Arial" panose="020B0604020202020204" pitchFamily="34" charset="0"/>
                      </a:endParaRPr>
                    </a:p>
                  </a:txBody>
                  <a:tcPr marL="9224" marR="9224" marT="9224" marB="0" anchor="b"/>
                </a:tc>
                <a:tc hMerge="1">
                  <a:txBody>
                    <a:bodyPr/>
                    <a:lstStyle/>
                    <a:p>
                      <a:pPr algn="r" fontAlgn="b"/>
                      <a:endParaRPr lang="en-CA" sz="1100" b="1" i="0" u="none" strike="noStrike" dirty="0">
                        <a:solidFill>
                          <a:srgbClr val="000000"/>
                        </a:solidFill>
                        <a:effectLst/>
                        <a:latin typeface="Arial" panose="020B0604020202020204" pitchFamily="34" charset="0"/>
                      </a:endParaRPr>
                    </a:p>
                  </a:txBody>
                  <a:tcPr marL="9224" marR="9224" marT="9224" marB="0" anchor="b"/>
                </a:tc>
                <a:tc hMerge="1">
                  <a:txBody>
                    <a:bodyPr/>
                    <a:lstStyle/>
                    <a:p>
                      <a:pPr algn="r" fontAlgn="b"/>
                      <a:endParaRPr lang="en-CA" sz="1100" b="1" i="0" u="none" strike="noStrike" dirty="0">
                        <a:solidFill>
                          <a:srgbClr val="000000"/>
                        </a:solidFill>
                        <a:effectLst/>
                        <a:latin typeface="Arial" panose="020B0604020202020204" pitchFamily="34" charset="0"/>
                      </a:endParaRPr>
                    </a:p>
                  </a:txBody>
                  <a:tcPr marL="9224" marR="9224" marT="9224" marB="0" anchor="b"/>
                </a:tc>
                <a:extLst>
                  <a:ext uri="{0D108BD9-81ED-4DB2-BD59-A6C34878D82A}">
                    <a16:rowId xmlns:a16="http://schemas.microsoft.com/office/drawing/2014/main" val="1623596183"/>
                  </a:ext>
                </a:extLst>
              </a:tr>
              <a:tr h="184484">
                <a:tc>
                  <a:txBody>
                    <a:bodyPr/>
                    <a:lstStyle/>
                    <a:p>
                      <a:pPr algn="l" fontAlgn="b"/>
                      <a:r>
                        <a:rPr lang="en-CA" sz="1100" b="0" i="0" u="none" strike="noStrike" dirty="0">
                          <a:solidFill>
                            <a:schemeClr val="bg1"/>
                          </a:solidFill>
                          <a:effectLst/>
                          <a:latin typeface="Trebuchet MS" panose="020B0603020202020204" pitchFamily="34" charset="0"/>
                        </a:rPr>
                        <a:t>In Millions of USD </a:t>
                      </a:r>
                    </a:p>
                  </a:txBody>
                  <a:tcPr marL="9224" marR="9224" marT="9224" marB="0" anchor="b">
                    <a:lnL w="12700" cap="flat" cmpd="sng" algn="ctr">
                      <a:solidFill>
                        <a:schemeClr val="tx1"/>
                      </a:solidFill>
                      <a:prstDash val="solid"/>
                      <a:round/>
                      <a:headEnd type="none" w="med" len="med"/>
                      <a:tailEnd type="none" w="med" len="med"/>
                    </a:lnL>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2017</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2018</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2019</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2020E</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2021E</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2022E</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2023E</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FY 2024E</a:t>
                      </a:r>
                      <a:endParaRPr lang="en-CA" sz="1200" b="1" i="0" u="none" strike="noStrike" dirty="0">
                        <a:solidFill>
                          <a:schemeClr val="bg1"/>
                        </a:solidFill>
                        <a:effectLst/>
                        <a:latin typeface="Trebuchet MS" panose="020B0603020202020204" pitchFamily="34" charset="0"/>
                      </a:endParaRPr>
                    </a:p>
                  </a:txBody>
                  <a:tcPr marL="9224" marR="9224" marT="9224" marB="0" anchor="b">
                    <a:lnR w="12700" cap="flat" cmpd="sng" algn="ctr">
                      <a:solidFill>
                        <a:schemeClr val="tx1"/>
                      </a:solidFill>
                      <a:prstDash val="solid"/>
                      <a:round/>
                      <a:headEnd type="none" w="med" len="med"/>
                      <a:tailEnd type="none" w="med" len="med"/>
                    </a:lnR>
                    <a:solidFill>
                      <a:srgbClr val="D41935"/>
                    </a:solidFill>
                  </a:tcPr>
                </a:tc>
                <a:extLst>
                  <a:ext uri="{0D108BD9-81ED-4DB2-BD59-A6C34878D82A}">
                    <a16:rowId xmlns:a16="http://schemas.microsoft.com/office/drawing/2014/main" val="1505640706"/>
                  </a:ext>
                </a:extLst>
              </a:tr>
              <a:tr h="184484">
                <a:tc>
                  <a:txBody>
                    <a:bodyPr/>
                    <a:lstStyle/>
                    <a:p>
                      <a:pPr algn="l" fontAlgn="b"/>
                      <a:r>
                        <a:rPr lang="en-CA" sz="1100" b="0" i="0" u="none" strike="noStrike" dirty="0">
                          <a:solidFill>
                            <a:schemeClr val="bg1"/>
                          </a:solidFill>
                          <a:effectLst/>
                          <a:latin typeface="Trebuchet MS" panose="020B0603020202020204" pitchFamily="34" charset="0"/>
                        </a:rPr>
                        <a:t>12 Months Ending</a:t>
                      </a:r>
                    </a:p>
                  </a:txBody>
                  <a:tcPr marL="9224" marR="9224" marT="9224" marB="0" anchor="b">
                    <a:lnL w="12700" cap="flat" cmpd="sng" algn="ctr">
                      <a:solidFill>
                        <a:schemeClr val="tx1"/>
                      </a:solidFill>
                      <a:prstDash val="solid"/>
                      <a:round/>
                      <a:headEnd type="none" w="med" len="med"/>
                      <a:tailEnd type="none" w="med" len="med"/>
                    </a:lnL>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01/28/2018</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02/03/2019</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02/02/2020</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03/03/2021</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03/30/2022</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03/30/2023</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03/30/2024</a:t>
                      </a:r>
                      <a:endParaRPr lang="en-CA" sz="1200" b="1" i="0" u="none" strike="noStrike" dirty="0">
                        <a:solidFill>
                          <a:schemeClr val="bg1"/>
                        </a:solidFill>
                        <a:effectLst/>
                        <a:latin typeface="Trebuchet MS" panose="020B0603020202020204" pitchFamily="34" charset="0"/>
                      </a:endParaRPr>
                    </a:p>
                  </a:txBody>
                  <a:tcPr marL="9224" marR="9224" marT="9224" marB="0" anchor="b">
                    <a:solidFill>
                      <a:srgbClr val="D41935"/>
                    </a:solidFill>
                  </a:tcPr>
                </a:tc>
                <a:tc>
                  <a:txBody>
                    <a:bodyPr/>
                    <a:lstStyle/>
                    <a:p>
                      <a:pPr algn="ctr" fontAlgn="b"/>
                      <a:r>
                        <a:rPr lang="en-CA" sz="1200" u="none" strike="noStrike" dirty="0">
                          <a:solidFill>
                            <a:schemeClr val="bg1"/>
                          </a:solidFill>
                          <a:effectLst/>
                          <a:latin typeface="Trebuchet MS" panose="020B0603020202020204" pitchFamily="34" charset="0"/>
                        </a:rPr>
                        <a:t>03/30/2025</a:t>
                      </a:r>
                      <a:endParaRPr lang="en-CA" sz="1200" b="1" i="0" u="none" strike="noStrike" dirty="0">
                        <a:solidFill>
                          <a:schemeClr val="bg1"/>
                        </a:solidFill>
                        <a:effectLst/>
                        <a:latin typeface="Trebuchet MS" panose="020B0603020202020204" pitchFamily="34" charset="0"/>
                      </a:endParaRPr>
                    </a:p>
                  </a:txBody>
                  <a:tcPr marL="9224" marR="9224" marT="9224" marB="0" anchor="b">
                    <a:lnR w="12700" cap="flat" cmpd="sng" algn="ctr">
                      <a:solidFill>
                        <a:schemeClr val="tx1"/>
                      </a:solidFill>
                      <a:prstDash val="solid"/>
                      <a:round/>
                      <a:headEnd type="none" w="med" len="med"/>
                      <a:tailEnd type="none" w="med" len="med"/>
                    </a:lnR>
                    <a:solidFill>
                      <a:srgbClr val="D41935"/>
                    </a:solidFill>
                  </a:tcPr>
                </a:tc>
                <a:extLst>
                  <a:ext uri="{0D108BD9-81ED-4DB2-BD59-A6C34878D82A}">
                    <a16:rowId xmlns:a16="http://schemas.microsoft.com/office/drawing/2014/main" val="2699078651"/>
                  </a:ext>
                </a:extLst>
              </a:tr>
              <a:tr h="184484">
                <a:tc>
                  <a:txBody>
                    <a:bodyPr/>
                    <a:lstStyle/>
                    <a:p>
                      <a:pPr algn="l" fontAlgn="b"/>
                      <a:r>
                        <a:rPr lang="en-CA" sz="1100" u="none" strike="noStrike" dirty="0">
                          <a:effectLst/>
                          <a:latin typeface="Trebuchet MS" panose="020B0603020202020204" pitchFamily="34" charset="0"/>
                        </a:rPr>
                        <a:t>Revenue, company operated stores</a:t>
                      </a:r>
                      <a:endParaRPr lang="en-CA" sz="1100" b="0" i="0"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a:solidFill>
                            <a:srgbClr val="000000"/>
                          </a:solidFill>
                          <a:effectLst/>
                          <a:latin typeface="Trebuchet MS" panose="020B0603020202020204" pitchFamily="34" charset="0"/>
                        </a:rPr>
                        <a:t>1837.1</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2126.4</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2501.1</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2435.5</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2889.8</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3398.4</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3996.5</a:t>
                      </a:r>
                    </a:p>
                  </a:txBody>
                  <a:tcPr marL="0" marR="0" marT="0" marB="0" anchor="ctr"/>
                </a:tc>
                <a:tc>
                  <a:txBody>
                    <a:bodyPr/>
                    <a:lstStyle/>
                    <a:p>
                      <a:pPr algn="ctr" fontAlgn="b"/>
                      <a:r>
                        <a:rPr lang="en-CA" sz="1100" b="0" i="0" u="none" strike="noStrike" dirty="0">
                          <a:solidFill>
                            <a:srgbClr val="000000"/>
                          </a:solidFill>
                          <a:effectLst/>
                          <a:latin typeface="Trebuchet MS" panose="020B0603020202020204" pitchFamily="34" charset="0"/>
                        </a:rPr>
                        <a:t>4613.5</a:t>
                      </a:r>
                    </a:p>
                  </a:txBody>
                  <a:tcPr marL="0" marR="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29325667"/>
                  </a:ext>
                </a:extLst>
              </a:tr>
              <a:tr h="184484">
                <a:tc>
                  <a:txBody>
                    <a:bodyPr/>
                    <a:lstStyle/>
                    <a:p>
                      <a:pPr algn="l" fontAlgn="b"/>
                      <a:endParaRPr lang="en-CA" sz="1100" b="0" i="0"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endParaRPr lang="en-CA" sz="1100" b="1" i="0"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endParaRPr lang="en-CA" sz="1100" b="1" i="0"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endParaRPr lang="en-CA" sz="1100" b="1" i="0"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endParaRPr lang="en-CA" sz="1100" b="1" i="0"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endParaRPr lang="en-CA" sz="1100" b="1" i="0"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endParaRPr lang="en-CA" sz="1100" b="1" i="0"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endParaRPr lang="en-CA" sz="1100" b="1" i="0"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endParaRPr lang="en-CA" sz="1100" b="1" i="0" u="none" strike="noStrike" dirty="0">
                        <a:solidFill>
                          <a:srgbClr val="000000"/>
                        </a:solidFill>
                        <a:effectLst/>
                        <a:latin typeface="Trebuchet MS" panose="020B0603020202020204" pitchFamily="34" charset="0"/>
                      </a:endParaRPr>
                    </a:p>
                  </a:txBody>
                  <a:tcPr marL="9224" marR="9224" marT="9224"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5097313"/>
                  </a:ext>
                </a:extLst>
              </a:tr>
              <a:tr h="175260">
                <a:tc>
                  <a:txBody>
                    <a:bodyPr/>
                    <a:lstStyle/>
                    <a:p>
                      <a:pPr algn="l" fontAlgn="b"/>
                      <a:r>
                        <a:rPr lang="en-CA" sz="1100" u="none" strike="noStrike" dirty="0">
                          <a:effectLst/>
                          <a:latin typeface="Trebuchet MS" panose="020B0603020202020204" pitchFamily="34" charset="0"/>
                        </a:rPr>
                        <a:t> Total stores </a:t>
                      </a:r>
                      <a:endParaRPr lang="en-CA" sz="1100" b="0" i="0"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r>
                        <a:rPr lang="en-CA" sz="1100" u="none" strike="noStrike">
                          <a:effectLst/>
                          <a:latin typeface="Trebuchet MS" panose="020B0603020202020204" pitchFamily="34" charset="0"/>
                        </a:rPr>
                        <a:t>397</a:t>
                      </a:r>
                      <a:endParaRPr lang="en-CA" sz="1100" b="0" i="0" u="none" strike="noStrike">
                        <a:solidFill>
                          <a:srgbClr val="000000"/>
                        </a:solidFill>
                        <a:effectLst/>
                        <a:latin typeface="Trebuchet MS" panose="020B0603020202020204" pitchFamily="34" charset="0"/>
                      </a:endParaRPr>
                    </a:p>
                  </a:txBody>
                  <a:tcPr marL="9224" marR="9224" marT="9224" marB="0" anchor="ctr"/>
                </a:tc>
                <a:tc>
                  <a:txBody>
                    <a:bodyPr/>
                    <a:lstStyle/>
                    <a:p>
                      <a:pPr algn="ctr" fontAlgn="b"/>
                      <a:r>
                        <a:rPr lang="en-CA" sz="1100" u="none" strike="noStrike" dirty="0">
                          <a:effectLst/>
                          <a:latin typeface="Trebuchet MS" panose="020B0603020202020204" pitchFamily="34" charset="0"/>
                        </a:rPr>
                        <a:t>440</a:t>
                      </a:r>
                      <a:endParaRPr lang="en-CA" sz="1100" b="0" i="0"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r>
                        <a:rPr lang="en-CA" sz="1100" u="none" strike="noStrike" dirty="0">
                          <a:effectLst/>
                          <a:latin typeface="Trebuchet MS" panose="020B0603020202020204" pitchFamily="34" charset="0"/>
                        </a:rPr>
                        <a:t>491</a:t>
                      </a:r>
                      <a:endParaRPr lang="en-CA" sz="1100" b="0" i="0"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r>
                        <a:rPr lang="en-CA" sz="1100" u="none" strike="noStrike">
                          <a:effectLst/>
                          <a:latin typeface="Trebuchet MS" panose="020B0603020202020204" pitchFamily="34" charset="0"/>
                        </a:rPr>
                        <a:t>515</a:t>
                      </a:r>
                      <a:endParaRPr lang="en-CA" sz="1100" b="0" i="0" u="none" strike="noStrike">
                        <a:solidFill>
                          <a:srgbClr val="000000"/>
                        </a:solidFill>
                        <a:effectLst/>
                        <a:latin typeface="Trebuchet MS" panose="020B0603020202020204" pitchFamily="34" charset="0"/>
                      </a:endParaRPr>
                    </a:p>
                  </a:txBody>
                  <a:tcPr marL="9224" marR="9224" marT="9224" marB="0" anchor="ctr"/>
                </a:tc>
                <a:tc>
                  <a:txBody>
                    <a:bodyPr/>
                    <a:lstStyle/>
                    <a:p>
                      <a:pPr algn="ctr" fontAlgn="b"/>
                      <a:r>
                        <a:rPr lang="en-CA" sz="1100" u="none" strike="noStrike">
                          <a:effectLst/>
                          <a:latin typeface="Trebuchet MS" panose="020B0603020202020204" pitchFamily="34" charset="0"/>
                        </a:rPr>
                        <a:t>556</a:t>
                      </a:r>
                      <a:endParaRPr lang="en-CA" sz="1100" b="0" i="0" u="none" strike="noStrike">
                        <a:solidFill>
                          <a:srgbClr val="000000"/>
                        </a:solidFill>
                        <a:effectLst/>
                        <a:latin typeface="Trebuchet MS" panose="020B0603020202020204" pitchFamily="34" charset="0"/>
                      </a:endParaRPr>
                    </a:p>
                  </a:txBody>
                  <a:tcPr marL="9224" marR="9224" marT="9224" marB="0" anchor="ctr"/>
                </a:tc>
                <a:tc>
                  <a:txBody>
                    <a:bodyPr/>
                    <a:lstStyle/>
                    <a:p>
                      <a:pPr algn="ctr" fontAlgn="b"/>
                      <a:r>
                        <a:rPr lang="en-CA" sz="1100" u="none" strike="noStrike">
                          <a:effectLst/>
                          <a:latin typeface="Trebuchet MS" panose="020B0603020202020204" pitchFamily="34" charset="0"/>
                        </a:rPr>
                        <a:t>601</a:t>
                      </a:r>
                      <a:endParaRPr lang="en-CA" sz="1100" b="0" i="0" u="none" strike="noStrike">
                        <a:solidFill>
                          <a:srgbClr val="000000"/>
                        </a:solidFill>
                        <a:effectLst/>
                        <a:latin typeface="Trebuchet MS" panose="020B0603020202020204" pitchFamily="34" charset="0"/>
                      </a:endParaRPr>
                    </a:p>
                  </a:txBody>
                  <a:tcPr marL="9224" marR="9224" marT="9224" marB="0" anchor="ctr"/>
                </a:tc>
                <a:tc>
                  <a:txBody>
                    <a:bodyPr/>
                    <a:lstStyle/>
                    <a:p>
                      <a:pPr algn="ctr" fontAlgn="b"/>
                      <a:r>
                        <a:rPr lang="en-CA" sz="1100" u="none" strike="noStrike">
                          <a:effectLst/>
                          <a:latin typeface="Trebuchet MS" panose="020B0603020202020204" pitchFamily="34" charset="0"/>
                        </a:rPr>
                        <a:t>649</a:t>
                      </a:r>
                      <a:endParaRPr lang="en-CA" sz="1100" b="0" i="0" u="none" strike="noStrike">
                        <a:solidFill>
                          <a:srgbClr val="000000"/>
                        </a:solidFill>
                        <a:effectLst/>
                        <a:latin typeface="Trebuchet MS" panose="020B0603020202020204" pitchFamily="34" charset="0"/>
                      </a:endParaRPr>
                    </a:p>
                  </a:txBody>
                  <a:tcPr marL="9224" marR="9224" marT="9224" marB="0" anchor="ctr"/>
                </a:tc>
                <a:tc>
                  <a:txBody>
                    <a:bodyPr/>
                    <a:lstStyle/>
                    <a:p>
                      <a:pPr algn="ctr" fontAlgn="b"/>
                      <a:r>
                        <a:rPr lang="en-CA" sz="1100" u="none" strike="noStrike" dirty="0">
                          <a:effectLst/>
                          <a:latin typeface="Trebuchet MS" panose="020B0603020202020204" pitchFamily="34" charset="0"/>
                        </a:rPr>
                        <a:t>688</a:t>
                      </a:r>
                      <a:endParaRPr lang="en-CA" sz="1100" b="0" i="0" u="none" strike="noStrike" dirty="0">
                        <a:solidFill>
                          <a:srgbClr val="000000"/>
                        </a:solidFill>
                        <a:effectLst/>
                        <a:latin typeface="Trebuchet MS" panose="020B0603020202020204" pitchFamily="34" charset="0"/>
                      </a:endParaRPr>
                    </a:p>
                  </a:txBody>
                  <a:tcPr marL="9224" marR="9224" marT="9224"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71710094"/>
                  </a:ext>
                </a:extLst>
              </a:tr>
              <a:tr h="175260">
                <a:tc>
                  <a:txBody>
                    <a:bodyPr/>
                    <a:lstStyle/>
                    <a:p>
                      <a:pPr algn="l" fontAlgn="b"/>
                      <a:r>
                        <a:rPr lang="en-CA" sz="1100" i="1" u="none" strike="noStrike" dirty="0">
                          <a:effectLst/>
                          <a:latin typeface="Trebuchet MS" panose="020B0603020202020204" pitchFamily="34" charset="0"/>
                        </a:rPr>
                        <a:t>  Growth</a:t>
                      </a:r>
                      <a:endParaRPr lang="en-CA" sz="1100" b="0" i="1"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endParaRPr lang="en-CA" sz="1100" b="0" i="1"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r>
                        <a:rPr lang="en-CA" sz="1100" i="1" u="none" strike="noStrike" dirty="0">
                          <a:effectLst/>
                          <a:latin typeface="Trebuchet MS" panose="020B0603020202020204" pitchFamily="34" charset="0"/>
                        </a:rPr>
                        <a:t>10.8%</a:t>
                      </a:r>
                      <a:endParaRPr lang="en-CA" sz="1100" b="0" i="1"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r>
                        <a:rPr lang="en-CA" sz="1100" i="1" u="none" strike="noStrike" dirty="0">
                          <a:effectLst/>
                          <a:latin typeface="Trebuchet MS" panose="020B0603020202020204" pitchFamily="34" charset="0"/>
                        </a:rPr>
                        <a:t>11.6%</a:t>
                      </a:r>
                      <a:endParaRPr lang="en-CA" sz="1100" b="0" i="1"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r>
                        <a:rPr lang="en-CA" sz="1100" i="1" u="none" strike="noStrike" dirty="0">
                          <a:effectLst/>
                          <a:latin typeface="Trebuchet MS" panose="020B0603020202020204" pitchFamily="34" charset="0"/>
                        </a:rPr>
                        <a:t>4.9%</a:t>
                      </a:r>
                      <a:endParaRPr lang="en-CA" sz="1100" b="0" i="1"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r>
                        <a:rPr lang="en-CA" sz="1100" i="1" u="none" strike="noStrike" dirty="0">
                          <a:effectLst/>
                          <a:latin typeface="Trebuchet MS" panose="020B0603020202020204" pitchFamily="34" charset="0"/>
                        </a:rPr>
                        <a:t>8.0%</a:t>
                      </a:r>
                      <a:endParaRPr lang="en-CA" sz="1100" b="0" i="1"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r>
                        <a:rPr lang="en-CA" sz="1100" i="1" u="none" strike="noStrike" dirty="0">
                          <a:effectLst/>
                          <a:latin typeface="Trebuchet MS" panose="020B0603020202020204" pitchFamily="34" charset="0"/>
                        </a:rPr>
                        <a:t>8.0%</a:t>
                      </a:r>
                      <a:endParaRPr lang="en-CA" sz="1100" b="0" i="1"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r>
                        <a:rPr lang="en-CA" sz="1100" i="1" u="none" strike="noStrike" dirty="0">
                          <a:effectLst/>
                          <a:latin typeface="Trebuchet MS" panose="020B0603020202020204" pitchFamily="34" charset="0"/>
                        </a:rPr>
                        <a:t>8.0%</a:t>
                      </a:r>
                      <a:endParaRPr lang="en-CA" sz="1100" b="0" i="1" u="none" strike="noStrike" dirty="0">
                        <a:solidFill>
                          <a:srgbClr val="000000"/>
                        </a:solidFill>
                        <a:effectLst/>
                        <a:latin typeface="Trebuchet MS" panose="020B0603020202020204" pitchFamily="34" charset="0"/>
                      </a:endParaRPr>
                    </a:p>
                  </a:txBody>
                  <a:tcPr marL="9224" marR="9224" marT="9224" marB="0" anchor="ctr"/>
                </a:tc>
                <a:tc>
                  <a:txBody>
                    <a:bodyPr/>
                    <a:lstStyle/>
                    <a:p>
                      <a:pPr algn="ctr" fontAlgn="b"/>
                      <a:r>
                        <a:rPr lang="en-CA" sz="1100" i="1" u="none" strike="noStrike" dirty="0">
                          <a:effectLst/>
                          <a:latin typeface="Trebuchet MS" panose="020B0603020202020204" pitchFamily="34" charset="0"/>
                        </a:rPr>
                        <a:t>6.0%</a:t>
                      </a:r>
                      <a:endParaRPr lang="en-CA" sz="1100" b="0" i="1" u="none" strike="noStrike" dirty="0">
                        <a:solidFill>
                          <a:srgbClr val="000000"/>
                        </a:solidFill>
                        <a:effectLst/>
                        <a:latin typeface="Trebuchet MS" panose="020B0603020202020204" pitchFamily="34" charset="0"/>
                      </a:endParaRPr>
                    </a:p>
                  </a:txBody>
                  <a:tcPr marL="9224" marR="9224" marT="9224"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20600440"/>
                  </a:ext>
                </a:extLst>
              </a:tr>
              <a:tr h="175260">
                <a:tc>
                  <a:txBody>
                    <a:bodyPr/>
                    <a:lstStyle/>
                    <a:p>
                      <a:pPr algn="l" fontAlgn="b"/>
                      <a:r>
                        <a:rPr lang="en-CA" sz="1100" u="none" strike="noStrike" dirty="0">
                          <a:effectLst/>
                          <a:latin typeface="Trebuchet MS" panose="020B0603020202020204" pitchFamily="34" charset="0"/>
                        </a:rPr>
                        <a:t> Total square feet (millions)</a:t>
                      </a:r>
                      <a:endParaRPr lang="en-CA" sz="1100" b="0" i="0"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a:solidFill>
                            <a:srgbClr val="000000"/>
                          </a:solidFill>
                          <a:effectLst/>
                          <a:latin typeface="Trebuchet MS" panose="020B0603020202020204" pitchFamily="34" charset="0"/>
                        </a:rPr>
                        <a:t>1.20</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1.33</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1.54</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1.52</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1.72</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1.92</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2.15</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2.39</a:t>
                      </a:r>
                    </a:p>
                  </a:txBody>
                  <a:tcPr marL="0" marR="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15078918"/>
                  </a:ext>
                </a:extLst>
              </a:tr>
              <a:tr h="175260">
                <a:tc>
                  <a:txBody>
                    <a:bodyPr/>
                    <a:lstStyle/>
                    <a:p>
                      <a:pPr algn="l" fontAlgn="b"/>
                      <a:r>
                        <a:rPr lang="en-CA" sz="1100" i="1" u="none" strike="noStrike" dirty="0">
                          <a:effectLst/>
                          <a:latin typeface="Trebuchet MS" panose="020B0603020202020204" pitchFamily="34" charset="0"/>
                        </a:rPr>
                        <a:t>  Growth </a:t>
                      </a:r>
                      <a:endParaRPr lang="en-CA" sz="1100" b="0" i="1"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endParaRPr lang="en-CA" sz="1100" b="0" i="0" u="none" strike="noStrike">
                        <a:solidFill>
                          <a:srgbClr val="000000"/>
                        </a:solidFill>
                        <a:effectLst/>
                        <a:latin typeface="Trebuchet MS" panose="020B0603020202020204" pitchFamily="34" charset="0"/>
                      </a:endParaRPr>
                    </a:p>
                  </a:txBody>
                  <a:tcPr marL="0" marR="0" marT="0" marB="0" anchor="ctr"/>
                </a:tc>
                <a:tc>
                  <a:txBody>
                    <a:bodyPr/>
                    <a:lstStyle/>
                    <a:p>
                      <a:pPr algn="ctr" fontAlgn="b"/>
                      <a:r>
                        <a:rPr lang="en-CA" sz="1100" b="0" i="1" u="none" strike="noStrike">
                          <a:solidFill>
                            <a:srgbClr val="000000"/>
                          </a:solidFill>
                          <a:effectLst/>
                          <a:latin typeface="Trebuchet MS" panose="020B0603020202020204" pitchFamily="34" charset="0"/>
                        </a:rPr>
                        <a:t>11.5%</a:t>
                      </a:r>
                    </a:p>
                  </a:txBody>
                  <a:tcPr marL="0" marR="0" marT="0" marB="0" anchor="ctr"/>
                </a:tc>
                <a:tc>
                  <a:txBody>
                    <a:bodyPr/>
                    <a:lstStyle/>
                    <a:p>
                      <a:pPr algn="ctr" fontAlgn="b"/>
                      <a:r>
                        <a:rPr lang="en-CA" sz="1100" b="0" i="1" u="none" strike="noStrike">
                          <a:solidFill>
                            <a:srgbClr val="000000"/>
                          </a:solidFill>
                          <a:effectLst/>
                          <a:latin typeface="Trebuchet MS" panose="020B0603020202020204" pitchFamily="34" charset="0"/>
                        </a:rPr>
                        <a:t>15.2%</a:t>
                      </a:r>
                    </a:p>
                  </a:txBody>
                  <a:tcPr marL="0" marR="0" marT="0" marB="0" anchor="ctr"/>
                </a:tc>
                <a:tc>
                  <a:txBody>
                    <a:bodyPr/>
                    <a:lstStyle/>
                    <a:p>
                      <a:pPr algn="ctr" fontAlgn="b"/>
                      <a:r>
                        <a:rPr lang="en-CA" sz="1100" b="0" i="1" u="none" strike="noStrike">
                          <a:solidFill>
                            <a:srgbClr val="000000"/>
                          </a:solidFill>
                          <a:effectLst/>
                          <a:latin typeface="Trebuchet MS" panose="020B0603020202020204" pitchFamily="34" charset="0"/>
                        </a:rPr>
                        <a:t>-1.0%</a:t>
                      </a:r>
                    </a:p>
                  </a:txBody>
                  <a:tcPr marL="0" marR="0" marT="0" marB="0" anchor="ctr"/>
                </a:tc>
                <a:tc>
                  <a:txBody>
                    <a:bodyPr/>
                    <a:lstStyle/>
                    <a:p>
                      <a:pPr algn="ctr" fontAlgn="b"/>
                      <a:r>
                        <a:rPr lang="en-CA" sz="1100" b="0" i="1" u="none" strike="noStrike">
                          <a:solidFill>
                            <a:srgbClr val="000000"/>
                          </a:solidFill>
                          <a:effectLst/>
                          <a:latin typeface="Trebuchet MS" panose="020B0603020202020204" pitchFamily="34" charset="0"/>
                        </a:rPr>
                        <a:t>13.0%</a:t>
                      </a:r>
                    </a:p>
                  </a:txBody>
                  <a:tcPr marL="0" marR="0" marT="0" marB="0" anchor="ctr"/>
                </a:tc>
                <a:tc>
                  <a:txBody>
                    <a:bodyPr/>
                    <a:lstStyle/>
                    <a:p>
                      <a:pPr algn="ctr" fontAlgn="b"/>
                      <a:r>
                        <a:rPr lang="en-CA" sz="1100" b="0" i="1" u="none" strike="noStrike">
                          <a:solidFill>
                            <a:srgbClr val="000000"/>
                          </a:solidFill>
                          <a:effectLst/>
                          <a:latin typeface="Trebuchet MS" panose="020B0603020202020204" pitchFamily="34" charset="0"/>
                        </a:rPr>
                        <a:t>12.0%</a:t>
                      </a:r>
                    </a:p>
                  </a:txBody>
                  <a:tcPr marL="0" marR="0" marT="0" marB="0" anchor="ctr"/>
                </a:tc>
                <a:tc>
                  <a:txBody>
                    <a:bodyPr/>
                    <a:lstStyle/>
                    <a:p>
                      <a:pPr algn="ctr" fontAlgn="b"/>
                      <a:r>
                        <a:rPr lang="en-CA" sz="1100" b="0" i="1" u="none" strike="noStrike">
                          <a:solidFill>
                            <a:srgbClr val="000000"/>
                          </a:solidFill>
                          <a:effectLst/>
                          <a:latin typeface="Trebuchet MS" panose="020B0603020202020204" pitchFamily="34" charset="0"/>
                        </a:rPr>
                        <a:t>12.0%</a:t>
                      </a:r>
                    </a:p>
                  </a:txBody>
                  <a:tcPr marL="0" marR="0" marT="0" marB="0" anchor="ctr"/>
                </a:tc>
                <a:tc>
                  <a:txBody>
                    <a:bodyPr/>
                    <a:lstStyle/>
                    <a:p>
                      <a:pPr algn="ctr" fontAlgn="b"/>
                      <a:r>
                        <a:rPr lang="en-CA" sz="1100" b="0" i="1" u="none" strike="noStrike">
                          <a:solidFill>
                            <a:srgbClr val="000000"/>
                          </a:solidFill>
                          <a:effectLst/>
                          <a:latin typeface="Trebuchet MS" panose="020B0603020202020204" pitchFamily="34" charset="0"/>
                        </a:rPr>
                        <a:t>11.0%</a:t>
                      </a:r>
                    </a:p>
                  </a:txBody>
                  <a:tcPr marL="0" marR="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34705530"/>
                  </a:ext>
                </a:extLst>
              </a:tr>
              <a:tr h="175260">
                <a:tc>
                  <a:txBody>
                    <a:bodyPr/>
                    <a:lstStyle/>
                    <a:p>
                      <a:pPr algn="l" fontAlgn="b"/>
                      <a:r>
                        <a:rPr lang="en-CA" sz="1100" u="none" strike="noStrike" dirty="0">
                          <a:effectLst/>
                          <a:latin typeface="Trebuchet MS" panose="020B0603020202020204" pitchFamily="34" charset="0"/>
                        </a:rPr>
                        <a:t> Average square footage per store </a:t>
                      </a:r>
                      <a:endParaRPr lang="en-CA" sz="1100" b="0" i="0"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a:solidFill>
                            <a:srgbClr val="000000"/>
                          </a:solidFill>
                          <a:effectLst/>
                          <a:latin typeface="Trebuchet MS" panose="020B0603020202020204" pitchFamily="34" charset="0"/>
                        </a:rPr>
                        <a:t>3012</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3030</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3127</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2951</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3088</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3202</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3321</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3478</a:t>
                      </a:r>
                    </a:p>
                  </a:txBody>
                  <a:tcPr marL="0" marR="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31026455"/>
                  </a:ext>
                </a:extLst>
              </a:tr>
              <a:tr h="175260">
                <a:tc>
                  <a:txBody>
                    <a:bodyPr/>
                    <a:lstStyle/>
                    <a:p>
                      <a:pPr algn="l" fontAlgn="b"/>
                      <a:r>
                        <a:rPr lang="en-CA" sz="1100" i="1" u="none" strike="noStrike" dirty="0">
                          <a:effectLst/>
                          <a:latin typeface="Trebuchet MS" panose="020B0603020202020204" pitchFamily="34" charset="0"/>
                        </a:rPr>
                        <a:t>  Growth</a:t>
                      </a:r>
                      <a:endParaRPr lang="en-CA" sz="1100" b="0" i="1"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endParaRPr lang="en-CA" sz="1100" b="0" i="0" u="none" strike="noStrike">
                        <a:solidFill>
                          <a:srgbClr val="000000"/>
                        </a:solidFill>
                        <a:effectLst/>
                        <a:latin typeface="Trebuchet MS" panose="020B0603020202020204" pitchFamily="34" charset="0"/>
                      </a:endParaRPr>
                    </a:p>
                  </a:txBody>
                  <a:tcPr marL="0" marR="0" marT="0" marB="0" anchor="ctr"/>
                </a:tc>
                <a:tc>
                  <a:txBody>
                    <a:bodyPr/>
                    <a:lstStyle/>
                    <a:p>
                      <a:pPr algn="ctr" fontAlgn="b"/>
                      <a:r>
                        <a:rPr lang="en-CA" sz="1100" b="0" i="1" u="none" strike="noStrike">
                          <a:solidFill>
                            <a:srgbClr val="000000"/>
                          </a:solidFill>
                          <a:effectLst/>
                          <a:latin typeface="Trebuchet MS" panose="020B0603020202020204" pitchFamily="34" charset="0"/>
                        </a:rPr>
                        <a:t>0.6%</a:t>
                      </a:r>
                    </a:p>
                  </a:txBody>
                  <a:tcPr marL="0" marR="0" marT="0" marB="0" anchor="ctr"/>
                </a:tc>
                <a:tc>
                  <a:txBody>
                    <a:bodyPr/>
                    <a:lstStyle/>
                    <a:p>
                      <a:pPr algn="ctr" fontAlgn="b"/>
                      <a:r>
                        <a:rPr lang="en-CA" sz="1100" b="0" i="1" u="none" strike="noStrike">
                          <a:solidFill>
                            <a:srgbClr val="000000"/>
                          </a:solidFill>
                          <a:effectLst/>
                          <a:latin typeface="Trebuchet MS" panose="020B0603020202020204" pitchFamily="34" charset="0"/>
                        </a:rPr>
                        <a:t>3.2%</a:t>
                      </a:r>
                    </a:p>
                  </a:txBody>
                  <a:tcPr marL="0" marR="0" marT="0" marB="0" anchor="ctr"/>
                </a:tc>
                <a:tc>
                  <a:txBody>
                    <a:bodyPr/>
                    <a:lstStyle/>
                    <a:p>
                      <a:pPr algn="ctr" fontAlgn="b"/>
                      <a:r>
                        <a:rPr lang="en-CA" sz="1100" b="0" i="1" u="none" strike="noStrike">
                          <a:solidFill>
                            <a:srgbClr val="000000"/>
                          </a:solidFill>
                          <a:effectLst/>
                          <a:latin typeface="Trebuchet MS" panose="020B0603020202020204" pitchFamily="34" charset="0"/>
                        </a:rPr>
                        <a:t>-5.6%</a:t>
                      </a:r>
                    </a:p>
                  </a:txBody>
                  <a:tcPr marL="0" marR="0" marT="0" marB="0" anchor="ctr"/>
                </a:tc>
                <a:tc>
                  <a:txBody>
                    <a:bodyPr/>
                    <a:lstStyle/>
                    <a:p>
                      <a:pPr algn="ctr" fontAlgn="b"/>
                      <a:r>
                        <a:rPr lang="en-CA" sz="1100" b="0" i="1" u="none" strike="noStrike">
                          <a:solidFill>
                            <a:srgbClr val="000000"/>
                          </a:solidFill>
                          <a:effectLst/>
                          <a:latin typeface="Trebuchet MS" panose="020B0603020202020204" pitchFamily="34" charset="0"/>
                        </a:rPr>
                        <a:t>4.6%</a:t>
                      </a:r>
                    </a:p>
                  </a:txBody>
                  <a:tcPr marL="0" marR="0" marT="0" marB="0" anchor="ctr"/>
                </a:tc>
                <a:tc>
                  <a:txBody>
                    <a:bodyPr/>
                    <a:lstStyle/>
                    <a:p>
                      <a:pPr algn="ctr" fontAlgn="b"/>
                      <a:r>
                        <a:rPr lang="en-CA" sz="1100" b="0" i="1" u="none" strike="noStrike">
                          <a:solidFill>
                            <a:srgbClr val="000000"/>
                          </a:solidFill>
                          <a:effectLst/>
                          <a:latin typeface="Trebuchet MS" panose="020B0603020202020204" pitchFamily="34" charset="0"/>
                        </a:rPr>
                        <a:t>3.7%</a:t>
                      </a:r>
                    </a:p>
                  </a:txBody>
                  <a:tcPr marL="0" marR="0" marT="0" marB="0" anchor="ctr"/>
                </a:tc>
                <a:tc>
                  <a:txBody>
                    <a:bodyPr/>
                    <a:lstStyle/>
                    <a:p>
                      <a:pPr algn="ctr" fontAlgn="b"/>
                      <a:r>
                        <a:rPr lang="en-CA" sz="1100" b="0" i="1" u="none" strike="noStrike">
                          <a:solidFill>
                            <a:srgbClr val="000000"/>
                          </a:solidFill>
                          <a:effectLst/>
                          <a:latin typeface="Trebuchet MS" panose="020B0603020202020204" pitchFamily="34" charset="0"/>
                        </a:rPr>
                        <a:t>3.7%</a:t>
                      </a:r>
                    </a:p>
                  </a:txBody>
                  <a:tcPr marL="0" marR="0" marT="0" marB="0" anchor="ctr"/>
                </a:tc>
                <a:tc>
                  <a:txBody>
                    <a:bodyPr/>
                    <a:lstStyle/>
                    <a:p>
                      <a:pPr algn="ctr" fontAlgn="b"/>
                      <a:r>
                        <a:rPr lang="en-CA" sz="1100" b="0" i="1" u="none" strike="noStrike">
                          <a:solidFill>
                            <a:srgbClr val="000000"/>
                          </a:solidFill>
                          <a:effectLst/>
                          <a:latin typeface="Trebuchet MS" panose="020B0603020202020204" pitchFamily="34" charset="0"/>
                        </a:rPr>
                        <a:t>4.7%</a:t>
                      </a:r>
                    </a:p>
                  </a:txBody>
                  <a:tcPr marL="0" marR="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2251772"/>
                  </a:ext>
                </a:extLst>
              </a:tr>
              <a:tr h="175260">
                <a:tc>
                  <a:txBody>
                    <a:bodyPr/>
                    <a:lstStyle/>
                    <a:p>
                      <a:pPr algn="l" fontAlgn="b"/>
                      <a:r>
                        <a:rPr lang="en-US" sz="1100" u="none" strike="noStrike" dirty="0">
                          <a:effectLst/>
                          <a:latin typeface="Trebuchet MS" panose="020B0603020202020204" pitchFamily="34" charset="0"/>
                        </a:rPr>
                        <a:t> Average sales per square foot (thousand)</a:t>
                      </a:r>
                      <a:endParaRPr lang="en-US" sz="1100" b="0" i="0"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tcPr>
                </a:tc>
                <a:tc>
                  <a:txBody>
                    <a:bodyPr/>
                    <a:lstStyle/>
                    <a:p>
                      <a:pPr algn="ctr" fontAlgn="b"/>
                      <a:r>
                        <a:rPr lang="en-CA" sz="1100" b="0" i="0" u="none" strike="noStrike">
                          <a:solidFill>
                            <a:srgbClr val="000000"/>
                          </a:solidFill>
                          <a:effectLst/>
                          <a:latin typeface="Trebuchet MS" panose="020B0603020202020204" pitchFamily="34" charset="0"/>
                        </a:rPr>
                        <a:t>1554</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1579</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1657</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1602</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1682</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1767</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1855</a:t>
                      </a:r>
                    </a:p>
                  </a:txBody>
                  <a:tcPr marL="0" marR="0" marT="0" marB="0" anchor="ctr"/>
                </a:tc>
                <a:tc>
                  <a:txBody>
                    <a:bodyPr/>
                    <a:lstStyle/>
                    <a:p>
                      <a:pPr algn="ctr" fontAlgn="b"/>
                      <a:r>
                        <a:rPr lang="en-CA" sz="1100" b="0" i="0" u="none" strike="noStrike">
                          <a:solidFill>
                            <a:srgbClr val="000000"/>
                          </a:solidFill>
                          <a:effectLst/>
                          <a:latin typeface="Trebuchet MS" panose="020B0603020202020204" pitchFamily="34" charset="0"/>
                        </a:rPr>
                        <a:t>1929</a:t>
                      </a:r>
                    </a:p>
                  </a:txBody>
                  <a:tcPr marL="0" marR="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12768993"/>
                  </a:ext>
                </a:extLst>
              </a:tr>
              <a:tr h="175260">
                <a:tc>
                  <a:txBody>
                    <a:bodyPr/>
                    <a:lstStyle/>
                    <a:p>
                      <a:pPr algn="l" fontAlgn="b"/>
                      <a:r>
                        <a:rPr lang="en-CA" sz="1100" i="1" u="none" strike="noStrike" dirty="0">
                          <a:effectLst/>
                          <a:latin typeface="Trebuchet MS" panose="020B0603020202020204" pitchFamily="34" charset="0"/>
                        </a:rPr>
                        <a:t>  Growth</a:t>
                      </a:r>
                      <a:endParaRPr lang="en-CA" sz="1100" b="0" i="1" u="none" strike="noStrike" dirty="0">
                        <a:solidFill>
                          <a:srgbClr val="000000"/>
                        </a:solidFill>
                        <a:effectLst/>
                        <a:latin typeface="Trebuchet MS" panose="020B0603020202020204" pitchFamily="34" charset="0"/>
                      </a:endParaRPr>
                    </a:p>
                  </a:txBody>
                  <a:tcPr marL="9224" marR="9224" marT="9224"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endParaRPr lang="en-CA" sz="1100" b="0" i="0" u="none" strike="noStrike">
                        <a:solidFill>
                          <a:srgbClr val="000000"/>
                        </a:solidFill>
                        <a:effectLst/>
                        <a:latin typeface="Trebuchet MS" panose="020B0603020202020204" pitchFamily="34" charset="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b"/>
                      <a:r>
                        <a:rPr lang="en-CA" sz="1100" b="0" i="1" u="none" strike="noStrike">
                          <a:solidFill>
                            <a:srgbClr val="000000"/>
                          </a:solidFill>
                          <a:effectLst/>
                          <a:latin typeface="Trebuchet MS" panose="020B0603020202020204" pitchFamily="34" charset="0"/>
                        </a:rPr>
                        <a:t>1.6%</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b"/>
                      <a:r>
                        <a:rPr lang="en-CA" sz="1100" b="0" i="1" u="none" strike="noStrike">
                          <a:solidFill>
                            <a:srgbClr val="000000"/>
                          </a:solidFill>
                          <a:effectLst/>
                          <a:latin typeface="Trebuchet MS" panose="020B0603020202020204" pitchFamily="34" charset="0"/>
                        </a:rPr>
                        <a:t>4.9%</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b"/>
                      <a:r>
                        <a:rPr lang="en-CA" sz="1100" b="0" i="1" u="none" strike="noStrike">
                          <a:solidFill>
                            <a:srgbClr val="000000"/>
                          </a:solidFill>
                          <a:effectLst/>
                          <a:latin typeface="Trebuchet MS" panose="020B0603020202020204" pitchFamily="34" charset="0"/>
                        </a:rPr>
                        <a:t>-3.3%</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b"/>
                      <a:r>
                        <a:rPr lang="en-CA" sz="1100" b="0" i="1" u="none" strike="noStrike">
                          <a:solidFill>
                            <a:srgbClr val="000000"/>
                          </a:solidFill>
                          <a:effectLst/>
                          <a:latin typeface="Trebuchet MS" panose="020B0603020202020204" pitchFamily="34" charset="0"/>
                        </a:rPr>
                        <a:t>5.0%</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b"/>
                      <a:r>
                        <a:rPr lang="en-CA" sz="1100" b="0" i="1" u="none" strike="noStrike">
                          <a:solidFill>
                            <a:srgbClr val="000000"/>
                          </a:solidFill>
                          <a:effectLst/>
                          <a:latin typeface="Trebuchet MS" panose="020B0603020202020204" pitchFamily="34" charset="0"/>
                        </a:rPr>
                        <a:t>5.0%</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b"/>
                      <a:r>
                        <a:rPr lang="en-CA" sz="1100" b="0" i="1" u="none" strike="noStrike">
                          <a:solidFill>
                            <a:srgbClr val="000000"/>
                          </a:solidFill>
                          <a:effectLst/>
                          <a:latin typeface="Trebuchet MS" panose="020B0603020202020204" pitchFamily="34" charset="0"/>
                        </a:rPr>
                        <a:t>5.0%</a:t>
                      </a: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b"/>
                      <a:r>
                        <a:rPr lang="en-CA" sz="1100" b="0" i="1" u="none" strike="noStrike" dirty="0">
                          <a:solidFill>
                            <a:srgbClr val="000000"/>
                          </a:solidFill>
                          <a:effectLst/>
                          <a:latin typeface="Trebuchet MS" panose="020B0603020202020204" pitchFamily="34" charset="0"/>
                        </a:rPr>
                        <a:t>4.0%</a:t>
                      </a: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1215107"/>
                  </a:ext>
                </a:extLst>
              </a:tr>
            </a:tbl>
          </a:graphicData>
        </a:graphic>
      </p:graphicFrame>
    </p:spTree>
    <p:extLst>
      <p:ext uri="{BB962C8B-B14F-4D97-AF65-F5344CB8AC3E}">
        <p14:creationId xmlns:p14="http://schemas.microsoft.com/office/powerpoint/2010/main" val="507273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54" y="388340"/>
            <a:ext cx="8626642" cy="860317"/>
          </a:xfrm>
        </p:spPr>
        <p:txBody>
          <a:bodyPr>
            <a:normAutofit/>
          </a:bodyPr>
          <a:lstStyle/>
          <a:p>
            <a:r>
              <a:rPr lang="en-US" sz="3200" dirty="0">
                <a:latin typeface="Trebuchet MS" panose="020B0603020202020204" pitchFamily="34" charset="0"/>
              </a:rPr>
              <a:t>Management </a:t>
            </a:r>
            <a:endParaRPr lang="en-CA" sz="3200" dirty="0">
              <a:latin typeface="Trebuchet MS" panose="020B0603020202020204" pitchFamily="34" charset="0"/>
            </a:endParaRPr>
          </a:p>
        </p:txBody>
      </p:sp>
      <p:sp>
        <p:nvSpPr>
          <p:cNvPr id="4" name="TextBox 3"/>
          <p:cNvSpPr txBox="1"/>
          <p:nvPr/>
        </p:nvSpPr>
        <p:spPr>
          <a:xfrm>
            <a:off x="603605" y="1248657"/>
            <a:ext cx="4879180" cy="338554"/>
          </a:xfrm>
          <a:prstGeom prst="rect">
            <a:avLst/>
          </a:prstGeom>
          <a:solidFill>
            <a:srgbClr val="D41935"/>
          </a:solidFill>
          <a:ln w="9525">
            <a:solidFill>
              <a:schemeClr val="tx1"/>
            </a:solidFill>
          </a:ln>
        </p:spPr>
        <p:txBody>
          <a:bodyPr wrap="square" rtlCol="0">
            <a:spAutoFit/>
          </a:bodyPr>
          <a:lstStyle/>
          <a:p>
            <a:pPr algn="ctr"/>
            <a:r>
              <a:rPr lang="en-US" sz="1600" b="1" dirty="0">
                <a:solidFill>
                  <a:schemeClr val="bg1"/>
                </a:solidFill>
                <a:latin typeface="Trebuchet MS" panose="020B0603020202020204" pitchFamily="34" charset="0"/>
              </a:rPr>
              <a:t>Senior Management</a:t>
            </a:r>
            <a:endParaRPr lang="en-CA" sz="1600" b="1" dirty="0">
              <a:solidFill>
                <a:schemeClr val="bg1"/>
              </a:solidFill>
              <a:latin typeface="Trebuchet MS" panose="020B0603020202020204" pitchFamily="34" charset="0"/>
            </a:endParaRPr>
          </a:p>
        </p:txBody>
      </p:sp>
      <p:sp>
        <p:nvSpPr>
          <p:cNvPr id="6" name="TextBox 5"/>
          <p:cNvSpPr txBox="1"/>
          <p:nvPr/>
        </p:nvSpPr>
        <p:spPr>
          <a:xfrm>
            <a:off x="5839805" y="1248657"/>
            <a:ext cx="5526677" cy="338554"/>
          </a:xfrm>
          <a:prstGeom prst="rect">
            <a:avLst/>
          </a:prstGeom>
          <a:solidFill>
            <a:srgbClr val="D41935"/>
          </a:solidFill>
          <a:ln w="9525">
            <a:solidFill>
              <a:schemeClr val="tx1"/>
            </a:solidFill>
          </a:ln>
        </p:spPr>
        <p:txBody>
          <a:bodyPr wrap="square" rtlCol="0">
            <a:spAutoFit/>
          </a:bodyPr>
          <a:lstStyle/>
          <a:p>
            <a:pPr algn="ctr"/>
            <a:r>
              <a:rPr lang="en-US" sz="1600" b="1" dirty="0">
                <a:solidFill>
                  <a:schemeClr val="bg1"/>
                </a:solidFill>
                <a:latin typeface="Trebuchet MS" panose="020B0603020202020204" pitchFamily="34" charset="0"/>
              </a:rPr>
              <a:t>Management Compensation Structure</a:t>
            </a:r>
            <a:endParaRPr lang="en-CA" sz="1600" b="1" dirty="0">
              <a:solidFill>
                <a:schemeClr val="bg1"/>
              </a:solidFill>
              <a:latin typeface="Trebuchet MS" panose="020B0603020202020204" pitchFamily="34" charset="0"/>
            </a:endParaRPr>
          </a:p>
        </p:txBody>
      </p:sp>
      <p:sp>
        <p:nvSpPr>
          <p:cNvPr id="3" name="TextBox 2"/>
          <p:cNvSpPr txBox="1"/>
          <p:nvPr/>
        </p:nvSpPr>
        <p:spPr>
          <a:xfrm>
            <a:off x="5886835" y="4460493"/>
            <a:ext cx="5479647" cy="1446550"/>
          </a:xfrm>
          <a:prstGeom prst="rect">
            <a:avLst/>
          </a:prstGeom>
          <a:noFill/>
          <a:ln w="9525">
            <a:noFill/>
            <a:prstDash val="solid"/>
          </a:ln>
        </p:spPr>
        <p:txBody>
          <a:bodyPr wrap="square" rtlCol="0">
            <a:spAutoFit/>
          </a:bodyPr>
          <a:lstStyle/>
          <a:p>
            <a:r>
              <a:rPr lang="en-CA" sz="1100" b="1" dirty="0">
                <a:latin typeface="Trebuchet MS" panose="020B0603020202020204" pitchFamily="34" charset="0"/>
              </a:rPr>
              <a:t>Base Salary: </a:t>
            </a:r>
            <a:r>
              <a:rPr lang="en-CA" sz="1100" dirty="0">
                <a:latin typeface="Trebuchet MS" panose="020B0603020202020204" pitchFamily="34" charset="0"/>
              </a:rPr>
              <a:t>Provides base level of earnings throughout the year; considers a number of factors including responsibilities, experience, and historical performance </a:t>
            </a:r>
          </a:p>
          <a:p>
            <a:endParaRPr lang="en-CA" sz="1100" b="1" dirty="0">
              <a:latin typeface="Trebuchet MS" panose="020B0603020202020204" pitchFamily="34" charset="0"/>
            </a:endParaRPr>
          </a:p>
          <a:p>
            <a:r>
              <a:rPr lang="en-CA" sz="1100" b="1" dirty="0">
                <a:latin typeface="Trebuchet MS" panose="020B0603020202020204" pitchFamily="34" charset="0"/>
              </a:rPr>
              <a:t>Annual Cash Incentive: </a:t>
            </a:r>
            <a:r>
              <a:rPr lang="en-CA" sz="1100" dirty="0">
                <a:latin typeface="Trebuchet MS" panose="020B0603020202020204" pitchFamily="34" charset="0"/>
              </a:rPr>
              <a:t>Rewards the achievement of financial, operational and strategic goals, as well as individual annual performance objectives </a:t>
            </a:r>
          </a:p>
          <a:p>
            <a:endParaRPr lang="en-CA" sz="1100" dirty="0">
              <a:latin typeface="Trebuchet MS" panose="020B0603020202020204" pitchFamily="34" charset="0"/>
            </a:endParaRPr>
          </a:p>
          <a:p>
            <a:r>
              <a:rPr lang="en-CA" sz="1100" b="1" dirty="0">
                <a:latin typeface="Trebuchet MS" panose="020B0603020202020204" pitchFamily="34" charset="0"/>
              </a:rPr>
              <a:t>Long-Term Incentives: </a:t>
            </a:r>
            <a:r>
              <a:rPr lang="en-CA" sz="1100" dirty="0">
                <a:latin typeface="Trebuchet MS" panose="020B0603020202020204" pitchFamily="34" charset="0"/>
              </a:rPr>
              <a:t>Awarded in (1) stock options (2) performance-based RSUs and (3) RSU awards</a:t>
            </a:r>
            <a:endParaRPr lang="en-CA" sz="1100" b="1" dirty="0">
              <a:latin typeface="Trebuchet MS" panose="020B0603020202020204" pitchFamily="34" charset="0"/>
            </a:endParaRPr>
          </a:p>
        </p:txBody>
      </p:sp>
      <p:graphicFrame>
        <p:nvGraphicFramePr>
          <p:cNvPr id="9" name="Chart 8"/>
          <p:cNvGraphicFramePr>
            <a:graphicFrameLocks/>
          </p:cNvGraphicFramePr>
          <p:nvPr/>
        </p:nvGraphicFramePr>
        <p:xfrm>
          <a:off x="5863319" y="1674232"/>
          <a:ext cx="2721706" cy="27048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nvGraphicFramePr>
        <p:xfrm>
          <a:off x="8585025" y="1668652"/>
          <a:ext cx="2781457" cy="2710402"/>
        </p:xfrm>
        <a:graphic>
          <a:graphicData uri="http://schemas.openxmlformats.org/drawingml/2006/chart">
            <c:chart xmlns:c="http://schemas.openxmlformats.org/drawingml/2006/chart" xmlns:r="http://schemas.openxmlformats.org/officeDocument/2006/relationships" r:id="rId3"/>
          </a:graphicData>
        </a:graphic>
      </p:graphicFrame>
      <p:pic>
        <p:nvPicPr>
          <p:cNvPr id="1026" name="Picture 2" descr="Calvin McDonald (@calvinmcdonald) | Twitte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03911" y="1671318"/>
            <a:ext cx="999617" cy="9996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ululemon Athletica Names New CFO - WSJ"/>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03604" y="2846263"/>
            <a:ext cx="999617" cy="9996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ulie Averill - Chief Technology Officer at lululemon | The Org"/>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93760" y="4021207"/>
            <a:ext cx="999617" cy="9996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ersonalities – TextileFutur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460" y="5196151"/>
            <a:ext cx="996761" cy="9996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9CC581-2A6A-46FD-8E1F-D1E8002696F4}"/>
              </a:ext>
            </a:extLst>
          </p:cNvPr>
          <p:cNvSpPr txBox="1"/>
          <p:nvPr/>
        </p:nvSpPr>
        <p:spPr>
          <a:xfrm>
            <a:off x="1672644" y="1732544"/>
            <a:ext cx="3810140" cy="877163"/>
          </a:xfrm>
          <a:prstGeom prst="rect">
            <a:avLst/>
          </a:prstGeom>
          <a:noFill/>
          <a:ln w="9525">
            <a:solidFill>
              <a:schemeClr val="bg2">
                <a:lumMod val="25000"/>
              </a:schemeClr>
            </a:solidFill>
            <a:prstDash val="solid"/>
          </a:ln>
        </p:spPr>
        <p:txBody>
          <a:bodyPr wrap="square" rtlCol="0">
            <a:spAutoFit/>
          </a:bodyPr>
          <a:lstStyle/>
          <a:p>
            <a:r>
              <a:rPr lang="en-CA" sz="1100" b="1" dirty="0">
                <a:latin typeface="Trebuchet MS" panose="020B0603020202020204" pitchFamily="34" charset="0"/>
              </a:rPr>
              <a:t>Calvin McDonald – Chief Executive Officer </a:t>
            </a:r>
            <a:endParaRPr lang="en-CA" sz="1100" dirty="0">
              <a:latin typeface="Trebuchet MS" panose="020B0603020202020204" pitchFamily="34" charset="0"/>
            </a:endParaRPr>
          </a:p>
          <a:p>
            <a:pPr marL="285750" indent="-285750" fontAlgn="base">
              <a:buFont typeface="Wingdings" panose="05000000000000000000" pitchFamily="2" charset="2"/>
              <a:buChar char="ü"/>
            </a:pPr>
            <a:r>
              <a:rPr lang="en-CA" sz="1000" dirty="0">
                <a:latin typeface="Trebuchet MS" panose="020B0603020202020204" pitchFamily="34" charset="0"/>
              </a:rPr>
              <a:t>CEO and Director since August 2018</a:t>
            </a:r>
          </a:p>
          <a:p>
            <a:pPr fontAlgn="base"/>
            <a:endParaRPr lang="en-CA" sz="1000" dirty="0">
              <a:latin typeface="Trebuchet MS" panose="020B0603020202020204" pitchFamily="34" charset="0"/>
            </a:endParaRPr>
          </a:p>
          <a:p>
            <a:pPr marL="285750" indent="-285750" fontAlgn="base">
              <a:buFont typeface="Wingdings" panose="05000000000000000000" pitchFamily="2" charset="2"/>
              <a:buChar char="ü"/>
            </a:pPr>
            <a:r>
              <a:rPr lang="en-US" sz="1000" spc="-10" dirty="0">
                <a:latin typeface="Trebuchet MS" panose="020B0603020202020204" pitchFamily="34" charset="0"/>
                <a:cs typeface="Arial"/>
              </a:rPr>
              <a:t>Prior </a:t>
            </a:r>
            <a:r>
              <a:rPr lang="en-US" sz="1000" dirty="0">
                <a:latin typeface="Trebuchet MS" panose="020B0603020202020204" pitchFamily="34" charset="0"/>
                <a:cs typeface="Arial"/>
              </a:rPr>
              <a:t>to </a:t>
            </a:r>
            <a:r>
              <a:rPr lang="en-US" sz="1000" spc="-5" dirty="0">
                <a:latin typeface="Trebuchet MS" panose="020B0603020202020204" pitchFamily="34" charset="0"/>
                <a:cs typeface="Arial"/>
              </a:rPr>
              <a:t>joining Lululemon,  Calvin served </a:t>
            </a:r>
            <a:r>
              <a:rPr lang="en-US" sz="1000" spc="-10" dirty="0">
                <a:latin typeface="Trebuchet MS" panose="020B0603020202020204" pitchFamily="34" charset="0"/>
                <a:cs typeface="Arial"/>
              </a:rPr>
              <a:t>as </a:t>
            </a:r>
            <a:r>
              <a:rPr lang="en-US" sz="1000" spc="-5" dirty="0">
                <a:latin typeface="Trebuchet MS" panose="020B0603020202020204" pitchFamily="34" charset="0"/>
                <a:cs typeface="Arial"/>
              </a:rPr>
              <a:t>the CEO of Sephora Inc from his last position as CEO of Sears Canada </a:t>
            </a:r>
            <a:endParaRPr lang="en-US" sz="1000" dirty="0">
              <a:latin typeface="Trebuchet MS" panose="020B0603020202020204" pitchFamily="34" charset="0"/>
              <a:cs typeface="Arial"/>
            </a:endParaRPr>
          </a:p>
        </p:txBody>
      </p:sp>
      <p:sp>
        <p:nvSpPr>
          <p:cNvPr id="25" name="TextBox 24">
            <a:extLst>
              <a:ext uri="{FF2B5EF4-FFF2-40B4-BE49-F238E27FC236}">
                <a16:creationId xmlns:a16="http://schemas.microsoft.com/office/drawing/2014/main" id="{E48E25BD-AFD6-4880-AA08-C02884E93477}"/>
              </a:ext>
            </a:extLst>
          </p:cNvPr>
          <p:cNvSpPr txBox="1"/>
          <p:nvPr/>
        </p:nvSpPr>
        <p:spPr>
          <a:xfrm>
            <a:off x="1672644" y="2907488"/>
            <a:ext cx="3810140" cy="877163"/>
          </a:xfrm>
          <a:prstGeom prst="rect">
            <a:avLst/>
          </a:prstGeom>
          <a:noFill/>
          <a:ln w="9525">
            <a:solidFill>
              <a:schemeClr val="bg2">
                <a:lumMod val="25000"/>
              </a:schemeClr>
            </a:solidFill>
            <a:prstDash val="solid"/>
          </a:ln>
        </p:spPr>
        <p:txBody>
          <a:bodyPr wrap="square" rtlCol="0">
            <a:spAutoFit/>
          </a:bodyPr>
          <a:lstStyle/>
          <a:p>
            <a:r>
              <a:rPr lang="en-CA" sz="1100" b="1" dirty="0">
                <a:solidFill>
                  <a:srgbClr val="000000"/>
                </a:solidFill>
                <a:latin typeface="Trebuchet MS" panose="020B0603020202020204" pitchFamily="34" charset="0"/>
              </a:rPr>
              <a:t>Meghan Frank – Chief Financial Officer</a:t>
            </a:r>
            <a:endParaRPr lang="en-CA" sz="1100" dirty="0">
              <a:latin typeface="Trebuchet MS" panose="020B0603020202020204" pitchFamily="34" charset="0"/>
            </a:endParaRPr>
          </a:p>
          <a:p>
            <a:pPr marL="285750" indent="-285750" fontAlgn="base">
              <a:buFont typeface="Wingdings" panose="05000000000000000000" pitchFamily="2" charset="2"/>
              <a:buChar char="ü"/>
            </a:pPr>
            <a:r>
              <a:rPr lang="en-CA" sz="1000" dirty="0">
                <a:solidFill>
                  <a:srgbClr val="000000"/>
                </a:solidFill>
                <a:latin typeface="Trebuchet MS" panose="020B0603020202020204" pitchFamily="34" charset="0"/>
              </a:rPr>
              <a:t>Became first female CFO for Lululemon in November 2020</a:t>
            </a:r>
          </a:p>
          <a:p>
            <a:pPr fontAlgn="base"/>
            <a:endParaRPr lang="en-CA" sz="1000" dirty="0">
              <a:solidFill>
                <a:srgbClr val="000000"/>
              </a:solidFill>
              <a:latin typeface="Trebuchet MS" panose="020B0603020202020204" pitchFamily="34" charset="0"/>
            </a:endParaRPr>
          </a:p>
          <a:p>
            <a:pPr marL="285750" indent="-285750" fontAlgn="base">
              <a:buFont typeface="Wingdings" panose="05000000000000000000" pitchFamily="2" charset="2"/>
              <a:buChar char="ü"/>
            </a:pPr>
            <a:r>
              <a:rPr lang="en-US" sz="1000" dirty="0">
                <a:solidFill>
                  <a:srgbClr val="000000"/>
                </a:solidFill>
                <a:latin typeface="Trebuchet MS" panose="020B0603020202020204" pitchFamily="34" charset="0"/>
              </a:rPr>
              <a:t>Frank first joined Lululemon in 2016 as SVP of financial planning and analysis</a:t>
            </a:r>
            <a:endParaRPr lang="en-CA" sz="1200" dirty="0">
              <a:solidFill>
                <a:srgbClr val="000000"/>
              </a:solidFill>
              <a:latin typeface="Trebuchet MS" panose="020B0603020202020204" pitchFamily="34" charset="0"/>
            </a:endParaRPr>
          </a:p>
        </p:txBody>
      </p:sp>
      <p:sp>
        <p:nvSpPr>
          <p:cNvPr id="26" name="TextBox 25">
            <a:extLst>
              <a:ext uri="{FF2B5EF4-FFF2-40B4-BE49-F238E27FC236}">
                <a16:creationId xmlns:a16="http://schemas.microsoft.com/office/drawing/2014/main" id="{E4884108-2C48-4D9F-A853-4EA71AA73384}"/>
              </a:ext>
            </a:extLst>
          </p:cNvPr>
          <p:cNvSpPr txBox="1"/>
          <p:nvPr/>
        </p:nvSpPr>
        <p:spPr>
          <a:xfrm>
            <a:off x="1672644" y="4082433"/>
            <a:ext cx="3810140" cy="877163"/>
          </a:xfrm>
          <a:prstGeom prst="rect">
            <a:avLst/>
          </a:prstGeom>
          <a:noFill/>
          <a:ln w="9525">
            <a:solidFill>
              <a:schemeClr val="bg2">
                <a:lumMod val="25000"/>
              </a:schemeClr>
            </a:solidFill>
            <a:prstDash val="solid"/>
          </a:ln>
        </p:spPr>
        <p:txBody>
          <a:bodyPr wrap="square" rtlCol="0">
            <a:spAutoFit/>
          </a:bodyPr>
          <a:lstStyle/>
          <a:p>
            <a:r>
              <a:rPr lang="en-CA" sz="1100" b="1" dirty="0">
                <a:solidFill>
                  <a:srgbClr val="000000"/>
                </a:solidFill>
                <a:latin typeface="Trebuchet MS" panose="020B0603020202020204" pitchFamily="34" charset="0"/>
              </a:rPr>
              <a:t>Julie Averill – Chief Technology Officer</a:t>
            </a:r>
            <a:endParaRPr lang="en-CA" sz="1100" dirty="0">
              <a:latin typeface="Trebuchet MS" panose="020B0603020202020204" pitchFamily="34" charset="0"/>
            </a:endParaRPr>
          </a:p>
          <a:p>
            <a:pPr marL="285750" indent="-285750" fontAlgn="base">
              <a:buFont typeface="Wingdings" panose="05000000000000000000" pitchFamily="2" charset="2"/>
              <a:buChar char="ü"/>
            </a:pPr>
            <a:r>
              <a:rPr lang="en-US" sz="1000" dirty="0">
                <a:solidFill>
                  <a:srgbClr val="000000"/>
                </a:solidFill>
                <a:latin typeface="Trebuchet MS" panose="020B0603020202020204" pitchFamily="34" charset="0"/>
              </a:rPr>
              <a:t>CTO and Executive Vice President since 2017 as CTO</a:t>
            </a:r>
          </a:p>
          <a:p>
            <a:pPr fontAlgn="base"/>
            <a:endParaRPr lang="en-US" sz="1000" dirty="0">
              <a:solidFill>
                <a:srgbClr val="000000"/>
              </a:solidFill>
              <a:latin typeface="Trebuchet MS" panose="020B0603020202020204" pitchFamily="34" charset="0"/>
            </a:endParaRPr>
          </a:p>
          <a:p>
            <a:pPr marL="285750" indent="-285750" fontAlgn="base">
              <a:buFont typeface="Wingdings" panose="05000000000000000000" pitchFamily="2" charset="2"/>
              <a:buChar char="ü"/>
            </a:pPr>
            <a:r>
              <a:rPr lang="en-US" sz="1000" dirty="0">
                <a:solidFill>
                  <a:srgbClr val="000000"/>
                </a:solidFill>
                <a:latin typeface="Trebuchet MS" panose="020B0603020202020204" pitchFamily="34" charset="0"/>
              </a:rPr>
              <a:t>Prior to joining Lululemon, Averill served as REI’s first CIO, and spent over a decade at Nordstrom in IT</a:t>
            </a:r>
            <a:endParaRPr lang="en-CA" sz="1050" dirty="0">
              <a:solidFill>
                <a:srgbClr val="000000"/>
              </a:solidFill>
              <a:latin typeface="Trebuchet MS" panose="020B0603020202020204" pitchFamily="34" charset="0"/>
            </a:endParaRPr>
          </a:p>
        </p:txBody>
      </p:sp>
      <p:sp>
        <p:nvSpPr>
          <p:cNvPr id="27" name="TextBox 26">
            <a:extLst>
              <a:ext uri="{FF2B5EF4-FFF2-40B4-BE49-F238E27FC236}">
                <a16:creationId xmlns:a16="http://schemas.microsoft.com/office/drawing/2014/main" id="{3070C614-816A-4331-9258-C69FB27EB1AD}"/>
              </a:ext>
            </a:extLst>
          </p:cNvPr>
          <p:cNvSpPr txBox="1"/>
          <p:nvPr/>
        </p:nvSpPr>
        <p:spPr>
          <a:xfrm>
            <a:off x="1672644" y="5257378"/>
            <a:ext cx="3810140" cy="877163"/>
          </a:xfrm>
          <a:prstGeom prst="rect">
            <a:avLst/>
          </a:prstGeom>
          <a:noFill/>
          <a:ln w="9525">
            <a:solidFill>
              <a:schemeClr val="bg2">
                <a:lumMod val="25000"/>
              </a:schemeClr>
            </a:solidFill>
            <a:prstDash val="solid"/>
          </a:ln>
        </p:spPr>
        <p:txBody>
          <a:bodyPr wrap="square" rtlCol="0">
            <a:spAutoFit/>
          </a:bodyPr>
          <a:lstStyle/>
          <a:p>
            <a:r>
              <a:rPr lang="en-CA" sz="1100" b="1" dirty="0">
                <a:solidFill>
                  <a:srgbClr val="000000"/>
                </a:solidFill>
                <a:latin typeface="Trebuchet MS" panose="020B0603020202020204" pitchFamily="34" charset="0"/>
              </a:rPr>
              <a:t>Michelle Choe – Chief Product Officer</a:t>
            </a:r>
            <a:endParaRPr lang="en-CA" sz="1100" dirty="0">
              <a:latin typeface="Trebuchet MS" panose="020B0603020202020204" pitchFamily="34" charset="0"/>
            </a:endParaRPr>
          </a:p>
          <a:p>
            <a:pPr marL="285750" indent="-285750" fontAlgn="base">
              <a:buFont typeface="Wingdings" panose="05000000000000000000" pitchFamily="2" charset="2"/>
              <a:buChar char="ü"/>
            </a:pPr>
            <a:r>
              <a:rPr lang="en-CA" sz="1000" dirty="0">
                <a:solidFill>
                  <a:srgbClr val="000000"/>
                </a:solidFill>
                <a:latin typeface="Trebuchet MS" panose="020B0603020202020204" pitchFamily="34" charset="0"/>
              </a:rPr>
              <a:t>CPO since September 2018</a:t>
            </a:r>
          </a:p>
          <a:p>
            <a:pPr fontAlgn="base"/>
            <a:endParaRPr lang="en-CA" sz="1000" dirty="0">
              <a:solidFill>
                <a:srgbClr val="000000"/>
              </a:solidFill>
              <a:latin typeface="Trebuchet MS" panose="020B0603020202020204" pitchFamily="34" charset="0"/>
            </a:endParaRPr>
          </a:p>
          <a:p>
            <a:pPr marL="285750" indent="-285750" fontAlgn="base">
              <a:buFont typeface="Wingdings" panose="05000000000000000000" pitchFamily="2" charset="2"/>
              <a:buChar char="ü"/>
            </a:pPr>
            <a:r>
              <a:rPr lang="en-US" sz="1000" dirty="0">
                <a:solidFill>
                  <a:srgbClr val="000000"/>
                </a:solidFill>
                <a:latin typeface="Trebuchet MS" panose="020B0603020202020204" pitchFamily="34" charset="0"/>
              </a:rPr>
              <a:t>First joined Lululemon in 2016 as the Senior Vice President, Global Merchandising from Marc Jacobs </a:t>
            </a:r>
            <a:endParaRPr lang="en-CA" sz="1000" dirty="0">
              <a:solidFill>
                <a:srgbClr val="000000"/>
              </a:solidFill>
              <a:latin typeface="Trebuchet MS" panose="020B0603020202020204" pitchFamily="34" charset="0"/>
            </a:endParaRPr>
          </a:p>
        </p:txBody>
      </p:sp>
    </p:spTree>
    <p:extLst>
      <p:ext uri="{BB962C8B-B14F-4D97-AF65-F5344CB8AC3E}">
        <p14:creationId xmlns:p14="http://schemas.microsoft.com/office/powerpoint/2010/main" val="3796764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1B56-AF2E-4E2C-9B5E-1F6BDF7CAB6E}"/>
              </a:ext>
            </a:extLst>
          </p:cNvPr>
          <p:cNvSpPr>
            <a:spLocks noGrp="1"/>
          </p:cNvSpPr>
          <p:nvPr>
            <p:ph type="title"/>
          </p:nvPr>
        </p:nvSpPr>
        <p:spPr/>
        <p:txBody>
          <a:bodyPr/>
          <a:lstStyle/>
          <a:p>
            <a:r>
              <a:rPr lang="en-CA" sz="3200" dirty="0">
                <a:latin typeface="Trebuchet MS" panose="020B0603020202020204" pitchFamily="34" charset="0"/>
              </a:rPr>
              <a:t>MIRROR</a:t>
            </a:r>
            <a:endParaRPr lang="en-CA" dirty="0">
              <a:latin typeface="Trebuchet MS" panose="020B0603020202020204" pitchFamily="34" charset="0"/>
            </a:endParaRPr>
          </a:p>
        </p:txBody>
      </p:sp>
      <p:pic>
        <p:nvPicPr>
          <p:cNvPr id="4" name="Picture 3">
            <a:extLst>
              <a:ext uri="{FF2B5EF4-FFF2-40B4-BE49-F238E27FC236}">
                <a16:creationId xmlns:a16="http://schemas.microsoft.com/office/drawing/2014/main" id="{12AC1D9B-FAC0-41BD-906E-14097EAEC251}"/>
              </a:ext>
            </a:extLst>
          </p:cNvPr>
          <p:cNvPicPr>
            <a:picLocks noChangeAspect="1"/>
          </p:cNvPicPr>
          <p:nvPr/>
        </p:nvPicPr>
        <p:blipFill>
          <a:blip r:embed="rId2"/>
          <a:stretch>
            <a:fillRect/>
          </a:stretch>
        </p:blipFill>
        <p:spPr>
          <a:xfrm>
            <a:off x="556714" y="1298337"/>
            <a:ext cx="10825424" cy="4946030"/>
          </a:xfrm>
          <a:prstGeom prst="rect">
            <a:avLst/>
          </a:prstGeom>
        </p:spPr>
      </p:pic>
    </p:spTree>
    <p:extLst>
      <p:ext uri="{BB962C8B-B14F-4D97-AF65-F5344CB8AC3E}">
        <p14:creationId xmlns:p14="http://schemas.microsoft.com/office/powerpoint/2010/main" val="95361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0872-FABF-4B88-A9D5-3A32C1E93931}"/>
              </a:ext>
            </a:extLst>
          </p:cNvPr>
          <p:cNvSpPr>
            <a:spLocks noGrp="1"/>
          </p:cNvSpPr>
          <p:nvPr>
            <p:ph type="title"/>
          </p:nvPr>
        </p:nvSpPr>
        <p:spPr/>
        <p:txBody>
          <a:bodyPr>
            <a:normAutofit/>
          </a:bodyPr>
          <a:lstStyle/>
          <a:p>
            <a:r>
              <a:rPr lang="en-CA" sz="3200" dirty="0">
                <a:latin typeface="Trebuchet MS" panose="020B0603020202020204" pitchFamily="34" charset="0"/>
              </a:rPr>
              <a:t>Table of Contents </a:t>
            </a:r>
          </a:p>
        </p:txBody>
      </p:sp>
      <p:graphicFrame>
        <p:nvGraphicFramePr>
          <p:cNvPr id="4" name="Table 5">
            <a:extLst>
              <a:ext uri="{FF2B5EF4-FFF2-40B4-BE49-F238E27FC236}">
                <a16:creationId xmlns:a16="http://schemas.microsoft.com/office/drawing/2014/main" id="{6A15DDD2-5294-456F-87DD-BA56E9EA199B}"/>
              </a:ext>
            </a:extLst>
          </p:cNvPr>
          <p:cNvGraphicFramePr>
            <a:graphicFrameLocks noGrp="1"/>
          </p:cNvGraphicFramePr>
          <p:nvPr>
            <p:ph idx="1"/>
            <p:extLst>
              <p:ext uri="{D42A27DB-BD31-4B8C-83A1-F6EECF244321}">
                <p14:modId xmlns:p14="http://schemas.microsoft.com/office/powerpoint/2010/main" val="4073351439"/>
              </p:ext>
            </p:extLst>
          </p:nvPr>
        </p:nvGraphicFramePr>
        <p:xfrm>
          <a:off x="3134819" y="1812022"/>
          <a:ext cx="5922361" cy="3786671"/>
        </p:xfrm>
        <a:graphic>
          <a:graphicData uri="http://schemas.openxmlformats.org/drawingml/2006/table">
            <a:tbl>
              <a:tblPr firstRow="1" bandRow="1">
                <a:tableStyleId>{5C22544A-7EE6-4342-B048-85BDC9FD1C3A}</a:tableStyleId>
              </a:tblPr>
              <a:tblGrid>
                <a:gridCol w="4817982">
                  <a:extLst>
                    <a:ext uri="{9D8B030D-6E8A-4147-A177-3AD203B41FA5}">
                      <a16:colId xmlns:a16="http://schemas.microsoft.com/office/drawing/2014/main" val="2732578630"/>
                    </a:ext>
                  </a:extLst>
                </a:gridCol>
                <a:gridCol w="1104379">
                  <a:extLst>
                    <a:ext uri="{9D8B030D-6E8A-4147-A177-3AD203B41FA5}">
                      <a16:colId xmlns:a16="http://schemas.microsoft.com/office/drawing/2014/main" val="2699347503"/>
                    </a:ext>
                  </a:extLst>
                </a:gridCol>
              </a:tblGrid>
              <a:tr h="540953">
                <a:tc>
                  <a:txBody>
                    <a:bodyPr/>
                    <a:lstStyle/>
                    <a:p>
                      <a:pPr algn="l"/>
                      <a:r>
                        <a:rPr lang="en-US" sz="2400" b="0" dirty="0">
                          <a:solidFill>
                            <a:schemeClr val="tx1"/>
                          </a:solidFill>
                          <a:latin typeface="Trebuchet MS" panose="020B0603020202020204" pitchFamily="34" charset="0"/>
                        </a:rPr>
                        <a:t>Company Overview</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latin typeface="Trebuchet MS" panose="020B0603020202020204" pitchFamily="34" charset="0"/>
                        </a:rPr>
                        <a:t>4-6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7452332"/>
                  </a:ext>
                </a:extLst>
              </a:tr>
              <a:tr h="540953">
                <a:tc>
                  <a:txBody>
                    <a:bodyPr/>
                    <a:lstStyle/>
                    <a:p>
                      <a:pPr algn="l"/>
                      <a:r>
                        <a:rPr lang="en-US" sz="2400" b="0" dirty="0">
                          <a:solidFill>
                            <a:schemeClr val="tx1"/>
                          </a:solidFill>
                          <a:latin typeface="Trebuchet MS" panose="020B0603020202020204" pitchFamily="34" charset="0"/>
                        </a:rPr>
                        <a:t>Industry Analysis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latin typeface="Trebuchet MS" panose="020B0603020202020204" pitchFamily="34" charset="0"/>
                        </a:rPr>
                        <a:t>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5029765"/>
                  </a:ext>
                </a:extLst>
              </a:tr>
              <a:tr h="540953">
                <a:tc>
                  <a:txBody>
                    <a:bodyPr/>
                    <a:lstStyle/>
                    <a:p>
                      <a:pPr algn="l"/>
                      <a:r>
                        <a:rPr lang="en-US" sz="2400" b="0" dirty="0">
                          <a:solidFill>
                            <a:schemeClr val="tx1"/>
                          </a:solidFill>
                          <a:latin typeface="Trebuchet MS" panose="020B0603020202020204" pitchFamily="34" charset="0"/>
                        </a:rPr>
                        <a:t>Investment Thesis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latin typeface="Trebuchet MS" panose="020B0603020202020204" pitchFamily="34" charset="0"/>
                        </a:rPr>
                        <a:t>10-12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4733862"/>
                  </a:ext>
                </a:extLst>
              </a:tr>
              <a:tr h="540953">
                <a:tc>
                  <a:txBody>
                    <a:bodyPr/>
                    <a:lstStyle/>
                    <a:p>
                      <a:pPr algn="l"/>
                      <a:r>
                        <a:rPr lang="en-US" sz="2400" b="0" dirty="0">
                          <a:solidFill>
                            <a:schemeClr val="tx1"/>
                          </a:solidFill>
                          <a:latin typeface="Trebuchet MS" panose="020B0603020202020204" pitchFamily="34" charset="0"/>
                        </a:rPr>
                        <a:t>Valuation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latin typeface="Trebuchet MS" panose="020B0603020202020204" pitchFamily="34" charset="0"/>
                        </a:rPr>
                        <a:t>13-16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8795073"/>
                  </a:ext>
                </a:extLst>
              </a:tr>
              <a:tr h="540953">
                <a:tc>
                  <a:txBody>
                    <a:bodyPr/>
                    <a:lstStyle/>
                    <a:p>
                      <a:pPr algn="l"/>
                      <a:r>
                        <a:rPr lang="en-US" sz="2400" b="0" dirty="0">
                          <a:solidFill>
                            <a:schemeClr val="tx1"/>
                          </a:solidFill>
                          <a:latin typeface="Trebuchet MS" panose="020B0603020202020204" pitchFamily="34" charset="0"/>
                        </a:rPr>
                        <a:t>Risks, Mitigations and Catalysts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latin typeface="Trebuchet MS" panose="020B0603020202020204" pitchFamily="34" charset="0"/>
                        </a:rPr>
                        <a:t>17-18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176554"/>
                  </a:ext>
                </a:extLst>
              </a:tr>
              <a:tr h="540953">
                <a:tc>
                  <a:txBody>
                    <a:bodyPr/>
                    <a:lstStyle/>
                    <a:p>
                      <a:pPr algn="l"/>
                      <a:r>
                        <a:rPr lang="en-US" sz="2400" b="0" dirty="0">
                          <a:solidFill>
                            <a:schemeClr val="tx1"/>
                          </a:solidFill>
                          <a:latin typeface="Trebuchet MS" panose="020B0603020202020204" pitchFamily="34" charset="0"/>
                        </a:rPr>
                        <a:t>Recommendation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latin typeface="Trebuchet MS" panose="020B0603020202020204" pitchFamily="34" charset="0"/>
                        </a:rPr>
                        <a:t>19-20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6388052"/>
                  </a:ext>
                </a:extLst>
              </a:tr>
              <a:tr h="540953">
                <a:tc>
                  <a:txBody>
                    <a:bodyPr/>
                    <a:lstStyle/>
                    <a:p>
                      <a:pPr algn="l"/>
                      <a:r>
                        <a:rPr lang="en-US" sz="2400" b="0" dirty="0">
                          <a:solidFill>
                            <a:schemeClr val="tx1"/>
                          </a:solidFill>
                          <a:latin typeface="Trebuchet MS" panose="020B0603020202020204" pitchFamily="34" charset="0"/>
                        </a:rPr>
                        <a:t>Appendix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solidFill>
                            <a:schemeClr val="tx1"/>
                          </a:solidFill>
                          <a:latin typeface="Trebuchet MS" panose="020B0603020202020204" pitchFamily="34" charset="0"/>
                        </a:rPr>
                        <a:t>21-26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7028715"/>
                  </a:ext>
                </a:extLst>
              </a:tr>
            </a:tbl>
          </a:graphicData>
        </a:graphic>
      </p:graphicFrame>
    </p:spTree>
    <p:extLst>
      <p:ext uri="{BB962C8B-B14F-4D97-AF65-F5344CB8AC3E}">
        <p14:creationId xmlns:p14="http://schemas.microsoft.com/office/powerpoint/2010/main" val="2480635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F9D9-3D22-4553-AAAD-95146FAD3A4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03B1A3D-837D-41D7-877D-6BD46BD85811}"/>
              </a:ext>
            </a:extLst>
          </p:cNvPr>
          <p:cNvSpPr>
            <a:spLocks noGrp="1"/>
          </p:cNvSpPr>
          <p:nvPr>
            <p:ph idx="1"/>
          </p:nvPr>
        </p:nvSpPr>
        <p:spPr/>
        <p:txBody>
          <a:bodyPr/>
          <a:lstStyle/>
          <a:p>
            <a:endParaRPr lang="en-CA"/>
          </a:p>
        </p:txBody>
      </p:sp>
      <p:sp>
        <p:nvSpPr>
          <p:cNvPr id="4" name="Rectangle 3">
            <a:extLst>
              <a:ext uri="{FF2B5EF4-FFF2-40B4-BE49-F238E27FC236}">
                <a16:creationId xmlns:a16="http://schemas.microsoft.com/office/drawing/2014/main" id="{BF777788-F0A9-46D9-820E-DCD6448E43A1}"/>
              </a:ext>
            </a:extLst>
          </p:cNvPr>
          <p:cNvSpPr/>
          <p:nvPr/>
        </p:nvSpPr>
        <p:spPr>
          <a:xfrm>
            <a:off x="0" y="0"/>
            <a:ext cx="12192000" cy="6858000"/>
          </a:xfrm>
          <a:prstGeom prst="rect">
            <a:avLst/>
          </a:prstGeom>
          <a:solidFill>
            <a:srgbClr val="808080"/>
          </a:solid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Rounded Corners 4">
            <a:extLst>
              <a:ext uri="{FF2B5EF4-FFF2-40B4-BE49-F238E27FC236}">
                <a16:creationId xmlns:a16="http://schemas.microsoft.com/office/drawing/2014/main" id="{3E37D9F7-7134-4644-AF21-548C8D1C05AD}"/>
              </a:ext>
            </a:extLst>
          </p:cNvPr>
          <p:cNvSpPr/>
          <p:nvPr/>
        </p:nvSpPr>
        <p:spPr>
          <a:xfrm>
            <a:off x="3652586" y="749495"/>
            <a:ext cx="4886827" cy="790185"/>
          </a:xfrm>
          <a:prstGeom prst="roundRect">
            <a:avLst/>
          </a:prstGeom>
          <a:solidFill>
            <a:schemeClr val="bg1">
              <a:alpha val="26000"/>
            </a:schemeClr>
          </a:solidFill>
          <a:ln w="25400">
            <a:solidFill>
              <a:schemeClr val="bg1"/>
            </a:solidFill>
          </a:ln>
          <a:effectLst>
            <a:innerShdw blurRad="114300">
              <a:schemeClr val="bg1"/>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CA" sz="2400" b="1" dirty="0">
                <a:solidFill>
                  <a:schemeClr val="bg1"/>
                </a:solidFill>
                <a:latin typeface="Trebuchet MS" panose="020B0603020202020204" pitchFamily="34" charset="0"/>
              </a:rPr>
              <a:t>Company Overview</a:t>
            </a:r>
          </a:p>
        </p:txBody>
      </p:sp>
      <p:sp>
        <p:nvSpPr>
          <p:cNvPr id="6" name="Rectangle: Rounded Corners 5">
            <a:extLst>
              <a:ext uri="{FF2B5EF4-FFF2-40B4-BE49-F238E27FC236}">
                <a16:creationId xmlns:a16="http://schemas.microsoft.com/office/drawing/2014/main" id="{922B2E2D-9ED4-4A45-ACD7-033FE14D437B}"/>
              </a:ext>
            </a:extLst>
          </p:cNvPr>
          <p:cNvSpPr/>
          <p:nvPr/>
        </p:nvSpPr>
        <p:spPr>
          <a:xfrm>
            <a:off x="4215066" y="4650576"/>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Risks, Mitigations and Catalysts</a:t>
            </a:r>
          </a:p>
        </p:txBody>
      </p:sp>
      <p:sp>
        <p:nvSpPr>
          <p:cNvPr id="7" name="Rectangle: Rounded Corners 6">
            <a:extLst>
              <a:ext uri="{FF2B5EF4-FFF2-40B4-BE49-F238E27FC236}">
                <a16:creationId xmlns:a16="http://schemas.microsoft.com/office/drawing/2014/main" id="{7029E522-5272-4191-B09F-2AB7831A8C5A}"/>
              </a:ext>
            </a:extLst>
          </p:cNvPr>
          <p:cNvSpPr/>
          <p:nvPr/>
        </p:nvSpPr>
        <p:spPr>
          <a:xfrm>
            <a:off x="4217069" y="3707773"/>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Valuation</a:t>
            </a:r>
          </a:p>
        </p:txBody>
      </p:sp>
      <p:sp>
        <p:nvSpPr>
          <p:cNvPr id="8" name="Rectangle: Rounded Corners 7">
            <a:extLst>
              <a:ext uri="{FF2B5EF4-FFF2-40B4-BE49-F238E27FC236}">
                <a16:creationId xmlns:a16="http://schemas.microsoft.com/office/drawing/2014/main" id="{427614EC-9E03-4220-BD56-3B78A6305D4C}"/>
              </a:ext>
            </a:extLst>
          </p:cNvPr>
          <p:cNvSpPr/>
          <p:nvPr/>
        </p:nvSpPr>
        <p:spPr>
          <a:xfrm>
            <a:off x="4215066" y="5591859"/>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Recommendation</a:t>
            </a:r>
            <a:r>
              <a:rPr lang="en-CA" dirty="0"/>
              <a:t> </a:t>
            </a:r>
          </a:p>
        </p:txBody>
      </p:sp>
      <p:sp>
        <p:nvSpPr>
          <p:cNvPr id="9" name="Rectangle: Rounded Corners 8">
            <a:extLst>
              <a:ext uri="{FF2B5EF4-FFF2-40B4-BE49-F238E27FC236}">
                <a16:creationId xmlns:a16="http://schemas.microsoft.com/office/drawing/2014/main" id="{66AD7CB8-D591-4E6A-B86D-5FD11D2A5938}"/>
              </a:ext>
            </a:extLst>
          </p:cNvPr>
          <p:cNvSpPr/>
          <p:nvPr/>
        </p:nvSpPr>
        <p:spPr>
          <a:xfrm>
            <a:off x="4217069" y="2766490"/>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Investment Thesis</a:t>
            </a:r>
          </a:p>
        </p:txBody>
      </p:sp>
      <p:sp>
        <p:nvSpPr>
          <p:cNvPr id="10" name="Rectangle: Rounded Corners 9">
            <a:extLst>
              <a:ext uri="{FF2B5EF4-FFF2-40B4-BE49-F238E27FC236}">
                <a16:creationId xmlns:a16="http://schemas.microsoft.com/office/drawing/2014/main" id="{DBC36E1A-BB79-4B8B-AEDE-DC0614BF476B}"/>
              </a:ext>
            </a:extLst>
          </p:cNvPr>
          <p:cNvSpPr/>
          <p:nvPr/>
        </p:nvSpPr>
        <p:spPr>
          <a:xfrm>
            <a:off x="4215066" y="1823687"/>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Industry Analysis</a:t>
            </a:r>
          </a:p>
        </p:txBody>
      </p:sp>
    </p:spTree>
    <p:extLst>
      <p:ext uri="{BB962C8B-B14F-4D97-AF65-F5344CB8AC3E}">
        <p14:creationId xmlns:p14="http://schemas.microsoft.com/office/powerpoint/2010/main" val="56305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6532-4D92-412C-A9B4-5BCA59AD53BE}"/>
              </a:ext>
            </a:extLst>
          </p:cNvPr>
          <p:cNvSpPr>
            <a:spLocks noGrp="1"/>
          </p:cNvSpPr>
          <p:nvPr>
            <p:ph type="title"/>
          </p:nvPr>
        </p:nvSpPr>
        <p:spPr>
          <a:xfrm>
            <a:off x="833753" y="402172"/>
            <a:ext cx="8626642" cy="733909"/>
          </a:xfrm>
        </p:spPr>
        <p:txBody>
          <a:bodyPr>
            <a:normAutofit/>
          </a:bodyPr>
          <a:lstStyle/>
          <a:p>
            <a:r>
              <a:rPr lang="en-US" sz="3200" dirty="0">
                <a:latin typeface="Trebuchet MS" panose="020B0603020202020204" pitchFamily="34" charset="0"/>
              </a:rPr>
              <a:t>Company Overview</a:t>
            </a:r>
            <a:endParaRPr lang="en-CA" sz="3200" dirty="0">
              <a:latin typeface="Trebuchet MS" panose="020B0603020202020204" pitchFamily="34" charset="0"/>
            </a:endParaRPr>
          </a:p>
        </p:txBody>
      </p:sp>
      <p:sp>
        <p:nvSpPr>
          <p:cNvPr id="7" name="Rectangle 6"/>
          <p:cNvSpPr/>
          <p:nvPr/>
        </p:nvSpPr>
        <p:spPr>
          <a:xfrm>
            <a:off x="833753" y="1624652"/>
            <a:ext cx="4774629" cy="1938992"/>
          </a:xfrm>
          <a:prstGeom prst="rect">
            <a:avLst/>
          </a:prstGeom>
          <a:ln w="9525">
            <a:noFill/>
            <a:prstDash val="solid"/>
          </a:ln>
        </p:spPr>
        <p:txBody>
          <a:bodyPr wrap="square">
            <a:spAutoFit/>
          </a:bodyPr>
          <a:lstStyle/>
          <a:p>
            <a:pPr marL="285750" indent="-285750" fontAlgn="base">
              <a:buFont typeface="Arial" panose="020B0604020202020204" pitchFamily="34" charset="0"/>
              <a:buChar char="•"/>
            </a:pPr>
            <a:r>
              <a:rPr lang="en-US" sz="1200" dirty="0">
                <a:solidFill>
                  <a:srgbClr val="000000"/>
                </a:solidFill>
                <a:latin typeface="Trebuchet MS" panose="020B0603020202020204" pitchFamily="34" charset="0"/>
                <a:cs typeface="Times New Roman" panose="02020603050405020304" pitchFamily="18" charset="0"/>
              </a:rPr>
              <a:t>Lululemon Athletica designs, distributes and retails athletic apparel for women, men and female youth</a:t>
            </a:r>
          </a:p>
          <a:p>
            <a:pPr fontAlgn="base"/>
            <a:endParaRPr lang="en-US" sz="1200" dirty="0">
              <a:solidFill>
                <a:srgbClr val="000000"/>
              </a:solidFill>
              <a:latin typeface="Trebuchet MS" panose="020B0603020202020204" pitchFamily="34" charset="0"/>
              <a:cs typeface="Times New Roman" panose="02020603050405020304" pitchFamily="18" charset="0"/>
            </a:endParaRPr>
          </a:p>
          <a:p>
            <a:pPr marL="285750" indent="-285750" fontAlgn="base">
              <a:buFont typeface="Arial" panose="020B0604020202020204" pitchFamily="34" charset="0"/>
              <a:buChar char="•"/>
            </a:pPr>
            <a:r>
              <a:rPr lang="en-US" sz="1200" dirty="0">
                <a:solidFill>
                  <a:srgbClr val="000000"/>
                </a:solidFill>
                <a:latin typeface="Trebuchet MS" panose="020B0603020202020204" pitchFamily="34" charset="0"/>
                <a:cs typeface="Times New Roman" panose="02020603050405020304" pitchFamily="18" charset="0"/>
              </a:rPr>
              <a:t>The company operates through two segments, company-operated stores and direct to consumer, and currently operates in 13 countries worldwide </a:t>
            </a:r>
          </a:p>
          <a:p>
            <a:pPr fontAlgn="base"/>
            <a:endParaRPr lang="en-US" sz="1200" dirty="0">
              <a:solidFill>
                <a:srgbClr val="000000"/>
              </a:solidFill>
              <a:latin typeface="Trebuchet MS" panose="020B0603020202020204" pitchFamily="34" charset="0"/>
              <a:cs typeface="Times New Roman" panose="02020603050405020304" pitchFamily="18" charset="0"/>
            </a:endParaRPr>
          </a:p>
          <a:p>
            <a:pPr marL="285750" indent="-285750" fontAlgn="base">
              <a:buFont typeface="Arial" panose="020B0604020202020204" pitchFamily="34" charset="0"/>
              <a:buChar char="•"/>
            </a:pPr>
            <a:r>
              <a:rPr lang="en-US" sz="1200" dirty="0">
                <a:solidFill>
                  <a:srgbClr val="000000"/>
                </a:solidFill>
                <a:latin typeface="Trebuchet MS" panose="020B0603020202020204" pitchFamily="34" charset="0"/>
                <a:cs typeface="Times New Roman" panose="02020603050405020304" pitchFamily="18" charset="0"/>
              </a:rPr>
              <a:t>MIRROR acquisition gives the company a foothold in the home fitness industry and is believed to provide $150M in short-term revenue </a:t>
            </a:r>
          </a:p>
        </p:txBody>
      </p:sp>
      <p:sp>
        <p:nvSpPr>
          <p:cNvPr id="8" name="TextBox 7"/>
          <p:cNvSpPr txBox="1"/>
          <p:nvPr/>
        </p:nvSpPr>
        <p:spPr>
          <a:xfrm>
            <a:off x="833754" y="1286976"/>
            <a:ext cx="4774628" cy="338554"/>
          </a:xfrm>
          <a:prstGeom prst="rect">
            <a:avLst/>
          </a:prstGeom>
          <a:solidFill>
            <a:srgbClr val="D41935"/>
          </a:solidFill>
          <a:ln w="9525">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Company Highlights</a:t>
            </a:r>
            <a:endParaRPr lang="en-CA" sz="1600" b="1" dirty="0">
              <a:solidFill>
                <a:schemeClr val="bg1"/>
              </a:solidFill>
              <a:latin typeface="Trebuchet MS" panose="020B0603020202020204" pitchFamily="34" charset="0"/>
            </a:endParaRPr>
          </a:p>
        </p:txBody>
      </p:sp>
      <p:sp>
        <p:nvSpPr>
          <p:cNvPr id="13" name="TextBox 12"/>
          <p:cNvSpPr txBox="1"/>
          <p:nvPr/>
        </p:nvSpPr>
        <p:spPr>
          <a:xfrm>
            <a:off x="6218722" y="3714538"/>
            <a:ext cx="5139523" cy="338554"/>
          </a:xfrm>
          <a:prstGeom prst="rect">
            <a:avLst/>
          </a:prstGeom>
          <a:solidFill>
            <a:srgbClr val="D41935"/>
          </a:solidFill>
          <a:ln w="9525">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Stock Performance Relative to S&amp;P 500</a:t>
            </a:r>
            <a:endParaRPr lang="en-CA" sz="1600" b="1" dirty="0">
              <a:solidFill>
                <a:schemeClr val="bg1"/>
              </a:solidFill>
              <a:latin typeface="Trebuchet MS" panose="020B0603020202020204" pitchFamily="34" charset="0"/>
            </a:endParaRPr>
          </a:p>
        </p:txBody>
      </p:sp>
      <p:graphicFrame>
        <p:nvGraphicFramePr>
          <p:cNvPr id="14" name="Chart 13"/>
          <p:cNvGraphicFramePr>
            <a:graphicFrameLocks/>
          </p:cNvGraphicFramePr>
          <p:nvPr>
            <p:extLst>
              <p:ext uri="{D42A27DB-BD31-4B8C-83A1-F6EECF244321}">
                <p14:modId xmlns:p14="http://schemas.microsoft.com/office/powerpoint/2010/main" val="88440647"/>
              </p:ext>
            </p:extLst>
          </p:nvPr>
        </p:nvGraphicFramePr>
        <p:xfrm>
          <a:off x="6218722" y="4086983"/>
          <a:ext cx="5139523" cy="219979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833753" y="3714538"/>
            <a:ext cx="4774628" cy="338554"/>
          </a:xfrm>
          <a:prstGeom prst="rect">
            <a:avLst/>
          </a:prstGeom>
          <a:solidFill>
            <a:srgbClr val="D41935"/>
          </a:solidFill>
          <a:ln w="9525">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Lululemon Athletica Global Store Count</a:t>
            </a:r>
            <a:endParaRPr lang="en-CA" sz="1600" b="1" dirty="0">
              <a:solidFill>
                <a:schemeClr val="bg1"/>
              </a:solidFill>
              <a:latin typeface="Trebuchet MS" panose="020B0603020202020204" pitchFamily="34" charset="0"/>
            </a:endParaRPr>
          </a:p>
        </p:txBody>
      </p:sp>
      <p:pic>
        <p:nvPicPr>
          <p:cNvPr id="11" name="Picture 10"/>
          <p:cNvPicPr>
            <a:picLocks noChangeAspect="1"/>
          </p:cNvPicPr>
          <p:nvPr/>
        </p:nvPicPr>
        <p:blipFill>
          <a:blip r:embed="rId3"/>
          <a:stretch>
            <a:fillRect/>
          </a:stretch>
        </p:blipFill>
        <p:spPr>
          <a:xfrm>
            <a:off x="833753" y="4059376"/>
            <a:ext cx="4780237" cy="2227400"/>
          </a:xfrm>
          <a:prstGeom prst="rect">
            <a:avLst/>
          </a:prstGeom>
          <a:ln w="9525">
            <a:noFill/>
          </a:ln>
        </p:spPr>
      </p:pic>
      <p:pic>
        <p:nvPicPr>
          <p:cNvPr id="15" name="Picture 14"/>
          <p:cNvPicPr>
            <a:picLocks noChangeAspect="1"/>
          </p:cNvPicPr>
          <p:nvPr/>
        </p:nvPicPr>
        <p:blipFill>
          <a:blip r:embed="rId4"/>
          <a:stretch>
            <a:fillRect/>
          </a:stretch>
        </p:blipFill>
        <p:spPr>
          <a:xfrm>
            <a:off x="5155936" y="4210727"/>
            <a:ext cx="304826" cy="1265030"/>
          </a:xfrm>
          <a:prstGeom prst="rect">
            <a:avLst/>
          </a:prstGeom>
        </p:spPr>
      </p:pic>
      <p:sp>
        <p:nvSpPr>
          <p:cNvPr id="16" name="TextBox 15">
            <a:extLst>
              <a:ext uri="{FF2B5EF4-FFF2-40B4-BE49-F238E27FC236}">
                <a16:creationId xmlns:a16="http://schemas.microsoft.com/office/drawing/2014/main" id="{D32388AF-F0E9-48CE-93A4-E97A59645CC7}"/>
              </a:ext>
            </a:extLst>
          </p:cNvPr>
          <p:cNvSpPr txBox="1"/>
          <p:nvPr/>
        </p:nvSpPr>
        <p:spPr>
          <a:xfrm>
            <a:off x="6218722" y="1286976"/>
            <a:ext cx="5139523" cy="338554"/>
          </a:xfrm>
          <a:prstGeom prst="rect">
            <a:avLst/>
          </a:prstGeom>
          <a:solidFill>
            <a:srgbClr val="D41935"/>
          </a:solidFill>
          <a:ln w="9525">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Revenue Segmentation and Key Figures</a:t>
            </a:r>
            <a:endParaRPr lang="en-CA" sz="1600" b="1" dirty="0">
              <a:solidFill>
                <a:schemeClr val="bg1"/>
              </a:solidFill>
              <a:latin typeface="Trebuchet MS" panose="020B0603020202020204" pitchFamily="34" charset="0"/>
            </a:endParaRPr>
          </a:p>
        </p:txBody>
      </p:sp>
      <p:graphicFrame>
        <p:nvGraphicFramePr>
          <p:cNvPr id="17" name="Chart 16">
            <a:extLst>
              <a:ext uri="{FF2B5EF4-FFF2-40B4-BE49-F238E27FC236}">
                <a16:creationId xmlns:a16="http://schemas.microsoft.com/office/drawing/2014/main" id="{FBB749CE-1954-4805-A7B3-2B88068D9F49}"/>
              </a:ext>
            </a:extLst>
          </p:cNvPr>
          <p:cNvGraphicFramePr/>
          <p:nvPr>
            <p:extLst>
              <p:ext uri="{D42A27DB-BD31-4B8C-83A1-F6EECF244321}">
                <p14:modId xmlns:p14="http://schemas.microsoft.com/office/powerpoint/2010/main" val="3341721523"/>
              </p:ext>
            </p:extLst>
          </p:nvPr>
        </p:nvGraphicFramePr>
        <p:xfrm>
          <a:off x="6195870" y="1661755"/>
          <a:ext cx="2812262" cy="190188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object 5">
            <a:extLst>
              <a:ext uri="{FF2B5EF4-FFF2-40B4-BE49-F238E27FC236}">
                <a16:creationId xmlns:a16="http://schemas.microsoft.com/office/drawing/2014/main" id="{28E5BFB9-650B-47AD-B08D-5A9BB64E82CC}"/>
              </a:ext>
            </a:extLst>
          </p:cNvPr>
          <p:cNvGraphicFramePr>
            <a:graphicFrameLocks noGrp="1"/>
          </p:cNvGraphicFramePr>
          <p:nvPr>
            <p:extLst>
              <p:ext uri="{D42A27DB-BD31-4B8C-83A1-F6EECF244321}">
                <p14:modId xmlns:p14="http://schemas.microsoft.com/office/powerpoint/2010/main" val="1023205412"/>
              </p:ext>
            </p:extLst>
          </p:nvPr>
        </p:nvGraphicFramePr>
        <p:xfrm>
          <a:off x="9030984" y="1661755"/>
          <a:ext cx="2327261" cy="1901888"/>
        </p:xfrm>
        <a:graphic>
          <a:graphicData uri="http://schemas.openxmlformats.org/drawingml/2006/table">
            <a:tbl>
              <a:tblPr firstRow="1" bandRow="1">
                <a:tableStyleId>{2D5ABB26-0587-4C30-8999-92F81FD0307C}</a:tableStyleId>
              </a:tblPr>
              <a:tblGrid>
                <a:gridCol w="1530646">
                  <a:extLst>
                    <a:ext uri="{9D8B030D-6E8A-4147-A177-3AD203B41FA5}">
                      <a16:colId xmlns:a16="http://schemas.microsoft.com/office/drawing/2014/main" val="20000"/>
                    </a:ext>
                  </a:extLst>
                </a:gridCol>
                <a:gridCol w="796615">
                  <a:extLst>
                    <a:ext uri="{9D8B030D-6E8A-4147-A177-3AD203B41FA5}">
                      <a16:colId xmlns:a16="http://schemas.microsoft.com/office/drawing/2014/main" val="20001"/>
                    </a:ext>
                  </a:extLst>
                </a:gridCol>
              </a:tblGrid>
              <a:tr h="237736">
                <a:tc gridSpan="2">
                  <a:txBody>
                    <a:bodyPr/>
                    <a:lstStyle/>
                    <a:p>
                      <a:pPr marL="1270" algn="ctr">
                        <a:lnSpc>
                          <a:spcPct val="100000"/>
                        </a:lnSpc>
                        <a:spcBef>
                          <a:spcPts val="105"/>
                        </a:spcBef>
                      </a:pPr>
                      <a:r>
                        <a:rPr lang="en-CA" sz="1100" b="1" dirty="0">
                          <a:solidFill>
                            <a:schemeClr val="bg1"/>
                          </a:solidFill>
                          <a:latin typeface="Trebuchet MS" panose="020B0603020202020204" pitchFamily="34" charset="0"/>
                          <a:cs typeface="Calibri"/>
                        </a:rPr>
                        <a:t>LULU</a:t>
                      </a:r>
                      <a:endParaRPr sz="1100" b="1" dirty="0">
                        <a:solidFill>
                          <a:schemeClr val="bg1"/>
                        </a:solidFill>
                        <a:latin typeface="Trebuchet MS" panose="020B0603020202020204" pitchFamily="34" charset="0"/>
                        <a:cs typeface="Calibri"/>
                      </a:endParaRPr>
                    </a:p>
                  </a:txBody>
                  <a:tcPr marL="0" marR="0" marT="1333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41935"/>
                    </a:solidFill>
                  </a:tcPr>
                </a:tc>
                <a:tc hMerge="1">
                  <a:txBody>
                    <a:bodyPr/>
                    <a:lstStyle/>
                    <a:p>
                      <a:pPr marR="8255" algn="r">
                        <a:lnSpc>
                          <a:spcPts val="1030"/>
                        </a:lnSpc>
                        <a:spcBef>
                          <a:spcPts val="215"/>
                        </a:spcBef>
                        <a:tabLst>
                          <a:tab pos="234315" algn="l"/>
                        </a:tabLst>
                      </a:pPr>
                      <a:endParaRPr sz="900" dirty="0">
                        <a:latin typeface="Calibri"/>
                        <a:cs typeface="Calibri"/>
                      </a:endParaRPr>
                    </a:p>
                  </a:txBody>
                  <a:tcPr marL="0" marR="0" marT="27305" marB="0"/>
                </a:tc>
                <a:extLst>
                  <a:ext uri="{0D108BD9-81ED-4DB2-BD59-A6C34878D82A}">
                    <a16:rowId xmlns:a16="http://schemas.microsoft.com/office/drawing/2014/main" val="2320484549"/>
                  </a:ext>
                </a:extLst>
              </a:tr>
              <a:tr h="237736">
                <a:tc>
                  <a:txBody>
                    <a:bodyPr/>
                    <a:lstStyle/>
                    <a:p>
                      <a:pPr marL="1270" algn="l">
                        <a:lnSpc>
                          <a:spcPct val="100000"/>
                        </a:lnSpc>
                        <a:spcBef>
                          <a:spcPts val="105"/>
                        </a:spcBef>
                      </a:pPr>
                      <a:r>
                        <a:rPr lang="en-CA" sz="1000" b="0" dirty="0">
                          <a:latin typeface="Trebuchet MS" panose="020B0603020202020204" pitchFamily="34" charset="0"/>
                          <a:cs typeface="Calibri"/>
                        </a:rPr>
                        <a:t> Current Share Price:       </a:t>
                      </a:r>
                      <a:endParaRPr sz="1000" b="0" dirty="0">
                        <a:latin typeface="Trebuchet MS" panose="020B0603020202020204" pitchFamily="34" charset="0"/>
                        <a:cs typeface="Calibri"/>
                      </a:endParaRPr>
                    </a:p>
                  </a:txBody>
                  <a:tcPr marL="0" marR="0" marT="13335" marB="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8255" algn="ctr">
                        <a:lnSpc>
                          <a:spcPts val="1030"/>
                        </a:lnSpc>
                        <a:spcBef>
                          <a:spcPts val="215"/>
                        </a:spcBef>
                        <a:tabLst>
                          <a:tab pos="234315" algn="l"/>
                        </a:tabLst>
                      </a:pPr>
                      <a:r>
                        <a:rPr lang="en-CA" sz="1000" b="0">
                          <a:latin typeface="Trebuchet MS" panose="020B0603020202020204" pitchFamily="34" charset="0"/>
                          <a:cs typeface="Calibri"/>
                        </a:rPr>
                        <a:t>$306.60 </a:t>
                      </a:r>
                      <a:endParaRPr sz="1000" b="0" dirty="0">
                        <a:latin typeface="Trebuchet MS" panose="020B0603020202020204" pitchFamily="34" charset="0"/>
                        <a:cs typeface="Calibri"/>
                      </a:endParaRPr>
                    </a:p>
                  </a:txBody>
                  <a:tcPr marL="0" marR="0" marT="27305" marB="0"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5335556"/>
                  </a:ext>
                </a:extLst>
              </a:tr>
              <a:tr h="237736">
                <a:tc>
                  <a:txBody>
                    <a:bodyPr/>
                    <a:lstStyle/>
                    <a:p>
                      <a:pPr marL="1270" algn="l">
                        <a:lnSpc>
                          <a:spcPct val="100000"/>
                        </a:lnSpc>
                        <a:spcBef>
                          <a:spcPts val="105"/>
                        </a:spcBef>
                      </a:pPr>
                      <a:r>
                        <a:rPr lang="en-CA" sz="1000" b="0" dirty="0">
                          <a:latin typeface="Trebuchet MS" panose="020B0603020202020204" pitchFamily="34" charset="0"/>
                        </a:rPr>
                        <a:t> </a:t>
                      </a:r>
                      <a:r>
                        <a:rPr sz="1000" b="0" dirty="0">
                          <a:latin typeface="Trebuchet MS" panose="020B0603020202020204" pitchFamily="34" charset="0"/>
                        </a:rPr>
                        <a:t>Enterprise </a:t>
                      </a:r>
                      <a:r>
                        <a:rPr sz="1000" b="0" spc="5" dirty="0">
                          <a:latin typeface="Trebuchet MS" panose="020B0603020202020204" pitchFamily="34" charset="0"/>
                        </a:rPr>
                        <a:t>Value</a:t>
                      </a:r>
                      <a:r>
                        <a:rPr sz="1000" b="0" spc="-140" dirty="0">
                          <a:latin typeface="Trebuchet MS" panose="020B0603020202020204" pitchFamily="34" charset="0"/>
                        </a:rPr>
                        <a:t> </a:t>
                      </a:r>
                      <a:r>
                        <a:rPr sz="1000" b="0" spc="5" dirty="0">
                          <a:latin typeface="Trebuchet MS" panose="020B0603020202020204" pitchFamily="34" charset="0"/>
                        </a:rPr>
                        <a:t>($B):</a:t>
                      </a:r>
                      <a:endParaRPr sz="1000" b="0" dirty="0">
                        <a:latin typeface="Trebuchet MS" panose="020B0603020202020204" pitchFamily="34" charset="0"/>
                        <a:cs typeface="Calibri"/>
                      </a:endParaRPr>
                    </a:p>
                  </a:txBody>
                  <a:tcPr marL="0" marR="0" marT="13335" marB="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8255" algn="ctr">
                        <a:lnSpc>
                          <a:spcPts val="1030"/>
                        </a:lnSpc>
                        <a:spcBef>
                          <a:spcPts val="215"/>
                        </a:spcBef>
                        <a:tabLst>
                          <a:tab pos="234315" algn="l"/>
                        </a:tabLst>
                      </a:pPr>
                      <a:r>
                        <a:rPr lang="en-CA" sz="1000" b="0" dirty="0">
                          <a:latin typeface="Trebuchet MS" panose="020B0603020202020204" pitchFamily="34" charset="0"/>
                          <a:cs typeface="Calibri"/>
                        </a:rPr>
                        <a:t>40.22 </a:t>
                      </a:r>
                      <a:endParaRPr sz="1000" b="0" dirty="0">
                        <a:latin typeface="Trebuchet MS" panose="020B0603020202020204" pitchFamily="34" charset="0"/>
                        <a:cs typeface="Calibri"/>
                      </a:endParaRPr>
                    </a:p>
                  </a:txBody>
                  <a:tcPr marL="0" marR="0" marT="27305" marB="0"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37736">
                <a:tc>
                  <a:txBody>
                    <a:bodyPr/>
                    <a:lstStyle/>
                    <a:p>
                      <a:pPr marL="1270" algn="l">
                        <a:lnSpc>
                          <a:spcPct val="100000"/>
                        </a:lnSpc>
                        <a:spcBef>
                          <a:spcPts val="105"/>
                        </a:spcBef>
                      </a:pPr>
                      <a:r>
                        <a:rPr lang="en-CA" sz="1000" b="0" spc="-5" dirty="0">
                          <a:latin typeface="Trebuchet MS" panose="020B0603020202020204" pitchFamily="34" charset="0"/>
                        </a:rPr>
                        <a:t> </a:t>
                      </a:r>
                      <a:r>
                        <a:rPr sz="1000" b="0" spc="-5" dirty="0">
                          <a:latin typeface="Trebuchet MS" panose="020B0603020202020204" pitchFamily="34" charset="0"/>
                        </a:rPr>
                        <a:t>Market </a:t>
                      </a:r>
                      <a:r>
                        <a:rPr sz="1000" b="0" dirty="0">
                          <a:latin typeface="Trebuchet MS" panose="020B0603020202020204" pitchFamily="34" charset="0"/>
                        </a:rPr>
                        <a:t>Cap</a:t>
                      </a:r>
                      <a:r>
                        <a:rPr sz="1000" b="0" spc="-45" dirty="0">
                          <a:latin typeface="Trebuchet MS" panose="020B0603020202020204" pitchFamily="34" charset="0"/>
                        </a:rPr>
                        <a:t> </a:t>
                      </a:r>
                      <a:r>
                        <a:rPr sz="1000" b="0" spc="5" dirty="0">
                          <a:latin typeface="Trebuchet MS" panose="020B0603020202020204" pitchFamily="34" charset="0"/>
                        </a:rPr>
                        <a:t>($B):</a:t>
                      </a:r>
                      <a:endParaRPr sz="1000" b="0" dirty="0">
                        <a:latin typeface="Trebuchet MS" panose="020B0603020202020204" pitchFamily="34" charset="0"/>
                        <a:cs typeface="Calibri"/>
                      </a:endParaRPr>
                    </a:p>
                  </a:txBody>
                  <a:tcPr marL="0" marR="0" marT="13335" marB="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8255" algn="ctr">
                        <a:lnSpc>
                          <a:spcPts val="1030"/>
                        </a:lnSpc>
                        <a:spcBef>
                          <a:spcPts val="215"/>
                        </a:spcBef>
                        <a:tabLst>
                          <a:tab pos="234315" algn="l"/>
                        </a:tabLst>
                      </a:pPr>
                      <a:r>
                        <a:rPr lang="en-CA" sz="1000" b="0" dirty="0">
                          <a:latin typeface="Trebuchet MS" panose="020B0603020202020204" pitchFamily="34" charset="0"/>
                          <a:cs typeface="Calibri"/>
                        </a:rPr>
                        <a:t>40.24 </a:t>
                      </a:r>
                      <a:endParaRPr sz="1000" b="0" dirty="0">
                        <a:latin typeface="Trebuchet MS" panose="020B0603020202020204" pitchFamily="34" charset="0"/>
                        <a:cs typeface="Calibri"/>
                      </a:endParaRPr>
                    </a:p>
                  </a:txBody>
                  <a:tcPr marL="0" marR="0" marT="27305" marB="0"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7736">
                <a:tc>
                  <a:txBody>
                    <a:bodyPr/>
                    <a:lstStyle/>
                    <a:p>
                      <a:pPr marL="1270" algn="l">
                        <a:lnSpc>
                          <a:spcPct val="100000"/>
                        </a:lnSpc>
                        <a:spcBef>
                          <a:spcPts val="105"/>
                        </a:spcBef>
                      </a:pPr>
                      <a:r>
                        <a:rPr lang="en-CA" sz="1000" b="0" dirty="0">
                          <a:latin typeface="Trebuchet MS" panose="020B0603020202020204" pitchFamily="34" charset="0"/>
                          <a:cs typeface="Calibri"/>
                        </a:rPr>
                        <a:t> P/E:</a:t>
                      </a:r>
                      <a:endParaRPr sz="1000" b="0" dirty="0">
                        <a:latin typeface="Trebuchet MS" panose="020B0603020202020204" pitchFamily="34" charset="0"/>
                        <a:cs typeface="Calibri"/>
                      </a:endParaRPr>
                    </a:p>
                  </a:txBody>
                  <a:tcPr marL="0" marR="0" marT="13335" marB="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30"/>
                        </a:lnSpc>
                        <a:spcBef>
                          <a:spcPts val="215"/>
                        </a:spcBef>
                      </a:pPr>
                      <a:r>
                        <a:rPr lang="en-CA" sz="1000" b="0" dirty="0">
                          <a:latin typeface="Trebuchet MS" panose="020B0603020202020204" pitchFamily="34" charset="0"/>
                          <a:cs typeface="Calibri"/>
                        </a:rPr>
                        <a:t>72.45x</a:t>
                      </a:r>
                      <a:endParaRPr sz="1000" b="0" dirty="0">
                        <a:latin typeface="Trebuchet MS" panose="020B0603020202020204" pitchFamily="34" charset="0"/>
                        <a:cs typeface="Calibri"/>
                      </a:endParaRPr>
                    </a:p>
                  </a:txBody>
                  <a:tcPr marL="0" marR="0" marT="27305" marB="0"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3374476"/>
                  </a:ext>
                </a:extLst>
              </a:tr>
              <a:tr h="237736">
                <a:tc>
                  <a:txBody>
                    <a:bodyPr/>
                    <a:lstStyle/>
                    <a:p>
                      <a:pPr marL="1270" algn="l">
                        <a:lnSpc>
                          <a:spcPct val="100000"/>
                        </a:lnSpc>
                        <a:spcBef>
                          <a:spcPts val="105"/>
                        </a:spcBef>
                      </a:pPr>
                      <a:r>
                        <a:rPr lang="en-CA" sz="1000" b="0" dirty="0">
                          <a:latin typeface="Trebuchet MS" panose="020B0603020202020204" pitchFamily="34" charset="0"/>
                        </a:rPr>
                        <a:t> </a:t>
                      </a:r>
                      <a:r>
                        <a:rPr sz="1000" b="0" dirty="0">
                          <a:latin typeface="Trebuchet MS" panose="020B0603020202020204" pitchFamily="34" charset="0"/>
                        </a:rPr>
                        <a:t>EV/EBITDA:</a:t>
                      </a:r>
                      <a:endParaRPr sz="1000" b="0" dirty="0">
                        <a:latin typeface="Trebuchet MS" panose="020B0603020202020204" pitchFamily="34" charset="0"/>
                        <a:cs typeface="Calibri"/>
                      </a:endParaRPr>
                    </a:p>
                  </a:txBody>
                  <a:tcPr marL="0" marR="0" marT="13335" marB="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30"/>
                        </a:lnSpc>
                        <a:spcBef>
                          <a:spcPts val="215"/>
                        </a:spcBef>
                      </a:pPr>
                      <a:r>
                        <a:rPr lang="en-CA" sz="1000" b="0" dirty="0">
                          <a:latin typeface="Trebuchet MS" panose="020B0603020202020204" pitchFamily="34" charset="0"/>
                          <a:cs typeface="Calibri"/>
                        </a:rPr>
                        <a:t>42.53x</a:t>
                      </a:r>
                      <a:endParaRPr sz="1000" b="0" dirty="0">
                        <a:latin typeface="Trebuchet MS" panose="020B0603020202020204" pitchFamily="34" charset="0"/>
                        <a:cs typeface="Calibri"/>
                      </a:endParaRPr>
                    </a:p>
                  </a:txBody>
                  <a:tcPr marL="0" marR="0" marT="27305" marB="0"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37736">
                <a:tc>
                  <a:txBody>
                    <a:bodyPr/>
                    <a:lstStyle/>
                    <a:p>
                      <a:pPr marL="1270" algn="l">
                        <a:lnSpc>
                          <a:spcPct val="100000"/>
                        </a:lnSpc>
                        <a:spcBef>
                          <a:spcPts val="105"/>
                        </a:spcBef>
                      </a:pPr>
                      <a:r>
                        <a:rPr lang="en-CA" sz="1000" b="0" dirty="0">
                          <a:latin typeface="Trebuchet MS" panose="020B0603020202020204" pitchFamily="34" charset="0"/>
                        </a:rPr>
                        <a:t> EV/REV</a:t>
                      </a:r>
                      <a:r>
                        <a:rPr sz="1000" b="0" dirty="0">
                          <a:latin typeface="Trebuchet MS" panose="020B0603020202020204" pitchFamily="34" charset="0"/>
                        </a:rPr>
                        <a:t>:</a:t>
                      </a:r>
                      <a:endParaRPr sz="1000" b="0" dirty="0">
                        <a:latin typeface="Trebuchet MS" panose="020B0603020202020204" pitchFamily="34" charset="0"/>
                        <a:cs typeface="Calibri"/>
                      </a:endParaRPr>
                    </a:p>
                  </a:txBody>
                  <a:tcPr marL="0" marR="0" marT="13335" marB="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10795" algn="ctr">
                        <a:lnSpc>
                          <a:spcPts val="1030"/>
                        </a:lnSpc>
                        <a:spcBef>
                          <a:spcPts val="215"/>
                        </a:spcBef>
                        <a:tabLst>
                          <a:tab pos="260985" algn="l"/>
                        </a:tabLst>
                      </a:pPr>
                      <a:r>
                        <a:rPr lang="en-CA" sz="1000" b="0" dirty="0">
                          <a:latin typeface="Trebuchet MS" panose="020B0603020202020204" pitchFamily="34" charset="0"/>
                          <a:cs typeface="Calibri"/>
                        </a:rPr>
                        <a:t>9.88x</a:t>
                      </a:r>
                      <a:endParaRPr sz="1000" b="0" dirty="0">
                        <a:latin typeface="Trebuchet MS" panose="020B0603020202020204" pitchFamily="34" charset="0"/>
                        <a:cs typeface="Calibri"/>
                      </a:endParaRPr>
                    </a:p>
                  </a:txBody>
                  <a:tcPr marL="0" marR="0" marT="27305" marB="0"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37736">
                <a:tc>
                  <a:txBody>
                    <a:bodyPr/>
                    <a:lstStyle/>
                    <a:p>
                      <a:pPr marL="1270" algn="l">
                        <a:lnSpc>
                          <a:spcPts val="1030"/>
                        </a:lnSpc>
                        <a:spcBef>
                          <a:spcPts val="215"/>
                        </a:spcBef>
                      </a:pPr>
                      <a:r>
                        <a:rPr lang="en-CA" sz="1000" b="0" spc="5" dirty="0">
                          <a:latin typeface="Trebuchet MS" panose="020B0603020202020204" pitchFamily="34" charset="0"/>
                          <a:cs typeface="Calibri"/>
                        </a:rPr>
                        <a:t> Shares Outstanding (M):</a:t>
                      </a:r>
                      <a:endParaRPr sz="1000" b="0" dirty="0">
                        <a:latin typeface="Trebuchet MS" panose="020B0603020202020204" pitchFamily="34" charset="0"/>
                        <a:cs typeface="Calibri"/>
                      </a:endParaRPr>
                    </a:p>
                  </a:txBody>
                  <a:tcPr marL="0" marR="0" marT="27305" marB="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10795" algn="ctr">
                        <a:lnSpc>
                          <a:spcPts val="1030"/>
                        </a:lnSpc>
                        <a:spcBef>
                          <a:spcPts val="215"/>
                        </a:spcBef>
                        <a:tabLst>
                          <a:tab pos="261620" algn="l"/>
                        </a:tabLst>
                      </a:pPr>
                      <a:r>
                        <a:rPr lang="en-CA" sz="1000" b="0" dirty="0">
                          <a:latin typeface="Trebuchet MS" panose="020B0603020202020204" pitchFamily="34" charset="0"/>
                          <a:cs typeface="Calibri"/>
                        </a:rPr>
                        <a:t>125.1</a:t>
                      </a:r>
                      <a:endParaRPr sz="1000" b="0" dirty="0">
                        <a:latin typeface="Trebuchet MS" panose="020B0603020202020204" pitchFamily="34" charset="0"/>
                        <a:cs typeface="Calibri"/>
                      </a:endParaRPr>
                    </a:p>
                  </a:txBody>
                  <a:tcPr marL="0" marR="0" marT="27305" marB="0"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3" name="Arrow: Chevron 2">
            <a:extLst>
              <a:ext uri="{FF2B5EF4-FFF2-40B4-BE49-F238E27FC236}">
                <a16:creationId xmlns:a16="http://schemas.microsoft.com/office/drawing/2014/main" id="{B24E7EAC-0A61-4CDB-8F20-CE9C52B9D0DC}"/>
              </a:ext>
            </a:extLst>
          </p:cNvPr>
          <p:cNvSpPr/>
          <p:nvPr/>
        </p:nvSpPr>
        <p:spPr>
          <a:xfrm>
            <a:off x="508001" y="6477229"/>
            <a:ext cx="1879131" cy="305903"/>
          </a:xfrm>
          <a:prstGeom prst="chevron">
            <a:avLst/>
          </a:prstGeom>
          <a:solidFill>
            <a:srgbClr val="D41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Company Overview</a:t>
            </a:r>
          </a:p>
        </p:txBody>
      </p:sp>
      <p:sp>
        <p:nvSpPr>
          <p:cNvPr id="19" name="Arrow: Chevron 18">
            <a:extLst>
              <a:ext uri="{FF2B5EF4-FFF2-40B4-BE49-F238E27FC236}">
                <a16:creationId xmlns:a16="http://schemas.microsoft.com/office/drawing/2014/main" id="{ED7D13DD-CF89-4FFB-AC32-A0FB62D4FBB3}"/>
              </a:ext>
            </a:extLst>
          </p:cNvPr>
          <p:cNvSpPr/>
          <p:nvPr/>
        </p:nvSpPr>
        <p:spPr>
          <a:xfrm>
            <a:off x="2281501" y="6477229"/>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Industry Analysis</a:t>
            </a:r>
          </a:p>
        </p:txBody>
      </p:sp>
      <p:sp>
        <p:nvSpPr>
          <p:cNvPr id="20" name="Arrow: Chevron 19">
            <a:extLst>
              <a:ext uri="{FF2B5EF4-FFF2-40B4-BE49-F238E27FC236}">
                <a16:creationId xmlns:a16="http://schemas.microsoft.com/office/drawing/2014/main" id="{03E7E252-2FAA-4757-90FB-70D225F3CF92}"/>
              </a:ext>
            </a:extLst>
          </p:cNvPr>
          <p:cNvSpPr/>
          <p:nvPr/>
        </p:nvSpPr>
        <p:spPr>
          <a:xfrm>
            <a:off x="4055001" y="6477229"/>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Investment Thesis</a:t>
            </a:r>
          </a:p>
        </p:txBody>
      </p:sp>
      <p:sp>
        <p:nvSpPr>
          <p:cNvPr id="21" name="Arrow: Chevron 20">
            <a:extLst>
              <a:ext uri="{FF2B5EF4-FFF2-40B4-BE49-F238E27FC236}">
                <a16:creationId xmlns:a16="http://schemas.microsoft.com/office/drawing/2014/main" id="{AA401966-DBED-45A4-BFC9-25A7BDC653B9}"/>
              </a:ext>
            </a:extLst>
          </p:cNvPr>
          <p:cNvSpPr/>
          <p:nvPr/>
        </p:nvSpPr>
        <p:spPr>
          <a:xfrm>
            <a:off x="5828501" y="6478157"/>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Valuation </a:t>
            </a:r>
          </a:p>
        </p:txBody>
      </p:sp>
      <p:sp>
        <p:nvSpPr>
          <p:cNvPr id="22" name="Arrow: Chevron 21">
            <a:extLst>
              <a:ext uri="{FF2B5EF4-FFF2-40B4-BE49-F238E27FC236}">
                <a16:creationId xmlns:a16="http://schemas.microsoft.com/office/drawing/2014/main" id="{3F8BED56-CA71-4D17-8E3F-A432A47406D0}"/>
              </a:ext>
            </a:extLst>
          </p:cNvPr>
          <p:cNvSpPr/>
          <p:nvPr/>
        </p:nvSpPr>
        <p:spPr>
          <a:xfrm>
            <a:off x="7602001" y="6478157"/>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Risks &amp; Mitigants</a:t>
            </a:r>
          </a:p>
        </p:txBody>
      </p:sp>
      <p:sp>
        <p:nvSpPr>
          <p:cNvPr id="23" name="Arrow: Chevron 22">
            <a:extLst>
              <a:ext uri="{FF2B5EF4-FFF2-40B4-BE49-F238E27FC236}">
                <a16:creationId xmlns:a16="http://schemas.microsoft.com/office/drawing/2014/main" id="{C08674AF-A2DA-491B-B796-97B9BEE3819F}"/>
              </a:ext>
            </a:extLst>
          </p:cNvPr>
          <p:cNvSpPr/>
          <p:nvPr/>
        </p:nvSpPr>
        <p:spPr>
          <a:xfrm>
            <a:off x="9375501" y="6478157"/>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Recommendation</a:t>
            </a:r>
          </a:p>
        </p:txBody>
      </p:sp>
    </p:spTree>
    <p:extLst>
      <p:ext uri="{BB962C8B-B14F-4D97-AF65-F5344CB8AC3E}">
        <p14:creationId xmlns:p14="http://schemas.microsoft.com/office/powerpoint/2010/main" val="82174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9D999-66B2-4E7D-86C1-13FE238BD051}"/>
              </a:ext>
            </a:extLst>
          </p:cNvPr>
          <p:cNvSpPr>
            <a:spLocks noGrp="1"/>
          </p:cNvSpPr>
          <p:nvPr>
            <p:ph type="title"/>
          </p:nvPr>
        </p:nvSpPr>
        <p:spPr>
          <a:xfrm>
            <a:off x="840406" y="331140"/>
            <a:ext cx="8832940" cy="944589"/>
          </a:xfrm>
        </p:spPr>
        <p:txBody>
          <a:bodyPr>
            <a:normAutofit/>
          </a:bodyPr>
          <a:lstStyle/>
          <a:p>
            <a:r>
              <a:rPr lang="en-US" sz="3200" dirty="0">
                <a:latin typeface="Trebuchet MS" panose="020B0603020202020204" pitchFamily="34" charset="0"/>
              </a:rPr>
              <a:t>Brick and Mortar Retail Sales and E-Commerce</a:t>
            </a:r>
            <a:endParaRPr lang="en-CA" sz="3200" dirty="0">
              <a:latin typeface="Trebuchet MS" panose="020B0603020202020204" pitchFamily="34" charset="0"/>
            </a:endParaRPr>
          </a:p>
        </p:txBody>
      </p:sp>
      <p:sp>
        <p:nvSpPr>
          <p:cNvPr id="4" name="TextBox 3"/>
          <p:cNvSpPr txBox="1"/>
          <p:nvPr/>
        </p:nvSpPr>
        <p:spPr>
          <a:xfrm>
            <a:off x="840406" y="1668573"/>
            <a:ext cx="4628891" cy="338554"/>
          </a:xfrm>
          <a:prstGeom prst="rect">
            <a:avLst/>
          </a:prstGeom>
          <a:solidFill>
            <a:srgbClr val="D41935"/>
          </a:solidFill>
          <a:ln w="9525">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Brick and Mortar Retail</a:t>
            </a:r>
            <a:endParaRPr lang="en-CA" sz="1600" b="1" dirty="0">
              <a:solidFill>
                <a:schemeClr val="bg1"/>
              </a:solidFill>
              <a:latin typeface="Trebuchet MS" panose="020B0603020202020204" pitchFamily="34" charset="0"/>
            </a:endParaRPr>
          </a:p>
        </p:txBody>
      </p:sp>
      <p:sp>
        <p:nvSpPr>
          <p:cNvPr id="5" name="Rectangle 4"/>
          <p:cNvSpPr/>
          <p:nvPr/>
        </p:nvSpPr>
        <p:spPr>
          <a:xfrm>
            <a:off x="840406" y="2007127"/>
            <a:ext cx="4626018" cy="1446550"/>
          </a:xfrm>
          <a:prstGeom prst="rect">
            <a:avLst/>
          </a:prstGeom>
          <a:ln w="9525">
            <a:noFill/>
            <a:prstDash val="solid"/>
          </a:ln>
        </p:spPr>
        <p:txBody>
          <a:bodyPr wrap="square">
            <a:spAutoFit/>
          </a:bodyPr>
          <a:lstStyle/>
          <a:p>
            <a:pPr marL="285750" indent="-285750" fontAlgn="base">
              <a:buFont typeface="Arial" panose="020B0604020202020204" pitchFamily="34" charset="0"/>
              <a:buChar char="•"/>
            </a:pPr>
            <a:r>
              <a:rPr lang="en-US" sz="1200" dirty="0">
                <a:solidFill>
                  <a:srgbClr val="000000"/>
                </a:solidFill>
                <a:latin typeface="Trebuchet MS" panose="020B0603020202020204" pitchFamily="34" charset="0"/>
              </a:rPr>
              <a:t>Retail stores suffered in Q2 of 2020 when they were shut down across the country</a:t>
            </a:r>
          </a:p>
          <a:p>
            <a:pPr fontAlgn="base"/>
            <a:endParaRPr lang="en-US" sz="1200" dirty="0">
              <a:solidFill>
                <a:srgbClr val="000000"/>
              </a:solidFill>
              <a:latin typeface="Trebuchet MS" panose="020B0603020202020204" pitchFamily="34" charset="0"/>
            </a:endParaRPr>
          </a:p>
          <a:p>
            <a:pPr marL="285750" indent="-285750" fontAlgn="base">
              <a:buFont typeface="Arial" panose="020B0604020202020204" pitchFamily="34" charset="0"/>
              <a:buChar char="•"/>
            </a:pPr>
            <a:r>
              <a:rPr lang="en-US" sz="1200" dirty="0">
                <a:solidFill>
                  <a:srgbClr val="000000"/>
                </a:solidFill>
                <a:latin typeface="Trebuchet MS" panose="020B0603020202020204" pitchFamily="34" charset="0"/>
              </a:rPr>
              <a:t>Total net revenue increased by 22% in Q3 but was offset by a decrease in company-operated store net revenue</a:t>
            </a:r>
          </a:p>
          <a:p>
            <a:pPr fontAlgn="base"/>
            <a:endParaRPr lang="en-CA" sz="1600" dirty="0">
              <a:solidFill>
                <a:srgbClr val="000000"/>
              </a:solidFill>
              <a:latin typeface="Trebuchet MS" panose="020B0603020202020204" pitchFamily="34" charset="0"/>
            </a:endParaRPr>
          </a:p>
          <a:p>
            <a:pPr marL="285750" indent="-285750" fontAlgn="base">
              <a:buFont typeface="Arial" panose="020B0604020202020204" pitchFamily="34" charset="0"/>
              <a:buChar char="•"/>
            </a:pPr>
            <a:r>
              <a:rPr lang="en-US" sz="1200" dirty="0">
                <a:solidFill>
                  <a:srgbClr val="000000"/>
                </a:solidFill>
                <a:latin typeface="Trebuchet MS" panose="020B0603020202020204" pitchFamily="34" charset="0"/>
              </a:rPr>
              <a:t>Q3 saw only ~80% of stores open with restrictions and limits</a:t>
            </a:r>
          </a:p>
        </p:txBody>
      </p:sp>
      <p:sp>
        <p:nvSpPr>
          <p:cNvPr id="6" name="TextBox 5"/>
          <p:cNvSpPr txBox="1"/>
          <p:nvPr/>
        </p:nvSpPr>
        <p:spPr>
          <a:xfrm>
            <a:off x="6033175" y="1668573"/>
            <a:ext cx="4815525" cy="338554"/>
          </a:xfrm>
          <a:prstGeom prst="rect">
            <a:avLst/>
          </a:prstGeom>
          <a:solidFill>
            <a:srgbClr val="D41935"/>
          </a:solidFill>
          <a:ln w="9525">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E-Commerce</a:t>
            </a:r>
            <a:endParaRPr lang="en-CA" sz="1600" b="1" dirty="0">
              <a:solidFill>
                <a:schemeClr val="bg1"/>
              </a:solidFill>
              <a:latin typeface="Trebuchet MS" panose="020B0603020202020204" pitchFamily="34" charset="0"/>
            </a:endParaRPr>
          </a:p>
        </p:txBody>
      </p:sp>
      <p:sp>
        <p:nvSpPr>
          <p:cNvPr id="7" name="Rectangle 6"/>
          <p:cNvSpPr/>
          <p:nvPr/>
        </p:nvSpPr>
        <p:spPr>
          <a:xfrm>
            <a:off x="6028533" y="2007126"/>
            <a:ext cx="4815526" cy="1404000"/>
          </a:xfrm>
          <a:prstGeom prst="rect">
            <a:avLst/>
          </a:prstGeom>
          <a:ln w="9525">
            <a:noFill/>
            <a:prstDash val="solid"/>
          </a:ln>
        </p:spPr>
        <p:txBody>
          <a:bodyPr wrap="square">
            <a:spAutoFit/>
          </a:bodyPr>
          <a:lstStyle/>
          <a:p>
            <a:pPr marL="285750" indent="-285750" fontAlgn="base">
              <a:buFont typeface="Arial" panose="020B0604020202020204" pitchFamily="34" charset="0"/>
              <a:buChar char="•"/>
            </a:pPr>
            <a:r>
              <a:rPr lang="en-US" sz="1200" dirty="0">
                <a:solidFill>
                  <a:srgbClr val="000000"/>
                </a:solidFill>
                <a:latin typeface="Trebuchet MS" panose="020B0603020202020204" pitchFamily="34" charset="0"/>
              </a:rPr>
              <a:t>42.8% of total revenue in Q3 was made up of E-Commerce sales compared to 26.9% of total revenue in Q3 2019</a:t>
            </a:r>
          </a:p>
          <a:p>
            <a:pPr marL="285750" indent="-285750" fontAlgn="base">
              <a:spcBef>
                <a:spcPts val="1000"/>
              </a:spcBef>
              <a:buFont typeface="Arial" panose="020B0604020202020204" pitchFamily="34" charset="0"/>
              <a:buChar char="•"/>
            </a:pPr>
            <a:r>
              <a:rPr lang="en-US" sz="1200" dirty="0">
                <a:solidFill>
                  <a:srgbClr val="000000"/>
                </a:solidFill>
                <a:latin typeface="Trebuchet MS" panose="020B0603020202020204" pitchFamily="34" charset="0"/>
              </a:rPr>
              <a:t>Direct to consumer net revenue increased by 94%</a:t>
            </a:r>
          </a:p>
          <a:p>
            <a:pPr marL="285750" indent="-285750" fontAlgn="base">
              <a:spcBef>
                <a:spcPts val="1000"/>
              </a:spcBef>
              <a:buFont typeface="Arial" panose="020B0604020202020204" pitchFamily="34" charset="0"/>
              <a:buChar char="•"/>
            </a:pPr>
            <a:r>
              <a:rPr lang="en-US" sz="1200" dirty="0">
                <a:solidFill>
                  <a:srgbClr val="000000"/>
                </a:solidFill>
                <a:latin typeface="Trebuchet MS" panose="020B0603020202020204" pitchFamily="34" charset="0"/>
              </a:rPr>
              <a:t>2020 Q3 e-commerce grew 93% from Q3 2019</a:t>
            </a:r>
          </a:p>
          <a:p>
            <a:pPr marL="285750" indent="-285750" fontAlgn="base">
              <a:spcBef>
                <a:spcPts val="1000"/>
              </a:spcBef>
              <a:buFont typeface="Arial" panose="020B0604020202020204" pitchFamily="34" charset="0"/>
              <a:buChar char="•"/>
            </a:pPr>
            <a:r>
              <a:rPr lang="en-US" sz="1200" dirty="0">
                <a:solidFill>
                  <a:srgbClr val="000000"/>
                </a:solidFill>
                <a:latin typeface="Trebuchet MS" panose="020B0603020202020204" pitchFamily="34" charset="0"/>
              </a:rPr>
              <a:t>Digital traffic increased by 67% from Q2</a:t>
            </a:r>
            <a:endParaRPr lang="en-CA" sz="1600" dirty="0">
              <a:latin typeface="Trebuchet MS" panose="020B0603020202020204" pitchFamily="34" charset="0"/>
            </a:endParaRPr>
          </a:p>
        </p:txBody>
      </p:sp>
      <p:sp>
        <p:nvSpPr>
          <p:cNvPr id="12" name="TextBox 11"/>
          <p:cNvSpPr txBox="1"/>
          <p:nvPr/>
        </p:nvSpPr>
        <p:spPr>
          <a:xfrm>
            <a:off x="6033175" y="3618186"/>
            <a:ext cx="4774473" cy="338554"/>
          </a:xfrm>
          <a:prstGeom prst="rect">
            <a:avLst/>
          </a:prstGeom>
          <a:solidFill>
            <a:srgbClr val="D41935"/>
          </a:solidFill>
          <a:ln w="9525">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Direct to Consumer Revenue </a:t>
            </a:r>
            <a:endParaRPr lang="en-CA" sz="1600" b="1" dirty="0">
              <a:solidFill>
                <a:schemeClr val="bg1"/>
              </a:solidFill>
              <a:latin typeface="Trebuchet MS" panose="020B0603020202020204" pitchFamily="34" charset="0"/>
            </a:endParaRPr>
          </a:p>
        </p:txBody>
      </p:sp>
      <p:graphicFrame>
        <p:nvGraphicFramePr>
          <p:cNvPr id="9" name="Chart 8"/>
          <p:cNvGraphicFramePr>
            <a:graphicFrameLocks/>
          </p:cNvGraphicFramePr>
          <p:nvPr>
            <p:extLst>
              <p:ext uri="{D42A27DB-BD31-4B8C-83A1-F6EECF244321}">
                <p14:modId xmlns:p14="http://schemas.microsoft.com/office/powerpoint/2010/main" val="756739767"/>
              </p:ext>
            </p:extLst>
          </p:nvPr>
        </p:nvGraphicFramePr>
        <p:xfrm>
          <a:off x="6033175" y="3956740"/>
          <a:ext cx="4774472" cy="2342457"/>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844730" y="3618186"/>
            <a:ext cx="4624251" cy="338554"/>
          </a:xfrm>
          <a:prstGeom prst="rect">
            <a:avLst/>
          </a:prstGeom>
          <a:solidFill>
            <a:srgbClr val="D41935"/>
          </a:solidFill>
          <a:ln w="9525">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Inventory per Square Feet </a:t>
            </a:r>
            <a:endParaRPr lang="en-CA" sz="1600" b="1" dirty="0">
              <a:solidFill>
                <a:schemeClr val="bg1"/>
              </a:solidFill>
              <a:latin typeface="Trebuchet MS" panose="020B0603020202020204"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2560041490"/>
              </p:ext>
            </p:extLst>
          </p:nvPr>
        </p:nvGraphicFramePr>
        <p:xfrm>
          <a:off x="841859" y="3987533"/>
          <a:ext cx="4624565" cy="2311664"/>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0BE7CC15-4037-4DF1-87B3-5140DAD347FF}"/>
              </a:ext>
            </a:extLst>
          </p:cNvPr>
          <p:cNvSpPr txBox="1"/>
          <p:nvPr/>
        </p:nvSpPr>
        <p:spPr>
          <a:xfrm>
            <a:off x="844730" y="1221498"/>
            <a:ext cx="10003970" cy="338554"/>
          </a:xfrm>
          <a:prstGeom prst="rect">
            <a:avLst/>
          </a:prstGeom>
          <a:noFill/>
          <a:ln w="25400">
            <a:solidFill>
              <a:srgbClr val="D41935"/>
            </a:solidFill>
            <a:prstDash val="dash"/>
          </a:ln>
        </p:spPr>
        <p:txBody>
          <a:bodyPr wrap="square" rtlCol="0">
            <a:spAutoFit/>
          </a:bodyPr>
          <a:lstStyle/>
          <a:p>
            <a:pPr algn="ctr"/>
            <a:r>
              <a:rPr lang="en-CA" sz="1600" b="1" dirty="0">
                <a:latin typeface="Trebuchet MS" panose="020B0603020202020204" pitchFamily="34" charset="0"/>
              </a:rPr>
              <a:t>Brick and Mortar slowed while E-Commerce soared in 2020 </a:t>
            </a:r>
          </a:p>
        </p:txBody>
      </p:sp>
      <p:sp>
        <p:nvSpPr>
          <p:cNvPr id="27" name="Arrow: Chevron 26">
            <a:extLst>
              <a:ext uri="{FF2B5EF4-FFF2-40B4-BE49-F238E27FC236}">
                <a16:creationId xmlns:a16="http://schemas.microsoft.com/office/drawing/2014/main" id="{0E256975-9936-4DFB-B1B3-E6568592B1CB}"/>
              </a:ext>
            </a:extLst>
          </p:cNvPr>
          <p:cNvSpPr/>
          <p:nvPr/>
        </p:nvSpPr>
        <p:spPr>
          <a:xfrm>
            <a:off x="508001" y="6477229"/>
            <a:ext cx="1879131" cy="305903"/>
          </a:xfrm>
          <a:prstGeom prst="chevron">
            <a:avLst/>
          </a:prstGeom>
          <a:solidFill>
            <a:srgbClr val="D41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Company Overview</a:t>
            </a:r>
          </a:p>
        </p:txBody>
      </p:sp>
      <p:sp>
        <p:nvSpPr>
          <p:cNvPr id="28" name="Arrow: Chevron 27">
            <a:extLst>
              <a:ext uri="{FF2B5EF4-FFF2-40B4-BE49-F238E27FC236}">
                <a16:creationId xmlns:a16="http://schemas.microsoft.com/office/drawing/2014/main" id="{89131D69-F47C-42C5-AB63-FEE08C78A94D}"/>
              </a:ext>
            </a:extLst>
          </p:cNvPr>
          <p:cNvSpPr/>
          <p:nvPr/>
        </p:nvSpPr>
        <p:spPr>
          <a:xfrm>
            <a:off x="2281501" y="6477229"/>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Industry Analysis</a:t>
            </a:r>
          </a:p>
        </p:txBody>
      </p:sp>
      <p:sp>
        <p:nvSpPr>
          <p:cNvPr id="29" name="Arrow: Chevron 28">
            <a:extLst>
              <a:ext uri="{FF2B5EF4-FFF2-40B4-BE49-F238E27FC236}">
                <a16:creationId xmlns:a16="http://schemas.microsoft.com/office/drawing/2014/main" id="{64C3D09C-C56B-46FC-A4F4-5B70C4CD2596}"/>
              </a:ext>
            </a:extLst>
          </p:cNvPr>
          <p:cNvSpPr/>
          <p:nvPr/>
        </p:nvSpPr>
        <p:spPr>
          <a:xfrm>
            <a:off x="4055001" y="6477229"/>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Investment Thesis</a:t>
            </a:r>
          </a:p>
        </p:txBody>
      </p:sp>
      <p:sp>
        <p:nvSpPr>
          <p:cNvPr id="30" name="Arrow: Chevron 29">
            <a:extLst>
              <a:ext uri="{FF2B5EF4-FFF2-40B4-BE49-F238E27FC236}">
                <a16:creationId xmlns:a16="http://schemas.microsoft.com/office/drawing/2014/main" id="{B9DB203C-BB6E-4AB2-B523-7AC6E7974323}"/>
              </a:ext>
            </a:extLst>
          </p:cNvPr>
          <p:cNvSpPr/>
          <p:nvPr/>
        </p:nvSpPr>
        <p:spPr>
          <a:xfrm>
            <a:off x="5828501" y="6478157"/>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Valuation </a:t>
            </a:r>
          </a:p>
        </p:txBody>
      </p:sp>
      <p:sp>
        <p:nvSpPr>
          <p:cNvPr id="31" name="Arrow: Chevron 30">
            <a:extLst>
              <a:ext uri="{FF2B5EF4-FFF2-40B4-BE49-F238E27FC236}">
                <a16:creationId xmlns:a16="http://schemas.microsoft.com/office/drawing/2014/main" id="{2E9503A4-E3A9-48B2-9C6D-669573113C21}"/>
              </a:ext>
            </a:extLst>
          </p:cNvPr>
          <p:cNvSpPr/>
          <p:nvPr/>
        </p:nvSpPr>
        <p:spPr>
          <a:xfrm>
            <a:off x="7602001" y="6478157"/>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Risks &amp; Mitigants</a:t>
            </a:r>
          </a:p>
        </p:txBody>
      </p:sp>
      <p:sp>
        <p:nvSpPr>
          <p:cNvPr id="32" name="Arrow: Chevron 31">
            <a:extLst>
              <a:ext uri="{FF2B5EF4-FFF2-40B4-BE49-F238E27FC236}">
                <a16:creationId xmlns:a16="http://schemas.microsoft.com/office/drawing/2014/main" id="{A1B71B8A-E2A6-4D69-BC42-ABEDB4FD57FA}"/>
              </a:ext>
            </a:extLst>
          </p:cNvPr>
          <p:cNvSpPr/>
          <p:nvPr/>
        </p:nvSpPr>
        <p:spPr>
          <a:xfrm>
            <a:off x="9375501" y="6478157"/>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Recommendation</a:t>
            </a:r>
          </a:p>
        </p:txBody>
      </p:sp>
    </p:spTree>
    <p:extLst>
      <p:ext uri="{BB962C8B-B14F-4D97-AF65-F5344CB8AC3E}">
        <p14:creationId xmlns:p14="http://schemas.microsoft.com/office/powerpoint/2010/main" val="2949920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F9D9-3D22-4553-AAAD-95146FAD3A4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03B1A3D-837D-41D7-877D-6BD46BD85811}"/>
              </a:ext>
            </a:extLst>
          </p:cNvPr>
          <p:cNvSpPr>
            <a:spLocks noGrp="1"/>
          </p:cNvSpPr>
          <p:nvPr>
            <p:ph idx="1"/>
          </p:nvPr>
        </p:nvSpPr>
        <p:spPr/>
        <p:txBody>
          <a:bodyPr/>
          <a:lstStyle/>
          <a:p>
            <a:endParaRPr lang="en-CA"/>
          </a:p>
        </p:txBody>
      </p:sp>
      <p:sp>
        <p:nvSpPr>
          <p:cNvPr id="4" name="Rectangle 3">
            <a:extLst>
              <a:ext uri="{FF2B5EF4-FFF2-40B4-BE49-F238E27FC236}">
                <a16:creationId xmlns:a16="http://schemas.microsoft.com/office/drawing/2014/main" id="{BF777788-F0A9-46D9-820E-DCD6448E43A1}"/>
              </a:ext>
            </a:extLst>
          </p:cNvPr>
          <p:cNvSpPr/>
          <p:nvPr/>
        </p:nvSpPr>
        <p:spPr>
          <a:xfrm>
            <a:off x="0" y="0"/>
            <a:ext cx="12192000" cy="6858000"/>
          </a:xfrm>
          <a:prstGeom prst="rect">
            <a:avLst/>
          </a:prstGeom>
          <a:solidFill>
            <a:srgbClr val="808080"/>
          </a:solid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Rounded Corners 4">
            <a:extLst>
              <a:ext uri="{FF2B5EF4-FFF2-40B4-BE49-F238E27FC236}">
                <a16:creationId xmlns:a16="http://schemas.microsoft.com/office/drawing/2014/main" id="{3E37D9F7-7134-4644-AF21-548C8D1C05AD}"/>
              </a:ext>
            </a:extLst>
          </p:cNvPr>
          <p:cNvSpPr/>
          <p:nvPr/>
        </p:nvSpPr>
        <p:spPr>
          <a:xfrm>
            <a:off x="3652585" y="1662908"/>
            <a:ext cx="4886827" cy="790185"/>
          </a:xfrm>
          <a:prstGeom prst="roundRect">
            <a:avLst/>
          </a:prstGeom>
          <a:solidFill>
            <a:schemeClr val="bg1">
              <a:alpha val="26000"/>
            </a:schemeClr>
          </a:solidFill>
          <a:ln w="25400">
            <a:solidFill>
              <a:schemeClr val="bg1"/>
            </a:solidFill>
          </a:ln>
          <a:effectLst>
            <a:innerShdw blurRad="114300">
              <a:schemeClr val="bg1"/>
            </a:inn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CA" sz="2400" b="1" dirty="0">
                <a:solidFill>
                  <a:schemeClr val="bg1"/>
                </a:solidFill>
                <a:latin typeface="Trebuchet MS" panose="020B0603020202020204" pitchFamily="34" charset="0"/>
              </a:rPr>
              <a:t>Industry Analysis</a:t>
            </a:r>
          </a:p>
        </p:txBody>
      </p:sp>
      <p:sp>
        <p:nvSpPr>
          <p:cNvPr id="6" name="Rectangle: Rounded Corners 5">
            <a:extLst>
              <a:ext uri="{FF2B5EF4-FFF2-40B4-BE49-F238E27FC236}">
                <a16:creationId xmlns:a16="http://schemas.microsoft.com/office/drawing/2014/main" id="{922B2E2D-9ED4-4A45-ACD7-033FE14D437B}"/>
              </a:ext>
            </a:extLst>
          </p:cNvPr>
          <p:cNvSpPr/>
          <p:nvPr/>
        </p:nvSpPr>
        <p:spPr>
          <a:xfrm>
            <a:off x="4215066" y="4650576"/>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Risks, Mitigations and Catalysts</a:t>
            </a:r>
          </a:p>
        </p:txBody>
      </p:sp>
      <p:sp>
        <p:nvSpPr>
          <p:cNvPr id="7" name="Rectangle: Rounded Corners 6">
            <a:extLst>
              <a:ext uri="{FF2B5EF4-FFF2-40B4-BE49-F238E27FC236}">
                <a16:creationId xmlns:a16="http://schemas.microsoft.com/office/drawing/2014/main" id="{7029E522-5272-4191-B09F-2AB7831A8C5A}"/>
              </a:ext>
            </a:extLst>
          </p:cNvPr>
          <p:cNvSpPr/>
          <p:nvPr/>
        </p:nvSpPr>
        <p:spPr>
          <a:xfrm>
            <a:off x="4217069" y="3707773"/>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Valuation</a:t>
            </a:r>
          </a:p>
        </p:txBody>
      </p:sp>
      <p:sp>
        <p:nvSpPr>
          <p:cNvPr id="8" name="Rectangle: Rounded Corners 7">
            <a:extLst>
              <a:ext uri="{FF2B5EF4-FFF2-40B4-BE49-F238E27FC236}">
                <a16:creationId xmlns:a16="http://schemas.microsoft.com/office/drawing/2014/main" id="{427614EC-9E03-4220-BD56-3B78A6305D4C}"/>
              </a:ext>
            </a:extLst>
          </p:cNvPr>
          <p:cNvSpPr/>
          <p:nvPr/>
        </p:nvSpPr>
        <p:spPr>
          <a:xfrm>
            <a:off x="4215066" y="5591859"/>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Recommendation</a:t>
            </a:r>
            <a:r>
              <a:rPr lang="en-CA" dirty="0"/>
              <a:t> </a:t>
            </a:r>
          </a:p>
        </p:txBody>
      </p:sp>
      <p:sp>
        <p:nvSpPr>
          <p:cNvPr id="9" name="Rectangle: Rounded Corners 8">
            <a:extLst>
              <a:ext uri="{FF2B5EF4-FFF2-40B4-BE49-F238E27FC236}">
                <a16:creationId xmlns:a16="http://schemas.microsoft.com/office/drawing/2014/main" id="{66AD7CB8-D591-4E6A-B86D-5FD11D2A5938}"/>
              </a:ext>
            </a:extLst>
          </p:cNvPr>
          <p:cNvSpPr/>
          <p:nvPr/>
        </p:nvSpPr>
        <p:spPr>
          <a:xfrm>
            <a:off x="4217069" y="2766490"/>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Investment Thesis</a:t>
            </a:r>
          </a:p>
        </p:txBody>
      </p:sp>
      <p:sp>
        <p:nvSpPr>
          <p:cNvPr id="10" name="Rectangle: Rounded Corners 9">
            <a:extLst>
              <a:ext uri="{FF2B5EF4-FFF2-40B4-BE49-F238E27FC236}">
                <a16:creationId xmlns:a16="http://schemas.microsoft.com/office/drawing/2014/main" id="{DBC36E1A-BB79-4B8B-AEDE-DC0614BF476B}"/>
              </a:ext>
            </a:extLst>
          </p:cNvPr>
          <p:cNvSpPr/>
          <p:nvPr/>
        </p:nvSpPr>
        <p:spPr>
          <a:xfrm>
            <a:off x="4215063" y="785302"/>
            <a:ext cx="3761869" cy="602220"/>
          </a:xfrm>
          <a:prstGeom prst="roundRect">
            <a:avLst/>
          </a:prstGeom>
          <a:noFill/>
          <a:ln w="2540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CA" b="1" dirty="0">
                <a:solidFill>
                  <a:schemeClr val="bg1"/>
                </a:solidFill>
                <a:latin typeface="Trebuchet MS" panose="020B0603020202020204" pitchFamily="34" charset="0"/>
              </a:rPr>
              <a:t>Company Overview</a:t>
            </a:r>
          </a:p>
        </p:txBody>
      </p:sp>
    </p:spTree>
    <p:extLst>
      <p:ext uri="{BB962C8B-B14F-4D97-AF65-F5344CB8AC3E}">
        <p14:creationId xmlns:p14="http://schemas.microsoft.com/office/powerpoint/2010/main" val="353415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03404"/>
            <a:ext cx="8626642" cy="756498"/>
          </a:xfrm>
        </p:spPr>
        <p:txBody>
          <a:bodyPr>
            <a:normAutofit/>
          </a:bodyPr>
          <a:lstStyle/>
          <a:p>
            <a:r>
              <a:rPr lang="en-US" sz="3200" dirty="0">
                <a:latin typeface="Trebuchet MS" panose="020B0603020202020204" pitchFamily="34" charset="0"/>
              </a:rPr>
              <a:t>Global Athletic Apparel Market Outlook</a:t>
            </a:r>
            <a:endParaRPr lang="en-CA" sz="3200" dirty="0">
              <a:latin typeface="Trebuchet MS" panose="020B0603020202020204" pitchFamily="34" charset="0"/>
            </a:endParaRPr>
          </a:p>
        </p:txBody>
      </p:sp>
      <p:sp>
        <p:nvSpPr>
          <p:cNvPr id="4" name="TextBox 3"/>
          <p:cNvSpPr txBox="1"/>
          <p:nvPr/>
        </p:nvSpPr>
        <p:spPr>
          <a:xfrm>
            <a:off x="844732" y="1624609"/>
            <a:ext cx="9990909" cy="338554"/>
          </a:xfrm>
          <a:prstGeom prst="rect">
            <a:avLst/>
          </a:prstGeom>
          <a:solidFill>
            <a:srgbClr val="D41935"/>
          </a:solidFill>
          <a:ln w="9525">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Global Athletic Apparel Forecast</a:t>
            </a:r>
            <a:endParaRPr lang="en-CA" sz="1600" b="1" dirty="0">
              <a:solidFill>
                <a:schemeClr val="bg1"/>
              </a:solidFill>
              <a:latin typeface="Trebuchet MS" panose="020B0603020202020204" pitchFamily="34" charset="0"/>
            </a:endParaRPr>
          </a:p>
        </p:txBody>
      </p:sp>
      <p:sp>
        <p:nvSpPr>
          <p:cNvPr id="5" name="Rectangle 4"/>
          <p:cNvSpPr/>
          <p:nvPr/>
        </p:nvSpPr>
        <p:spPr>
          <a:xfrm>
            <a:off x="844732" y="1963163"/>
            <a:ext cx="9990909" cy="1384995"/>
          </a:xfrm>
          <a:prstGeom prst="rect">
            <a:avLst/>
          </a:prstGeom>
          <a:ln w="9525">
            <a:noFill/>
            <a:prstDash val="solid"/>
          </a:ln>
        </p:spPr>
        <p:txBody>
          <a:bodyPr wrap="square">
            <a:spAutoFit/>
          </a:bodyPr>
          <a:lstStyle/>
          <a:p>
            <a:pPr marL="285750" indent="-285750" fontAlgn="base">
              <a:buFont typeface="Arial" panose="020B0604020202020204" pitchFamily="34" charset="0"/>
              <a:buChar char="•"/>
            </a:pPr>
            <a:r>
              <a:rPr lang="en-US" sz="1400" dirty="0">
                <a:solidFill>
                  <a:srgbClr val="000000"/>
                </a:solidFill>
                <a:latin typeface="Trebuchet MS" panose="020B0603020202020204" pitchFamily="34" charset="0"/>
              </a:rPr>
              <a:t>Growing demand for athletic apparel worldwide will have a positive impact on market growth</a:t>
            </a:r>
          </a:p>
          <a:p>
            <a:pPr fontAlgn="base"/>
            <a:endParaRPr lang="en-US" sz="1400" dirty="0">
              <a:solidFill>
                <a:srgbClr val="000000"/>
              </a:solidFill>
              <a:latin typeface="Trebuchet MS" panose="020B0603020202020204" pitchFamily="34" charset="0"/>
            </a:endParaRPr>
          </a:p>
          <a:p>
            <a:pPr marL="285750" indent="-285750" fontAlgn="base">
              <a:buFont typeface="Arial" panose="020B0604020202020204" pitchFamily="34" charset="0"/>
              <a:buChar char="•"/>
            </a:pPr>
            <a:r>
              <a:rPr lang="en-US" sz="1400" dirty="0">
                <a:solidFill>
                  <a:srgbClr val="000000"/>
                </a:solidFill>
                <a:latin typeface="Trebuchet MS" panose="020B0603020202020204" pitchFamily="34" charset="0"/>
              </a:rPr>
              <a:t>Market is expected to grow to $248 billion through 2019-2025, CAGR of 5.1% during the forecast period</a:t>
            </a:r>
          </a:p>
          <a:p>
            <a:pPr fontAlgn="base"/>
            <a:endParaRPr lang="en-US" sz="1400" dirty="0">
              <a:solidFill>
                <a:srgbClr val="000000"/>
              </a:solidFill>
              <a:latin typeface="Trebuchet MS" panose="020B0603020202020204" pitchFamily="34" charset="0"/>
            </a:endParaRPr>
          </a:p>
          <a:p>
            <a:pPr marL="285750" indent="-285750" fontAlgn="base">
              <a:buFont typeface="Arial" panose="020B0604020202020204" pitchFamily="34" charset="0"/>
              <a:buChar char="•"/>
            </a:pPr>
            <a:r>
              <a:rPr lang="en-US" sz="1400" dirty="0">
                <a:solidFill>
                  <a:srgbClr val="000000"/>
                </a:solidFill>
                <a:latin typeface="Trebuchet MS" panose="020B0603020202020204" pitchFamily="34" charset="0"/>
              </a:rPr>
              <a:t>Adding more stores in the global athletic apparel market will act as a tailwind for Lululemon as the company will gain foreign exposure</a:t>
            </a:r>
          </a:p>
        </p:txBody>
      </p:sp>
      <p:sp>
        <p:nvSpPr>
          <p:cNvPr id="7" name="TextBox 6"/>
          <p:cNvSpPr txBox="1"/>
          <p:nvPr/>
        </p:nvSpPr>
        <p:spPr>
          <a:xfrm>
            <a:off x="5967469" y="3429000"/>
            <a:ext cx="4868172" cy="338554"/>
          </a:xfrm>
          <a:prstGeom prst="rect">
            <a:avLst/>
          </a:prstGeom>
          <a:solidFill>
            <a:srgbClr val="D41935"/>
          </a:solidFill>
          <a:ln w="9525">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Global Sportswear Market Size</a:t>
            </a:r>
            <a:endParaRPr lang="en-CA" sz="1600" b="1" dirty="0">
              <a:solidFill>
                <a:schemeClr val="bg1"/>
              </a:solidFill>
              <a:latin typeface="Trebuchet MS" panose="020B0603020202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3171149122"/>
              </p:ext>
            </p:extLst>
          </p:nvPr>
        </p:nvGraphicFramePr>
        <p:xfrm>
          <a:off x="5967469" y="3809470"/>
          <a:ext cx="4868172" cy="249577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838199" y="3429000"/>
            <a:ext cx="4874704" cy="338554"/>
          </a:xfrm>
          <a:prstGeom prst="rect">
            <a:avLst/>
          </a:prstGeom>
          <a:solidFill>
            <a:srgbClr val="D41935"/>
          </a:solidFill>
          <a:ln w="9525">
            <a:solidFill>
              <a:srgbClr val="404040"/>
            </a:solidFill>
          </a:ln>
        </p:spPr>
        <p:txBody>
          <a:bodyPr wrap="square" rtlCol="0">
            <a:spAutoFit/>
          </a:bodyPr>
          <a:lstStyle/>
          <a:p>
            <a:pPr algn="ctr"/>
            <a:r>
              <a:rPr lang="en-US" sz="1600" b="1" dirty="0">
                <a:solidFill>
                  <a:schemeClr val="bg1"/>
                </a:solidFill>
                <a:latin typeface="Trebuchet MS" panose="020B0603020202020204" pitchFamily="34" charset="0"/>
              </a:rPr>
              <a:t>Global Apparel Revenue </a:t>
            </a:r>
            <a:endParaRPr lang="en-CA" sz="1600" b="1" dirty="0">
              <a:solidFill>
                <a:schemeClr val="bg1"/>
              </a:solidFill>
              <a:latin typeface="Trebuchet MS" panose="020B0603020202020204"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3700427160"/>
              </p:ext>
            </p:extLst>
          </p:nvPr>
        </p:nvGraphicFramePr>
        <p:xfrm>
          <a:off x="838199" y="3809471"/>
          <a:ext cx="4874704" cy="2495769"/>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CE4C1953-7EDC-46D8-BEB9-40031A1415C4}"/>
              </a:ext>
            </a:extLst>
          </p:cNvPr>
          <p:cNvSpPr txBox="1"/>
          <p:nvPr/>
        </p:nvSpPr>
        <p:spPr>
          <a:xfrm>
            <a:off x="838200" y="1206665"/>
            <a:ext cx="10003970" cy="338554"/>
          </a:xfrm>
          <a:prstGeom prst="rect">
            <a:avLst/>
          </a:prstGeom>
          <a:noFill/>
          <a:ln w="25400">
            <a:solidFill>
              <a:srgbClr val="D41935"/>
            </a:solidFill>
            <a:prstDash val="dash"/>
          </a:ln>
        </p:spPr>
        <p:txBody>
          <a:bodyPr wrap="square" rtlCol="0">
            <a:spAutoFit/>
          </a:bodyPr>
          <a:lstStyle/>
          <a:p>
            <a:pPr algn="ctr"/>
            <a:r>
              <a:rPr lang="en-CA" sz="1600" b="1" dirty="0">
                <a:latin typeface="Trebuchet MS" panose="020B0603020202020204" pitchFamily="34" charset="0"/>
              </a:rPr>
              <a:t>Lululemon will continue to dominate in a growing addressable market for athletic apparel  </a:t>
            </a:r>
          </a:p>
        </p:txBody>
      </p:sp>
      <p:sp>
        <p:nvSpPr>
          <p:cNvPr id="19" name="Arrow: Chevron 18">
            <a:extLst>
              <a:ext uri="{FF2B5EF4-FFF2-40B4-BE49-F238E27FC236}">
                <a16:creationId xmlns:a16="http://schemas.microsoft.com/office/drawing/2014/main" id="{27B67A8F-ECEE-4B79-9F7E-0B5618649500}"/>
              </a:ext>
            </a:extLst>
          </p:cNvPr>
          <p:cNvSpPr/>
          <p:nvPr/>
        </p:nvSpPr>
        <p:spPr>
          <a:xfrm>
            <a:off x="5080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Company Overview</a:t>
            </a:r>
          </a:p>
        </p:txBody>
      </p:sp>
      <p:sp>
        <p:nvSpPr>
          <p:cNvPr id="20" name="Arrow: Chevron 19">
            <a:extLst>
              <a:ext uri="{FF2B5EF4-FFF2-40B4-BE49-F238E27FC236}">
                <a16:creationId xmlns:a16="http://schemas.microsoft.com/office/drawing/2014/main" id="{38C42394-FD96-4EC0-9729-6CC0E03968B1}"/>
              </a:ext>
            </a:extLst>
          </p:cNvPr>
          <p:cNvSpPr/>
          <p:nvPr/>
        </p:nvSpPr>
        <p:spPr>
          <a:xfrm>
            <a:off x="2281501" y="6477229"/>
            <a:ext cx="1879131" cy="305903"/>
          </a:xfrm>
          <a:prstGeom prst="chevron">
            <a:avLst/>
          </a:prstGeom>
          <a:solidFill>
            <a:srgbClr val="D41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Industry Analysis</a:t>
            </a:r>
          </a:p>
        </p:txBody>
      </p:sp>
      <p:sp>
        <p:nvSpPr>
          <p:cNvPr id="21" name="Arrow: Chevron 20">
            <a:extLst>
              <a:ext uri="{FF2B5EF4-FFF2-40B4-BE49-F238E27FC236}">
                <a16:creationId xmlns:a16="http://schemas.microsoft.com/office/drawing/2014/main" id="{B1296E6E-0F9D-4D15-BA6A-4751C165628B}"/>
              </a:ext>
            </a:extLst>
          </p:cNvPr>
          <p:cNvSpPr/>
          <p:nvPr/>
        </p:nvSpPr>
        <p:spPr>
          <a:xfrm>
            <a:off x="4055001" y="6477229"/>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Investment Thesis</a:t>
            </a:r>
          </a:p>
        </p:txBody>
      </p:sp>
      <p:sp>
        <p:nvSpPr>
          <p:cNvPr id="22" name="Arrow: Chevron 21">
            <a:extLst>
              <a:ext uri="{FF2B5EF4-FFF2-40B4-BE49-F238E27FC236}">
                <a16:creationId xmlns:a16="http://schemas.microsoft.com/office/drawing/2014/main" id="{73B8EC60-C95A-415E-8BBC-82447532F796}"/>
              </a:ext>
            </a:extLst>
          </p:cNvPr>
          <p:cNvSpPr/>
          <p:nvPr/>
        </p:nvSpPr>
        <p:spPr>
          <a:xfrm>
            <a:off x="5828501" y="6478157"/>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Valuation </a:t>
            </a:r>
          </a:p>
        </p:txBody>
      </p:sp>
      <p:sp>
        <p:nvSpPr>
          <p:cNvPr id="23" name="Arrow: Chevron 22">
            <a:extLst>
              <a:ext uri="{FF2B5EF4-FFF2-40B4-BE49-F238E27FC236}">
                <a16:creationId xmlns:a16="http://schemas.microsoft.com/office/drawing/2014/main" id="{8B7F716D-4AE6-4B61-8BFA-37B024C08DF5}"/>
              </a:ext>
            </a:extLst>
          </p:cNvPr>
          <p:cNvSpPr/>
          <p:nvPr/>
        </p:nvSpPr>
        <p:spPr>
          <a:xfrm>
            <a:off x="7602001" y="6478157"/>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Risks &amp; Mitigants</a:t>
            </a:r>
          </a:p>
        </p:txBody>
      </p:sp>
      <p:sp>
        <p:nvSpPr>
          <p:cNvPr id="24" name="Arrow: Chevron 23">
            <a:extLst>
              <a:ext uri="{FF2B5EF4-FFF2-40B4-BE49-F238E27FC236}">
                <a16:creationId xmlns:a16="http://schemas.microsoft.com/office/drawing/2014/main" id="{A2C980CA-744F-4E7F-8034-066D66BF9A30}"/>
              </a:ext>
            </a:extLst>
          </p:cNvPr>
          <p:cNvSpPr/>
          <p:nvPr/>
        </p:nvSpPr>
        <p:spPr>
          <a:xfrm>
            <a:off x="9375501" y="6478157"/>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Recommendation</a:t>
            </a:r>
          </a:p>
        </p:txBody>
      </p:sp>
    </p:spTree>
    <p:extLst>
      <p:ext uri="{BB962C8B-B14F-4D97-AF65-F5344CB8AC3E}">
        <p14:creationId xmlns:p14="http://schemas.microsoft.com/office/powerpoint/2010/main" val="1308802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8371"/>
            <a:ext cx="8626642" cy="880844"/>
          </a:xfrm>
        </p:spPr>
        <p:txBody>
          <a:bodyPr>
            <a:normAutofit/>
          </a:bodyPr>
          <a:lstStyle/>
          <a:p>
            <a:r>
              <a:rPr lang="en-US" sz="3200" dirty="0">
                <a:latin typeface="Trebuchet MS" panose="020B0603020202020204" pitchFamily="34" charset="0"/>
              </a:rPr>
              <a:t>Competitive Positioning </a:t>
            </a:r>
            <a:endParaRPr lang="en-CA" sz="3200" dirty="0">
              <a:latin typeface="Trebuchet MS" panose="020B0603020202020204" pitchFamily="34" charset="0"/>
            </a:endParaRPr>
          </a:p>
        </p:txBody>
      </p:sp>
      <p:sp>
        <p:nvSpPr>
          <p:cNvPr id="4" name="TextBox 3"/>
          <p:cNvSpPr txBox="1"/>
          <p:nvPr/>
        </p:nvSpPr>
        <p:spPr>
          <a:xfrm>
            <a:off x="838200" y="1610416"/>
            <a:ext cx="4852851" cy="307777"/>
          </a:xfrm>
          <a:prstGeom prst="rect">
            <a:avLst/>
          </a:prstGeom>
          <a:solidFill>
            <a:srgbClr val="D41935"/>
          </a:solidFill>
          <a:ln w="9525">
            <a:solidFill>
              <a:srgbClr val="404040"/>
            </a:solidFill>
          </a:ln>
        </p:spPr>
        <p:txBody>
          <a:bodyPr wrap="square" rtlCol="0">
            <a:spAutoFit/>
          </a:bodyPr>
          <a:lstStyle/>
          <a:p>
            <a:pPr algn="ctr"/>
            <a:r>
              <a:rPr lang="en-US" sz="1400" b="1" dirty="0">
                <a:solidFill>
                  <a:schemeClr val="bg1"/>
                </a:solidFill>
                <a:latin typeface="Trebuchet MS" panose="020B0603020202020204" pitchFamily="34" charset="0"/>
              </a:rPr>
              <a:t>Global Sales Growth of Leading Apparel Companies </a:t>
            </a:r>
            <a:endParaRPr lang="en-CA" sz="1400" b="1" dirty="0">
              <a:solidFill>
                <a:schemeClr val="bg1"/>
              </a:solidFill>
              <a:latin typeface="Trebuchet MS" panose="020B0603020202020204" pitchFamily="34" charset="0"/>
            </a:endParaRPr>
          </a:p>
        </p:txBody>
      </p:sp>
      <p:graphicFrame>
        <p:nvGraphicFramePr>
          <p:cNvPr id="7" name="Chart 6"/>
          <p:cNvGraphicFramePr>
            <a:graphicFrameLocks/>
          </p:cNvGraphicFramePr>
          <p:nvPr>
            <p:extLst>
              <p:ext uri="{D42A27DB-BD31-4B8C-83A1-F6EECF244321}">
                <p14:modId xmlns:p14="http://schemas.microsoft.com/office/powerpoint/2010/main" val="889296021"/>
              </p:ext>
            </p:extLst>
          </p:nvPr>
        </p:nvGraphicFramePr>
        <p:xfrm>
          <a:off x="5989319" y="1954725"/>
          <a:ext cx="4852851" cy="19128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a:graphicFrameLocks/>
          </p:cNvGraphicFramePr>
          <p:nvPr>
            <p:extLst>
              <p:ext uri="{D42A27DB-BD31-4B8C-83A1-F6EECF244321}">
                <p14:modId xmlns:p14="http://schemas.microsoft.com/office/powerpoint/2010/main" val="289234623"/>
              </p:ext>
            </p:extLst>
          </p:nvPr>
        </p:nvGraphicFramePr>
        <p:xfrm>
          <a:off x="5989319" y="4211919"/>
          <a:ext cx="4856445" cy="21135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p:cNvGraphicFramePr>
            <a:graphicFrameLocks/>
          </p:cNvGraphicFramePr>
          <p:nvPr>
            <p:extLst>
              <p:ext uri="{D42A27DB-BD31-4B8C-83A1-F6EECF244321}">
                <p14:modId xmlns:p14="http://schemas.microsoft.com/office/powerpoint/2010/main" val="2003828007"/>
              </p:ext>
            </p:extLst>
          </p:nvPr>
        </p:nvGraphicFramePr>
        <p:xfrm>
          <a:off x="841794" y="1954725"/>
          <a:ext cx="4852851" cy="1912885"/>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E9C80319-9F9D-40BA-BE63-DCFC16BF1E86}"/>
              </a:ext>
            </a:extLst>
          </p:cNvPr>
          <p:cNvSpPr txBox="1"/>
          <p:nvPr/>
        </p:nvSpPr>
        <p:spPr>
          <a:xfrm>
            <a:off x="838200" y="1209215"/>
            <a:ext cx="10003970" cy="338554"/>
          </a:xfrm>
          <a:prstGeom prst="rect">
            <a:avLst/>
          </a:prstGeom>
          <a:noFill/>
          <a:ln w="25400">
            <a:solidFill>
              <a:srgbClr val="D41935"/>
            </a:solidFill>
            <a:prstDash val="dash"/>
          </a:ln>
        </p:spPr>
        <p:txBody>
          <a:bodyPr wrap="square" rtlCol="0">
            <a:spAutoFit/>
          </a:bodyPr>
          <a:lstStyle/>
          <a:p>
            <a:pPr algn="ctr"/>
            <a:r>
              <a:rPr lang="en-CA" sz="1600" b="1" dirty="0">
                <a:latin typeface="Trebuchet MS" panose="020B0603020202020204" pitchFamily="34" charset="0"/>
              </a:rPr>
              <a:t>Lululemon continues to maintain a strong position near the top of their comps </a:t>
            </a:r>
          </a:p>
        </p:txBody>
      </p:sp>
      <p:sp>
        <p:nvSpPr>
          <p:cNvPr id="13" name="TextBox 12">
            <a:extLst>
              <a:ext uri="{FF2B5EF4-FFF2-40B4-BE49-F238E27FC236}">
                <a16:creationId xmlns:a16="http://schemas.microsoft.com/office/drawing/2014/main" id="{CB6147F1-4AB0-4A6E-81D9-1BD899C61931}"/>
              </a:ext>
            </a:extLst>
          </p:cNvPr>
          <p:cNvSpPr txBox="1"/>
          <p:nvPr/>
        </p:nvSpPr>
        <p:spPr>
          <a:xfrm>
            <a:off x="5989319" y="1610416"/>
            <a:ext cx="4852851" cy="307777"/>
          </a:xfrm>
          <a:prstGeom prst="rect">
            <a:avLst/>
          </a:prstGeom>
          <a:solidFill>
            <a:srgbClr val="D41935"/>
          </a:solidFill>
          <a:ln w="9525">
            <a:solidFill>
              <a:srgbClr val="404040"/>
            </a:solidFill>
          </a:ln>
        </p:spPr>
        <p:txBody>
          <a:bodyPr wrap="square" rtlCol="0">
            <a:spAutoFit/>
          </a:bodyPr>
          <a:lstStyle/>
          <a:p>
            <a:pPr algn="ctr"/>
            <a:r>
              <a:rPr lang="en-US" sz="1400" b="1" dirty="0">
                <a:solidFill>
                  <a:schemeClr val="bg1"/>
                </a:solidFill>
                <a:latin typeface="Trebuchet MS" panose="020B0603020202020204" pitchFamily="34" charset="0"/>
              </a:rPr>
              <a:t>Gross Profit Margin Excellence</a:t>
            </a:r>
            <a:endParaRPr lang="en-CA" sz="1400" b="1" dirty="0">
              <a:solidFill>
                <a:schemeClr val="bg1"/>
              </a:solidFill>
              <a:latin typeface="Trebuchet MS" panose="020B0603020202020204" pitchFamily="34" charset="0"/>
            </a:endParaRPr>
          </a:p>
        </p:txBody>
      </p:sp>
      <p:sp>
        <p:nvSpPr>
          <p:cNvPr id="14" name="TextBox 13">
            <a:extLst>
              <a:ext uri="{FF2B5EF4-FFF2-40B4-BE49-F238E27FC236}">
                <a16:creationId xmlns:a16="http://schemas.microsoft.com/office/drawing/2014/main" id="{C5A007D2-C870-4926-90A0-F597FE94A10A}"/>
              </a:ext>
            </a:extLst>
          </p:cNvPr>
          <p:cNvSpPr txBox="1"/>
          <p:nvPr/>
        </p:nvSpPr>
        <p:spPr>
          <a:xfrm>
            <a:off x="838199" y="3905793"/>
            <a:ext cx="4852852" cy="307777"/>
          </a:xfrm>
          <a:prstGeom prst="rect">
            <a:avLst/>
          </a:prstGeom>
          <a:solidFill>
            <a:srgbClr val="D41935"/>
          </a:solidFill>
          <a:ln>
            <a:solidFill>
              <a:srgbClr val="404040"/>
            </a:solidFill>
          </a:ln>
        </p:spPr>
        <p:txBody>
          <a:bodyPr wrap="square" rtlCol="0">
            <a:spAutoFit/>
          </a:bodyPr>
          <a:lstStyle/>
          <a:p>
            <a:pPr algn="ctr"/>
            <a:r>
              <a:rPr lang="en-CA" sz="1400" b="1" dirty="0">
                <a:solidFill>
                  <a:schemeClr val="bg1"/>
                </a:solidFill>
                <a:latin typeface="Trebuchet MS" panose="020B0603020202020204" pitchFamily="34" charset="0"/>
              </a:rPr>
              <a:t>5Y CAGR Sales </a:t>
            </a:r>
          </a:p>
        </p:txBody>
      </p:sp>
      <p:sp>
        <p:nvSpPr>
          <p:cNvPr id="15" name="TextBox 14">
            <a:extLst>
              <a:ext uri="{FF2B5EF4-FFF2-40B4-BE49-F238E27FC236}">
                <a16:creationId xmlns:a16="http://schemas.microsoft.com/office/drawing/2014/main" id="{682634F5-E583-40EE-80E8-2CC9A5C30BFF}"/>
              </a:ext>
            </a:extLst>
          </p:cNvPr>
          <p:cNvSpPr txBox="1"/>
          <p:nvPr/>
        </p:nvSpPr>
        <p:spPr>
          <a:xfrm>
            <a:off x="5989319" y="3904142"/>
            <a:ext cx="4852851" cy="307777"/>
          </a:xfrm>
          <a:prstGeom prst="rect">
            <a:avLst/>
          </a:prstGeom>
          <a:solidFill>
            <a:srgbClr val="D41935"/>
          </a:solidFill>
          <a:ln w="9525">
            <a:solidFill>
              <a:srgbClr val="404040"/>
            </a:solidFill>
          </a:ln>
        </p:spPr>
        <p:txBody>
          <a:bodyPr wrap="square" rtlCol="0">
            <a:spAutoFit/>
          </a:bodyPr>
          <a:lstStyle/>
          <a:p>
            <a:pPr algn="ctr"/>
            <a:r>
              <a:rPr lang="en-US" sz="1400" b="1" dirty="0">
                <a:solidFill>
                  <a:schemeClr val="bg1"/>
                </a:solidFill>
                <a:latin typeface="Trebuchet MS" panose="020B0603020202020204" pitchFamily="34" charset="0"/>
              </a:rPr>
              <a:t>Inventory Turnover </a:t>
            </a:r>
            <a:endParaRPr lang="en-CA" sz="1400" b="1" dirty="0">
              <a:solidFill>
                <a:schemeClr val="bg1"/>
              </a:solidFill>
              <a:latin typeface="Trebuchet MS" panose="020B0603020202020204" pitchFamily="34" charset="0"/>
            </a:endParaRPr>
          </a:p>
        </p:txBody>
      </p:sp>
      <p:sp>
        <p:nvSpPr>
          <p:cNvPr id="22" name="Arrow: Chevron 21">
            <a:extLst>
              <a:ext uri="{FF2B5EF4-FFF2-40B4-BE49-F238E27FC236}">
                <a16:creationId xmlns:a16="http://schemas.microsoft.com/office/drawing/2014/main" id="{8A0A7C34-32E4-44CF-8F16-D04A8DA54A83}"/>
              </a:ext>
            </a:extLst>
          </p:cNvPr>
          <p:cNvSpPr/>
          <p:nvPr/>
        </p:nvSpPr>
        <p:spPr>
          <a:xfrm>
            <a:off x="508001" y="6477229"/>
            <a:ext cx="1879131" cy="305903"/>
          </a:xfrm>
          <a:prstGeom prst="chevron">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Company Overview</a:t>
            </a:r>
          </a:p>
        </p:txBody>
      </p:sp>
      <p:sp>
        <p:nvSpPr>
          <p:cNvPr id="23" name="Arrow: Chevron 22">
            <a:extLst>
              <a:ext uri="{FF2B5EF4-FFF2-40B4-BE49-F238E27FC236}">
                <a16:creationId xmlns:a16="http://schemas.microsoft.com/office/drawing/2014/main" id="{AC0C61F3-6E73-4A87-BADB-D557F4BB29B2}"/>
              </a:ext>
            </a:extLst>
          </p:cNvPr>
          <p:cNvSpPr/>
          <p:nvPr/>
        </p:nvSpPr>
        <p:spPr>
          <a:xfrm>
            <a:off x="2281501" y="6477229"/>
            <a:ext cx="1879131" cy="305903"/>
          </a:xfrm>
          <a:prstGeom prst="chevron">
            <a:avLst/>
          </a:prstGeom>
          <a:solidFill>
            <a:srgbClr val="D419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Industry Analysis</a:t>
            </a:r>
          </a:p>
        </p:txBody>
      </p:sp>
      <p:sp>
        <p:nvSpPr>
          <p:cNvPr id="24" name="Arrow: Chevron 23">
            <a:extLst>
              <a:ext uri="{FF2B5EF4-FFF2-40B4-BE49-F238E27FC236}">
                <a16:creationId xmlns:a16="http://schemas.microsoft.com/office/drawing/2014/main" id="{F445C7FE-311D-422D-B78E-DAE50F0AF350}"/>
              </a:ext>
            </a:extLst>
          </p:cNvPr>
          <p:cNvSpPr/>
          <p:nvPr/>
        </p:nvSpPr>
        <p:spPr>
          <a:xfrm>
            <a:off x="4055001" y="6477229"/>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Investment Thesis</a:t>
            </a:r>
          </a:p>
        </p:txBody>
      </p:sp>
      <p:sp>
        <p:nvSpPr>
          <p:cNvPr id="25" name="Arrow: Chevron 24">
            <a:extLst>
              <a:ext uri="{FF2B5EF4-FFF2-40B4-BE49-F238E27FC236}">
                <a16:creationId xmlns:a16="http://schemas.microsoft.com/office/drawing/2014/main" id="{19E84F0D-B97C-424D-AA09-21E0E43FC835}"/>
              </a:ext>
            </a:extLst>
          </p:cNvPr>
          <p:cNvSpPr/>
          <p:nvPr/>
        </p:nvSpPr>
        <p:spPr>
          <a:xfrm>
            <a:off x="5828501" y="6478157"/>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Valuation </a:t>
            </a:r>
          </a:p>
        </p:txBody>
      </p:sp>
      <p:sp>
        <p:nvSpPr>
          <p:cNvPr id="26" name="Arrow: Chevron 25">
            <a:extLst>
              <a:ext uri="{FF2B5EF4-FFF2-40B4-BE49-F238E27FC236}">
                <a16:creationId xmlns:a16="http://schemas.microsoft.com/office/drawing/2014/main" id="{E81A7A1C-CD2E-44F7-BCB5-98A9764F01FA}"/>
              </a:ext>
            </a:extLst>
          </p:cNvPr>
          <p:cNvSpPr/>
          <p:nvPr/>
        </p:nvSpPr>
        <p:spPr>
          <a:xfrm>
            <a:off x="7602001" y="6478157"/>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Risks &amp; Mitigants</a:t>
            </a:r>
          </a:p>
        </p:txBody>
      </p:sp>
      <p:sp>
        <p:nvSpPr>
          <p:cNvPr id="27" name="Arrow: Chevron 26">
            <a:extLst>
              <a:ext uri="{FF2B5EF4-FFF2-40B4-BE49-F238E27FC236}">
                <a16:creationId xmlns:a16="http://schemas.microsoft.com/office/drawing/2014/main" id="{5B6DCC62-B3D7-4723-BA5A-4BBC2A213872}"/>
              </a:ext>
            </a:extLst>
          </p:cNvPr>
          <p:cNvSpPr/>
          <p:nvPr/>
        </p:nvSpPr>
        <p:spPr>
          <a:xfrm>
            <a:off x="9375501" y="6478157"/>
            <a:ext cx="1879131" cy="305903"/>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bg1"/>
                </a:solidFill>
                <a:latin typeface="Trebuchet MS" panose="020B0603020202020204" pitchFamily="34" charset="0"/>
              </a:rPr>
              <a:t>Recommendation</a:t>
            </a:r>
          </a:p>
        </p:txBody>
      </p:sp>
      <p:graphicFrame>
        <p:nvGraphicFramePr>
          <p:cNvPr id="8" name="Chart 7">
            <a:extLst>
              <a:ext uri="{FF2B5EF4-FFF2-40B4-BE49-F238E27FC236}">
                <a16:creationId xmlns:a16="http://schemas.microsoft.com/office/drawing/2014/main" id="{38ACE037-1B6B-49D3-BC9A-EC5E1949121C}"/>
              </a:ext>
            </a:extLst>
          </p:cNvPr>
          <p:cNvGraphicFramePr/>
          <p:nvPr>
            <p:extLst>
              <p:ext uri="{D42A27DB-BD31-4B8C-83A1-F6EECF244321}">
                <p14:modId xmlns:p14="http://schemas.microsoft.com/office/powerpoint/2010/main" val="2795605561"/>
              </p:ext>
            </p:extLst>
          </p:nvPr>
        </p:nvGraphicFramePr>
        <p:xfrm>
          <a:off x="834605" y="4146917"/>
          <a:ext cx="4851296" cy="2178592"/>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F313E7FA-6656-48F5-BF5E-9DD7739F4AC8}"/>
              </a:ext>
            </a:extLst>
          </p:cNvPr>
          <p:cNvSpPr txBox="1"/>
          <p:nvPr/>
        </p:nvSpPr>
        <p:spPr>
          <a:xfrm>
            <a:off x="1346236" y="4288098"/>
            <a:ext cx="725160" cy="1896230"/>
          </a:xfrm>
          <a:prstGeom prst="rect">
            <a:avLst/>
          </a:prstGeom>
          <a:noFill/>
          <a:ln w="19050">
            <a:solidFill>
              <a:srgbClr val="404040"/>
            </a:solidFill>
            <a:prstDash val="dash"/>
          </a:ln>
        </p:spPr>
        <p:txBody>
          <a:bodyPr wrap="square" rtlCol="0">
            <a:spAutoFit/>
          </a:bodyPr>
          <a:lstStyle/>
          <a:p>
            <a:endParaRPr lang="en-CA" dirty="0"/>
          </a:p>
        </p:txBody>
      </p:sp>
    </p:spTree>
    <p:extLst>
      <p:ext uri="{BB962C8B-B14F-4D97-AF65-F5344CB8AC3E}">
        <p14:creationId xmlns:p14="http://schemas.microsoft.com/office/powerpoint/2010/main" val="2357843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3188</Words>
  <Application>Microsoft Office PowerPoint</Application>
  <PresentationFormat>Widescreen</PresentationFormat>
  <Paragraphs>1079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Helvetica</vt:lpstr>
      <vt:lpstr>Trebuchet MS</vt:lpstr>
      <vt:lpstr>Wingdings</vt:lpstr>
      <vt:lpstr>Office Theme</vt:lpstr>
      <vt:lpstr>PowerPoint Presentation</vt:lpstr>
      <vt:lpstr>Disclaimer</vt:lpstr>
      <vt:lpstr>Table of Contents </vt:lpstr>
      <vt:lpstr>PowerPoint Presentation</vt:lpstr>
      <vt:lpstr>Company Overview</vt:lpstr>
      <vt:lpstr>Brick and Mortar Retail Sales and E-Commerce</vt:lpstr>
      <vt:lpstr>PowerPoint Presentation</vt:lpstr>
      <vt:lpstr>Global Athletic Apparel Market Outlook</vt:lpstr>
      <vt:lpstr>Competitive Positioning </vt:lpstr>
      <vt:lpstr>PowerPoint Presentation</vt:lpstr>
      <vt:lpstr>Investment Thesis I – Diversification</vt:lpstr>
      <vt:lpstr>Investment Thesis II – International Expansion </vt:lpstr>
      <vt:lpstr>PowerPoint Presentation</vt:lpstr>
      <vt:lpstr>Comparables Table </vt:lpstr>
      <vt:lpstr>Discounted Cash Flow </vt:lpstr>
      <vt:lpstr>Discounted Cash Flow </vt:lpstr>
      <vt:lpstr>PowerPoint Presentation</vt:lpstr>
      <vt:lpstr>Risks, Mitigations and Catalysts</vt:lpstr>
      <vt:lpstr>PowerPoint Presentation</vt:lpstr>
      <vt:lpstr>Recommendation </vt:lpstr>
      <vt:lpstr>Appendix </vt:lpstr>
      <vt:lpstr>DCF Sensitivity and Net Debt Calculation </vt:lpstr>
      <vt:lpstr>Condensed Income Statement </vt:lpstr>
      <vt:lpstr>Extra Notes</vt:lpstr>
      <vt:lpstr>Management </vt:lpstr>
      <vt:lpstr>MIRROR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DeSousa</dc:creator>
  <cp:lastModifiedBy>Joshua DeSousa</cp:lastModifiedBy>
  <cp:revision>83</cp:revision>
  <dcterms:created xsi:type="dcterms:W3CDTF">2021-03-12T20:06:36Z</dcterms:created>
  <dcterms:modified xsi:type="dcterms:W3CDTF">2025-05-21T03:03:17Z</dcterms:modified>
</cp:coreProperties>
</file>