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1" r:id="rId2"/>
    <p:sldId id="292" r:id="rId3"/>
    <p:sldId id="293" r:id="rId4"/>
    <p:sldId id="286" r:id="rId5"/>
    <p:sldId id="258" r:id="rId6"/>
    <p:sldId id="264" r:id="rId7"/>
    <p:sldId id="287" r:id="rId8"/>
    <p:sldId id="265" r:id="rId9"/>
    <p:sldId id="266" r:id="rId10"/>
    <p:sldId id="288" r:id="rId11"/>
    <p:sldId id="267" r:id="rId12"/>
    <p:sldId id="268" r:id="rId13"/>
    <p:sldId id="269" r:id="rId14"/>
    <p:sldId id="289" r:id="rId15"/>
    <p:sldId id="270" r:id="rId16"/>
    <p:sldId id="290" r:id="rId17"/>
    <p:sldId id="280" r:id="rId18"/>
    <p:sldId id="281" r:id="rId19"/>
    <p:sldId id="282" r:id="rId20"/>
    <p:sldId id="291" r:id="rId21"/>
    <p:sldId id="284" r:id="rId22"/>
    <p:sldId id="285" r:id="rId23"/>
    <p:sldId id="295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595959"/>
    <a:srgbClr val="75B709"/>
    <a:srgbClr val="87D30F"/>
    <a:srgbClr val="548235"/>
    <a:srgbClr val="00274E"/>
    <a:srgbClr val="A9D18E"/>
    <a:srgbClr val="004C9B"/>
    <a:srgbClr val="3562B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DeSousa" userId="27656e638922603d" providerId="LiveId" clId="{216B1DB5-F0C5-4C5C-A3FB-02E4C8261B18}"/>
    <pc:docChg chg="custSel modSld">
      <pc:chgData name="Joshua DeSousa" userId="27656e638922603d" providerId="LiveId" clId="{216B1DB5-F0C5-4C5C-A3FB-02E4C8261B18}" dt="2025-05-21T03:02:09.056" v="0" actId="478"/>
      <pc:docMkLst>
        <pc:docMk/>
      </pc:docMkLst>
      <pc:sldChg chg="delSp mod">
        <pc:chgData name="Joshua DeSousa" userId="27656e638922603d" providerId="LiveId" clId="{216B1DB5-F0C5-4C5C-A3FB-02E4C8261B18}" dt="2025-05-21T03:02:09.056" v="0" actId="478"/>
        <pc:sldMkLst>
          <pc:docMk/>
          <pc:sldMk cId="1602516495" sldId="261"/>
        </pc:sldMkLst>
        <pc:spChg chg="del">
          <ac:chgData name="Joshua DeSousa" userId="27656e638922603d" providerId="LiveId" clId="{216B1DB5-F0C5-4C5C-A3FB-02E4C8261B18}" dt="2025-05-21T03:02:09.056" v="0" actId="478"/>
          <ac:spMkLst>
            <pc:docMk/>
            <pc:sldMk cId="1602516495" sldId="261"/>
            <ac:spMk id="9" creationId="{5E943DA1-5399-FD48-B1F8-07947E532D14}"/>
          </ac:spMkLst>
        </pc:spChg>
      </pc:sldChg>
    </pc:docChg>
  </pc:docChgLst>
  <pc:docChgLst>
    <pc:chgData name="Joshua DeSousa" userId="27656e638922603d" providerId="LiveId" clId="{C605A74B-A586-4989-8BEF-B64B849FF860}"/>
    <pc:docChg chg="modSld">
      <pc:chgData name="Joshua DeSousa" userId="27656e638922603d" providerId="LiveId" clId="{C605A74B-A586-4989-8BEF-B64B849FF860}" dt="2021-12-01T17:02:06.182" v="329" actId="20577"/>
      <pc:docMkLst>
        <pc:docMk/>
      </pc:docMkLst>
      <pc:sldChg chg="modSp mod">
        <pc:chgData name="Joshua DeSousa" userId="27656e638922603d" providerId="LiveId" clId="{C605A74B-A586-4989-8BEF-B64B849FF860}" dt="2021-12-01T16:49:32.479" v="27" actId="113"/>
        <pc:sldMkLst>
          <pc:docMk/>
          <pc:sldMk cId="1697263687" sldId="258"/>
        </pc:sldMkLst>
      </pc:sldChg>
      <pc:sldChg chg="modSp mod">
        <pc:chgData name="Joshua DeSousa" userId="27656e638922603d" providerId="LiveId" clId="{C605A74B-A586-4989-8BEF-B64B849FF860}" dt="2021-12-01T16:49:57.659" v="33" actId="113"/>
        <pc:sldMkLst>
          <pc:docMk/>
          <pc:sldMk cId="1764869326" sldId="264"/>
        </pc:sldMkLst>
      </pc:sldChg>
      <pc:sldChg chg="modSp mod">
        <pc:chgData name="Joshua DeSousa" userId="27656e638922603d" providerId="LiveId" clId="{C605A74B-A586-4989-8BEF-B64B849FF860}" dt="2021-12-01T16:51:30.682" v="69" actId="113"/>
        <pc:sldMkLst>
          <pc:docMk/>
          <pc:sldMk cId="1968805212" sldId="265"/>
        </pc:sldMkLst>
      </pc:sldChg>
      <pc:sldChg chg="modSp mod">
        <pc:chgData name="Joshua DeSousa" userId="27656e638922603d" providerId="LiveId" clId="{C605A74B-A586-4989-8BEF-B64B849FF860}" dt="2021-12-01T16:52:08.002" v="77" actId="2711"/>
        <pc:sldMkLst>
          <pc:docMk/>
          <pc:sldMk cId="3079495453" sldId="266"/>
        </pc:sldMkLst>
      </pc:sldChg>
      <pc:sldChg chg="modSp mod">
        <pc:chgData name="Joshua DeSousa" userId="27656e638922603d" providerId="LiveId" clId="{C605A74B-A586-4989-8BEF-B64B849FF860}" dt="2021-12-01T16:53:10.600" v="113" actId="113"/>
        <pc:sldMkLst>
          <pc:docMk/>
          <pc:sldMk cId="663468061" sldId="267"/>
        </pc:sldMkLst>
      </pc:sldChg>
      <pc:sldChg chg="modSp mod">
        <pc:chgData name="Joshua DeSousa" userId="27656e638922603d" providerId="LiveId" clId="{C605A74B-A586-4989-8BEF-B64B849FF860}" dt="2021-12-01T16:53:31.986" v="121" actId="2711"/>
        <pc:sldMkLst>
          <pc:docMk/>
          <pc:sldMk cId="2647413191" sldId="268"/>
        </pc:sldMkLst>
      </pc:sldChg>
      <pc:sldChg chg="modSp mod">
        <pc:chgData name="Joshua DeSousa" userId="27656e638922603d" providerId="LiveId" clId="{C605A74B-A586-4989-8BEF-B64B849FF860}" dt="2021-12-01T16:54:03.113" v="129" actId="2711"/>
        <pc:sldMkLst>
          <pc:docMk/>
          <pc:sldMk cId="2895201659" sldId="269"/>
        </pc:sldMkLst>
      </pc:sldChg>
      <pc:sldChg chg="modSp mod">
        <pc:chgData name="Joshua DeSousa" userId="27656e638922603d" providerId="LiveId" clId="{C605A74B-A586-4989-8BEF-B64B849FF860}" dt="2021-12-01T16:55:35.705" v="216" actId="113"/>
        <pc:sldMkLst>
          <pc:docMk/>
          <pc:sldMk cId="3600061751" sldId="270"/>
        </pc:sldMkLst>
      </pc:sldChg>
      <pc:sldChg chg="modSp mod">
        <pc:chgData name="Joshua DeSousa" userId="27656e638922603d" providerId="LiveId" clId="{C605A74B-A586-4989-8BEF-B64B849FF860}" dt="2021-12-01T16:57:26.382" v="266" actId="14100"/>
        <pc:sldMkLst>
          <pc:docMk/>
          <pc:sldMk cId="0" sldId="280"/>
        </pc:sldMkLst>
      </pc:sldChg>
      <pc:sldChg chg="modSp mod">
        <pc:chgData name="Joshua DeSousa" userId="27656e638922603d" providerId="LiveId" clId="{C605A74B-A586-4989-8BEF-B64B849FF860}" dt="2021-12-01T16:58:24.704" v="276" actId="403"/>
        <pc:sldMkLst>
          <pc:docMk/>
          <pc:sldMk cId="1065107692" sldId="281"/>
        </pc:sldMkLst>
      </pc:sldChg>
      <pc:sldChg chg="modSp mod">
        <pc:chgData name="Joshua DeSousa" userId="27656e638922603d" providerId="LiveId" clId="{C605A74B-A586-4989-8BEF-B64B849FF860}" dt="2021-12-01T16:59:15.622" v="283" actId="403"/>
        <pc:sldMkLst>
          <pc:docMk/>
          <pc:sldMk cId="610080190" sldId="282"/>
        </pc:sldMkLst>
      </pc:sldChg>
      <pc:sldChg chg="modSp mod">
        <pc:chgData name="Joshua DeSousa" userId="27656e638922603d" providerId="LiveId" clId="{C605A74B-A586-4989-8BEF-B64B849FF860}" dt="2021-12-01T16:59:44.501" v="286" actId="2711"/>
        <pc:sldMkLst>
          <pc:docMk/>
          <pc:sldMk cId="1259687639" sldId="284"/>
        </pc:sldMkLst>
      </pc:sldChg>
      <pc:sldChg chg="modSp mod">
        <pc:chgData name="Joshua DeSousa" userId="27656e638922603d" providerId="LiveId" clId="{C605A74B-A586-4989-8BEF-B64B849FF860}" dt="2021-12-01T17:02:06.182" v="329" actId="20577"/>
        <pc:sldMkLst>
          <pc:docMk/>
          <pc:sldMk cId="821601530" sldId="285"/>
        </pc:sldMkLst>
      </pc:sldChg>
      <pc:sldChg chg="modSp mod">
        <pc:chgData name="Joshua DeSousa" userId="27656e638922603d" providerId="LiveId" clId="{C605A74B-A586-4989-8BEF-B64B849FF860}" dt="2021-12-01T16:48:46.740" v="19" actId="20577"/>
        <pc:sldMkLst>
          <pc:docMk/>
          <pc:sldMk cId="798529581" sldId="286"/>
        </pc:sldMkLst>
      </pc:sldChg>
      <pc:sldChg chg="modSp mod">
        <pc:chgData name="Joshua DeSousa" userId="27656e638922603d" providerId="LiveId" clId="{C605A74B-A586-4989-8BEF-B64B849FF860}" dt="2021-12-01T16:50:38.130" v="61" actId="2711"/>
        <pc:sldMkLst>
          <pc:docMk/>
          <pc:sldMk cId="1033803982" sldId="287"/>
        </pc:sldMkLst>
      </pc:sldChg>
      <pc:sldChg chg="modSp mod">
        <pc:chgData name="Joshua DeSousa" userId="27656e638922603d" providerId="LiveId" clId="{C605A74B-A586-4989-8BEF-B64B849FF860}" dt="2021-12-01T16:54:58.308" v="210" actId="20577"/>
        <pc:sldMkLst>
          <pc:docMk/>
          <pc:sldMk cId="3827238106" sldId="288"/>
        </pc:sldMkLst>
      </pc:sldChg>
      <pc:sldChg chg="modSp mod">
        <pc:chgData name="Joshua DeSousa" userId="27656e638922603d" providerId="LiveId" clId="{C605A74B-A586-4989-8BEF-B64B849FF860}" dt="2021-12-01T16:54:47.702" v="178" actId="2711"/>
        <pc:sldMkLst>
          <pc:docMk/>
          <pc:sldMk cId="2942135134" sldId="289"/>
        </pc:sldMkLst>
      </pc:sldChg>
      <pc:sldChg chg="modSp mod">
        <pc:chgData name="Joshua DeSousa" userId="27656e638922603d" providerId="LiveId" clId="{C605A74B-A586-4989-8BEF-B64B849FF860}" dt="2021-12-01T16:56:11.732" v="254" actId="2711"/>
        <pc:sldMkLst>
          <pc:docMk/>
          <pc:sldMk cId="1066253494" sldId="290"/>
        </pc:sldMkLst>
      </pc:sldChg>
      <pc:sldChg chg="modSp mod">
        <pc:chgData name="Joshua DeSousa" userId="27656e638922603d" providerId="LiveId" clId="{C605A74B-A586-4989-8BEF-B64B849FF860}" dt="2021-12-01T16:47:47.675" v="5" actId="403"/>
        <pc:sldMkLst>
          <pc:docMk/>
          <pc:sldMk cId="303760835" sldId="29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u\OneDrive\Desktop\RIG\CROX\CROX%20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FIXED%20CROX%20Industry%20Analysis%20Graph%20Data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FIXED%20CROX%20Industry%20Analysis%20Graph%20Data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FIXED%20CROX%20Industry%20Analysis%20Graph%20Data%20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FIXED%20CROX%20Industry%20Analysis%20Graph%20Data%20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FIXED%20CROX%20Industry%20Analysis%20Graph%20Data%20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EBITDA%20Inter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Crocs%20-%20Sandals%20Growth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Crocs,%20Inc.%20Company%20Overview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7656e638922603d/Desktop/RIG/CROX/CROX%20Mode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u\OneDrive\Desktop\RIG\CROX\CROX%20Mode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Crocs%20-%20Asia%20Rev.%20Growth%20Prev.%205Q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Crocs,%20Inc.%20Company%20Overview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Crocs,%20Inc.%20Company%20Overview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Crocs,%20Inc.%20Company%20Overview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eviH\Downloads\Market%20Segment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938744040673321E-2"/>
          <c:y val="4.1674718431309633E-2"/>
          <c:w val="0.93954017466933892"/>
          <c:h val="0.8611768823810374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DCF!$F$30:$F$34</c:f>
              <c:strCache>
                <c:ptCount val="5"/>
                <c:pt idx="0">
                  <c:v>Perpetuity </c:v>
                </c:pt>
                <c:pt idx="1">
                  <c:v>Exit EBITDA</c:v>
                </c:pt>
                <c:pt idx="2">
                  <c:v>Comps</c:v>
                </c:pt>
                <c:pt idx="3">
                  <c:v>52 Week HL</c:v>
                </c:pt>
                <c:pt idx="4">
                  <c:v>Analyst Expectations</c:v>
                </c:pt>
              </c:strCache>
            </c:strRef>
          </c:cat>
          <c:val>
            <c:numRef>
              <c:f>DCF!$G$30:$G$34</c:f>
              <c:numCache>
                <c:formatCode>General</c:formatCode>
                <c:ptCount val="5"/>
                <c:pt idx="0">
                  <c:v>117.46</c:v>
                </c:pt>
                <c:pt idx="1">
                  <c:v>213.23</c:v>
                </c:pt>
                <c:pt idx="2" formatCode="0.00">
                  <c:v>136.22999999999999</c:v>
                </c:pt>
                <c:pt idx="3" formatCode="0.00">
                  <c:v>58.3</c:v>
                </c:pt>
                <c:pt idx="4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0-4FC4-9DD2-EE81A6B80AB0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DCF!$F$30:$F$34</c:f>
              <c:strCache>
                <c:ptCount val="5"/>
                <c:pt idx="0">
                  <c:v>Perpetuity </c:v>
                </c:pt>
                <c:pt idx="1">
                  <c:v>Exit EBITDA</c:v>
                </c:pt>
                <c:pt idx="2">
                  <c:v>Comps</c:v>
                </c:pt>
                <c:pt idx="3">
                  <c:v>52 Week HL</c:v>
                </c:pt>
                <c:pt idx="4">
                  <c:v>Analyst Expectations</c:v>
                </c:pt>
              </c:strCache>
            </c:strRef>
          </c:cat>
          <c:val>
            <c:numRef>
              <c:f>DCF!$H$30:$H$34</c:f>
              <c:numCache>
                <c:formatCode>General</c:formatCode>
                <c:ptCount val="5"/>
                <c:pt idx="0">
                  <c:v>16.86</c:v>
                </c:pt>
                <c:pt idx="1">
                  <c:v>46.039999999999992</c:v>
                </c:pt>
                <c:pt idx="2" formatCode="0.00">
                  <c:v>185.4</c:v>
                </c:pt>
                <c:pt idx="3" formatCode="0.00">
                  <c:v>125.58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10-4FC4-9DD2-EE81A6B80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2959816"/>
        <c:axId val="602960456"/>
      </c:barChart>
      <c:catAx>
        <c:axId val="6029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60456"/>
        <c:crosses val="autoZero"/>
        <c:auto val="1"/>
        <c:lblAlgn val="ctr"/>
        <c:lblOffset val="100"/>
        <c:noMultiLvlLbl val="0"/>
      </c:catAx>
      <c:valAx>
        <c:axId val="602960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5981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72596480995432"/>
          <c:y val="5.6379863873098894E-2"/>
          <c:w val="0.61548313405268784"/>
          <c:h val="0.677808247926112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Sheet1!$B$37:$B$46</c:f>
              <c:strCache>
                <c:ptCount val="10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</c:strCache>
            </c:strRef>
          </c:cat>
          <c:val>
            <c:numRef>
              <c:f>Sheet1!$C$37:$C$46</c:f>
              <c:numCache>
                <c:formatCode>"$"#,##0</c:formatCode>
                <c:ptCount val="10"/>
                <c:pt idx="0">
                  <c:v>79909</c:v>
                </c:pt>
                <c:pt idx="1">
                  <c:v>82233</c:v>
                </c:pt>
                <c:pt idx="2">
                  <c:v>84784</c:v>
                </c:pt>
                <c:pt idx="3">
                  <c:v>77252</c:v>
                </c:pt>
                <c:pt idx="4">
                  <c:v>79564</c:v>
                </c:pt>
                <c:pt idx="5">
                  <c:v>82907</c:v>
                </c:pt>
                <c:pt idx="6">
                  <c:v>86694</c:v>
                </c:pt>
                <c:pt idx="7">
                  <c:v>90343</c:v>
                </c:pt>
                <c:pt idx="8">
                  <c:v>93437</c:v>
                </c:pt>
                <c:pt idx="9">
                  <c:v>96394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0-469C-A654-F2440FE05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437120"/>
        <c:axId val="1226440992"/>
      </c:barChart>
      <c:lineChart>
        <c:grouping val="standard"/>
        <c:varyColors val="0"/>
        <c:ser>
          <c:idx val="1"/>
          <c:order val="1"/>
          <c:tx>
            <c:strRef>
              <c:f>Sheet1!$D$36</c:f>
              <c:strCache>
                <c:ptCount val="1"/>
                <c:pt idx="0">
                  <c:v>YoY Change</c:v>
                </c:pt>
              </c:strCache>
            </c:strRef>
          </c:tx>
          <c:spPr>
            <a:ln w="28575" cap="rnd">
              <a:solidFill>
                <a:srgbClr val="87D30F"/>
              </a:solidFill>
              <a:round/>
            </a:ln>
            <a:effectLst/>
          </c:spPr>
          <c:marker>
            <c:symbol val="none"/>
          </c:marker>
          <c:cat>
            <c:strRef>
              <c:f>Sheet1!$B$37:$B$46</c:f>
              <c:strCache>
                <c:ptCount val="10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</c:strCache>
            </c:strRef>
          </c:cat>
          <c:val>
            <c:numRef>
              <c:f>Sheet1!$D$37:$D$46</c:f>
              <c:numCache>
                <c:formatCode>0%</c:formatCode>
                <c:ptCount val="10"/>
                <c:pt idx="0">
                  <c:v>1.6500000000000001E-2</c:v>
                </c:pt>
                <c:pt idx="1">
                  <c:v>2.8299999999999999E-2</c:v>
                </c:pt>
                <c:pt idx="2">
                  <c:v>3.0099999999999998E-2</c:v>
                </c:pt>
                <c:pt idx="3">
                  <c:v>-9.7500000000000003E-2</c:v>
                </c:pt>
                <c:pt idx="4">
                  <c:v>2.9100000000000001E-2</c:v>
                </c:pt>
                <c:pt idx="5">
                  <c:v>4.0300000000000002E-2</c:v>
                </c:pt>
                <c:pt idx="6">
                  <c:v>4.3700000000000003E-2</c:v>
                </c:pt>
                <c:pt idx="7">
                  <c:v>4.0399999999999998E-2</c:v>
                </c:pt>
                <c:pt idx="8">
                  <c:v>3.3099999999999997E-2</c:v>
                </c:pt>
                <c:pt idx="9">
                  <c:v>3.0700000000000002E-2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C0-469C-A654-F2440FE05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6062416"/>
        <c:axId val="1226058464"/>
      </c:lineChart>
      <c:catAx>
        <c:axId val="122643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440992"/>
        <c:crosses val="autoZero"/>
        <c:auto val="1"/>
        <c:lblAlgn val="ctr"/>
        <c:lblOffset val="100"/>
        <c:noMultiLvlLbl val="0"/>
      </c:catAx>
      <c:valAx>
        <c:axId val="1226440992"/>
        <c:scaling>
          <c:orientation val="minMax"/>
          <c:max val="1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($M)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437120"/>
        <c:crosses val="autoZero"/>
        <c:crossBetween val="between"/>
        <c:majorUnit val="25000"/>
      </c:valAx>
      <c:valAx>
        <c:axId val="1226058464"/>
        <c:scaling>
          <c:orientation val="minMax"/>
          <c:max val="5.000000000000001E-2"/>
          <c:min val="-0.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YoY Change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062416"/>
        <c:crosses val="max"/>
        <c:crossBetween val="between"/>
        <c:majorUnit val="5.000000000000001E-2"/>
      </c:valAx>
      <c:catAx>
        <c:axId val="1226062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26058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72596480995432"/>
          <c:y val="5.7863371202017309E-2"/>
          <c:w val="0.61548313405268784"/>
          <c:h val="0.68399557968577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Sheet1!$C$50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Sheet1!$B$51:$B$58</c:f>
              <c:strCach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</c:strCache>
            </c:strRef>
          </c:cat>
          <c:val>
            <c:numRef>
              <c:f>Sheet1!$C$51:$C$58</c:f>
              <c:numCache>
                <c:formatCode>"$"#,##0</c:formatCode>
                <c:ptCount val="8"/>
                <c:pt idx="0">
                  <c:v>55984</c:v>
                </c:pt>
                <c:pt idx="1">
                  <c:v>62847</c:v>
                </c:pt>
                <c:pt idx="2">
                  <c:v>66634</c:v>
                </c:pt>
                <c:pt idx="3">
                  <c:v>64946</c:v>
                </c:pt>
                <c:pt idx="4">
                  <c:v>58878</c:v>
                </c:pt>
                <c:pt idx="5">
                  <c:v>80446</c:v>
                </c:pt>
                <c:pt idx="6">
                  <c:v>92262</c:v>
                </c:pt>
                <c:pt idx="7">
                  <c:v>99299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1-49B9-AEA7-B65163A0C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5375856"/>
        <c:axId val="1224918928"/>
      </c:barChart>
      <c:lineChart>
        <c:grouping val="standard"/>
        <c:varyColors val="0"/>
        <c:ser>
          <c:idx val="1"/>
          <c:order val="1"/>
          <c:tx>
            <c:strRef>
              <c:f>Sheet1!$D$50</c:f>
              <c:strCache>
                <c:ptCount val="1"/>
                <c:pt idx="0">
                  <c:v>YoY Change</c:v>
                </c:pt>
              </c:strCache>
            </c:strRef>
          </c:tx>
          <c:spPr>
            <a:ln w="28575" cap="rnd">
              <a:solidFill>
                <a:srgbClr val="87D30F"/>
              </a:solidFill>
              <a:round/>
            </a:ln>
            <a:effectLst/>
          </c:spPr>
          <c:marker>
            <c:symbol val="none"/>
          </c:marker>
          <c:cat>
            <c:strRef>
              <c:f>Sheet1!$B$51:$B$58</c:f>
              <c:strCach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</c:strCache>
            </c:strRef>
          </c:cat>
          <c:val>
            <c:numRef>
              <c:f>Sheet1!$D$51:$D$58</c:f>
              <c:numCache>
                <c:formatCode>0%</c:formatCode>
                <c:ptCount val="8"/>
                <c:pt idx="0">
                  <c:v>7.8E-2</c:v>
                </c:pt>
                <c:pt idx="1">
                  <c:v>0.123</c:v>
                </c:pt>
                <c:pt idx="2">
                  <c:v>0.06</c:v>
                </c:pt>
                <c:pt idx="3">
                  <c:v>-2.5000000000000001E-2</c:v>
                </c:pt>
                <c:pt idx="4">
                  <c:v>-9.2999999999999999E-2</c:v>
                </c:pt>
                <c:pt idx="5">
                  <c:v>0.36599999999999999</c:v>
                </c:pt>
                <c:pt idx="6">
                  <c:v>0.14699999999999999</c:v>
                </c:pt>
                <c:pt idx="7">
                  <c:v>7.5999999999999998E-2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F1-49B9-AEA7-B65163A0C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6382816"/>
        <c:axId val="1266243088"/>
      </c:lineChart>
      <c:catAx>
        <c:axId val="122537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918928"/>
        <c:crosses val="autoZero"/>
        <c:auto val="1"/>
        <c:lblAlgn val="ctr"/>
        <c:lblOffset val="100"/>
        <c:noMultiLvlLbl val="0"/>
      </c:catAx>
      <c:valAx>
        <c:axId val="1224918928"/>
        <c:scaling>
          <c:orientation val="minMax"/>
          <c:max val="1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($M)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375856"/>
        <c:crosses val="autoZero"/>
        <c:crossBetween val="between"/>
        <c:majorUnit val="25000"/>
      </c:valAx>
      <c:valAx>
        <c:axId val="1266243088"/>
        <c:scaling>
          <c:orientation val="minMax"/>
          <c:min val="-0.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YoY Change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382816"/>
        <c:crosses val="max"/>
        <c:crossBetween val="between"/>
        <c:majorUnit val="0.1"/>
      </c:valAx>
      <c:catAx>
        <c:axId val="1266382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66243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840040828229804E-2"/>
          <c:y val="3.5996682960328333E-2"/>
          <c:w val="0.88764144065325168"/>
          <c:h val="0.66922328147219556"/>
        </c:manualLayout>
      </c:layout>
      <c:lineChart>
        <c:grouping val="standard"/>
        <c:varyColors val="0"/>
        <c:ser>
          <c:idx val="0"/>
          <c:order val="0"/>
          <c:tx>
            <c:strRef>
              <c:f>Sheet1!$C$12</c:f>
              <c:strCache>
                <c:ptCount val="1"/>
                <c:pt idx="0">
                  <c:v>Crocs (CROX)</c:v>
                </c:pt>
              </c:strCache>
            </c:strRef>
          </c:tx>
          <c:spPr>
            <a:ln w="28575" cap="rnd">
              <a:solidFill>
                <a:srgbClr val="87D30F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4.0979756002721884E-2"/>
                  <c:y val="2.83221820549449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527899290366468E-2"/>
                      <c:h val="7.19164326274906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4EF-4DF8-B506-21CE1342287A}"/>
                </c:ext>
              </c:extLst>
            </c:dLbl>
            <c:dLbl>
              <c:idx val="2"/>
              <c:layout>
                <c:manualLayout>
                  <c:x val="-5.0239379799747255E-2"/>
                  <c:y val="-9.5095624034284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EF-4DF8-B506-21CE134228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Sheet1!$B$13:$B$16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Sheet1!$C$13:$C$16</c:f>
              <c:numCache>
                <c:formatCode>0%</c:formatCode>
                <c:ptCount val="4"/>
                <c:pt idx="0">
                  <c:v>0.51500000000000001</c:v>
                </c:pt>
                <c:pt idx="1">
                  <c:v>0.501</c:v>
                </c:pt>
                <c:pt idx="2">
                  <c:v>0.54100000000000004</c:v>
                </c:pt>
                <c:pt idx="3">
                  <c:v>0.59699999999999998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65-4E33-85BF-E27B34C38793}"/>
            </c:ext>
          </c:extLst>
        </c:ser>
        <c:ser>
          <c:idx val="1"/>
          <c:order val="1"/>
          <c:tx>
            <c:strRef>
              <c:f>Sheet1!$D$12</c:f>
              <c:strCache>
                <c:ptCount val="1"/>
                <c:pt idx="0">
                  <c:v>V.F Corp (VFC)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Sheet1!$B$13:$B$16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Sheet1!$D$13:$D$16</c:f>
              <c:numCache>
                <c:formatCode>0%</c:formatCode>
                <c:ptCount val="4"/>
                <c:pt idx="0">
                  <c:v>0.51200000000000001</c:v>
                </c:pt>
                <c:pt idx="1">
                  <c:v>0.54800000000000004</c:v>
                </c:pt>
                <c:pt idx="2">
                  <c:v>0.55500000000000005</c:v>
                </c:pt>
                <c:pt idx="3">
                  <c:v>0.53200000000000003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65-4E33-85BF-E27B34C38793}"/>
            </c:ext>
          </c:extLst>
        </c:ser>
        <c:ser>
          <c:idx val="2"/>
          <c:order val="2"/>
          <c:tx>
            <c:strRef>
              <c:f>Sheet1!$E$12</c:f>
              <c:strCache>
                <c:ptCount val="1"/>
                <c:pt idx="0">
                  <c:v>Adidas (ADS)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Sheet1!$B$13:$B$16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Sheet1!$E$13:$E$16</c:f>
              <c:numCache>
                <c:formatCode>0%</c:formatCode>
                <c:ptCount val="4"/>
                <c:pt idx="0">
                  <c:v>0.51900000000000002</c:v>
                </c:pt>
                <c:pt idx="1">
                  <c:v>0.52</c:v>
                </c:pt>
                <c:pt idx="2">
                  <c:v>0.497</c:v>
                </c:pt>
                <c:pt idx="3">
                  <c:v>0.504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65-4E33-85BF-E27B34C38793}"/>
            </c:ext>
          </c:extLst>
        </c:ser>
        <c:ser>
          <c:idx val="3"/>
          <c:order val="3"/>
          <c:tx>
            <c:strRef>
              <c:f>Sheet1!$F$12</c:f>
              <c:strCache>
                <c:ptCount val="1"/>
                <c:pt idx="0">
                  <c:v>Sketchers (SKX)</c:v>
                </c:pt>
              </c:strCache>
            </c:strRef>
          </c:tx>
          <c:spPr>
            <a:ln w="28575" cap="rnd">
              <a:solidFill>
                <a:srgbClr val="595959"/>
              </a:solidFill>
              <a:round/>
            </a:ln>
            <a:effectLst/>
          </c:spPr>
          <c:marker>
            <c:symbol val="none"/>
          </c:marker>
          <c:cat>
            <c:strRef>
              <c:f>Sheet1!$B$13:$B$16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Sheet1!$F$13:$F$16</c:f>
              <c:numCache>
                <c:formatCode>0%</c:formatCode>
                <c:ptCount val="4"/>
                <c:pt idx="0">
                  <c:v>0.48099999999999998</c:v>
                </c:pt>
                <c:pt idx="1">
                  <c:v>0.47899999999999998</c:v>
                </c:pt>
                <c:pt idx="2">
                  <c:v>0.47799999999999998</c:v>
                </c:pt>
                <c:pt idx="3">
                  <c:v>0.496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65-4E33-85BF-E27B34C38793}"/>
            </c:ext>
          </c:extLst>
        </c:ser>
        <c:ser>
          <c:idx val="4"/>
          <c:order val="4"/>
          <c:tx>
            <c:strRef>
              <c:f>Sheet1!$G$12</c:f>
              <c:strCache>
                <c:ptCount val="1"/>
                <c:pt idx="0">
                  <c:v>Wolverine World Wide (WWW)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Sheet1!$B$13:$B$16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Sheet1!$G$13:$G$16</c:f>
              <c:numCache>
                <c:formatCode>0%</c:formatCode>
                <c:ptCount val="4"/>
                <c:pt idx="0">
                  <c:v>0.41099999999999998</c:v>
                </c:pt>
                <c:pt idx="1">
                  <c:v>0.40600000000000003</c:v>
                </c:pt>
                <c:pt idx="2">
                  <c:v>0.41399999999999998</c:v>
                </c:pt>
                <c:pt idx="3">
                  <c:v>0.42499999999999999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65-4E33-85BF-E27B34C38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0222111"/>
        <c:axId val="1890218831"/>
      </c:lineChart>
      <c:catAx>
        <c:axId val="189022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218831"/>
        <c:crosses val="autoZero"/>
        <c:auto val="1"/>
        <c:lblAlgn val="ctr"/>
        <c:lblOffset val="100"/>
        <c:noMultiLvlLbl val="0"/>
      </c:catAx>
      <c:valAx>
        <c:axId val="1890218831"/>
        <c:scaling>
          <c:orientation val="minMax"/>
          <c:max val="0.60000000000000009"/>
          <c:min val="0.4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22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937196518404065"/>
          <c:w val="0.99790317876932055"/>
          <c:h val="0.170343268255865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840040828229804E-2"/>
          <c:y val="4.6281449520422145E-2"/>
          <c:w val="0.890727860406338"/>
          <c:h val="0.65379613163205474"/>
        </c:manualLayout>
      </c:layout>
      <c:lineChart>
        <c:grouping val="standar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Crocs (CROX)</c:v>
                </c:pt>
              </c:strCache>
            </c:strRef>
          </c:tx>
          <c:spPr>
            <a:ln w="28575" cap="rnd">
              <a:solidFill>
                <a:srgbClr val="87D30F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6535676096043563E-2"/>
                  <c:y val="1.78522411596088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EA-408B-8BEC-8E5733449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Sheet1!$B$21:$B$24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Sheet1!$C$21:$C$24</c:f>
              <c:numCache>
                <c:formatCode>0%</c:formatCode>
                <c:ptCount val="4"/>
                <c:pt idx="0">
                  <c:v>0.41099999999999998</c:v>
                </c:pt>
                <c:pt idx="1">
                  <c:v>0.372</c:v>
                </c:pt>
                <c:pt idx="2">
                  <c:v>0.33900000000000002</c:v>
                </c:pt>
                <c:pt idx="3">
                  <c:v>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91-4F7D-8118-DADD6D40D277}"/>
            </c:ext>
          </c:extLst>
        </c:ser>
        <c:ser>
          <c:idx val="1"/>
          <c:order val="1"/>
          <c:tx>
            <c:strRef>
              <c:f>Sheet1!$D$20</c:f>
              <c:strCache>
                <c:ptCount val="1"/>
                <c:pt idx="0">
                  <c:v>V.F Corp (VFC)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Sheet1!$B$21:$B$24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Sheet1!$D$21:$D$24</c:f>
              <c:numCache>
                <c:formatCode>0%</c:formatCode>
                <c:ptCount val="4"/>
                <c:pt idx="0">
                  <c:v>0.39200000000000002</c:v>
                </c:pt>
                <c:pt idx="1">
                  <c:v>0.42599999999999999</c:v>
                </c:pt>
                <c:pt idx="2">
                  <c:v>0.432</c:v>
                </c:pt>
                <c:pt idx="3">
                  <c:v>0.45500000000000002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91-4F7D-8118-DADD6D40D277}"/>
            </c:ext>
          </c:extLst>
        </c:ser>
        <c:ser>
          <c:idx val="2"/>
          <c:order val="2"/>
          <c:tx>
            <c:strRef>
              <c:f>Sheet1!$E$20</c:f>
              <c:strCache>
                <c:ptCount val="1"/>
                <c:pt idx="0">
                  <c:v>Adidas (AG)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Sheet1!$B$21:$B$24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Sheet1!$E$21:$E$24</c:f>
              <c:numCache>
                <c:formatCode>0%</c:formatCode>
                <c:ptCount val="4"/>
                <c:pt idx="0">
                  <c:v>0.41199999999999998</c:v>
                </c:pt>
                <c:pt idx="1">
                  <c:v>0.41</c:v>
                </c:pt>
                <c:pt idx="2">
                  <c:v>0.45300000000000001</c:v>
                </c:pt>
                <c:pt idx="3">
                  <c:v>0.40400000000000003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91-4F7D-8118-DADD6D40D277}"/>
            </c:ext>
          </c:extLst>
        </c:ser>
        <c:ser>
          <c:idx val="3"/>
          <c:order val="3"/>
          <c:tx>
            <c:strRef>
              <c:f>Sheet1!$F$20</c:f>
              <c:strCache>
                <c:ptCount val="1"/>
                <c:pt idx="0">
                  <c:v>Sketchers (SKX)</c:v>
                </c:pt>
              </c:strCache>
            </c:strRef>
          </c:tx>
          <c:spPr>
            <a:ln w="28575" cap="rnd">
              <a:solidFill>
                <a:srgbClr val="595959"/>
              </a:solidFill>
              <a:round/>
            </a:ln>
            <a:effectLst/>
          </c:spPr>
          <c:marker>
            <c:symbol val="none"/>
          </c:marker>
          <c:cat>
            <c:strRef>
              <c:f>Sheet1!$B$21:$B$24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Sheet1!$F$21:$F$24</c:f>
              <c:numCache>
                <c:formatCode>0%</c:formatCode>
                <c:ptCount val="4"/>
                <c:pt idx="0">
                  <c:v>0.38700000000000001</c:v>
                </c:pt>
                <c:pt idx="1">
                  <c:v>0.38100000000000001</c:v>
                </c:pt>
                <c:pt idx="2">
                  <c:v>0.44500000000000001</c:v>
                </c:pt>
                <c:pt idx="3">
                  <c:v>0.39900000000000002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91-4F7D-8118-DADD6D40D277}"/>
            </c:ext>
          </c:extLst>
        </c:ser>
        <c:ser>
          <c:idx val="4"/>
          <c:order val="4"/>
          <c:tx>
            <c:strRef>
              <c:f>Sheet1!$G$20</c:f>
              <c:strCache>
                <c:ptCount val="1"/>
                <c:pt idx="0">
                  <c:v>Wolverine World Wide (WWW)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Sheet1!$B$21:$B$24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Sheet1!$G$21:$G$24</c:f>
              <c:numCache>
                <c:formatCode>0%</c:formatCode>
                <c:ptCount val="4"/>
                <c:pt idx="0">
                  <c:v>0.29499999999999998</c:v>
                </c:pt>
                <c:pt idx="1">
                  <c:v>0.29399999999999998</c:v>
                </c:pt>
                <c:pt idx="2">
                  <c:v>0.35799999999999998</c:v>
                </c:pt>
                <c:pt idx="3">
                  <c:v>0.33900000000000002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91-4F7D-8118-DADD6D40D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977807"/>
        <c:axId val="1882143855"/>
      </c:lineChart>
      <c:catAx>
        <c:axId val="188197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143855"/>
        <c:crosses val="autoZero"/>
        <c:auto val="1"/>
        <c:lblAlgn val="ctr"/>
        <c:lblOffset val="100"/>
        <c:noMultiLvlLbl val="0"/>
      </c:catAx>
      <c:valAx>
        <c:axId val="1882143855"/>
        <c:scaling>
          <c:orientation val="minMax"/>
          <c:min val="0.25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97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911636045494313E-2"/>
          <c:y val="0.79880243206385304"/>
          <c:w val="0.89395450568678902"/>
          <c:h val="0.180628034815959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50053465539029"/>
          <c:y val="5.7660558032029061E-2"/>
          <c:w val="0.81254884806065908"/>
          <c:h val="0.64185652963513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Crocs (CROX)</c:v>
                </c:pt>
              </c:strCache>
            </c:strRef>
          </c:tx>
          <c:spPr>
            <a:solidFill>
              <a:srgbClr val="87D30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Sheet1!$C$5:$C$8</c:f>
              <c:numCache>
                <c:formatCode>0</c:formatCode>
                <c:ptCount val="4"/>
                <c:pt idx="0">
                  <c:v>68.3</c:v>
                </c:pt>
                <c:pt idx="1">
                  <c:v>71</c:v>
                </c:pt>
                <c:pt idx="2">
                  <c:v>74.2</c:v>
                </c:pt>
                <c:pt idx="3">
                  <c:v>62.2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76-4B27-9F69-A1288DD3241E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V.F Corp (VFC)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Sheet1!$D$5:$D$8</c:f>
              <c:numCache>
                <c:formatCode>0</c:formatCode>
                <c:ptCount val="4"/>
                <c:pt idx="0">
                  <c:v>118.3</c:v>
                </c:pt>
                <c:pt idx="1">
                  <c:v>119</c:v>
                </c:pt>
                <c:pt idx="2">
                  <c:v>108.6</c:v>
                </c:pt>
                <c:pt idx="3">
                  <c:v>113.9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76-4B27-9F69-A1288DD3241E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Adidas (AG)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Sheet1!$E$5:$E$8</c:f>
              <c:numCache>
                <c:formatCode>0</c:formatCode>
                <c:ptCount val="4"/>
                <c:pt idx="0">
                  <c:v>87.2</c:v>
                </c:pt>
                <c:pt idx="1">
                  <c:v>84.1</c:v>
                </c:pt>
                <c:pt idx="2">
                  <c:v>107.4</c:v>
                </c:pt>
                <c:pt idx="3">
                  <c:v>114.4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76-4B27-9F69-A1288DD3241E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Sketchers (SKX)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Sheet1!$F$5:$F$8</c:f>
              <c:numCache>
                <c:formatCode>0</c:formatCode>
                <c:ptCount val="4"/>
                <c:pt idx="0">
                  <c:v>76.8</c:v>
                </c:pt>
                <c:pt idx="1">
                  <c:v>79.400000000000006</c:v>
                </c:pt>
                <c:pt idx="2">
                  <c:v>91.5</c:v>
                </c:pt>
                <c:pt idx="3">
                  <c:v>92.2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76-4B27-9F69-A1288DD3241E}"/>
            </c:ext>
          </c:extLst>
        </c:ser>
        <c:ser>
          <c:idx val="4"/>
          <c:order val="4"/>
          <c:tx>
            <c:strRef>
              <c:f>Sheet1!$G$4</c:f>
              <c:strCache>
                <c:ptCount val="1"/>
                <c:pt idx="0">
                  <c:v>Wolverine World Wide (WWW)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Sheet1!$G$5:$G$8</c:f>
              <c:numCache>
                <c:formatCode>0</c:formatCode>
                <c:ptCount val="4"/>
                <c:pt idx="0">
                  <c:v>84.6</c:v>
                </c:pt>
                <c:pt idx="1">
                  <c:v>91.9</c:v>
                </c:pt>
                <c:pt idx="2">
                  <c:v>90.5</c:v>
                </c:pt>
                <c:pt idx="3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76-4B27-9F69-A1288DD32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315567"/>
        <c:axId val="1953726543"/>
      </c:barChart>
      <c:catAx>
        <c:axId val="189331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726543"/>
        <c:crosses val="autoZero"/>
        <c:auto val="1"/>
        <c:lblAlgn val="ctr"/>
        <c:lblOffset val="100"/>
        <c:noMultiLvlLbl val="0"/>
      </c:catAx>
      <c:valAx>
        <c:axId val="1953726543"/>
        <c:scaling>
          <c:orientation val="minMax"/>
          <c:max val="1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Avg. Cash Conversion Cycle (Days)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55813162243608"/>
          <c:y val="0.80015189037477297"/>
          <c:w val="0.87164916885389321"/>
          <c:h val="0.19460624071322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50053465539029"/>
          <c:y val="4.7176820208023773E-2"/>
          <c:w val="0.84649946534460974"/>
          <c:h val="0.65758213637114094"/>
        </c:manualLayout>
      </c:layout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Crocs (CROX)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77.8</c:v>
                </c:pt>
                <c:pt idx="1">
                  <c:v>14.9</c:v>
                </c:pt>
                <c:pt idx="2">
                  <c:v>37</c:v>
                </c:pt>
                <c:pt idx="3">
                  <c:v>44.6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6B-4C76-ADCD-9B704960AC07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V.F Corp (VFC)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4"/>
                <c:pt idx="0">
                  <c:v>11.6</c:v>
                </c:pt>
                <c:pt idx="1">
                  <c:v>14</c:v>
                </c:pt>
                <c:pt idx="2">
                  <c:v>5.2</c:v>
                </c:pt>
                <c:pt idx="3">
                  <c:v>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6B-4C76-ADCD-9B704960AC07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Adidas (ADS)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Sheet1!$E$5:$E$8</c:f>
              <c:numCache>
                <c:formatCode>General</c:formatCode>
                <c:ptCount val="4"/>
                <c:pt idx="0">
                  <c:v>57.3</c:v>
                </c:pt>
                <c:pt idx="1">
                  <c:v>16.7</c:v>
                </c:pt>
                <c:pt idx="2">
                  <c:v>4.9000000000000004</c:v>
                </c:pt>
                <c:pt idx="3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6B-4C76-ADCD-9B704960AC07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Sketchers (SKX)</c:v>
                </c:pt>
              </c:strCache>
            </c:strRef>
          </c:tx>
          <c:spPr>
            <a:ln w="28575" cap="rnd">
              <a:solidFill>
                <a:srgbClr val="595959"/>
              </a:solidFill>
              <a:round/>
            </a:ln>
            <a:effectLst/>
          </c:spPr>
          <c:marker>
            <c:symbol val="none"/>
          </c:marker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Sheet1!$F$5:$F$8</c:f>
              <c:numCache>
                <c:formatCode>General</c:formatCode>
                <c:ptCount val="4"/>
                <c:pt idx="0">
                  <c:v>74.900000000000006</c:v>
                </c:pt>
                <c:pt idx="1">
                  <c:v>69</c:v>
                </c:pt>
                <c:pt idx="2">
                  <c:v>9.4</c:v>
                </c:pt>
                <c:pt idx="3">
                  <c:v>36.9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6B-4C76-ADCD-9B704960AC07}"/>
            </c:ext>
          </c:extLst>
        </c:ser>
        <c:ser>
          <c:idx val="4"/>
          <c:order val="4"/>
          <c:tx>
            <c:strRef>
              <c:f>Sheet1!$G$4</c:f>
              <c:strCache>
                <c:ptCount val="1"/>
                <c:pt idx="0">
                  <c:v>Wolverine World Wide (WWW)</c:v>
                </c:pt>
              </c:strCache>
            </c:strRef>
          </c:tx>
          <c:spPr>
            <a:ln w="28575" cap="rnd">
              <a:solidFill>
                <a:srgbClr val="385723"/>
              </a:solidFill>
              <a:round/>
            </a:ln>
            <a:effectLst/>
          </c:spPr>
          <c:marker>
            <c:symbol val="none"/>
          </c:marker>
          <c:cat>
            <c:strRef>
              <c:f>Sheet1!$B$5:$B$8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LTM 2021</c:v>
                </c:pt>
              </c:strCache>
            </c:strRef>
          </c:cat>
          <c:val>
            <c:numRef>
              <c:f>Sheet1!$G$5:$G$8</c:f>
              <c:numCache>
                <c:formatCode>General</c:formatCode>
                <c:ptCount val="4"/>
                <c:pt idx="0">
                  <c:v>10.1</c:v>
                </c:pt>
                <c:pt idx="1">
                  <c:v>5.7</c:v>
                </c:pt>
                <c:pt idx="2">
                  <c:v>1.9</c:v>
                </c:pt>
                <c:pt idx="3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6B-4C76-ADCD-9B704960A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6807615"/>
        <c:axId val="1712300943"/>
      </c:lineChart>
      <c:catAx>
        <c:axId val="1686807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300943"/>
        <c:crosses val="autoZero"/>
        <c:auto val="1"/>
        <c:lblAlgn val="ctr"/>
        <c:lblOffset val="100"/>
        <c:noMultiLvlLbl val="0"/>
      </c:catAx>
      <c:valAx>
        <c:axId val="1712300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Interest Coverage (x's)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80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788179255370859E-2"/>
          <c:y val="0.80015189037477297"/>
          <c:w val="0.94333722173617174"/>
          <c:h val="0.18412250288921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Current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00274E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B9-3C49-A1A8-C685D46D37ED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B9-3C49-A1A8-C685D46D37ED}"/>
              </c:ext>
            </c:extLst>
          </c:dPt>
          <c:dPt>
            <c:idx val="2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B9-3C49-A1A8-C685D46D37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Americas</c:v>
                </c:pt>
                <c:pt idx="1">
                  <c:v>Asia</c:v>
                </c:pt>
                <c:pt idx="2">
                  <c:v>EMEA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0.65</c:v>
                </c:pt>
                <c:pt idx="1">
                  <c:v>0.18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B9-3C49-A1A8-C685D46D37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2026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4-DD4A-BB55-87C10FD1ADF0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4-DD4A-BB55-87C10FD1ADF0}"/>
              </c:ext>
            </c:extLst>
          </c:dPt>
          <c:dPt>
            <c:idx val="2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4-DD4A-BB55-87C10FD1AD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Americas</c:v>
                </c:pt>
                <c:pt idx="1">
                  <c:v>Asia</c:v>
                </c:pt>
                <c:pt idx="2">
                  <c:v>EMEA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0.56000000000000005</c:v>
                </c:pt>
                <c:pt idx="1">
                  <c:v>0.24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4-DD4A-BB55-87C10FD1ADF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4324876057159"/>
          <c:y val="3.5883352062102011E-2"/>
          <c:w val="0.8637061339554778"/>
          <c:h val="0.763255447488407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5.8641975308641972E-2"/>
                  <c:y val="6.66413182469873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4E-4D93-8ECC-15F6A87B96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Sheet1!$A$8:$A$18</c:f>
              <c:strCache>
                <c:ptCount val="11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  <c:pt idx="9">
                  <c:v>Q2 2021</c:v>
                </c:pt>
                <c:pt idx="10">
                  <c:v>Q3 2021</c:v>
                </c:pt>
              </c:strCache>
            </c:strRef>
          </c:cat>
          <c:val>
            <c:numRef>
              <c:f>Sheet1!$B$8:$B$18</c:f>
              <c:numCache>
                <c:formatCode>0%</c:formatCode>
                <c:ptCount val="11"/>
                <c:pt idx="0">
                  <c:v>-1E-3</c:v>
                </c:pt>
                <c:pt idx="1">
                  <c:v>-3.2000000000000001E-2</c:v>
                </c:pt>
                <c:pt idx="2">
                  <c:v>-1.2E-2</c:v>
                </c:pt>
                <c:pt idx="3">
                  <c:v>0.15007238217789931</c:v>
                </c:pt>
                <c:pt idx="4">
                  <c:v>-0.28100000000000003</c:v>
                </c:pt>
                <c:pt idx="5">
                  <c:v>-0.21</c:v>
                </c:pt>
                <c:pt idx="6">
                  <c:v>-8.7999999999999995E-2</c:v>
                </c:pt>
                <c:pt idx="7">
                  <c:v>-0.19500000000000001</c:v>
                </c:pt>
                <c:pt idx="8">
                  <c:v>0.26200000000000001</c:v>
                </c:pt>
                <c:pt idx="9">
                  <c:v>0.35499999999999998</c:v>
                </c:pt>
                <c:pt idx="10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F-E849-8378-2D5CBB6B6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54960"/>
        <c:axId val="93118288"/>
      </c:barChart>
      <c:catAx>
        <c:axId val="1497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18288"/>
        <c:crosses val="autoZero"/>
        <c:auto val="1"/>
        <c:lblAlgn val="ctr"/>
        <c:lblOffset val="100"/>
        <c:noMultiLvlLbl val="0"/>
      </c:catAx>
      <c:valAx>
        <c:axId val="93118288"/>
        <c:scaling>
          <c:orientation val="minMax"/>
          <c:min val="-0.30000000000000004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  <c:pt idx="9">
                  <c:v>Q2 2021</c:v>
                </c:pt>
                <c:pt idx="10">
                  <c:v>Q3 2021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0.12</c:v>
                </c:pt>
                <c:pt idx="1">
                  <c:v>0.11</c:v>
                </c:pt>
                <c:pt idx="2">
                  <c:v>0.09</c:v>
                </c:pt>
                <c:pt idx="3">
                  <c:v>7.0000000000000007E-2</c:v>
                </c:pt>
                <c:pt idx="4">
                  <c:v>0.1</c:v>
                </c:pt>
                <c:pt idx="5">
                  <c:v>-0.33</c:v>
                </c:pt>
                <c:pt idx="6">
                  <c:v>-0.04</c:v>
                </c:pt>
                <c:pt idx="7">
                  <c:v>-0.19</c:v>
                </c:pt>
                <c:pt idx="8">
                  <c:v>0.17</c:v>
                </c:pt>
                <c:pt idx="9">
                  <c:v>0.56999999999999995</c:v>
                </c:pt>
                <c:pt idx="1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0-8B49-9E5C-3D5649AF5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7589087"/>
        <c:axId val="1547630079"/>
      </c:barChart>
      <c:catAx>
        <c:axId val="154758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630079"/>
        <c:crosses val="autoZero"/>
        <c:auto val="1"/>
        <c:lblAlgn val="ctr"/>
        <c:lblOffset val="100"/>
        <c:noMultiLvlLbl val="0"/>
      </c:catAx>
      <c:valAx>
        <c:axId val="1547630079"/>
        <c:scaling>
          <c:orientation val="minMax"/>
          <c:max val="0.60000000000000009"/>
          <c:min val="-0.4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58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E2-F741-8496-E4CA178693DE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E2-F741-8496-E4CA178693DE}"/>
              </c:ext>
            </c:extLst>
          </c:dPt>
          <c:dPt>
            <c:idx val="2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E2-F741-8496-E4CA178693DE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'[1]Revenue by Geo Region FY 2020'!$D$4:$D$6</c:f>
              <c:strCache>
                <c:ptCount val="3"/>
                <c:pt idx="0">
                  <c:v>Americas</c:v>
                </c:pt>
                <c:pt idx="1">
                  <c:v>Asia Pacific</c:v>
                </c:pt>
                <c:pt idx="2">
                  <c:v>EMEA</c:v>
                </c:pt>
              </c:strCache>
            </c:strRef>
          </c:cat>
          <c:val>
            <c:numRef>
              <c:f>'[1]Revenue by Geo Region FY 2020'!$E$4:$E$6</c:f>
              <c:numCache>
                <c:formatCode>General</c:formatCode>
                <c:ptCount val="3"/>
                <c:pt idx="0">
                  <c:v>0.62319272500555645</c:v>
                </c:pt>
                <c:pt idx="1">
                  <c:v>0.20097951490415561</c:v>
                </c:pt>
                <c:pt idx="2">
                  <c:v>0.17582776009028797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E2-F741-8496-E4CA178693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Margin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0.51</c:v>
                </c:pt>
                <c:pt idx="1">
                  <c:v>0.52</c:v>
                </c:pt>
                <c:pt idx="2">
                  <c:v>0.5</c:v>
                </c:pt>
                <c:pt idx="3">
                  <c:v>0.54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1-814D-9F4B-5699F27B3F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Operating Margin</c:v>
                </c:pt>
              </c:strCache>
            </c:strRef>
          </c:tx>
          <c:spPr>
            <a:solidFill>
              <a:srgbClr val="87D30F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0.02</c:v>
                </c:pt>
                <c:pt idx="1">
                  <c:v>7.0000000000000007E-2</c:v>
                </c:pt>
                <c:pt idx="2">
                  <c:v>0.1</c:v>
                </c:pt>
                <c:pt idx="3">
                  <c:v>0.19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1-814D-9F4B-5699F27B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748575"/>
        <c:axId val="1584004527"/>
      </c:barChart>
      <c:catAx>
        <c:axId val="154974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04527"/>
        <c:crosses val="autoZero"/>
        <c:auto val="1"/>
        <c:lblAlgn val="ctr"/>
        <c:lblOffset val="100"/>
        <c:noMultiLvlLbl val="0"/>
      </c:catAx>
      <c:valAx>
        <c:axId val="1584004527"/>
        <c:scaling>
          <c:orientation val="minMax"/>
          <c:max val="0.65000000000000013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4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4.7E-2</c:v>
                </c:pt>
                <c:pt idx="1">
                  <c:v>0.14299999999999999</c:v>
                </c:pt>
                <c:pt idx="2">
                  <c:v>0.16</c:v>
                </c:pt>
                <c:pt idx="3">
                  <c:v>0.39200000000000002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D9-F84C-8210-FC43A8EC3D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4196207"/>
        <c:axId val="1602661119"/>
      </c:barChart>
      <c:catAx>
        <c:axId val="158419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661119"/>
        <c:crosses val="autoZero"/>
        <c:auto val="1"/>
        <c:lblAlgn val="ctr"/>
        <c:lblOffset val="100"/>
        <c:noMultiLvlLbl val="0"/>
      </c:catAx>
      <c:valAx>
        <c:axId val="1602661119"/>
        <c:scaling>
          <c:orientation val="minMax"/>
          <c:max val="0.4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19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DECK</c:v>
                </c:pt>
                <c:pt idx="1">
                  <c:v>SHOO</c:v>
                </c:pt>
                <c:pt idx="2">
                  <c:v>SKX</c:v>
                </c:pt>
                <c:pt idx="3">
                  <c:v>CROX</c:v>
                </c:pt>
                <c:pt idx="4">
                  <c:v>ADS</c:v>
                </c:pt>
                <c:pt idx="5">
                  <c:v>VFC</c:v>
                </c:pt>
                <c:pt idx="6">
                  <c:v>NKE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1BE8-4FAE-96F2-B5BCA218C9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808080"/>
            </a:solidFill>
            <a:ln w="0"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808080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BE8-4FAE-96F2-B5BCA218C933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BE8-4FAE-96F2-B5BCA218C933}"/>
              </c:ext>
            </c:extLst>
          </c:dPt>
          <c:cat>
            <c:strRef>
              <c:f>Sheet1!$A$2:$A$8</c:f>
              <c:strCache>
                <c:ptCount val="7"/>
                <c:pt idx="0">
                  <c:v>DECK</c:v>
                </c:pt>
                <c:pt idx="1">
                  <c:v>SHOO</c:v>
                </c:pt>
                <c:pt idx="2">
                  <c:v>SKX</c:v>
                </c:pt>
                <c:pt idx="3">
                  <c:v>CROX</c:v>
                </c:pt>
                <c:pt idx="4">
                  <c:v>ADS</c:v>
                </c:pt>
                <c:pt idx="5">
                  <c:v>VFC</c:v>
                </c:pt>
                <c:pt idx="6">
                  <c:v>NKE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  <c:pt idx="1">
                  <c:v>11.8</c:v>
                </c:pt>
                <c:pt idx="2">
                  <c:v>9.5</c:v>
                </c:pt>
                <c:pt idx="3">
                  <c:v>13.4</c:v>
                </c:pt>
                <c:pt idx="4">
                  <c:v>16.899999999999999</c:v>
                </c:pt>
                <c:pt idx="5">
                  <c:v>15.7</c:v>
                </c:pt>
                <c:pt idx="6">
                  <c:v>31.7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E8-4FAE-96F2-B5BCA218C9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DECK</c:v>
                </c:pt>
                <c:pt idx="1">
                  <c:v>SHOO</c:v>
                </c:pt>
                <c:pt idx="2">
                  <c:v>SKX</c:v>
                </c:pt>
                <c:pt idx="3">
                  <c:v>CROX</c:v>
                </c:pt>
                <c:pt idx="4">
                  <c:v>ADS</c:v>
                </c:pt>
                <c:pt idx="5">
                  <c:v>VFC</c:v>
                </c:pt>
                <c:pt idx="6">
                  <c:v>NKE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4-1BE8-4FAE-96F2-B5BCA218C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94"/>
        <c:axId val="659841912"/>
        <c:axId val="659840632"/>
      </c:barChart>
      <c:catAx>
        <c:axId val="65984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840632"/>
        <c:crosses val="autoZero"/>
        <c:auto val="1"/>
        <c:lblAlgn val="ctr"/>
        <c:lblOffset val="100"/>
        <c:noMultiLvlLbl val="0"/>
      </c:catAx>
      <c:valAx>
        <c:axId val="659840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100" dirty="0">
                    <a:solidFill>
                      <a:schemeClr val="tx1"/>
                    </a:solidFill>
                    <a:latin typeface="+mn-lt"/>
                  </a:rPr>
                  <a:t>EV/EBITDA</a:t>
                </a:r>
                <a:r>
                  <a:rPr lang="en-CA" sz="1100" baseline="0" dirty="0">
                    <a:solidFill>
                      <a:schemeClr val="tx1"/>
                    </a:solidFill>
                    <a:latin typeface="+mn-lt"/>
                  </a:rPr>
                  <a:t> 2021</a:t>
                </a:r>
                <a:endParaRPr lang="en-CA" sz="1100" dirty="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8419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041386203003775"/>
          <c:y val="7.1376019292473072E-2"/>
          <c:w val="0.66958613796996214"/>
          <c:h val="0.8572479614150538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5-4923-ACE1-865114BC4099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$189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C15-4923-ACE1-865114BC40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'[CROX Model.xlsx]Extra'!$B$3:$B$10</c:f>
              <c:strCache>
                <c:ptCount val="8"/>
                <c:pt idx="0">
                  <c:v>Baird</c:v>
                </c:pt>
                <c:pt idx="1">
                  <c:v>Williams Trading LLC</c:v>
                </c:pt>
                <c:pt idx="2">
                  <c:v>Piper Sandler &amp; Co</c:v>
                </c:pt>
                <c:pt idx="3">
                  <c:v>RIG</c:v>
                </c:pt>
                <c:pt idx="4">
                  <c:v>Zacks</c:v>
                </c:pt>
                <c:pt idx="5">
                  <c:v>Loop Capital Markets</c:v>
                </c:pt>
                <c:pt idx="6">
                  <c:v>Monnes Crespi Hardt &amp; Co</c:v>
                </c:pt>
                <c:pt idx="7">
                  <c:v>B Reily Securities</c:v>
                </c:pt>
              </c:strCache>
            </c:strRef>
          </c:cat>
          <c:val>
            <c:numRef>
              <c:f>'[CROX Model.xlsx]Extra'!$C$3:$C$10</c:f>
              <c:numCache>
                <c:formatCode>"$"#,##0_);[Red]\("$"#,##0\)</c:formatCode>
                <c:ptCount val="8"/>
                <c:pt idx="0">
                  <c:v>250</c:v>
                </c:pt>
                <c:pt idx="1">
                  <c:v>220</c:v>
                </c:pt>
                <c:pt idx="2">
                  <c:v>215</c:v>
                </c:pt>
                <c:pt idx="3">
                  <c:v>191</c:v>
                </c:pt>
                <c:pt idx="4">
                  <c:v>188</c:v>
                </c:pt>
                <c:pt idx="5">
                  <c:v>180</c:v>
                </c:pt>
                <c:pt idx="6">
                  <c:v>180</c:v>
                </c:pt>
                <c:pt idx="7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15-4923-ACE1-865114BC40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22253944"/>
        <c:axId val="722263224"/>
      </c:barChart>
      <c:catAx>
        <c:axId val="722253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263224"/>
        <c:crosses val="autoZero"/>
        <c:auto val="1"/>
        <c:lblAlgn val="ctr"/>
        <c:lblOffset val="100"/>
        <c:noMultiLvlLbl val="0"/>
      </c:catAx>
      <c:valAx>
        <c:axId val="722263224"/>
        <c:scaling>
          <c:orientation val="minMax"/>
        </c:scaling>
        <c:delete val="1"/>
        <c:axPos val="b"/>
        <c:numFmt formatCode="&quot;$&quot;#,##0_);[Red]\(&quot;$&quot;#,##0\)" sourceLinked="1"/>
        <c:majorTickMark val="none"/>
        <c:minorTickMark val="none"/>
        <c:tickLblPos val="nextTo"/>
        <c:crossAx val="722253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DCF!$F$30:$F$34</c:f>
              <c:strCache>
                <c:ptCount val="5"/>
                <c:pt idx="0">
                  <c:v>Perpetuity </c:v>
                </c:pt>
                <c:pt idx="1">
                  <c:v>Exit EBITDA</c:v>
                </c:pt>
                <c:pt idx="2">
                  <c:v>Comps</c:v>
                </c:pt>
                <c:pt idx="3">
                  <c:v>52 Week HL</c:v>
                </c:pt>
                <c:pt idx="4">
                  <c:v>Analyst Expectations</c:v>
                </c:pt>
              </c:strCache>
            </c:strRef>
          </c:cat>
          <c:val>
            <c:numRef>
              <c:f>DCF!$G$30:$G$34</c:f>
              <c:numCache>
                <c:formatCode>General</c:formatCode>
                <c:ptCount val="5"/>
                <c:pt idx="0">
                  <c:v>117.46</c:v>
                </c:pt>
                <c:pt idx="1">
                  <c:v>213.23</c:v>
                </c:pt>
                <c:pt idx="2" formatCode="0.00">
                  <c:v>136.22999999999999</c:v>
                </c:pt>
                <c:pt idx="3" formatCode="0.00">
                  <c:v>58.3</c:v>
                </c:pt>
                <c:pt idx="4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E-4CC5-A4A5-4C982C41B502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DCF!$F$30:$F$34</c:f>
              <c:strCache>
                <c:ptCount val="5"/>
                <c:pt idx="0">
                  <c:v>Perpetuity </c:v>
                </c:pt>
                <c:pt idx="1">
                  <c:v>Exit EBITDA</c:v>
                </c:pt>
                <c:pt idx="2">
                  <c:v>Comps</c:v>
                </c:pt>
                <c:pt idx="3">
                  <c:v>52 Week HL</c:v>
                </c:pt>
                <c:pt idx="4">
                  <c:v>Analyst Expectations</c:v>
                </c:pt>
              </c:strCache>
            </c:strRef>
          </c:cat>
          <c:val>
            <c:numRef>
              <c:f>DCF!$H$30:$H$34</c:f>
              <c:numCache>
                <c:formatCode>General</c:formatCode>
                <c:ptCount val="5"/>
                <c:pt idx="0">
                  <c:v>16.86</c:v>
                </c:pt>
                <c:pt idx="1">
                  <c:v>46.039999999999992</c:v>
                </c:pt>
                <c:pt idx="2" formatCode="0.00">
                  <c:v>185.4</c:v>
                </c:pt>
                <c:pt idx="3" formatCode="0.00">
                  <c:v>125.58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3E-4CC5-A4A5-4C982C41B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2959816"/>
        <c:axId val="602960456"/>
      </c:barChart>
      <c:catAx>
        <c:axId val="6029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60456"/>
        <c:crosses val="autoZero"/>
        <c:auto val="1"/>
        <c:lblAlgn val="ctr"/>
        <c:lblOffset val="100"/>
        <c:noMultiLvlLbl val="0"/>
      </c:catAx>
      <c:valAx>
        <c:axId val="602960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5981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Shares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2021E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10.6</c:v>
                </c:pt>
                <c:pt idx="1">
                  <c:v>6.5</c:v>
                </c:pt>
                <c:pt idx="2">
                  <c:v>0</c:v>
                </c:pt>
                <c:pt idx="3">
                  <c:v>5.7</c:v>
                </c:pt>
                <c:pt idx="4">
                  <c:v>3.6</c:v>
                </c:pt>
                <c:pt idx="5">
                  <c:v>6.1</c:v>
                </c:pt>
                <c:pt idx="6">
                  <c:v>3.2</c:v>
                </c:pt>
                <c:pt idx="7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6A-2A4D-8530-97838BF16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9993743"/>
        <c:axId val="20882716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ln w="28575" cap="rnd">
              <a:solidFill>
                <a:srgbClr val="87D30F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2021E</c:v>
                </c:pt>
              </c:strCache>
            </c:strRef>
          </c:cat>
          <c:val>
            <c:numRef>
              <c:f>Sheet1!$C$2:$C$9</c:f>
              <c:numCache>
                <c:formatCode>#,##0</c:formatCode>
                <c:ptCount val="8"/>
                <c:pt idx="0">
                  <c:v>145.6</c:v>
                </c:pt>
                <c:pt idx="1">
                  <c:v>85.7</c:v>
                </c:pt>
                <c:pt idx="2">
                  <c:v>0</c:v>
                </c:pt>
                <c:pt idx="3">
                  <c:v>50</c:v>
                </c:pt>
                <c:pt idx="4">
                  <c:v>63.1</c:v>
                </c:pt>
                <c:pt idx="5">
                  <c:v>147.19999999999999</c:v>
                </c:pt>
                <c:pt idx="6">
                  <c:v>170.8</c:v>
                </c:pt>
                <c:pt idx="7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6A-2A4D-8530-97838BF16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903808"/>
        <c:axId val="2091699024"/>
      </c:lineChart>
      <c:catAx>
        <c:axId val="299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271696"/>
        <c:crosses val="autoZero"/>
        <c:auto val="1"/>
        <c:lblAlgn val="ctr"/>
        <c:lblOffset val="100"/>
        <c:noMultiLvlLbl val="0"/>
      </c:catAx>
      <c:valAx>
        <c:axId val="2088271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Shares Repurchased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93743"/>
        <c:crosses val="autoZero"/>
        <c:crossBetween val="between"/>
      </c:valAx>
      <c:valAx>
        <c:axId val="2091699024"/>
        <c:scaling>
          <c:orientation val="minMax"/>
          <c:max val="12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($M)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903808"/>
        <c:crosses val="max"/>
        <c:crossBetween val="between"/>
      </c:valAx>
      <c:catAx>
        <c:axId val="2091903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1699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ED-D94A-9596-5B1ACDFF6CD8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ED-D94A-9596-5B1ACDFF6CD8}"/>
              </c:ext>
            </c:extLst>
          </c:dPt>
          <c:dPt>
            <c:idx val="2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ED-D94A-9596-5B1ACDFF6C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Wholesale</c:v>
                </c:pt>
                <c:pt idx="1">
                  <c:v>Retail</c:v>
                </c:pt>
                <c:pt idx="2">
                  <c:v>E-Commerce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0.5</c:v>
                </c:pt>
                <c:pt idx="1">
                  <c:v>0.24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ED-D94A-9596-5B1ACDFF6C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1-084D-82DB-FFB7F59C055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1-084D-82DB-FFB7F59C055F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21-084D-82DB-FFB7F59C055F}"/>
              </c:ext>
            </c:extLst>
          </c:dPt>
          <c:dPt>
            <c:idx val="3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21-084D-82DB-FFB7F59C055F}"/>
              </c:ext>
            </c:extLst>
          </c:dPt>
          <c:dLbls>
            <c:dLbl>
              <c:idx val="1"/>
              <c:layout>
                <c:manualLayout>
                  <c:x val="0.14406322843822844"/>
                  <c:y val="5.349554234769687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21-084D-82DB-FFB7F59C055F}"/>
                </c:ext>
              </c:extLst>
            </c:dLbl>
            <c:dLbl>
              <c:idx val="2"/>
              <c:layout>
                <c:manualLayout>
                  <c:x val="0.11935654623154623"/>
                  <c:y val="0.11848893841835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21-084D-82DB-FFB7F59C055F}"/>
                </c:ext>
              </c:extLst>
            </c:dLbl>
            <c:dLbl>
              <c:idx val="3"/>
              <c:layout>
                <c:manualLayout>
                  <c:x val="8.1602078477078427E-2"/>
                  <c:y val="0.1298101370315337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21-084D-82DB-FFB7F59C05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Clogs</c:v>
                </c:pt>
                <c:pt idx="1">
                  <c:v>Sandals</c:v>
                </c:pt>
                <c:pt idx="2">
                  <c:v>Jibbitz</c:v>
                </c:pt>
                <c:pt idx="3">
                  <c:v>Other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0.71</c:v>
                </c:pt>
                <c:pt idx="1">
                  <c:v>0.16</c:v>
                </c:pt>
                <c:pt idx="2">
                  <c:v>0.06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21-084D-82DB-FFB7F59C05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CROX</c:v>
                </c:pt>
              </c:strCache>
            </c:strRef>
          </c:tx>
          <c:spPr>
            <a:ln w="28575" cap="rnd">
              <a:solidFill>
                <a:srgbClr val="87D30F"/>
              </a:solidFill>
              <a:round/>
            </a:ln>
            <a:effectLst/>
          </c:spPr>
          <c:marker>
            <c:symbol val="none"/>
          </c:marker>
          <c:cat>
            <c:strRef>
              <c:f>Sheet1!$B$10:$B$23</c:f>
              <c:strCache>
                <c:ptCount val="14"/>
                <c:pt idx="0">
                  <c:v>10/30/2020</c:v>
                </c:pt>
                <c:pt idx="1">
                  <c:v>11/30/2020</c:v>
                </c:pt>
                <c:pt idx="2">
                  <c:v>12/31/2020</c:v>
                </c:pt>
                <c:pt idx="3">
                  <c:v>01/29/2021</c:v>
                </c:pt>
                <c:pt idx="4">
                  <c:v>02/26/2021</c:v>
                </c:pt>
                <c:pt idx="5">
                  <c:v>03/31/2021</c:v>
                </c:pt>
                <c:pt idx="6">
                  <c:v>04/30/2021</c:v>
                </c:pt>
                <c:pt idx="7">
                  <c:v>05/31/2021</c:v>
                </c:pt>
                <c:pt idx="8">
                  <c:v>06/30/2021</c:v>
                </c:pt>
                <c:pt idx="9">
                  <c:v>07/30/2021</c:v>
                </c:pt>
                <c:pt idx="10">
                  <c:v>08/31/2021</c:v>
                </c:pt>
                <c:pt idx="11">
                  <c:v>09/30/2021</c:v>
                </c:pt>
                <c:pt idx="12">
                  <c:v>10/29/2021</c:v>
                </c:pt>
                <c:pt idx="13">
                  <c:v>11/29/2021</c:v>
                </c:pt>
              </c:strCache>
            </c:strRef>
          </c:cat>
          <c:val>
            <c:numRef>
              <c:f>Sheet1!$C$10:$C$23</c:f>
              <c:numCache>
                <c:formatCode>0%</c:formatCode>
                <c:ptCount val="14"/>
                <c:pt idx="0">
                  <c:v>0.31120000000000003</c:v>
                </c:pt>
                <c:pt idx="1">
                  <c:v>0.47557000000000005</c:v>
                </c:pt>
                <c:pt idx="2">
                  <c:v>0.57003300000000001</c:v>
                </c:pt>
                <c:pt idx="3">
                  <c:v>0.75444699999999998</c:v>
                </c:pt>
                <c:pt idx="4">
                  <c:v>0.92232500000000006</c:v>
                </c:pt>
                <c:pt idx="5">
                  <c:v>1.0157859999999999</c:v>
                </c:pt>
                <c:pt idx="6">
                  <c:v>1.5086439999999999</c:v>
                </c:pt>
                <c:pt idx="7">
                  <c:v>1.5367080000000002</c:v>
                </c:pt>
                <c:pt idx="8">
                  <c:v>1.9195689999999999</c:v>
                </c:pt>
                <c:pt idx="9">
                  <c:v>2.4029060000000002</c:v>
                </c:pt>
                <c:pt idx="10">
                  <c:v>2.5785520000000002</c:v>
                </c:pt>
                <c:pt idx="11">
                  <c:v>2.5950889999999998</c:v>
                </c:pt>
                <c:pt idx="12">
                  <c:v>3.0453519999999998</c:v>
                </c:pt>
                <c:pt idx="13">
                  <c:v>3.2245049999999997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3-BF41-BD93-68A67F2EE236}"/>
            </c:ext>
          </c:extLst>
        </c:ser>
        <c:ser>
          <c:idx val="1"/>
          <c:order val="1"/>
          <c:tx>
            <c:strRef>
              <c:f>Sheet1!$D$9</c:f>
              <c:strCache>
                <c:ptCount val="1"/>
                <c:pt idx="0">
                  <c:v>S&amp;P 500 Consumer Discretionary Index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Sheet1!$B$10:$B$23</c:f>
              <c:strCache>
                <c:ptCount val="14"/>
                <c:pt idx="0">
                  <c:v>10/30/2020</c:v>
                </c:pt>
                <c:pt idx="1">
                  <c:v>11/30/2020</c:v>
                </c:pt>
                <c:pt idx="2">
                  <c:v>12/31/2020</c:v>
                </c:pt>
                <c:pt idx="3">
                  <c:v>01/29/2021</c:v>
                </c:pt>
                <c:pt idx="4">
                  <c:v>02/26/2021</c:v>
                </c:pt>
                <c:pt idx="5">
                  <c:v>03/31/2021</c:v>
                </c:pt>
                <c:pt idx="6">
                  <c:v>04/30/2021</c:v>
                </c:pt>
                <c:pt idx="7">
                  <c:v>05/31/2021</c:v>
                </c:pt>
                <c:pt idx="8">
                  <c:v>06/30/2021</c:v>
                </c:pt>
                <c:pt idx="9">
                  <c:v>07/30/2021</c:v>
                </c:pt>
                <c:pt idx="10">
                  <c:v>08/31/2021</c:v>
                </c:pt>
                <c:pt idx="11">
                  <c:v>09/30/2021</c:v>
                </c:pt>
                <c:pt idx="12">
                  <c:v>10/29/2021</c:v>
                </c:pt>
                <c:pt idx="13">
                  <c:v>11/29/2021</c:v>
                </c:pt>
              </c:strCache>
            </c:strRef>
          </c:cat>
          <c:val>
            <c:numRef>
              <c:f>Sheet1!$D$10:$D$23</c:f>
              <c:numCache>
                <c:formatCode>0%</c:formatCode>
                <c:ptCount val="14"/>
                <c:pt idx="0">
                  <c:v>0.24565000000000001</c:v>
                </c:pt>
                <c:pt idx="1">
                  <c:v>0.35227800000000004</c:v>
                </c:pt>
                <c:pt idx="2">
                  <c:v>0.38646999999999998</c:v>
                </c:pt>
                <c:pt idx="3">
                  <c:v>0.39209499999999997</c:v>
                </c:pt>
                <c:pt idx="4">
                  <c:v>0.37915999999999994</c:v>
                </c:pt>
                <c:pt idx="5">
                  <c:v>0.42955399999999999</c:v>
                </c:pt>
                <c:pt idx="6">
                  <c:v>0.53110800000000002</c:v>
                </c:pt>
                <c:pt idx="7">
                  <c:v>0.47269799999999995</c:v>
                </c:pt>
                <c:pt idx="8">
                  <c:v>0.52886100000000003</c:v>
                </c:pt>
                <c:pt idx="9">
                  <c:v>0.53655600000000003</c:v>
                </c:pt>
                <c:pt idx="10">
                  <c:v>0.56909699999999996</c:v>
                </c:pt>
                <c:pt idx="11">
                  <c:v>0.52895099999999995</c:v>
                </c:pt>
                <c:pt idx="12">
                  <c:v>0.69617300000000004</c:v>
                </c:pt>
                <c:pt idx="13">
                  <c:v>0.75404399999999994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3-BF41-BD93-68A67F2EE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6902575"/>
        <c:axId val="1547314479"/>
      </c:lineChart>
      <c:catAx>
        <c:axId val="154690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314479"/>
        <c:crosses val="autoZero"/>
        <c:auto val="1"/>
        <c:lblAlgn val="ctr"/>
        <c:lblOffset val="100"/>
        <c:noMultiLvlLbl val="0"/>
      </c:catAx>
      <c:valAx>
        <c:axId val="1547314479"/>
        <c:scaling>
          <c:orientation val="minMax"/>
          <c:max val="3.25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902575"/>
        <c:crosses val="autoZero"/>
        <c:crossBetween val="between"/>
        <c:majorUnit val="0.7500000000000001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Andrew Rees’ Compensation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46-1F46-B52B-37455450813F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46-1F46-B52B-37455450813F}"/>
              </c:ext>
            </c:extLst>
          </c:dPt>
          <c:dPt>
            <c:idx val="2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46-1F46-B52B-3745545081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'[1]Executive Compensation'!$A$76:$A$78</c:f>
              <c:strCache>
                <c:ptCount val="3"/>
                <c:pt idx="0">
                  <c:v>Target Equity Award</c:v>
                </c:pt>
                <c:pt idx="1">
                  <c:v>Base Salary</c:v>
                </c:pt>
                <c:pt idx="2">
                  <c:v>Target Annual Incentive</c:v>
                </c:pt>
              </c:strCache>
            </c:strRef>
          </c:cat>
          <c:val>
            <c:numRef>
              <c:f>'[1]Executive Compensation'!$B$76:$B$78</c:f>
              <c:numCache>
                <c:formatCode>General</c:formatCode>
                <c:ptCount val="3"/>
                <c:pt idx="0">
                  <c:v>0.62</c:v>
                </c:pt>
                <c:pt idx="1">
                  <c:v>0.17</c:v>
                </c:pt>
                <c:pt idx="2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46-1F46-B52B-37455450813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Other Executive Compensation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4C-1F49-914C-566868EDAC41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4C-1F49-914C-566868EDAC41}"/>
              </c:ext>
            </c:extLst>
          </c:dPt>
          <c:dPt>
            <c:idx val="2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4C-1F49-914C-566868EDAC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'[1]Executive Compensation'!$A$82:$A$84</c:f>
              <c:strCache>
                <c:ptCount val="3"/>
                <c:pt idx="0">
                  <c:v>Target Equity Award</c:v>
                </c:pt>
                <c:pt idx="1">
                  <c:v>Base Salary</c:v>
                </c:pt>
                <c:pt idx="2">
                  <c:v>Target Annual Incentive</c:v>
                </c:pt>
              </c:strCache>
            </c:strRef>
          </c:cat>
          <c:val>
            <c:numRef>
              <c:f>'[1]Executive Compensation'!$B$82:$B$84</c:f>
              <c:numCache>
                <c:formatCode>General</c:formatCode>
                <c:ptCount val="3"/>
                <c:pt idx="0">
                  <c:v>0.37</c:v>
                </c:pt>
                <c:pt idx="1">
                  <c:v>0.34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4C-1F49-914C-566868EDAC4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'[1]Free Cash Flow '!$A$5:$A$10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2021E</c:v>
                </c:pt>
                <c:pt idx="5">
                  <c:v>2022E</c:v>
                </c:pt>
              </c:strCache>
            </c:strRef>
          </c:cat>
          <c:val>
            <c:numRef>
              <c:f>'[1]Free Cash Flow '!$B$5:$B$10</c:f>
              <c:numCache>
                <c:formatCode>General</c:formatCode>
                <c:ptCount val="6"/>
                <c:pt idx="0">
                  <c:v>85.1</c:v>
                </c:pt>
                <c:pt idx="1">
                  <c:v>102.2</c:v>
                </c:pt>
                <c:pt idx="2">
                  <c:v>53.4</c:v>
                </c:pt>
                <c:pt idx="3">
                  <c:v>224.9</c:v>
                </c:pt>
                <c:pt idx="4">
                  <c:v>381.2</c:v>
                </c:pt>
                <c:pt idx="5">
                  <c:v>496.7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A-DE44-A25C-AF3D2F0A9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34"/>
        <c:axId val="1629977600"/>
        <c:axId val="1629591408"/>
      </c:barChart>
      <c:catAx>
        <c:axId val="162997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591408"/>
        <c:crosses val="autoZero"/>
        <c:auto val="1"/>
        <c:lblAlgn val="ctr"/>
        <c:lblOffset val="100"/>
        <c:noMultiLvlLbl val="0"/>
      </c:catAx>
      <c:valAx>
        <c:axId val="1629591408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7760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05943426627505"/>
          <c:y val="2.0967475648010565E-2"/>
          <c:w val="0.44296755272069249"/>
          <c:h val="0.75232045567112427"/>
        </c:manualLayout>
      </c:layout>
      <c:pieChart>
        <c:varyColors val="1"/>
        <c:ser>
          <c:idx val="0"/>
          <c:order val="0"/>
          <c:tx>
            <c:strRef>
              <c:f>Sheet1!$C$4</c:f>
              <c:strCache>
                <c:ptCount val="1"/>
                <c:pt idx="0">
                  <c:v>Market Share %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1-0C49-9AC2-506870AA9F2D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1-0C49-9AC2-506870AA9F2D}"/>
              </c:ext>
            </c:extLst>
          </c:dPt>
          <c:dPt>
            <c:idx val="2"/>
            <c:bubble3D val="0"/>
            <c:spPr>
              <a:solidFill>
                <a:schemeClr val="bg2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21-0C49-9AC2-506870AA9F2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21-0C49-9AC2-506870AA9F2D}"/>
              </c:ext>
            </c:extLst>
          </c:dPt>
          <c:dPt>
            <c:idx val="4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021-0C49-9AC2-506870AA9F2D}"/>
              </c:ext>
            </c:extLst>
          </c:dPt>
          <c:dPt>
            <c:idx val="5"/>
            <c:bubble3D val="0"/>
            <c:spPr>
              <a:solidFill>
                <a:srgbClr val="87D30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021-0C49-9AC2-506870AA9F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Sheet1!$B$5:$B$10</c:f>
              <c:strCache>
                <c:ptCount val="6"/>
                <c:pt idx="0">
                  <c:v>Women's Non-Athletic</c:v>
                </c:pt>
                <c:pt idx="1">
                  <c:v>Women's Athletic</c:v>
                </c:pt>
                <c:pt idx="2">
                  <c:v>Men's Non-Athletic</c:v>
                </c:pt>
                <c:pt idx="3">
                  <c:v>Men's Athletic</c:v>
                </c:pt>
                <c:pt idx="4">
                  <c:v>Children</c:v>
                </c:pt>
                <c:pt idx="5">
                  <c:v>Other</c:v>
                </c:pt>
              </c:strCache>
            </c:strRef>
          </c:cat>
          <c:val>
            <c:numRef>
              <c:f>Sheet1!$C$5:$C$10</c:f>
              <c:numCache>
                <c:formatCode>0%</c:formatCode>
                <c:ptCount val="6"/>
                <c:pt idx="0">
                  <c:v>0.34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0.23</c:v>
                </c:pt>
                <c:pt idx="4">
                  <c:v>0.13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021-0C49-9AC2-506870AA9F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DA967-C9F0-4764-B0E6-262505C5F9A0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6_4" csCatId="accent6" phldr="1"/>
      <dgm:spPr/>
    </dgm:pt>
    <dgm:pt modelId="{63F0C5A3-A21B-4B58-A8C9-AB59BEB03DE0}">
      <dgm:prSet phldrT="[Text]"/>
      <dgm:spPr/>
      <dgm:t>
        <a:bodyPr/>
        <a:lstStyle/>
        <a:p>
          <a:r>
            <a:rPr lang="en-CA" dirty="0"/>
            <a:t>Penetration into Asia</a:t>
          </a:r>
        </a:p>
      </dgm:t>
    </dgm:pt>
    <dgm:pt modelId="{20D17941-30A4-467E-843A-C9EB48E02CF0}" type="parTrans" cxnId="{0EA40AEC-37F8-4515-B9D4-F3A8B3B98F0B}">
      <dgm:prSet/>
      <dgm:spPr/>
      <dgm:t>
        <a:bodyPr/>
        <a:lstStyle/>
        <a:p>
          <a:endParaRPr lang="en-CA"/>
        </a:p>
      </dgm:t>
    </dgm:pt>
    <dgm:pt modelId="{C7579D26-8272-45BB-859B-4561AB0A0942}" type="sibTrans" cxnId="{0EA40AEC-37F8-4515-B9D4-F3A8B3B98F0B}">
      <dgm:prSet/>
      <dgm:spPr/>
      <dgm:t>
        <a:bodyPr/>
        <a:lstStyle/>
        <a:p>
          <a:endParaRPr lang="en-CA"/>
        </a:p>
      </dgm:t>
    </dgm:pt>
    <dgm:pt modelId="{795B8393-0D34-49C1-B055-9F7C0D18CB87}">
      <dgm:prSet phldrT="[Text]"/>
      <dgm:spPr/>
      <dgm:t>
        <a:bodyPr/>
        <a:lstStyle/>
        <a:p>
          <a:r>
            <a:rPr lang="en-CA" dirty="0"/>
            <a:t>Flagship Products &amp; Innovation</a:t>
          </a:r>
        </a:p>
      </dgm:t>
    </dgm:pt>
    <dgm:pt modelId="{763EC013-66A8-44C7-B373-2B41B044F97E}" type="parTrans" cxnId="{41FB1D2E-DAC6-475B-9518-C158B6677C7C}">
      <dgm:prSet/>
      <dgm:spPr/>
      <dgm:t>
        <a:bodyPr/>
        <a:lstStyle/>
        <a:p>
          <a:endParaRPr lang="en-CA"/>
        </a:p>
      </dgm:t>
    </dgm:pt>
    <dgm:pt modelId="{A512F152-E775-483E-AA0F-309D89AF9AA8}" type="sibTrans" cxnId="{41FB1D2E-DAC6-475B-9518-C158B6677C7C}">
      <dgm:prSet/>
      <dgm:spPr/>
      <dgm:t>
        <a:bodyPr/>
        <a:lstStyle/>
        <a:p>
          <a:endParaRPr lang="en-CA"/>
        </a:p>
      </dgm:t>
    </dgm:pt>
    <dgm:pt modelId="{0765F5DC-4171-4F95-BF10-547ED98245F2}">
      <dgm:prSet phldrT="[Text]"/>
      <dgm:spPr/>
      <dgm:t>
        <a:bodyPr/>
        <a:lstStyle/>
        <a:p>
          <a:r>
            <a:rPr lang="en-CA" dirty="0"/>
            <a:t>Sandals Growth</a:t>
          </a:r>
        </a:p>
      </dgm:t>
    </dgm:pt>
    <dgm:pt modelId="{CC7932B1-C50B-4EC6-AC5E-34C6F4689A58}" type="parTrans" cxnId="{E91BDD12-FF1F-4EF9-A314-B9DB72ABADF7}">
      <dgm:prSet/>
      <dgm:spPr/>
      <dgm:t>
        <a:bodyPr/>
        <a:lstStyle/>
        <a:p>
          <a:endParaRPr lang="en-CA"/>
        </a:p>
      </dgm:t>
    </dgm:pt>
    <dgm:pt modelId="{DD6A12F6-16C4-4DE0-B31E-6F79FC4BCB63}" type="sibTrans" cxnId="{E91BDD12-FF1F-4EF9-A314-B9DB72ABADF7}">
      <dgm:prSet/>
      <dgm:spPr/>
      <dgm:t>
        <a:bodyPr/>
        <a:lstStyle/>
        <a:p>
          <a:endParaRPr lang="en-CA"/>
        </a:p>
      </dgm:t>
    </dgm:pt>
    <dgm:pt modelId="{1E8A2C00-5FA3-45BA-8CA6-F52FCC59C772}" type="pres">
      <dgm:prSet presAssocID="{A29DA967-C9F0-4764-B0E6-262505C5F9A0}" presName="Name0" presStyleCnt="0">
        <dgm:presLayoutVars>
          <dgm:chMax val="7"/>
          <dgm:dir/>
          <dgm:resizeHandles val="exact"/>
        </dgm:presLayoutVars>
      </dgm:prSet>
      <dgm:spPr/>
    </dgm:pt>
    <dgm:pt modelId="{5FDCF469-96BD-4460-9692-2818AE787509}" type="pres">
      <dgm:prSet presAssocID="{A29DA967-C9F0-4764-B0E6-262505C5F9A0}" presName="ellipse1" presStyleLbl="vennNode1" presStyleIdx="0" presStyleCnt="3">
        <dgm:presLayoutVars>
          <dgm:bulletEnabled val="1"/>
        </dgm:presLayoutVars>
      </dgm:prSet>
      <dgm:spPr/>
    </dgm:pt>
    <dgm:pt modelId="{C1A203CC-B450-43C5-8239-E1B83AB42F12}" type="pres">
      <dgm:prSet presAssocID="{A29DA967-C9F0-4764-B0E6-262505C5F9A0}" presName="ellipse2" presStyleLbl="vennNode1" presStyleIdx="1" presStyleCnt="3">
        <dgm:presLayoutVars>
          <dgm:bulletEnabled val="1"/>
        </dgm:presLayoutVars>
      </dgm:prSet>
      <dgm:spPr/>
    </dgm:pt>
    <dgm:pt modelId="{87701319-20BB-4BBC-9E96-1EDA8A6E6055}" type="pres">
      <dgm:prSet presAssocID="{A29DA967-C9F0-4764-B0E6-262505C5F9A0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E91BDD12-FF1F-4EF9-A314-B9DB72ABADF7}" srcId="{A29DA967-C9F0-4764-B0E6-262505C5F9A0}" destId="{0765F5DC-4171-4F95-BF10-547ED98245F2}" srcOrd="2" destOrd="0" parTransId="{CC7932B1-C50B-4EC6-AC5E-34C6F4689A58}" sibTransId="{DD6A12F6-16C4-4DE0-B31E-6F79FC4BCB63}"/>
    <dgm:cxn modelId="{28261713-FC26-4292-91DD-8A287254267C}" type="presOf" srcId="{A29DA967-C9F0-4764-B0E6-262505C5F9A0}" destId="{1E8A2C00-5FA3-45BA-8CA6-F52FCC59C772}" srcOrd="0" destOrd="0" presId="urn:microsoft.com/office/officeart/2005/8/layout/rings+Icon"/>
    <dgm:cxn modelId="{41FB1D2E-DAC6-475B-9518-C158B6677C7C}" srcId="{A29DA967-C9F0-4764-B0E6-262505C5F9A0}" destId="{795B8393-0D34-49C1-B055-9F7C0D18CB87}" srcOrd="1" destOrd="0" parTransId="{763EC013-66A8-44C7-B373-2B41B044F97E}" sibTransId="{A512F152-E775-483E-AA0F-309D89AF9AA8}"/>
    <dgm:cxn modelId="{F4B7577B-53EB-4DD4-B808-A6E445ED288D}" type="presOf" srcId="{63F0C5A3-A21B-4B58-A8C9-AB59BEB03DE0}" destId="{5FDCF469-96BD-4460-9692-2818AE787509}" srcOrd="0" destOrd="0" presId="urn:microsoft.com/office/officeart/2005/8/layout/rings+Icon"/>
    <dgm:cxn modelId="{FC6F4090-2F89-44B0-AF4B-12B92AAC0B4E}" type="presOf" srcId="{795B8393-0D34-49C1-B055-9F7C0D18CB87}" destId="{C1A203CC-B450-43C5-8239-E1B83AB42F12}" srcOrd="0" destOrd="0" presId="urn:microsoft.com/office/officeart/2005/8/layout/rings+Icon"/>
    <dgm:cxn modelId="{42C8EEC2-A64F-421F-8258-206D85F4A5CA}" type="presOf" srcId="{0765F5DC-4171-4F95-BF10-547ED98245F2}" destId="{87701319-20BB-4BBC-9E96-1EDA8A6E6055}" srcOrd="0" destOrd="0" presId="urn:microsoft.com/office/officeart/2005/8/layout/rings+Icon"/>
    <dgm:cxn modelId="{0EA40AEC-37F8-4515-B9D4-F3A8B3B98F0B}" srcId="{A29DA967-C9F0-4764-B0E6-262505C5F9A0}" destId="{63F0C5A3-A21B-4B58-A8C9-AB59BEB03DE0}" srcOrd="0" destOrd="0" parTransId="{20D17941-30A4-467E-843A-C9EB48E02CF0}" sibTransId="{C7579D26-8272-45BB-859B-4561AB0A0942}"/>
    <dgm:cxn modelId="{E3F4BAF9-4886-48F6-9DDC-368AC0B481C0}" type="presParOf" srcId="{1E8A2C00-5FA3-45BA-8CA6-F52FCC59C772}" destId="{5FDCF469-96BD-4460-9692-2818AE787509}" srcOrd="0" destOrd="0" presId="urn:microsoft.com/office/officeart/2005/8/layout/rings+Icon"/>
    <dgm:cxn modelId="{890B777F-3EDF-4AF2-BB5D-77A6B73E3ADC}" type="presParOf" srcId="{1E8A2C00-5FA3-45BA-8CA6-F52FCC59C772}" destId="{C1A203CC-B450-43C5-8239-E1B83AB42F12}" srcOrd="1" destOrd="0" presId="urn:microsoft.com/office/officeart/2005/8/layout/rings+Icon"/>
    <dgm:cxn modelId="{6747682D-8690-4C61-8300-B26B898EEBBB}" type="presParOf" srcId="{1E8A2C00-5FA3-45BA-8CA6-F52FCC59C772}" destId="{87701319-20BB-4BBC-9E96-1EDA8A6E6055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CF469-96BD-4460-9692-2818AE787509}">
      <dsp:nvSpPr>
        <dsp:cNvPr id="0" name=""/>
        <dsp:cNvSpPr/>
      </dsp:nvSpPr>
      <dsp:spPr>
        <a:xfrm>
          <a:off x="616490" y="0"/>
          <a:ext cx="1315120" cy="1315101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Penetration into Asia</a:t>
          </a:r>
        </a:p>
      </dsp:txBody>
      <dsp:txXfrm>
        <a:off x="809085" y="192592"/>
        <a:ext cx="929930" cy="929917"/>
      </dsp:txXfrm>
    </dsp:sp>
    <dsp:sp modelId="{C1A203CC-B450-43C5-8239-E1B83AB42F12}">
      <dsp:nvSpPr>
        <dsp:cNvPr id="0" name=""/>
        <dsp:cNvSpPr/>
      </dsp:nvSpPr>
      <dsp:spPr>
        <a:xfrm>
          <a:off x="1293394" y="877099"/>
          <a:ext cx="1315120" cy="1315101"/>
        </a:xfrm>
        <a:prstGeom prst="ellipse">
          <a:avLst/>
        </a:prstGeom>
        <a:solidFill>
          <a:schemeClr val="accent6">
            <a:shade val="80000"/>
            <a:alpha val="50000"/>
            <a:hueOff val="253175"/>
            <a:satOff val="-10286"/>
            <a:lumOff val="25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Flagship Products &amp; Innovation</a:t>
          </a:r>
        </a:p>
      </dsp:txBody>
      <dsp:txXfrm>
        <a:off x="1485989" y="1069691"/>
        <a:ext cx="929930" cy="929917"/>
      </dsp:txXfrm>
    </dsp:sp>
    <dsp:sp modelId="{87701319-20BB-4BBC-9E96-1EDA8A6E6055}">
      <dsp:nvSpPr>
        <dsp:cNvPr id="0" name=""/>
        <dsp:cNvSpPr/>
      </dsp:nvSpPr>
      <dsp:spPr>
        <a:xfrm>
          <a:off x="1969498" y="0"/>
          <a:ext cx="1315120" cy="1315101"/>
        </a:xfrm>
        <a:prstGeom prst="ellipse">
          <a:avLst/>
        </a:prstGeom>
        <a:solidFill>
          <a:schemeClr val="accent6">
            <a:shade val="80000"/>
            <a:alpha val="50000"/>
            <a:hueOff val="253175"/>
            <a:satOff val="-10286"/>
            <a:lumOff val="25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Sandals Growth</a:t>
          </a:r>
        </a:p>
      </dsp:txBody>
      <dsp:txXfrm>
        <a:off x="2162093" y="192592"/>
        <a:ext cx="929930" cy="92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6894-3FB7-4305-AD4A-22B7734659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88A55-452A-4669-88FA-12A0DD3D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d81005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d81005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02d810056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D73EE2-921F-4767-89F4-69EF69391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4976" b="31949"/>
          <a:stretch/>
        </p:blipFill>
        <p:spPr>
          <a:xfrm>
            <a:off x="7777712" y="69323"/>
            <a:ext cx="1048327" cy="451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58200" y="6449961"/>
            <a:ext cx="621653" cy="271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3EF5F-1A7C-4F9F-8B19-9C38D25D8F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684529"/>
            <a:ext cx="4114800" cy="233757"/>
          </a:xfrm>
          <a:prstGeom prst="rect">
            <a:avLst/>
          </a:prstGeom>
          <a:solidFill>
            <a:srgbClr val="00274E"/>
          </a:solidFill>
          <a:ln>
            <a:solidFill>
              <a:srgbClr val="003468"/>
            </a:solidFill>
          </a:ln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AC78D-079E-4998-8643-C303C41A79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85992"/>
            <a:ext cx="8458200" cy="32004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9C6D13-869C-418E-8F42-142AFBDF35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356325"/>
            <a:ext cx="8458200" cy="283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08639"/>
            <a:ext cx="845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64797"/>
            <a:ext cx="4114800" cy="242316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550" y="6449961"/>
            <a:ext cx="621653" cy="271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2943EF5F-1A7C-4F9F-8B19-9C38D25D8F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FEC76A-FD32-49FA-9039-DD64D03CA4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3964" y="964797"/>
            <a:ext cx="4114800" cy="24231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345417"/>
            <a:ext cx="845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964" y="684529"/>
            <a:ext cx="4114800" cy="233757"/>
          </a:xfrm>
          <a:prstGeom prst="rect">
            <a:avLst/>
          </a:prstGeom>
          <a:solidFill>
            <a:srgbClr val="00274E"/>
          </a:solidFill>
          <a:ln>
            <a:solidFill>
              <a:srgbClr val="003468"/>
            </a:solidFill>
          </a:ln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505" y="3547476"/>
            <a:ext cx="4114800" cy="233757"/>
          </a:xfrm>
          <a:prstGeom prst="rect">
            <a:avLst/>
          </a:prstGeom>
          <a:solidFill>
            <a:srgbClr val="00274E"/>
          </a:solidFill>
          <a:ln>
            <a:solidFill>
              <a:srgbClr val="003468"/>
            </a:solidFill>
          </a:ln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356505" y="3835905"/>
            <a:ext cx="4114800" cy="24231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FEC76A-FD32-49FA-9039-DD64D03CA45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683964" y="3835905"/>
            <a:ext cx="4114800" cy="24231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3964" y="3547476"/>
            <a:ext cx="4114800" cy="233757"/>
          </a:xfrm>
          <a:prstGeom prst="rect">
            <a:avLst/>
          </a:prstGeom>
          <a:solidFill>
            <a:srgbClr val="00274E"/>
          </a:solidFill>
          <a:ln>
            <a:solidFill>
              <a:srgbClr val="003468"/>
            </a:solidFill>
          </a:ln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D64340-7436-4466-84B7-76FFECBCA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4976" b="31949"/>
          <a:stretch/>
        </p:blipFill>
        <p:spPr>
          <a:xfrm>
            <a:off x="7777712" y="69323"/>
            <a:ext cx="1048327" cy="4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81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  <p15:guide id="2" pos="5544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684529"/>
            <a:ext cx="4114800" cy="233757"/>
          </a:xfrm>
          <a:prstGeom prst="rect">
            <a:avLst/>
          </a:prstGeom>
          <a:solidFill>
            <a:srgbClr val="00274E"/>
          </a:solidFill>
          <a:ln>
            <a:solidFill>
              <a:srgbClr val="003468"/>
            </a:solidFill>
          </a:ln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AC78D-079E-4998-8643-C303C41A79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85992"/>
            <a:ext cx="8458200" cy="32004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9C6D13-869C-418E-8F42-142AFBDF35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356325"/>
            <a:ext cx="8458200" cy="283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08639"/>
            <a:ext cx="8458200" cy="0"/>
          </a:xfrm>
          <a:prstGeom prst="line">
            <a:avLst/>
          </a:prstGeom>
          <a:ln w="19050">
            <a:solidFill>
              <a:srgbClr val="003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64797"/>
            <a:ext cx="4114800" cy="529426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550" y="6449961"/>
            <a:ext cx="621653" cy="271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2943EF5F-1A7C-4F9F-8B19-9C38D25D8F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FEC76A-FD32-49FA-9039-DD64D03CA4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3964" y="964797"/>
            <a:ext cx="4114800" cy="529426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345417"/>
            <a:ext cx="8458200" cy="0"/>
          </a:xfrm>
          <a:prstGeom prst="line">
            <a:avLst/>
          </a:prstGeom>
          <a:ln w="19050">
            <a:solidFill>
              <a:srgbClr val="002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964" y="684529"/>
            <a:ext cx="4114800" cy="233757"/>
          </a:xfrm>
          <a:prstGeom prst="rect">
            <a:avLst/>
          </a:prstGeom>
          <a:solidFill>
            <a:srgbClr val="00274E"/>
          </a:solidFill>
          <a:ln>
            <a:solidFill>
              <a:srgbClr val="003468"/>
            </a:solidFill>
          </a:ln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</p:spTree>
    <p:extLst>
      <p:ext uri="{BB962C8B-B14F-4D97-AF65-F5344CB8AC3E}">
        <p14:creationId xmlns:p14="http://schemas.microsoft.com/office/powerpoint/2010/main" val="4037410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  <p15:guide id="2" pos="5544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684529"/>
            <a:ext cx="8455864" cy="233757"/>
          </a:xfrm>
          <a:prstGeom prst="rect">
            <a:avLst/>
          </a:prstGeom>
          <a:solidFill>
            <a:srgbClr val="00274E"/>
          </a:solidFill>
          <a:ln>
            <a:solidFill>
              <a:srgbClr val="003468"/>
            </a:solidFill>
          </a:ln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AC78D-079E-4998-8643-C303C41A79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85992"/>
            <a:ext cx="8458200" cy="32004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9C6D13-869C-418E-8F42-142AFBDF35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356325"/>
            <a:ext cx="8458200" cy="283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08639"/>
            <a:ext cx="845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964797"/>
            <a:ext cx="8458200" cy="52943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550" y="6449961"/>
            <a:ext cx="621653" cy="271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2943EF5F-1A7C-4F9F-8B19-9C38D25D8F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345417"/>
            <a:ext cx="8458200" cy="0"/>
          </a:xfrm>
          <a:prstGeom prst="line">
            <a:avLst/>
          </a:prstGeom>
          <a:ln w="19050">
            <a:solidFill>
              <a:srgbClr val="002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63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  <p15:guide id="2" pos="5544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26B138D-64BC-4E89-9823-4E87ED8530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864684"/>
            <a:ext cx="4020290" cy="306415"/>
          </a:xfrm>
          <a:prstGeom prst="rect">
            <a:avLst/>
          </a:prstGeom>
          <a:solidFill>
            <a:srgbClr val="003468"/>
          </a:solidFill>
          <a:ln>
            <a:solidFill>
              <a:srgbClr val="003468"/>
            </a:solidFill>
          </a:ln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AC78D-079E-4998-8643-C303C41A79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85992"/>
            <a:ext cx="8458200" cy="32004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9C6D13-869C-418E-8F42-142AFBDF35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356325"/>
            <a:ext cx="8458200" cy="2834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Subheading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73951"/>
            <a:ext cx="8458200" cy="0"/>
          </a:xfrm>
          <a:prstGeom prst="line">
            <a:avLst/>
          </a:prstGeom>
          <a:ln w="19050">
            <a:solidFill>
              <a:srgbClr val="004C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4" y="1307692"/>
            <a:ext cx="4020290" cy="486927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550" y="6449961"/>
            <a:ext cx="621653" cy="271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2943EF5F-1A7C-4F9F-8B19-9C38D25D8F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FEC76A-FD32-49FA-9039-DD64D03CA4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78474" y="1130710"/>
            <a:ext cx="4020290" cy="504625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48B9D5-562D-46B5-BAFA-E4866675B494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51436"/>
            <a:ext cx="40233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D2945D-3584-40DE-ACEB-2CDC5B748AB9}"/>
              </a:ext>
            </a:extLst>
          </p:cNvPr>
          <p:cNvCxnSpPr/>
          <p:nvPr userDrawn="1"/>
        </p:nvCxnSpPr>
        <p:spPr>
          <a:xfrm>
            <a:off x="342900" y="6345417"/>
            <a:ext cx="8458200" cy="0"/>
          </a:xfrm>
          <a:prstGeom prst="line">
            <a:avLst/>
          </a:prstGeom>
          <a:ln w="19050">
            <a:solidFill>
              <a:srgbClr val="004C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4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5544" userDrawn="1">
          <p15:clr>
            <a:srgbClr val="FBAE40"/>
          </p15:clr>
        </p15:guide>
        <p15:guide id="3" orient="horz" pos="3984" userDrawn="1">
          <p15:clr>
            <a:srgbClr val="FBAE40"/>
          </p15:clr>
        </p15:guide>
        <p15:guide id="4" orient="horz" pos="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4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42900" y="684529"/>
            <a:ext cx="8455864" cy="23375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342900" y="85992"/>
            <a:ext cx="84582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42900" y="356325"/>
            <a:ext cx="8458200" cy="2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342900" y="608639"/>
            <a:ext cx="84582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342900" y="964797"/>
            <a:ext cx="8458200" cy="529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397550" y="6449961"/>
            <a:ext cx="621653" cy="27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342900" y="6345417"/>
            <a:ext cx="84582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344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  <p15:guide id="2" pos="5544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7550" y="6356351"/>
            <a:ext cx="62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943EF5F-1A7C-4F9F-8B19-9C38D25D8F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69511-1FAA-4F25-89EE-08E7559F7D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24976" b="31949"/>
          <a:stretch/>
        </p:blipFill>
        <p:spPr>
          <a:xfrm>
            <a:off x="7777712" y="69323"/>
            <a:ext cx="1048327" cy="4515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3A13D0-97F1-4B92-922B-014D4925ED90}"/>
              </a:ext>
            </a:extLst>
          </p:cNvPr>
          <p:cNvCxnSpPr/>
          <p:nvPr userDrawn="1"/>
        </p:nvCxnSpPr>
        <p:spPr>
          <a:xfrm>
            <a:off x="342900" y="608639"/>
            <a:ext cx="845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7BE0AF-7C50-4135-83BD-6F19DC75DE39}"/>
              </a:ext>
            </a:extLst>
          </p:cNvPr>
          <p:cNvCxnSpPr/>
          <p:nvPr userDrawn="1"/>
        </p:nvCxnSpPr>
        <p:spPr>
          <a:xfrm>
            <a:off x="342900" y="6345417"/>
            <a:ext cx="845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5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67" r:id="rId4"/>
    <p:sldLayoutId id="2147483662" r:id="rId5"/>
    <p:sldLayoutId id="2147483664" r:id="rId6"/>
    <p:sldLayoutId id="214748366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6" userDrawn="1">
          <p15:clr>
            <a:srgbClr val="F26B43"/>
          </p15:clr>
        </p15:guide>
        <p15:guide id="2" pos="5544" userDrawn="1">
          <p15:clr>
            <a:srgbClr val="F26B43"/>
          </p15:clr>
        </p15:guide>
        <p15:guide id="3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rocs_wordmark.sv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8.jpeg"/><Relationship Id="rId7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le of colorful dice&#10;&#10;Description automatically generated with medium confidence">
            <a:extLst>
              <a:ext uri="{FF2B5EF4-FFF2-40B4-BE49-F238E27FC236}">
                <a16:creationId xmlns:a16="http://schemas.microsoft.com/office/drawing/2014/main" id="{6ECAFB60-4B46-D54F-9F0C-0AF8594F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28081"/>
            <a:ext cx="9144000" cy="1328083"/>
          </a:xfrm>
          <a:solidFill>
            <a:schemeClr val="bg1"/>
          </a:solidFill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pic>
        <p:nvPicPr>
          <p:cNvPr id="7" name="Picture 4">
            <a:hlinkClick r:id="rId3"/>
            <a:extLst>
              <a:ext uri="{FF2B5EF4-FFF2-40B4-BE49-F238E27FC236}">
                <a16:creationId xmlns:a16="http://schemas.microsoft.com/office/drawing/2014/main" id="{AB0C52E6-4AE5-4652-9068-BC18F060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79372"/>
            <a:ext cx="38100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9B75C-EB38-4EEB-B39E-27A6FA8184C7}"/>
              </a:ext>
            </a:extLst>
          </p:cNvPr>
          <p:cNvSpPr txBox="1"/>
          <p:nvPr/>
        </p:nvSpPr>
        <p:spPr>
          <a:xfrm>
            <a:off x="7265504" y="2646918"/>
            <a:ext cx="176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               $CROX</a:t>
            </a:r>
          </a:p>
          <a:p>
            <a:pPr algn="r"/>
            <a:r>
              <a:rPr lang="en-CA" sz="1400" dirty="0"/>
              <a:t>December 2021 </a:t>
            </a:r>
            <a:r>
              <a:rPr lang="en-CA" sz="1400" b="1" dirty="0"/>
              <a:t>Target Price: $188.98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C80B35-6BE5-4085-BE7B-25F984EA6B71}"/>
              </a:ext>
            </a:extLst>
          </p:cNvPr>
          <p:cNvCxnSpPr/>
          <p:nvPr/>
        </p:nvCxnSpPr>
        <p:spPr>
          <a:xfrm>
            <a:off x="0" y="3737113"/>
            <a:ext cx="9144000" cy="0"/>
          </a:xfrm>
          <a:prstGeom prst="line">
            <a:avLst/>
          </a:prstGeom>
          <a:ln w="76200">
            <a:solidFill>
              <a:srgbClr val="75B7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51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Went to a Crocs Store and Saw Why so Many People Love the Brand">
            <a:extLst>
              <a:ext uri="{FF2B5EF4-FFF2-40B4-BE49-F238E27FC236}">
                <a16:creationId xmlns:a16="http://schemas.microsoft.com/office/drawing/2014/main" id="{4D75E023-4056-4CA2-89C2-2F0B9717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7A56E-5A02-457B-8299-9ED8E7339AF2}"/>
              </a:ext>
            </a:extLst>
          </p:cNvPr>
          <p:cNvSpPr/>
          <p:nvPr/>
        </p:nvSpPr>
        <p:spPr>
          <a:xfrm>
            <a:off x="2813649" y="4670455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A5D42-ACDB-4828-B8AB-96879BC012CF}"/>
              </a:ext>
            </a:extLst>
          </p:cNvPr>
          <p:cNvSpPr/>
          <p:nvPr/>
        </p:nvSpPr>
        <p:spPr>
          <a:xfrm>
            <a:off x="2815652" y="3727652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Risks and Mitigations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A655AE-F2CD-4431-9992-E79CB796DFEA}"/>
              </a:ext>
            </a:extLst>
          </p:cNvPr>
          <p:cNvSpPr/>
          <p:nvPr/>
        </p:nvSpPr>
        <p:spPr>
          <a:xfrm>
            <a:off x="2813649" y="5611738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Appendix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F1ED1-188A-4316-AAC4-1A63791306A4}"/>
              </a:ext>
            </a:extLst>
          </p:cNvPr>
          <p:cNvSpPr/>
          <p:nvPr/>
        </p:nvSpPr>
        <p:spPr>
          <a:xfrm>
            <a:off x="2813646" y="1651732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Industry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68AE43-CFA2-42B5-B259-A74B6B0C3327}"/>
              </a:ext>
            </a:extLst>
          </p:cNvPr>
          <p:cNvSpPr/>
          <p:nvPr/>
        </p:nvSpPr>
        <p:spPr>
          <a:xfrm>
            <a:off x="2813646" y="713558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481FE5-2165-41F5-B59F-BF700E1B2A41}"/>
              </a:ext>
            </a:extLst>
          </p:cNvPr>
          <p:cNvSpPr/>
          <p:nvPr/>
        </p:nvSpPr>
        <p:spPr>
          <a:xfrm>
            <a:off x="2128586" y="2596884"/>
            <a:ext cx="4886827" cy="790185"/>
          </a:xfrm>
          <a:prstGeom prst="roundRect">
            <a:avLst/>
          </a:prstGeom>
          <a:solidFill>
            <a:schemeClr val="bg1">
              <a:alpha val="26000"/>
            </a:schemeClr>
          </a:solidFill>
          <a:ln w="254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Investment Thesis</a:t>
            </a:r>
          </a:p>
        </p:txBody>
      </p:sp>
    </p:spTree>
    <p:extLst>
      <p:ext uri="{BB962C8B-B14F-4D97-AF65-F5344CB8AC3E}">
        <p14:creationId xmlns:p14="http://schemas.microsoft.com/office/powerpoint/2010/main" val="382723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506E3-A943-D045-A552-1EA58ED70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Growth in Asian Markets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0ABB5-3D7D-2643-9CE3-DC8DE8D53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Investment Thesis I – Penetration into Asia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1E172-D994-C947-84CA-EB47D7A6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Crocs sees Asia as the company’s greatest long-term potential with large markets available, such as China, India and Southeast Asia</a:t>
            </a:r>
          </a:p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Currently, Mainland China reflects only 5% of total revenue, compared to the company’s competitors with 20%, making Crocs underpenetrated in the region</a:t>
            </a:r>
          </a:p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Crocs is estimating 10% of total revenue to come from Mainland China and 25% from Asia by 2026 (30% CAGR) by utilizing its brand, digital and marketing capabilities</a:t>
            </a:r>
          </a:p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Vast majority of store openings in Asia have been in China (the most future store openings out of all of Crocs’ geographical regions)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69E2-54FF-2A4B-B738-0C130CD8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6C7F83-45A2-BE4F-A2E0-7186018F139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anchor="ctr"/>
          <a:lstStyle/>
          <a:p>
            <a:pPr marL="230400" indent="-230400">
              <a:buSzPts val="1400"/>
            </a:pPr>
            <a:r>
              <a:rPr lang="en-CA" dirty="0"/>
              <a:t>Major partner groups in Asia have significant resources that are pivotal to Crocs’ growth</a:t>
            </a:r>
          </a:p>
          <a:p>
            <a:pPr marL="230400" indent="-230400">
              <a:buSzPts val="1400"/>
            </a:pPr>
            <a:r>
              <a:rPr lang="en-CA" dirty="0"/>
              <a:t>Opening 2 distribution centres in Indonesia that will be operating by end of 2021</a:t>
            </a:r>
          </a:p>
          <a:p>
            <a:pPr marL="230400" indent="-230400">
              <a:buSzPts val="1400"/>
            </a:pPr>
            <a:r>
              <a:rPr lang="en-CA" dirty="0"/>
              <a:t>Signed an agreement to open a major distribution facility in India in a year</a:t>
            </a:r>
          </a:p>
          <a:p>
            <a:pPr marL="230400" indent="-230400">
              <a:buSzPts val="1400"/>
            </a:pPr>
            <a:r>
              <a:rPr lang="en-CA" dirty="0"/>
              <a:t>Confidence in Asia’s partner base and optimistic about penetrating new regions for manufacturing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7D226D-9804-EB46-BB05-C68DA1E17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Sourcing and Manufacturing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CE7194-FE2C-974E-A808-E6AD844BB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Crocs Asia Revenue Growth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D11E27-F743-FB44-A24C-15985F9881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Future Geographical Segmentation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2F61BF6-282B-DB45-9A2D-9832F4CF9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1361"/>
              </p:ext>
            </p:extLst>
          </p:nvPr>
        </p:nvGraphicFramePr>
        <p:xfrm>
          <a:off x="4683964" y="3835905"/>
          <a:ext cx="20592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55FDE67-4BE0-F244-A363-677A68947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066812"/>
              </p:ext>
            </p:extLst>
          </p:nvPr>
        </p:nvGraphicFramePr>
        <p:xfrm>
          <a:off x="6741364" y="3835905"/>
          <a:ext cx="20592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481FFC3-4860-9046-BE92-B77BE0F17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378257"/>
              </p:ext>
            </p:extLst>
          </p:nvPr>
        </p:nvGraphicFramePr>
        <p:xfrm>
          <a:off x="356505" y="3781233"/>
          <a:ext cx="4114800" cy="2477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B3D9857-AD36-48B9-8B5D-6494FD20E63C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A2D2742-18F4-4A47-AA06-622CA732E4F4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F9FC274-38E3-4687-8BE8-216CE65DDF53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E51C3C13-1AF0-49D3-8B00-A251870DC307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C1ACAC19-D949-487C-9654-989B6640ED92}"/>
              </a:ext>
            </a:extLst>
          </p:cNvPr>
          <p:cNvSpPr/>
          <p:nvPr/>
        </p:nvSpPr>
        <p:spPr>
          <a:xfrm>
            <a:off x="7007685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46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506E3-A943-D045-A552-1EA58ED70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Outlook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0ABB5-3D7D-2643-9CE3-DC8DE8D53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Investment Thesis II – Sandals Opportunity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1E172-D994-C947-84CA-EB47D7A6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30400" indent="-230400">
              <a:buSzPts val="1400"/>
            </a:pPr>
            <a:r>
              <a:rPr lang="en-US" dirty="0"/>
              <a:t>The sandals market ($30+ billion total addressable market) is seen as fragmented with no clear leader, and Crocs can grow market share in the category</a:t>
            </a:r>
          </a:p>
          <a:p>
            <a:pPr marL="230400" indent="-230400">
              <a:buSzPts val="1400"/>
            </a:pPr>
            <a:r>
              <a:rPr lang="en-US" dirty="0"/>
              <a:t>No major player concentrates on the sandals industry and smaller players are not equipped with marketing and investment capacity</a:t>
            </a:r>
          </a:p>
          <a:p>
            <a:pPr marL="230400" indent="-230400">
              <a:buSzPts val="1400"/>
            </a:pPr>
            <a:r>
              <a:rPr lang="en-US" dirty="0"/>
              <a:t>Women make up two-thirds of the sandal market making them a major and high buying-frequency consumer</a:t>
            </a:r>
          </a:p>
          <a:p>
            <a:pPr marL="230400" indent="-230400">
              <a:buSzPts val="1400"/>
            </a:pPr>
            <a:r>
              <a:rPr lang="en-US" dirty="0"/>
              <a:t>Crocs’ sandals revenue had a 10% CAGR from 2017-2019 (pre-COVID)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69E2-54FF-2A4B-B738-0C130CD8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6C7F83-45A2-BE4F-A2E0-7186018F139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anchor="ctr"/>
          <a:lstStyle/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Crocs expects to grow their sandals category 4x by 2026</a:t>
            </a:r>
          </a:p>
          <a:p>
            <a:pPr marL="230400" indent="-230400">
              <a:buSzPts val="1400"/>
            </a:pPr>
            <a:r>
              <a:rPr lang="en-US" dirty="0"/>
              <a:t>Sell and market with 4 sub-categories: icon, style, comfort and adventure</a:t>
            </a:r>
          </a:p>
          <a:p>
            <a:pPr marL="230400" indent="-230400">
              <a:buSzPts val="1400"/>
            </a:pPr>
            <a:r>
              <a:rPr lang="en-US" dirty="0"/>
              <a:t>Crocs appeals and covers all types of consumers in the sandals market whereas other competitors focus on only one sub-category (allows the company to successfully penetrate the market)</a:t>
            </a:r>
          </a:p>
          <a:p>
            <a:pPr marL="230400" indent="-230400">
              <a:buSzPts val="1400"/>
            </a:pPr>
            <a:r>
              <a:rPr lang="en-US" dirty="0"/>
              <a:t>Framework: drive sandal awareness, convert existing clog customers and utilize Crocs’ marketing channels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7D226D-9804-EB46-BB05-C68DA1E17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Strategy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CE7194-FE2C-974E-A808-E6AD844BB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504" y="3547476"/>
            <a:ext cx="8442260" cy="237600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Sandals Revenue Growth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D1CCA1A-1C34-0544-8BB9-9E3671CD7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17080"/>
              </p:ext>
            </p:extLst>
          </p:nvPr>
        </p:nvGraphicFramePr>
        <p:xfrm>
          <a:off x="356504" y="3836265"/>
          <a:ext cx="8442259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EEABD8A-9F2C-4411-9305-D21115629E69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ADEC7E4-7A59-4CB8-8D5B-A2EC25B3D7C0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8802C95-CEB7-48FE-BC39-5EDDA0B5A9D7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DECB394-EA38-4198-AB2E-B1E3F1558653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1177D2A-C9EA-421C-BD8B-CBB12FE4CD9B}"/>
              </a:ext>
            </a:extLst>
          </p:cNvPr>
          <p:cNvSpPr/>
          <p:nvPr/>
        </p:nvSpPr>
        <p:spPr>
          <a:xfrm>
            <a:off x="7007685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41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506E3-A943-D045-A552-1EA58ED70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Margin Stability and Growth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0ABB5-3D7D-2643-9CE3-DC8DE8D53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Investment Thesis III – Flagship Products and Innovation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69E2-54FF-2A4B-B738-0C130CD8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6C7F83-45A2-BE4F-A2E0-7186018F139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anchor="ctr"/>
          <a:lstStyle/>
          <a:p>
            <a:pPr marL="230400" indent="-230400">
              <a:buSzPts val="1400"/>
            </a:pPr>
            <a:r>
              <a:rPr lang="en-US" dirty="0">
                <a:solidFill>
                  <a:schemeClr val="dk1"/>
                </a:solidFill>
              </a:rPr>
              <a:t>Crocs is the market leader in clogs and continues to grow the category and the company’s brand</a:t>
            </a:r>
          </a:p>
          <a:p>
            <a:pPr marL="230400" indent="-230400">
              <a:buSzPts val="1400"/>
            </a:pPr>
            <a:r>
              <a:rPr lang="en-US" dirty="0">
                <a:solidFill>
                  <a:schemeClr val="dk1"/>
                </a:solidFill>
              </a:rPr>
              <a:t>Clog revenues increased 101% in Q2 2021 to represent nearly 75% of footwear sales</a:t>
            </a:r>
          </a:p>
          <a:p>
            <a:pPr marL="230400" indent="-230400">
              <a:buSzPts val="1400"/>
            </a:pPr>
            <a:r>
              <a:rPr lang="en-US" dirty="0">
                <a:solidFill>
                  <a:schemeClr val="dk1"/>
                </a:solidFill>
              </a:rPr>
              <a:t>Prudent investments to support long-term growth (building, automating and expanding distribution </a:t>
            </a:r>
            <a:r>
              <a:rPr lang="en-US" dirty="0" err="1">
                <a:solidFill>
                  <a:schemeClr val="dk1"/>
                </a:solidFill>
              </a:rPr>
              <a:t>centres</a:t>
            </a:r>
            <a:r>
              <a:rPr lang="en-US" dirty="0">
                <a:solidFill>
                  <a:schemeClr val="dk1"/>
                </a:solidFill>
              </a:rPr>
              <a:t> in EMEA and U.S.)</a:t>
            </a:r>
          </a:p>
          <a:p>
            <a:pPr marL="230400" indent="-230400">
              <a:buSzPts val="1400"/>
            </a:pPr>
            <a:r>
              <a:rPr lang="en-US" dirty="0">
                <a:solidFill>
                  <a:schemeClr val="dk1"/>
                </a:solidFill>
              </a:rPr>
              <a:t>Top quality marketing with collaborations and influencers, such as Foot Locker, Balenciaga and Justin Bieber, and social media engagements, such as </a:t>
            </a:r>
            <a:r>
              <a:rPr lang="en-US" dirty="0" err="1">
                <a:solidFill>
                  <a:schemeClr val="dk1"/>
                </a:solidFill>
              </a:rPr>
              <a:t>TikTok</a:t>
            </a:r>
            <a:r>
              <a:rPr lang="en-US" dirty="0">
                <a:solidFill>
                  <a:schemeClr val="dk1"/>
                </a:solidFill>
              </a:rPr>
              <a:t> challenges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7D226D-9804-EB46-BB05-C68DA1E17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Clogs and Innovation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CE7194-FE2C-974E-A808-E6AD844BB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Jibbitz</a:t>
            </a:r>
            <a:r>
              <a:rPr lang="en-US" b="1" dirty="0">
                <a:latin typeface="+mn-lt"/>
              </a:rPr>
              <a:t> Charms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FCC314-8E83-9A47-BEEE-81D663F605BB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anchor="ctr"/>
          <a:lstStyle/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Personalization is a global megatrend and </a:t>
            </a:r>
            <a:r>
              <a:rPr lang="en-US" dirty="0" err="1"/>
              <a:t>Jibbitz</a:t>
            </a:r>
            <a:r>
              <a:rPr lang="en-US" dirty="0"/>
              <a:t> charms drives relevance for the brand</a:t>
            </a:r>
          </a:p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Revenues more than tripled in Q2 2021, more than doubled in Q3 compared to the previous year and make up 6% of the overall business</a:t>
            </a:r>
          </a:p>
          <a:p>
            <a:pPr marL="230400" indent="-230400">
              <a:spcBef>
                <a:spcPts val="500"/>
              </a:spcBef>
              <a:buSzPts val="1400"/>
            </a:pPr>
            <a:r>
              <a:rPr lang="en-US" dirty="0" err="1"/>
              <a:t>Jibbitz</a:t>
            </a:r>
            <a:r>
              <a:rPr lang="en-US" dirty="0"/>
              <a:t> customers have 2x the average lifetime value of Crocs customers who do not buy </a:t>
            </a:r>
            <a:r>
              <a:rPr lang="en-US" dirty="0" err="1"/>
              <a:t>Jibbitz</a:t>
            </a:r>
            <a:r>
              <a:rPr lang="en-US" dirty="0"/>
              <a:t> (also have higher average order values)</a:t>
            </a:r>
          </a:p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Continue to grow the </a:t>
            </a:r>
            <a:r>
              <a:rPr lang="en-US" dirty="0" err="1"/>
              <a:t>Jibbitz</a:t>
            </a:r>
            <a:r>
              <a:rPr lang="en-US" dirty="0"/>
              <a:t> business through assortments of partnerships with top tier celebrities</a:t>
            </a:r>
          </a:p>
          <a:p>
            <a:pPr marL="230400" indent="-230400">
              <a:spcBef>
                <a:spcPts val="500"/>
              </a:spcBef>
              <a:buSzPts val="1400"/>
            </a:pPr>
            <a:r>
              <a:rPr lang="en-US" dirty="0"/>
              <a:t>Shifted from selling single charms to packages/bundles, resulting in higher margins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D11E27-F743-FB44-A24C-15985F9881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DTC Same-Store Sales Growth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CB6C9FA-9323-4448-8ED3-E3CD052CF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752973"/>
              </p:ext>
            </p:extLst>
          </p:nvPr>
        </p:nvGraphicFramePr>
        <p:xfrm>
          <a:off x="342900" y="964797"/>
          <a:ext cx="41148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11B64D-A8EC-6F49-B74B-F1CD01B26D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565648"/>
              </p:ext>
            </p:extLst>
          </p:nvPr>
        </p:nvGraphicFramePr>
        <p:xfrm>
          <a:off x="4683964" y="3836265"/>
          <a:ext cx="41148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6A84DD3E-EB95-4F31-96BB-260F29F5AD12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E5E6236-51B4-4AFD-A4C9-7F307B0653F9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0B6F408-9E2F-4697-A6C6-E5693CC17D53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331B780A-EADB-4157-9DDB-E6AB1930C6E8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7D900CD-2B30-48E9-8FB5-C1C8C26E13BF}"/>
              </a:ext>
            </a:extLst>
          </p:cNvPr>
          <p:cNvSpPr/>
          <p:nvPr/>
        </p:nvSpPr>
        <p:spPr>
          <a:xfrm>
            <a:off x="7007685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20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Went to a Crocs Store and Saw Why so Many People Love the Brand">
            <a:extLst>
              <a:ext uri="{FF2B5EF4-FFF2-40B4-BE49-F238E27FC236}">
                <a16:creationId xmlns:a16="http://schemas.microsoft.com/office/drawing/2014/main" id="{4D75E023-4056-4CA2-89C2-2F0B9717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7A56E-5A02-457B-8299-9ED8E7339AF2}"/>
              </a:ext>
            </a:extLst>
          </p:cNvPr>
          <p:cNvSpPr/>
          <p:nvPr/>
        </p:nvSpPr>
        <p:spPr>
          <a:xfrm>
            <a:off x="2813649" y="4670455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A5D42-ACDB-4828-B8AB-96879BC012CF}"/>
              </a:ext>
            </a:extLst>
          </p:cNvPr>
          <p:cNvSpPr/>
          <p:nvPr/>
        </p:nvSpPr>
        <p:spPr>
          <a:xfrm>
            <a:off x="2813646" y="2596469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Investment Thesis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A655AE-F2CD-4431-9992-E79CB796DFEA}"/>
              </a:ext>
            </a:extLst>
          </p:cNvPr>
          <p:cNvSpPr/>
          <p:nvPr/>
        </p:nvSpPr>
        <p:spPr>
          <a:xfrm>
            <a:off x="2813649" y="5611738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Appendix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F1ED1-188A-4316-AAC4-1A63791306A4}"/>
              </a:ext>
            </a:extLst>
          </p:cNvPr>
          <p:cNvSpPr/>
          <p:nvPr/>
        </p:nvSpPr>
        <p:spPr>
          <a:xfrm>
            <a:off x="2813644" y="1651317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Industry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68AE43-CFA2-42B5-B259-A74B6B0C3327}"/>
              </a:ext>
            </a:extLst>
          </p:cNvPr>
          <p:cNvSpPr/>
          <p:nvPr/>
        </p:nvSpPr>
        <p:spPr>
          <a:xfrm>
            <a:off x="2813644" y="713903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1C9FE3-11D5-4769-9FD2-EBE9EE3A4B6C}"/>
              </a:ext>
            </a:extLst>
          </p:cNvPr>
          <p:cNvSpPr/>
          <p:nvPr/>
        </p:nvSpPr>
        <p:spPr>
          <a:xfrm>
            <a:off x="2251166" y="3541207"/>
            <a:ext cx="4886827" cy="790185"/>
          </a:xfrm>
          <a:prstGeom prst="roundRect">
            <a:avLst/>
          </a:prstGeom>
          <a:solidFill>
            <a:schemeClr val="bg1">
              <a:alpha val="26000"/>
            </a:schemeClr>
          </a:solidFill>
          <a:ln w="254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Risks and Mitigations</a:t>
            </a:r>
          </a:p>
        </p:txBody>
      </p:sp>
    </p:spTree>
    <p:extLst>
      <p:ext uri="{BB962C8B-B14F-4D97-AF65-F5344CB8AC3E}">
        <p14:creationId xmlns:p14="http://schemas.microsoft.com/office/powerpoint/2010/main" val="294213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B4CEF-8857-C244-9D17-47A0EDC6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Risks and Mitigations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123A-E6B9-9242-A4B8-7A9D7DB2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B1524F6-86B1-3B48-A892-D1317496078E}"/>
              </a:ext>
            </a:extLst>
          </p:cNvPr>
          <p:cNvGraphicFramePr>
            <a:graphicFrameLocks noGrp="1"/>
          </p:cNvGraphicFramePr>
          <p:nvPr>
            <p:ph idx="18"/>
            <p:extLst>
              <p:ext uri="{D42A27DB-BD31-4B8C-83A1-F6EECF244321}">
                <p14:modId xmlns:p14="http://schemas.microsoft.com/office/powerpoint/2010/main" val="2116217970"/>
              </p:ext>
            </p:extLst>
          </p:nvPr>
        </p:nvGraphicFramePr>
        <p:xfrm>
          <a:off x="358270" y="3379346"/>
          <a:ext cx="8441574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929">
                  <a:extLst>
                    <a:ext uri="{9D8B030D-6E8A-4147-A177-3AD203B41FA5}">
                      <a16:colId xmlns:a16="http://schemas.microsoft.com/office/drawing/2014/main" val="2844592661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1421611617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2010560874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3850299223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3903018132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2924641566"/>
                    </a:ext>
                  </a:extLst>
                </a:gridCol>
              </a:tblGrid>
              <a:tr h="1222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Supply Chain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Inflation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Trendiness Runs Out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COVID-19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Generic Alternatives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F/X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80242"/>
                  </a:ext>
                </a:extLst>
              </a:tr>
              <a:tr h="2270867">
                <a:tc>
                  <a:txBody>
                    <a:bodyPr/>
                    <a:lstStyle/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Shifting production to countries with less COVID-19 cases/outbreaks to smooth production. 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Supply chain is intrinsically simple, making the firm more resistant to external shocks. Production for the clog is only 3 components, 2/3 are made on-site.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Affordable positioning means firm still maintains competitive advantage despite price increases.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Discounts to wholesale and digital customers work to incentivize purchasing regardless of inflationary conditions.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Management has laid out substantial framework for SG&amp;A, marketing especially.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Crocs had used the explosive popularity of the clogs to gain market share but has since diversified. 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Clogs are now touted as timeless classics in the fashion industry.</a:t>
                      </a:r>
                      <a:endParaRPr lang="en-US" sz="1000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E-commerce growth has more than made up for lockdown-related physical retail sales  slowdown. 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Management leads the charge, setting the goal of doubling online sales’ share of top line, to over 50%.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Consumers seek out the brand specifically for its namesake, and recent collaborations with highly visible celebrities has grown brand equity from obscurity into the spotlight. 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30400" marR="0" lvl="0" indent="-230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Collaboration with Balenciaga further displays brand evolution.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0400" indent="-23040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cs typeface="Arial"/>
                        </a:rPr>
                        <a:t>Affordable positioning means firm still maintains competitive advantage despite price increases.</a:t>
                      </a:r>
                    </a:p>
                    <a:p>
                      <a:pPr marL="230400" indent="-23040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cs typeface="Arial"/>
                        </a:rPr>
                        <a:t>Discounts to wholesale and digital customers work to incentivize purchasing regardless of inflationary conditions.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04096"/>
                  </a:ext>
                </a:extLst>
              </a:tr>
            </a:tbl>
          </a:graphicData>
        </a:graphic>
      </p:graphicFrame>
      <p:cxnSp>
        <p:nvCxnSpPr>
          <p:cNvPr id="13" name="Google Shape;351;g104e0a0e270_1_635">
            <a:extLst>
              <a:ext uri="{FF2B5EF4-FFF2-40B4-BE49-F238E27FC236}">
                <a16:creationId xmlns:a16="http://schemas.microsoft.com/office/drawing/2014/main" id="{6612CFE7-829E-2349-83F9-EA5C45E8A752}"/>
              </a:ext>
            </a:extLst>
          </p:cNvPr>
          <p:cNvCxnSpPr/>
          <p:nvPr/>
        </p:nvCxnSpPr>
        <p:spPr>
          <a:xfrm rot="10800000">
            <a:off x="4572000" y="668773"/>
            <a:ext cx="0" cy="261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/>
        </p:spPr>
      </p:cxnSp>
      <p:cxnSp>
        <p:nvCxnSpPr>
          <p:cNvPr id="14" name="Google Shape;352;g104e0a0e270_1_635">
            <a:extLst>
              <a:ext uri="{FF2B5EF4-FFF2-40B4-BE49-F238E27FC236}">
                <a16:creationId xmlns:a16="http://schemas.microsoft.com/office/drawing/2014/main" id="{A4BF26DA-1545-CB4F-AD3D-FD5C1127D217}"/>
              </a:ext>
            </a:extLst>
          </p:cNvPr>
          <p:cNvCxnSpPr/>
          <p:nvPr/>
        </p:nvCxnSpPr>
        <p:spPr>
          <a:xfrm>
            <a:off x="1960710" y="2666715"/>
            <a:ext cx="5461200" cy="30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/>
        </p:spPr>
      </p:cxnSp>
      <p:sp>
        <p:nvSpPr>
          <p:cNvPr id="15" name="Google Shape;353;g104e0a0e270_1_635">
            <a:extLst>
              <a:ext uri="{FF2B5EF4-FFF2-40B4-BE49-F238E27FC236}">
                <a16:creationId xmlns:a16="http://schemas.microsoft.com/office/drawing/2014/main" id="{6660DA93-4B27-FF41-A347-36F6FA4BBEDE}"/>
              </a:ext>
            </a:extLst>
          </p:cNvPr>
          <p:cNvSpPr txBox="1"/>
          <p:nvPr/>
        </p:nvSpPr>
        <p:spPr>
          <a:xfrm>
            <a:off x="6692205" y="2707883"/>
            <a:ext cx="8733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Likelihood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54;g104e0a0e270_1_635">
            <a:extLst>
              <a:ext uri="{FF2B5EF4-FFF2-40B4-BE49-F238E27FC236}">
                <a16:creationId xmlns:a16="http://schemas.microsoft.com/office/drawing/2014/main" id="{1A7667D7-A08A-2D44-ADC9-7B3FB8512184}"/>
              </a:ext>
            </a:extLst>
          </p:cNvPr>
          <p:cNvSpPr txBox="1"/>
          <p:nvPr/>
        </p:nvSpPr>
        <p:spPr>
          <a:xfrm rot="-5400000">
            <a:off x="4147079" y="800523"/>
            <a:ext cx="6332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Impact</a:t>
            </a:r>
            <a:endParaRPr sz="1200" dirty="0"/>
          </a:p>
        </p:txBody>
      </p:sp>
      <p:sp>
        <p:nvSpPr>
          <p:cNvPr id="17" name="Google Shape;355;g104e0a0e270_1_635">
            <a:extLst>
              <a:ext uri="{FF2B5EF4-FFF2-40B4-BE49-F238E27FC236}">
                <a16:creationId xmlns:a16="http://schemas.microsoft.com/office/drawing/2014/main" id="{8D712672-93CD-9345-8969-B049C6FF46A2}"/>
              </a:ext>
            </a:extLst>
          </p:cNvPr>
          <p:cNvSpPr/>
          <p:nvPr/>
        </p:nvSpPr>
        <p:spPr>
          <a:xfrm>
            <a:off x="4379479" y="1611205"/>
            <a:ext cx="1080000" cy="504000"/>
          </a:xfrm>
          <a:prstGeom prst="roundRect">
            <a:avLst>
              <a:gd name="adj" fmla="val 16667"/>
            </a:avLst>
          </a:prstGeom>
          <a:solidFill>
            <a:srgbClr val="5482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Trendiness Runs Out</a:t>
            </a:r>
            <a:endParaRPr sz="1200" b="1" dirty="0"/>
          </a:p>
        </p:txBody>
      </p:sp>
      <p:sp>
        <p:nvSpPr>
          <p:cNvPr id="18" name="Google Shape;356;g104e0a0e270_1_635">
            <a:extLst>
              <a:ext uri="{FF2B5EF4-FFF2-40B4-BE49-F238E27FC236}">
                <a16:creationId xmlns:a16="http://schemas.microsoft.com/office/drawing/2014/main" id="{213E24D0-BDC8-2549-BF91-39D32F9CBF57}"/>
              </a:ext>
            </a:extLst>
          </p:cNvPr>
          <p:cNvSpPr/>
          <p:nvPr/>
        </p:nvSpPr>
        <p:spPr>
          <a:xfrm>
            <a:off x="6215156" y="2312036"/>
            <a:ext cx="1080000" cy="288000"/>
          </a:xfrm>
          <a:prstGeom prst="roundRect">
            <a:avLst>
              <a:gd name="adj" fmla="val 16667"/>
            </a:avLst>
          </a:prstGeom>
          <a:solidFill>
            <a:srgbClr val="5482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Inflation</a:t>
            </a:r>
            <a:endParaRPr sz="1200" b="1" dirty="0"/>
          </a:p>
        </p:txBody>
      </p:sp>
      <p:sp>
        <p:nvSpPr>
          <p:cNvPr id="19" name="Google Shape;357;g104e0a0e270_1_635">
            <a:extLst>
              <a:ext uri="{FF2B5EF4-FFF2-40B4-BE49-F238E27FC236}">
                <a16:creationId xmlns:a16="http://schemas.microsoft.com/office/drawing/2014/main" id="{233CA237-EE49-5542-91D9-63E51D33E9DF}"/>
              </a:ext>
            </a:extLst>
          </p:cNvPr>
          <p:cNvSpPr/>
          <p:nvPr/>
        </p:nvSpPr>
        <p:spPr>
          <a:xfrm>
            <a:off x="3966226" y="2201364"/>
            <a:ext cx="1080000" cy="288000"/>
          </a:xfrm>
          <a:prstGeom prst="roundRect">
            <a:avLst>
              <a:gd name="adj" fmla="val 16667"/>
            </a:avLst>
          </a:prstGeom>
          <a:solidFill>
            <a:srgbClr val="5482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COVID-19</a:t>
            </a:r>
            <a:endParaRPr sz="1200" b="1" dirty="0"/>
          </a:p>
        </p:txBody>
      </p:sp>
      <p:sp>
        <p:nvSpPr>
          <p:cNvPr id="20" name="Google Shape;358;g104e0a0e270_1_635">
            <a:extLst>
              <a:ext uri="{FF2B5EF4-FFF2-40B4-BE49-F238E27FC236}">
                <a16:creationId xmlns:a16="http://schemas.microsoft.com/office/drawing/2014/main" id="{4746C9BE-FF21-A447-A502-149D229A9F61}"/>
              </a:ext>
            </a:extLst>
          </p:cNvPr>
          <p:cNvSpPr/>
          <p:nvPr/>
        </p:nvSpPr>
        <p:spPr>
          <a:xfrm>
            <a:off x="5610407" y="1809010"/>
            <a:ext cx="1080000" cy="288000"/>
          </a:xfrm>
          <a:prstGeom prst="roundRect">
            <a:avLst>
              <a:gd name="adj" fmla="val 16667"/>
            </a:avLst>
          </a:prstGeom>
          <a:solidFill>
            <a:srgbClr val="5482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Supply Chain </a:t>
            </a:r>
            <a:endParaRPr sz="1200" b="1" dirty="0"/>
          </a:p>
        </p:txBody>
      </p:sp>
      <p:sp>
        <p:nvSpPr>
          <p:cNvPr id="21" name="Google Shape;359;g104e0a0e270_1_635">
            <a:extLst>
              <a:ext uri="{FF2B5EF4-FFF2-40B4-BE49-F238E27FC236}">
                <a16:creationId xmlns:a16="http://schemas.microsoft.com/office/drawing/2014/main" id="{FEFCF21F-477F-E044-974B-55BEF6BDF096}"/>
              </a:ext>
            </a:extLst>
          </p:cNvPr>
          <p:cNvSpPr/>
          <p:nvPr/>
        </p:nvSpPr>
        <p:spPr>
          <a:xfrm>
            <a:off x="3009374" y="2743306"/>
            <a:ext cx="1080000" cy="504000"/>
          </a:xfrm>
          <a:prstGeom prst="roundRect">
            <a:avLst>
              <a:gd name="adj" fmla="val 16667"/>
            </a:avLst>
          </a:prstGeom>
          <a:solidFill>
            <a:srgbClr val="5482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Generic Alternatives</a:t>
            </a:r>
            <a:endParaRPr sz="1200" b="1" dirty="0"/>
          </a:p>
        </p:txBody>
      </p:sp>
      <p:sp>
        <p:nvSpPr>
          <p:cNvPr id="23" name="Google Shape;356;g104e0a0e270_1_635">
            <a:extLst>
              <a:ext uri="{FF2B5EF4-FFF2-40B4-BE49-F238E27FC236}">
                <a16:creationId xmlns:a16="http://schemas.microsoft.com/office/drawing/2014/main" id="{FDB5EECB-819D-324C-9FA5-0BC81B83E366}"/>
              </a:ext>
            </a:extLst>
          </p:cNvPr>
          <p:cNvSpPr/>
          <p:nvPr/>
        </p:nvSpPr>
        <p:spPr>
          <a:xfrm>
            <a:off x="5090691" y="2370433"/>
            <a:ext cx="1080000" cy="288000"/>
          </a:xfrm>
          <a:prstGeom prst="roundRect">
            <a:avLst>
              <a:gd name="adj" fmla="val 16667"/>
            </a:avLst>
          </a:prstGeom>
          <a:solidFill>
            <a:srgbClr val="5482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F/X</a:t>
            </a:r>
            <a:endParaRPr sz="1200" b="1" dirty="0"/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A9E2484-30D5-4B6B-97F3-7F46DAC23C7B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49563225-D055-4013-A849-410C4737C40A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11DC6BB7-2A88-4ABE-B0F1-23DE9C3F0784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F71CD675-8FE1-4329-B72C-B869139C687A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CFC1237-7002-4437-A25E-E8BBC894C690}"/>
              </a:ext>
            </a:extLst>
          </p:cNvPr>
          <p:cNvSpPr/>
          <p:nvPr/>
        </p:nvSpPr>
        <p:spPr>
          <a:xfrm>
            <a:off x="7007685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06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Went to a Crocs Store and Saw Why so Many People Love the Brand">
            <a:extLst>
              <a:ext uri="{FF2B5EF4-FFF2-40B4-BE49-F238E27FC236}">
                <a16:creationId xmlns:a16="http://schemas.microsoft.com/office/drawing/2014/main" id="{4D75E023-4056-4CA2-89C2-2F0B9717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7A56E-5A02-457B-8299-9ED8E7339AF2}"/>
              </a:ext>
            </a:extLst>
          </p:cNvPr>
          <p:cNvSpPr/>
          <p:nvPr/>
        </p:nvSpPr>
        <p:spPr>
          <a:xfrm>
            <a:off x="2813643" y="3541621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Risks and Mitigations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A5D42-ACDB-4828-B8AB-96879BC012CF}"/>
              </a:ext>
            </a:extLst>
          </p:cNvPr>
          <p:cNvSpPr/>
          <p:nvPr/>
        </p:nvSpPr>
        <p:spPr>
          <a:xfrm>
            <a:off x="2813646" y="2596469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Investment Thesis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A655AE-F2CD-4431-9992-E79CB796DFEA}"/>
              </a:ext>
            </a:extLst>
          </p:cNvPr>
          <p:cNvSpPr/>
          <p:nvPr/>
        </p:nvSpPr>
        <p:spPr>
          <a:xfrm>
            <a:off x="2813649" y="5611738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Appendix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F1ED1-188A-4316-AAC4-1A63791306A4}"/>
              </a:ext>
            </a:extLst>
          </p:cNvPr>
          <p:cNvSpPr/>
          <p:nvPr/>
        </p:nvSpPr>
        <p:spPr>
          <a:xfrm>
            <a:off x="2813644" y="1651317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Industry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68AE43-CFA2-42B5-B259-A74B6B0C3327}"/>
              </a:ext>
            </a:extLst>
          </p:cNvPr>
          <p:cNvSpPr/>
          <p:nvPr/>
        </p:nvSpPr>
        <p:spPr>
          <a:xfrm>
            <a:off x="2813642" y="706165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1C9FE3-11D5-4769-9FD2-EBE9EE3A4B6C}"/>
              </a:ext>
            </a:extLst>
          </p:cNvPr>
          <p:cNvSpPr/>
          <p:nvPr/>
        </p:nvSpPr>
        <p:spPr>
          <a:xfrm>
            <a:off x="2251162" y="4482697"/>
            <a:ext cx="4886827" cy="790185"/>
          </a:xfrm>
          <a:prstGeom prst="roundRect">
            <a:avLst/>
          </a:prstGeom>
          <a:solidFill>
            <a:schemeClr val="bg1">
              <a:alpha val="26000"/>
            </a:schemeClr>
          </a:solidFill>
          <a:ln w="254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Valuation</a:t>
            </a:r>
          </a:p>
        </p:txBody>
      </p:sp>
    </p:spTree>
    <p:extLst>
      <p:ext uri="{BB962C8B-B14F-4D97-AF65-F5344CB8AC3E}">
        <p14:creationId xmlns:p14="http://schemas.microsoft.com/office/powerpoint/2010/main" val="106625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d810056d_0_0"/>
          <p:cNvSpPr txBox="1">
            <a:spLocks noGrp="1"/>
          </p:cNvSpPr>
          <p:nvPr>
            <p:ph type="ctrTitle"/>
          </p:nvPr>
        </p:nvSpPr>
        <p:spPr>
          <a:xfrm>
            <a:off x="251350" y="99940"/>
            <a:ext cx="8458200" cy="32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Valuation</a:t>
            </a:r>
            <a:endParaRPr dirty="0"/>
          </a:p>
        </p:txBody>
      </p:sp>
      <p:sp>
        <p:nvSpPr>
          <p:cNvPr id="203" name="Google Shape;203;g102d810056d_0_0"/>
          <p:cNvSpPr txBox="1">
            <a:spLocks noGrp="1"/>
          </p:cNvSpPr>
          <p:nvPr>
            <p:ph type="body" idx="2"/>
          </p:nvPr>
        </p:nvSpPr>
        <p:spPr>
          <a:xfrm>
            <a:off x="251350" y="185080"/>
            <a:ext cx="8458200" cy="1837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/>
              <a:t>Comparables Company Analysis</a:t>
            </a:r>
            <a:endParaRPr dirty="0"/>
          </a:p>
        </p:txBody>
      </p:sp>
      <p:sp>
        <p:nvSpPr>
          <p:cNvPr id="204" name="Google Shape;204;g102d810056d_0_0"/>
          <p:cNvSpPr txBox="1">
            <a:spLocks noGrp="1"/>
          </p:cNvSpPr>
          <p:nvPr>
            <p:ph type="sldNum" idx="12"/>
          </p:nvPr>
        </p:nvSpPr>
        <p:spPr>
          <a:xfrm>
            <a:off x="8397550" y="6449961"/>
            <a:ext cx="621600" cy="27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3A7B73-29D0-45FB-A23D-2C54C6E01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43224"/>
              </p:ext>
            </p:extLst>
          </p:nvPr>
        </p:nvGraphicFramePr>
        <p:xfrm>
          <a:off x="342900" y="811641"/>
          <a:ext cx="8455800" cy="2337869"/>
        </p:xfrm>
        <a:graphic>
          <a:graphicData uri="http://schemas.openxmlformats.org/drawingml/2006/table">
            <a:tbl>
              <a:tblPr/>
              <a:tblGrid>
                <a:gridCol w="1377258">
                  <a:extLst>
                    <a:ext uri="{9D8B030D-6E8A-4147-A177-3AD203B41FA5}">
                      <a16:colId xmlns:a16="http://schemas.microsoft.com/office/drawing/2014/main" val="579388775"/>
                    </a:ext>
                  </a:extLst>
                </a:gridCol>
                <a:gridCol w="534155">
                  <a:extLst>
                    <a:ext uri="{9D8B030D-6E8A-4147-A177-3AD203B41FA5}">
                      <a16:colId xmlns:a16="http://schemas.microsoft.com/office/drawing/2014/main" val="4025801944"/>
                    </a:ext>
                  </a:extLst>
                </a:gridCol>
                <a:gridCol w="724277">
                  <a:extLst>
                    <a:ext uri="{9D8B030D-6E8A-4147-A177-3AD203B41FA5}">
                      <a16:colId xmlns:a16="http://schemas.microsoft.com/office/drawing/2014/main" val="1382225088"/>
                    </a:ext>
                  </a:extLst>
                </a:gridCol>
                <a:gridCol w="1059256">
                  <a:extLst>
                    <a:ext uri="{9D8B030D-6E8A-4147-A177-3AD203B41FA5}">
                      <a16:colId xmlns:a16="http://schemas.microsoft.com/office/drawing/2014/main" val="2518257317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415725274"/>
                    </a:ext>
                  </a:extLst>
                </a:gridCol>
                <a:gridCol w="525101">
                  <a:extLst>
                    <a:ext uri="{9D8B030D-6E8A-4147-A177-3AD203B41FA5}">
                      <a16:colId xmlns:a16="http://schemas.microsoft.com/office/drawing/2014/main" val="2206943716"/>
                    </a:ext>
                  </a:extLst>
                </a:gridCol>
                <a:gridCol w="923453">
                  <a:extLst>
                    <a:ext uri="{9D8B030D-6E8A-4147-A177-3AD203B41FA5}">
                      <a16:colId xmlns:a16="http://schemas.microsoft.com/office/drawing/2014/main" val="2942826329"/>
                    </a:ext>
                  </a:extLst>
                </a:gridCol>
                <a:gridCol w="896293">
                  <a:extLst>
                    <a:ext uri="{9D8B030D-6E8A-4147-A177-3AD203B41FA5}">
                      <a16:colId xmlns:a16="http://schemas.microsoft.com/office/drawing/2014/main" val="264331696"/>
                    </a:ext>
                  </a:extLst>
                </a:gridCol>
                <a:gridCol w="735506">
                  <a:extLst>
                    <a:ext uri="{9D8B030D-6E8A-4147-A177-3AD203B41FA5}">
                      <a16:colId xmlns:a16="http://schemas.microsoft.com/office/drawing/2014/main" val="2538827815"/>
                    </a:ext>
                  </a:extLst>
                </a:gridCol>
                <a:gridCol w="938117">
                  <a:extLst>
                    <a:ext uri="{9D8B030D-6E8A-4147-A177-3AD203B41FA5}">
                      <a16:colId xmlns:a16="http://schemas.microsoft.com/office/drawing/2014/main" val="584749539"/>
                    </a:ext>
                  </a:extLst>
                </a:gridCol>
              </a:tblGrid>
              <a:tr h="352024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7135" marR="7135" marT="7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Ticker</a:t>
                      </a:r>
                    </a:p>
                  </a:txBody>
                  <a:tcPr marL="7135" marR="7135" marT="7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Share Price</a:t>
                      </a:r>
                    </a:p>
                  </a:txBody>
                  <a:tcPr marL="7135" marR="7135" marT="7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Market Cap ($M)</a:t>
                      </a:r>
                    </a:p>
                  </a:txBody>
                  <a:tcPr marL="7135" marR="7135" marT="7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EV ($M)</a:t>
                      </a:r>
                    </a:p>
                  </a:txBody>
                  <a:tcPr marL="7135" marR="7135" marT="7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P/E</a:t>
                      </a:r>
                    </a:p>
                  </a:txBody>
                  <a:tcPr marL="7135" marR="7135" marT="7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EV/Revenue 2021</a:t>
                      </a:r>
                    </a:p>
                  </a:txBody>
                  <a:tcPr marL="7135" marR="7135" marT="7135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EV/EBITDA 2021</a:t>
                      </a:r>
                    </a:p>
                  </a:txBody>
                  <a:tcPr marL="7135" marR="7135" marT="713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Debt/Equity</a:t>
                      </a:r>
                    </a:p>
                  </a:txBody>
                  <a:tcPr marL="7135" marR="7135" marT="713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Gross Margin </a:t>
                      </a:r>
                    </a:p>
                  </a:txBody>
                  <a:tcPr marL="7135" marR="7135" marT="71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17797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Crocs Inc.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162.74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9,888.70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10,341.20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23.3x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13.4x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1.29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59.7%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75630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Deckers Outdoor Corp.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DECK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414.53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11,378.10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10,862.80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25.9x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15.0x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53.7%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02692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 Madden Ltd.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SHOO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47.44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3,861.30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3,727.10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24.1x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11.8x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40.5%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209"/>
                  </a:ext>
                </a:extLst>
              </a:tr>
              <a:tr h="179074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Wolverine World Wide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WWW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2,564.20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3,572.50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11.4x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3.18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41261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Skechers U.S.A.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7,168.70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7,968.00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18.3x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9.5x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49.6%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43864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adidas AG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ADS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286.69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55,070.70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56,342.60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33.5x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16.9x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50.4%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44593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V.F. Corp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VFC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73.98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29,058.00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34,538.80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15.7x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2.41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54.6%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5704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Nike Inc.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NKE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168.02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265,945.00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265,040.00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43.4x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5.6x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31.7x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7135" marR="7135" marT="7135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45.4%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275612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Bear (First Quartile)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4688.2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4787.3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23.3x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11.5x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63608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(Median)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10633.4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10602.0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25.9x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14.2x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12786"/>
                  </a:ext>
                </a:extLst>
              </a:tr>
              <a:tr h="1796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Bull (Third Quartile)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135" marR="7135" marT="71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257.03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48567.5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50891.7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33.5x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16.6x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2.13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54.4%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088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92A6D-A077-44E9-A7A7-B27D75EF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35708"/>
              </p:ext>
            </p:extLst>
          </p:nvPr>
        </p:nvGraphicFramePr>
        <p:xfrm>
          <a:off x="342900" y="3342400"/>
          <a:ext cx="4000500" cy="2530439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111870919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043523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6025789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05067412"/>
                    </a:ext>
                  </a:extLst>
                </a:gridCol>
              </a:tblGrid>
              <a:tr h="24044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EV/EBITDA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78149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07996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EBITDA 2021E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690.0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690.0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690.0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500102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EV/EBITDA 2021E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77208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Enterprise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7,934.6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9,797.5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11,453.4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47268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Less: Debt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(843.8)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(843.8)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(843.8)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08060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Add: Cash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84773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Equity Value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7,527.4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9,390.3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11,046.2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139152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Shares Outstanding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40424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Equity Value per Share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128.02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159.70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187.86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323796"/>
                  </a:ext>
                </a:extLst>
              </a:tr>
              <a:tr h="228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 Premium to Fair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(21.3%)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(1.9%)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15.4%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37608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5C14A8-7D07-4635-AD1B-5813263B6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271499"/>
              </p:ext>
            </p:extLst>
          </p:nvPr>
        </p:nvGraphicFramePr>
        <p:xfrm>
          <a:off x="4480449" y="3785201"/>
          <a:ext cx="4318249" cy="2087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Google Shape;175;p4">
            <a:extLst>
              <a:ext uri="{FF2B5EF4-FFF2-40B4-BE49-F238E27FC236}">
                <a16:creationId xmlns:a16="http://schemas.microsoft.com/office/drawing/2014/main" id="{A06202E2-498A-450E-A2EF-DC9F55EF08AA}"/>
              </a:ext>
            </a:extLst>
          </p:cNvPr>
          <p:cNvSpPr txBox="1">
            <a:spLocks/>
          </p:cNvSpPr>
          <p:nvPr/>
        </p:nvSpPr>
        <p:spPr>
          <a:xfrm>
            <a:off x="4480450" y="3342401"/>
            <a:ext cx="4318250" cy="4428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en-US" sz="1200" b="1" dirty="0">
                <a:latin typeface="+mn-lt"/>
              </a:rPr>
              <a:t>EV/EBITDA Distribution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69D0E6-BF7C-420C-9E4B-8D0FBE484B2F}"/>
              </a:ext>
            </a:extLst>
          </p:cNvPr>
          <p:cNvCxnSpPr/>
          <p:nvPr/>
        </p:nvCxnSpPr>
        <p:spPr>
          <a:xfrm>
            <a:off x="5024673" y="4875192"/>
            <a:ext cx="35308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C746499-3588-4D7E-B35D-5BC307BAC4FB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32295C7-E387-459E-A94B-437344378895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28092CD-7BAE-4227-8A8F-89D1A3E6AE98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4BA285-58F3-4A64-9F64-9CD97442B2BE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06A64D07-AC22-4367-852C-20AB05B6F55D}"/>
              </a:ext>
            </a:extLst>
          </p:cNvPr>
          <p:cNvSpPr/>
          <p:nvPr/>
        </p:nvSpPr>
        <p:spPr>
          <a:xfrm>
            <a:off x="6987735" y="6446312"/>
            <a:ext cx="1728450" cy="27225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E124F-51CD-4050-B267-59DDAD90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25" y="62902"/>
            <a:ext cx="8458200" cy="320040"/>
          </a:xfrm>
        </p:spPr>
        <p:txBody>
          <a:bodyPr/>
          <a:lstStyle/>
          <a:p>
            <a:r>
              <a:rPr lang="en-CA" dirty="0"/>
              <a:t>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D20C3-9D9A-4021-9BB0-652D7714969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151" y="184568"/>
            <a:ext cx="8458200" cy="283464"/>
          </a:xfrm>
        </p:spPr>
        <p:txBody>
          <a:bodyPr/>
          <a:lstStyle/>
          <a:p>
            <a:r>
              <a:rPr lang="en-CA" dirty="0"/>
              <a:t>Discounted Free Cash Flow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B46F-F401-4D9B-A9F0-DD3F205EE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6EB275-DFB4-4BA0-A8A8-5261B5A57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5434"/>
              </p:ext>
            </p:extLst>
          </p:nvPr>
        </p:nvGraphicFramePr>
        <p:xfrm>
          <a:off x="342900" y="717136"/>
          <a:ext cx="8458200" cy="2625648"/>
        </p:xfrm>
        <a:graphic>
          <a:graphicData uri="http://schemas.openxmlformats.org/drawingml/2006/table">
            <a:tbl>
              <a:tblPr/>
              <a:tblGrid>
                <a:gridCol w="1934880">
                  <a:extLst>
                    <a:ext uri="{9D8B030D-6E8A-4147-A177-3AD203B41FA5}">
                      <a16:colId xmlns:a16="http://schemas.microsoft.com/office/drawing/2014/main" val="1631909471"/>
                    </a:ext>
                  </a:extLst>
                </a:gridCol>
                <a:gridCol w="687004">
                  <a:extLst>
                    <a:ext uri="{9D8B030D-6E8A-4147-A177-3AD203B41FA5}">
                      <a16:colId xmlns:a16="http://schemas.microsoft.com/office/drawing/2014/main" val="1257715997"/>
                    </a:ext>
                  </a:extLst>
                </a:gridCol>
                <a:gridCol w="702001">
                  <a:extLst>
                    <a:ext uri="{9D8B030D-6E8A-4147-A177-3AD203B41FA5}">
                      <a16:colId xmlns:a16="http://schemas.microsoft.com/office/drawing/2014/main" val="2659899756"/>
                    </a:ext>
                  </a:extLst>
                </a:gridCol>
                <a:gridCol w="683529">
                  <a:extLst>
                    <a:ext uri="{9D8B030D-6E8A-4147-A177-3AD203B41FA5}">
                      <a16:colId xmlns:a16="http://schemas.microsoft.com/office/drawing/2014/main" val="122838939"/>
                    </a:ext>
                  </a:extLst>
                </a:gridCol>
                <a:gridCol w="775897">
                  <a:extLst>
                    <a:ext uri="{9D8B030D-6E8A-4147-A177-3AD203B41FA5}">
                      <a16:colId xmlns:a16="http://schemas.microsoft.com/office/drawing/2014/main" val="2455827737"/>
                    </a:ext>
                  </a:extLst>
                </a:gridCol>
                <a:gridCol w="729714">
                  <a:extLst>
                    <a:ext uri="{9D8B030D-6E8A-4147-A177-3AD203B41FA5}">
                      <a16:colId xmlns:a16="http://schemas.microsoft.com/office/drawing/2014/main" val="2726938552"/>
                    </a:ext>
                  </a:extLst>
                </a:gridCol>
                <a:gridCol w="757424">
                  <a:extLst>
                    <a:ext uri="{9D8B030D-6E8A-4147-A177-3AD203B41FA5}">
                      <a16:colId xmlns:a16="http://schemas.microsoft.com/office/drawing/2014/main" val="3640811308"/>
                    </a:ext>
                  </a:extLst>
                </a:gridCol>
                <a:gridCol w="720476">
                  <a:extLst>
                    <a:ext uri="{9D8B030D-6E8A-4147-A177-3AD203B41FA5}">
                      <a16:colId xmlns:a16="http://schemas.microsoft.com/office/drawing/2014/main" val="4136321888"/>
                    </a:ext>
                  </a:extLst>
                </a:gridCol>
                <a:gridCol w="748187">
                  <a:extLst>
                    <a:ext uri="{9D8B030D-6E8A-4147-A177-3AD203B41FA5}">
                      <a16:colId xmlns:a16="http://schemas.microsoft.com/office/drawing/2014/main" val="3233942723"/>
                    </a:ext>
                  </a:extLst>
                </a:gridCol>
                <a:gridCol w="719088">
                  <a:extLst>
                    <a:ext uri="{9D8B030D-6E8A-4147-A177-3AD203B41FA5}">
                      <a16:colId xmlns:a16="http://schemas.microsoft.com/office/drawing/2014/main" val="3513788622"/>
                    </a:ext>
                  </a:extLst>
                </a:gridCol>
              </a:tblGrid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 Thousands of USD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2021E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2022E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2023E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2024E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2025E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2026E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223313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 Months Ending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2018-12-31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2019-12-31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2020-12-31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2021-12-31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2022-12-31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2023-12-31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2024-12-31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2025-12-31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2026-12-31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29390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EBITDA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92,194.0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152,862.0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241,743.0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689,965.3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857,820.1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1,025,778.0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1,208,373.6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1,399,075.1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1,600,705.1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41308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62,944.0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128,649.0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214,124.0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640,309.4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802,444.8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959,945.4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1,130,776.5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1,309,179.4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1,497,472.8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27310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Tax Rate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25.0%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25.0%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25.0%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25.0%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25.0%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2861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EBIAT (NOPAT)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493,038.2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601,833.6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719,959.0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848,082.4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981,884.6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1,123,104.6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662358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(+) Depreciation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49,655.9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55,375.2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65,832.6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77,597.1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89,895.7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103,232.3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59792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(+) Stock-Based Compensation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26,995.7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32,664.7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38,544.4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45,096.9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51,861.5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59,122.1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974810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(+) Deferred Income Taxes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35,104.9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42,476.9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50,122.8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58,643.6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67,440.2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76,881.8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44962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Unlevered CFO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604,794.7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732,350.5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874,458.8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1,029,420.1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1,191,081.9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1,362,340.8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50946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(-) Changes in Net Working Capital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2,620.1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28,829.4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516.2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18,512.6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17,660.3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19,835.2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57859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(-) Capital Expenditures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(75,000.0)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(83,011.5)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(97,953.6)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(114,605.7)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(131,796.6)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(150,248.1)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46324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Unlevered FCF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532,414.8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678,168.4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777,021.3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933,327.0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1,076,945.6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1,231,927.9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50030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24004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Discount Factor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309.9%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409.9%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509.9%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32637"/>
                  </a:ext>
                </a:extLst>
              </a:tr>
              <a:tr h="16410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PV of Unlevered FCF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525,012.1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577,886.3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572,167.9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593,658.0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591,945.8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585,139.2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278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24CFF4-DC54-4F07-84BA-0DB01208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3067"/>
              </p:ext>
            </p:extLst>
          </p:nvPr>
        </p:nvGraphicFramePr>
        <p:xfrm>
          <a:off x="426872" y="3469489"/>
          <a:ext cx="2829881" cy="2667000"/>
        </p:xfrm>
        <a:graphic>
          <a:graphicData uri="http://schemas.openxmlformats.org/drawingml/2006/table">
            <a:tbl>
              <a:tblPr/>
              <a:tblGrid>
                <a:gridCol w="1923882">
                  <a:extLst>
                    <a:ext uri="{9D8B030D-6E8A-4147-A177-3AD203B41FA5}">
                      <a16:colId xmlns:a16="http://schemas.microsoft.com/office/drawing/2014/main" val="2030828785"/>
                    </a:ext>
                  </a:extLst>
                </a:gridCol>
                <a:gridCol w="905999">
                  <a:extLst>
                    <a:ext uri="{9D8B030D-6E8A-4147-A177-3AD203B41FA5}">
                      <a16:colId xmlns:a16="http://schemas.microsoft.com/office/drawing/2014/main" val="302269970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Perpetuity Approach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304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FCF in Last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1,231,927.9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60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FCF t+1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1,256,566.5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799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 term growth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38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Terminal Value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9,157,601.2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91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 Value of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4,349,663.0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9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 Value of Stage 1 CF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3,445,809.4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28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Enterprise Value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7,795,472.4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39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Less: Net Debt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(407,228.0)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24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7,388,244.4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4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Diluted Shares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58,800.0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71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Equity Value per Share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125.65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7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Current Share Price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      162.74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21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Implied Premium (Discount)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(22.6%)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8387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09B5A4-DC8A-411E-89AD-0FB740566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3868"/>
              </p:ext>
            </p:extLst>
          </p:nvPr>
        </p:nvGraphicFramePr>
        <p:xfrm>
          <a:off x="3437382" y="3464416"/>
          <a:ext cx="2703905" cy="2667002"/>
        </p:xfrm>
        <a:graphic>
          <a:graphicData uri="http://schemas.openxmlformats.org/drawingml/2006/table">
            <a:tbl>
              <a:tblPr/>
              <a:tblGrid>
                <a:gridCol w="1838238">
                  <a:extLst>
                    <a:ext uri="{9D8B030D-6E8A-4147-A177-3AD203B41FA5}">
                      <a16:colId xmlns:a16="http://schemas.microsoft.com/office/drawing/2014/main" val="2304065835"/>
                    </a:ext>
                  </a:extLst>
                </a:gridCol>
                <a:gridCol w="865667">
                  <a:extLst>
                    <a:ext uri="{9D8B030D-6E8A-4147-A177-3AD203B41FA5}">
                      <a16:colId xmlns:a16="http://schemas.microsoft.com/office/drawing/2014/main" val="1507791397"/>
                    </a:ext>
                  </a:extLst>
                </a:gridCol>
              </a:tblGrid>
              <a:tr h="20515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Exit EBITDA Multiple Approach </a:t>
                      </a:r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05865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Terminal Year EBITDA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1,600,705.1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14349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Terminal Value EBITDA Multiple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3B3BFF"/>
                          </a:solidFill>
                          <a:effectLst/>
                          <a:latin typeface="+mn-lt"/>
                        </a:rPr>
                        <a:t>14.2x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99888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Terminal Value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22,730,012.5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51433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 Value of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10,796,265.7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68061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 Value of Stage 1 CF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3,445,809.4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68704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Enterprise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14,242,075.0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07584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Less: Net Debt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(407,228.0)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94114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13,834,847.0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927581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Diluted Shares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58,800.0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60012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Equity Value per Share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$          235.29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2062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Current Share Price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         162.74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5631"/>
                  </a:ext>
                </a:extLst>
              </a:tr>
              <a:tr h="205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Implied Premium (Discount)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1600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E5DADF-ADFA-4248-8D98-7C29C0B7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51345"/>
              </p:ext>
            </p:extLst>
          </p:nvPr>
        </p:nvGraphicFramePr>
        <p:xfrm>
          <a:off x="6321916" y="3464416"/>
          <a:ext cx="2395208" cy="2666999"/>
        </p:xfrm>
        <a:graphic>
          <a:graphicData uri="http://schemas.openxmlformats.org/drawingml/2006/table">
            <a:tbl>
              <a:tblPr/>
              <a:tblGrid>
                <a:gridCol w="1724944">
                  <a:extLst>
                    <a:ext uri="{9D8B030D-6E8A-4147-A177-3AD203B41FA5}">
                      <a16:colId xmlns:a16="http://schemas.microsoft.com/office/drawing/2014/main" val="2155001087"/>
                    </a:ext>
                  </a:extLst>
                </a:gridCol>
                <a:gridCol w="670264">
                  <a:extLst>
                    <a:ext uri="{9D8B030D-6E8A-4147-A177-3AD203B41FA5}">
                      <a16:colId xmlns:a16="http://schemas.microsoft.com/office/drawing/2014/main" val="2616387819"/>
                    </a:ext>
                  </a:extLst>
                </a:gridCol>
              </a:tblGrid>
              <a:tr h="1938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WACC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38041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Debt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21801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Tax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43232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After-Tax Cost of Debt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59466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Risk-Free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904349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7538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 Risk Premium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22845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Equity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81173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 Value of Equity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9,880,752.0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33084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Equity Weight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4139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Debt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843,829.0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94859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Debt Weight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26183"/>
                  </a:ext>
                </a:extLst>
              </a:tr>
              <a:tr h="206098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WACC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21393"/>
                  </a:ext>
                </a:extLst>
              </a:tr>
            </a:tbl>
          </a:graphicData>
        </a:graphic>
      </p:graphicFrame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0642BAD-96F9-4C2B-997D-8BE64BE57EF1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D51F00-6AC5-4F97-B74F-6E12FA2EA673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33BB31E-11A5-44A5-8FEA-92001AC985F4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1C204D4-08CA-458C-B32D-A39BB58F7F5F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2E73477-0C48-4CC5-8422-AF6417F2B31A}"/>
              </a:ext>
            </a:extLst>
          </p:cNvPr>
          <p:cNvSpPr/>
          <p:nvPr/>
        </p:nvSpPr>
        <p:spPr>
          <a:xfrm>
            <a:off x="6987735" y="6446312"/>
            <a:ext cx="1728450" cy="27225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10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21CAA3-8FAF-4DB1-9CC5-E9D81ADC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64" y="85593"/>
            <a:ext cx="8458200" cy="320040"/>
          </a:xfrm>
        </p:spPr>
        <p:txBody>
          <a:bodyPr/>
          <a:lstStyle/>
          <a:p>
            <a:r>
              <a:rPr lang="en-CA" dirty="0"/>
              <a:t>Valuation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224B0-9EBD-438F-BD8E-C44E9C04DCD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8332" y="212543"/>
            <a:ext cx="8458200" cy="283464"/>
          </a:xfrm>
        </p:spPr>
        <p:txBody>
          <a:bodyPr/>
          <a:lstStyle/>
          <a:p>
            <a:r>
              <a:rPr lang="en-CA" dirty="0"/>
              <a:t>Target Price $188.98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DE3F-7AE3-41A7-9621-9EB6F75BD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EB55269-A634-4556-AE52-24E6BCE25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19918"/>
              </p:ext>
            </p:extLst>
          </p:nvPr>
        </p:nvGraphicFramePr>
        <p:xfrm>
          <a:off x="347575" y="3865827"/>
          <a:ext cx="3237596" cy="2262210"/>
        </p:xfrm>
        <a:graphic>
          <a:graphicData uri="http://schemas.openxmlformats.org/drawingml/2006/table">
            <a:tbl>
              <a:tblPr/>
              <a:tblGrid>
                <a:gridCol w="930650">
                  <a:extLst>
                    <a:ext uri="{9D8B030D-6E8A-4147-A177-3AD203B41FA5}">
                      <a16:colId xmlns:a16="http://schemas.microsoft.com/office/drawing/2014/main" val="2030828785"/>
                    </a:ext>
                  </a:extLst>
                </a:gridCol>
                <a:gridCol w="768982">
                  <a:extLst>
                    <a:ext uri="{9D8B030D-6E8A-4147-A177-3AD203B41FA5}">
                      <a16:colId xmlns:a16="http://schemas.microsoft.com/office/drawing/2014/main" val="3022699700"/>
                    </a:ext>
                  </a:extLst>
                </a:gridCol>
                <a:gridCol w="768982">
                  <a:extLst>
                    <a:ext uri="{9D8B030D-6E8A-4147-A177-3AD203B41FA5}">
                      <a16:colId xmlns:a16="http://schemas.microsoft.com/office/drawing/2014/main" val="3375894863"/>
                    </a:ext>
                  </a:extLst>
                </a:gridCol>
                <a:gridCol w="768982">
                  <a:extLst>
                    <a:ext uri="{9D8B030D-6E8A-4147-A177-3AD203B41FA5}">
                      <a16:colId xmlns:a16="http://schemas.microsoft.com/office/drawing/2014/main" val="2121216954"/>
                    </a:ext>
                  </a:extLst>
                </a:gridCol>
              </a:tblGrid>
              <a:tr h="22622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Implied Share Price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304246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Perpetuity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Exit 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60649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Bear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117.46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213.23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128.02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799495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3B3BFF"/>
                          </a:solidFill>
                          <a:effectLst/>
                          <a:latin typeface="+mn-lt"/>
                        </a:rPr>
                        <a:t>126.65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3B3BFF"/>
                          </a:solidFill>
                          <a:effectLst/>
                          <a:latin typeface="+mn-lt"/>
                        </a:rPr>
                        <a:t>235.29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3B3BFF"/>
                          </a:solidFill>
                          <a:effectLst/>
                          <a:latin typeface="+mn-lt"/>
                        </a:rPr>
                        <a:t>159.70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38237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Bull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134.32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259.27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187.86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91773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93266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Weighting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28556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39623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Implied Price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$188.98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24324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Implied Upside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1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4289"/>
                  </a:ext>
                </a:extLst>
              </a:tr>
            </a:tbl>
          </a:graphicData>
        </a:graphic>
      </p:graphicFrame>
      <p:sp>
        <p:nvSpPr>
          <p:cNvPr id="16" name="Google Shape;187;g1045f68dd13_0_9">
            <a:extLst>
              <a:ext uri="{FF2B5EF4-FFF2-40B4-BE49-F238E27FC236}">
                <a16:creationId xmlns:a16="http://schemas.microsoft.com/office/drawing/2014/main" id="{1CFD7AA4-3E06-4D71-AE5C-9470B67E2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63" y="729965"/>
            <a:ext cx="8455863" cy="2337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34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b="1" dirty="0">
                <a:latin typeface="+mn-lt"/>
              </a:rPr>
              <a:t>Valuation Football Field</a:t>
            </a:r>
            <a:endParaRPr b="1" dirty="0">
              <a:latin typeface="+mn-lt"/>
            </a:endParaRPr>
          </a:p>
        </p:txBody>
      </p:sp>
      <p:sp>
        <p:nvSpPr>
          <p:cNvPr id="18" name="Google Shape;189;g1045f68dd13_0_9">
            <a:extLst>
              <a:ext uri="{FF2B5EF4-FFF2-40B4-BE49-F238E27FC236}">
                <a16:creationId xmlns:a16="http://schemas.microsoft.com/office/drawing/2014/main" id="{F75F509C-EE7B-46EC-B6E2-8F8B9AB23F0B}"/>
              </a:ext>
            </a:extLst>
          </p:cNvPr>
          <p:cNvSpPr txBox="1">
            <a:spLocks/>
          </p:cNvSpPr>
          <p:nvPr/>
        </p:nvSpPr>
        <p:spPr>
          <a:xfrm>
            <a:off x="3883937" y="3861423"/>
            <a:ext cx="4912488" cy="23810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en-US" sz="1200" b="1" dirty="0">
                <a:latin typeface="+mn-lt"/>
              </a:rPr>
              <a:t>RIG vs. Analyst Targets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82108FE-C8A7-4A5B-BBD9-C7E62A544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717119"/>
              </p:ext>
            </p:extLst>
          </p:nvPr>
        </p:nvGraphicFramePr>
        <p:xfrm>
          <a:off x="3883938" y="4099527"/>
          <a:ext cx="4912488" cy="2028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4B948E-E331-4734-951D-37093FA7E75D}"/>
              </a:ext>
            </a:extLst>
          </p:cNvPr>
          <p:cNvCxnSpPr/>
          <p:nvPr/>
        </p:nvCxnSpPr>
        <p:spPr>
          <a:xfrm>
            <a:off x="698739" y="2140876"/>
            <a:ext cx="79579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17485D-2F68-4767-87FF-BD6B96A44390}"/>
              </a:ext>
            </a:extLst>
          </p:cNvPr>
          <p:cNvSpPr txBox="1"/>
          <p:nvPr/>
        </p:nvSpPr>
        <p:spPr>
          <a:xfrm>
            <a:off x="689685" y="1688203"/>
            <a:ext cx="1321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Target Price $188.98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8FB71AB-E75A-478D-BABE-C8C07CFFBD06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E1BA471-FC9F-4CC3-9E75-A361AD4E412B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0EB6CA-487F-4981-8C0F-06A5B265AC2F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C921D33-0C26-4A27-89B3-4AAE725EE7C5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9DB50A50-B615-4204-86D4-E560D238F968}"/>
              </a:ext>
            </a:extLst>
          </p:cNvPr>
          <p:cNvSpPr/>
          <p:nvPr/>
        </p:nvSpPr>
        <p:spPr>
          <a:xfrm>
            <a:off x="6987735" y="6446312"/>
            <a:ext cx="1728450" cy="27225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C7AAFA8-C332-471E-B98D-734650CE3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282948"/>
              </p:ext>
            </p:extLst>
          </p:nvPr>
        </p:nvGraphicFramePr>
        <p:xfrm>
          <a:off x="356506" y="963666"/>
          <a:ext cx="8439920" cy="274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008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6EEA1-DB14-4B12-A385-EE792143A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15946"/>
            <a:ext cx="8458200" cy="320040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A03C-2BF6-4CF7-9888-E9BCE1FF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6285FD-0F95-4A4B-B91C-4560DE0DA736}"/>
              </a:ext>
            </a:extLst>
          </p:cNvPr>
          <p:cNvSpPr/>
          <p:nvPr/>
        </p:nvSpPr>
        <p:spPr>
          <a:xfrm>
            <a:off x="914400" y="957102"/>
            <a:ext cx="7483149" cy="705678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FA2CE7-B35A-4DAC-94BA-5F7E62B7FB1A}"/>
              </a:ext>
            </a:extLst>
          </p:cNvPr>
          <p:cNvSpPr/>
          <p:nvPr/>
        </p:nvSpPr>
        <p:spPr>
          <a:xfrm>
            <a:off x="914400" y="1810395"/>
            <a:ext cx="7483149" cy="705678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697024-C86E-4C54-B888-BF263917DF0E}"/>
              </a:ext>
            </a:extLst>
          </p:cNvPr>
          <p:cNvSpPr/>
          <p:nvPr/>
        </p:nvSpPr>
        <p:spPr>
          <a:xfrm>
            <a:off x="914400" y="2663688"/>
            <a:ext cx="7483149" cy="705678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B29B6-2B7F-4A4D-AB79-3EE47EBDB535}"/>
              </a:ext>
            </a:extLst>
          </p:cNvPr>
          <p:cNvSpPr/>
          <p:nvPr/>
        </p:nvSpPr>
        <p:spPr>
          <a:xfrm>
            <a:off x="914400" y="3516981"/>
            <a:ext cx="7483149" cy="705678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A4AC0A-459F-41E1-8B4E-D6F5A0ED8AD7}"/>
              </a:ext>
            </a:extLst>
          </p:cNvPr>
          <p:cNvSpPr/>
          <p:nvPr/>
        </p:nvSpPr>
        <p:spPr>
          <a:xfrm>
            <a:off x="914400" y="4370275"/>
            <a:ext cx="7483149" cy="705678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AFDF23-B3C3-4977-9E30-3A5FC8473EEC}"/>
              </a:ext>
            </a:extLst>
          </p:cNvPr>
          <p:cNvSpPr/>
          <p:nvPr/>
        </p:nvSpPr>
        <p:spPr>
          <a:xfrm>
            <a:off x="914401" y="5223568"/>
            <a:ext cx="7483148" cy="705678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5A56A-5D3C-445B-B52B-D73FB5CE0691}"/>
              </a:ext>
            </a:extLst>
          </p:cNvPr>
          <p:cNvSpPr txBox="1"/>
          <p:nvPr/>
        </p:nvSpPr>
        <p:spPr>
          <a:xfrm>
            <a:off x="1878496" y="1125275"/>
            <a:ext cx="634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Company Overview…………………………………………….......Slides 4-6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B2A90-A3FD-4861-8C56-99C3800EEF07}"/>
              </a:ext>
            </a:extLst>
          </p:cNvPr>
          <p:cNvSpPr txBox="1"/>
          <p:nvPr/>
        </p:nvSpPr>
        <p:spPr>
          <a:xfrm>
            <a:off x="1878495" y="1978568"/>
            <a:ext cx="634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Industry Analysis……………………………………………............Slides 7-9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E63E-5AD0-49F0-A0D5-74187AE60CA0}"/>
              </a:ext>
            </a:extLst>
          </p:cNvPr>
          <p:cNvSpPr txBox="1"/>
          <p:nvPr/>
        </p:nvSpPr>
        <p:spPr>
          <a:xfrm>
            <a:off x="1878496" y="2812774"/>
            <a:ext cx="63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Investment Thesis……………………………………………..........Slides 10-13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A8A71-1D50-4A9E-A48B-2595B5672673}"/>
              </a:ext>
            </a:extLst>
          </p:cNvPr>
          <p:cNvSpPr txBox="1"/>
          <p:nvPr/>
        </p:nvSpPr>
        <p:spPr>
          <a:xfrm>
            <a:off x="1878495" y="3685153"/>
            <a:ext cx="63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Risk and Mitigants…………………………………………………….Slides 14-15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7DA51-4FE0-4B88-B565-B4A2C5EC57B0}"/>
              </a:ext>
            </a:extLst>
          </p:cNvPr>
          <p:cNvSpPr txBox="1"/>
          <p:nvPr/>
        </p:nvSpPr>
        <p:spPr>
          <a:xfrm>
            <a:off x="1878496" y="4538448"/>
            <a:ext cx="630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Valuation……………………………………………........................</a:t>
            </a:r>
            <a:r>
              <a:rPr lang="en-CA"/>
              <a:t>Slides 16-19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D7428-E70E-40E4-93F0-C1603DD2981A}"/>
              </a:ext>
            </a:extLst>
          </p:cNvPr>
          <p:cNvSpPr txBox="1"/>
          <p:nvPr/>
        </p:nvSpPr>
        <p:spPr>
          <a:xfrm>
            <a:off x="1878495" y="5391741"/>
            <a:ext cx="633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Appendix……………………………………………........................Slides 20-23</a:t>
            </a:r>
          </a:p>
        </p:txBody>
      </p:sp>
      <p:pic>
        <p:nvPicPr>
          <p:cNvPr id="20" name="Graphic 19" descr="Address Book with solid fill">
            <a:extLst>
              <a:ext uri="{FF2B5EF4-FFF2-40B4-BE49-F238E27FC236}">
                <a16:creationId xmlns:a16="http://schemas.microsoft.com/office/drawing/2014/main" id="{4F3B76CF-7C63-4A1F-BE2F-EE4CD62C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71" y="957102"/>
            <a:ext cx="705678" cy="705678"/>
          </a:xfrm>
          <a:prstGeom prst="rect">
            <a:avLst/>
          </a:prstGeom>
        </p:spPr>
      </p:pic>
      <p:pic>
        <p:nvPicPr>
          <p:cNvPr id="22" name="Graphic 21" descr="Bank with solid fill">
            <a:extLst>
              <a:ext uri="{FF2B5EF4-FFF2-40B4-BE49-F238E27FC236}">
                <a16:creationId xmlns:a16="http://schemas.microsoft.com/office/drawing/2014/main" id="{32BE9B77-822C-4C58-ADF8-BA7DD7B7B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371" y="1809657"/>
            <a:ext cx="705678" cy="678805"/>
          </a:xfrm>
          <a:prstGeom prst="rect">
            <a:avLst/>
          </a:prstGeom>
        </p:spPr>
      </p:pic>
      <p:pic>
        <p:nvPicPr>
          <p:cNvPr id="24" name="Graphic 23" descr="Adhesive Bandage with solid fill">
            <a:extLst>
              <a:ext uri="{FF2B5EF4-FFF2-40B4-BE49-F238E27FC236}">
                <a16:creationId xmlns:a16="http://schemas.microsoft.com/office/drawing/2014/main" id="{7A4C4E9A-69A7-4513-ABE7-9A65A511D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495" y="3567235"/>
            <a:ext cx="665554" cy="605169"/>
          </a:xfrm>
          <a:prstGeom prst="rect">
            <a:avLst/>
          </a:prstGeom>
        </p:spPr>
      </p:pic>
      <p:pic>
        <p:nvPicPr>
          <p:cNvPr id="26" name="Graphic 25" descr="Bar graph with upward trend with solid fill">
            <a:extLst>
              <a:ext uri="{FF2B5EF4-FFF2-40B4-BE49-F238E27FC236}">
                <a16:creationId xmlns:a16="http://schemas.microsoft.com/office/drawing/2014/main" id="{AD45BA78-4DEE-46A1-9EB2-15A4262E8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399" y="4369538"/>
            <a:ext cx="710649" cy="705678"/>
          </a:xfrm>
          <a:prstGeom prst="rect">
            <a:avLst/>
          </a:prstGeom>
        </p:spPr>
      </p:pic>
      <p:pic>
        <p:nvPicPr>
          <p:cNvPr id="28" name="Graphic 27" descr="Briefcase with solid fill">
            <a:extLst>
              <a:ext uri="{FF2B5EF4-FFF2-40B4-BE49-F238E27FC236}">
                <a16:creationId xmlns:a16="http://schemas.microsoft.com/office/drawing/2014/main" id="{7E92D217-AF6A-4DC5-BC03-073DFEF31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308" y="2693680"/>
            <a:ext cx="695741" cy="674949"/>
          </a:xfrm>
          <a:prstGeom prst="rect">
            <a:avLst/>
          </a:prstGeom>
        </p:spPr>
      </p:pic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F0454071-D537-48F0-A3FC-20BABFA61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309" y="5249705"/>
            <a:ext cx="695740" cy="6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Went to a Crocs Store and Saw Why so Many People Love the Brand">
            <a:extLst>
              <a:ext uri="{FF2B5EF4-FFF2-40B4-BE49-F238E27FC236}">
                <a16:creationId xmlns:a16="http://schemas.microsoft.com/office/drawing/2014/main" id="{4D75E023-4056-4CA2-89C2-2F0B9717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7A56E-5A02-457B-8299-9ED8E7339AF2}"/>
              </a:ext>
            </a:extLst>
          </p:cNvPr>
          <p:cNvSpPr/>
          <p:nvPr/>
        </p:nvSpPr>
        <p:spPr>
          <a:xfrm>
            <a:off x="2813643" y="3541621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Risks and Mitigations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A5D42-ACDB-4828-B8AB-96879BC012CF}"/>
              </a:ext>
            </a:extLst>
          </p:cNvPr>
          <p:cNvSpPr/>
          <p:nvPr/>
        </p:nvSpPr>
        <p:spPr>
          <a:xfrm>
            <a:off x="2813646" y="2596469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Investment Thesis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A655AE-F2CD-4431-9992-E79CB796DFEA}"/>
              </a:ext>
            </a:extLst>
          </p:cNvPr>
          <p:cNvSpPr/>
          <p:nvPr/>
        </p:nvSpPr>
        <p:spPr>
          <a:xfrm>
            <a:off x="2813640" y="4486773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Valuation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F1ED1-188A-4316-AAC4-1A63791306A4}"/>
              </a:ext>
            </a:extLst>
          </p:cNvPr>
          <p:cNvSpPr/>
          <p:nvPr/>
        </p:nvSpPr>
        <p:spPr>
          <a:xfrm>
            <a:off x="2813644" y="1651317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Investment Thesis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68AE43-CFA2-42B5-B259-A74B6B0C3327}"/>
              </a:ext>
            </a:extLst>
          </p:cNvPr>
          <p:cNvSpPr/>
          <p:nvPr/>
        </p:nvSpPr>
        <p:spPr>
          <a:xfrm>
            <a:off x="2813642" y="706165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Company Overview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1C9FE3-11D5-4769-9FD2-EBE9EE3A4B6C}"/>
              </a:ext>
            </a:extLst>
          </p:cNvPr>
          <p:cNvSpPr/>
          <p:nvPr/>
        </p:nvSpPr>
        <p:spPr>
          <a:xfrm>
            <a:off x="2251160" y="5431925"/>
            <a:ext cx="4886827" cy="790185"/>
          </a:xfrm>
          <a:prstGeom prst="roundRect">
            <a:avLst/>
          </a:prstGeom>
          <a:solidFill>
            <a:schemeClr val="bg1">
              <a:alpha val="26000"/>
            </a:schemeClr>
          </a:solidFill>
          <a:ln w="254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574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E8655-51E7-42CD-91B0-52B1D4B0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44" y="279796"/>
            <a:ext cx="8458200" cy="320040"/>
          </a:xfrm>
        </p:spPr>
        <p:txBody>
          <a:bodyPr/>
          <a:lstStyle/>
          <a:p>
            <a:r>
              <a:rPr lang="en-CA" dirty="0"/>
              <a:t>Sensitivity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7495-F2C8-467A-9034-81AEA4B88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21350F-6EF7-4D07-AD36-F75B65425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82144"/>
              </p:ext>
            </p:extLst>
          </p:nvPr>
        </p:nvGraphicFramePr>
        <p:xfrm>
          <a:off x="234126" y="1430448"/>
          <a:ext cx="4220867" cy="4402161"/>
        </p:xfrm>
        <a:graphic>
          <a:graphicData uri="http://schemas.openxmlformats.org/drawingml/2006/table">
            <a:tbl>
              <a:tblPr/>
              <a:tblGrid>
                <a:gridCol w="433177">
                  <a:extLst>
                    <a:ext uri="{9D8B030D-6E8A-4147-A177-3AD203B41FA5}">
                      <a16:colId xmlns:a16="http://schemas.microsoft.com/office/drawing/2014/main" val="495444347"/>
                    </a:ext>
                  </a:extLst>
                </a:gridCol>
                <a:gridCol w="460891">
                  <a:extLst>
                    <a:ext uri="{9D8B030D-6E8A-4147-A177-3AD203B41FA5}">
                      <a16:colId xmlns:a16="http://schemas.microsoft.com/office/drawing/2014/main" val="4004966554"/>
                    </a:ext>
                  </a:extLst>
                </a:gridCol>
                <a:gridCol w="475257">
                  <a:extLst>
                    <a:ext uri="{9D8B030D-6E8A-4147-A177-3AD203B41FA5}">
                      <a16:colId xmlns:a16="http://schemas.microsoft.com/office/drawing/2014/main" val="616393441"/>
                    </a:ext>
                  </a:extLst>
                </a:gridCol>
                <a:gridCol w="475257">
                  <a:extLst>
                    <a:ext uri="{9D8B030D-6E8A-4147-A177-3AD203B41FA5}">
                      <a16:colId xmlns:a16="http://schemas.microsoft.com/office/drawing/2014/main" val="1482297435"/>
                    </a:ext>
                  </a:extLst>
                </a:gridCol>
                <a:gridCol w="475257">
                  <a:extLst>
                    <a:ext uri="{9D8B030D-6E8A-4147-A177-3AD203B41FA5}">
                      <a16:colId xmlns:a16="http://schemas.microsoft.com/office/drawing/2014/main" val="622159828"/>
                    </a:ext>
                  </a:extLst>
                </a:gridCol>
                <a:gridCol w="475257">
                  <a:extLst>
                    <a:ext uri="{9D8B030D-6E8A-4147-A177-3AD203B41FA5}">
                      <a16:colId xmlns:a16="http://schemas.microsoft.com/office/drawing/2014/main" val="2657984699"/>
                    </a:ext>
                  </a:extLst>
                </a:gridCol>
                <a:gridCol w="475257">
                  <a:extLst>
                    <a:ext uri="{9D8B030D-6E8A-4147-A177-3AD203B41FA5}">
                      <a16:colId xmlns:a16="http://schemas.microsoft.com/office/drawing/2014/main" val="870976393"/>
                    </a:ext>
                  </a:extLst>
                </a:gridCol>
                <a:gridCol w="475257">
                  <a:extLst>
                    <a:ext uri="{9D8B030D-6E8A-4147-A177-3AD203B41FA5}">
                      <a16:colId xmlns:a16="http://schemas.microsoft.com/office/drawing/2014/main" val="4160299645"/>
                    </a:ext>
                  </a:extLst>
                </a:gridCol>
                <a:gridCol w="475257">
                  <a:extLst>
                    <a:ext uri="{9D8B030D-6E8A-4147-A177-3AD203B41FA5}">
                      <a16:colId xmlns:a16="http://schemas.microsoft.com/office/drawing/2014/main" val="938183360"/>
                    </a:ext>
                  </a:extLst>
                </a:gridCol>
              </a:tblGrid>
              <a:tr h="42810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Long-term growth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8134"/>
                  </a:ext>
                </a:extLst>
              </a:tr>
              <a:tr h="404351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WACC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93348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138.87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140.79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142.79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144.88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81255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138.59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140.55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142.60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28072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126.29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127.83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129.42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132.79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134.57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1983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121.50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122.90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124.36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125.65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127.43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130.74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98592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123.94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125.48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90491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112.86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116.54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117.85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767966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108.96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111.18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112.34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113.55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114.79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116.08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2741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4AF0CD-8EE5-4A66-B07A-050990D06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33531"/>
              </p:ext>
            </p:extLst>
          </p:nvPr>
        </p:nvGraphicFramePr>
        <p:xfrm>
          <a:off x="4568144" y="1430448"/>
          <a:ext cx="4311403" cy="4402161"/>
        </p:xfrm>
        <a:graphic>
          <a:graphicData uri="http://schemas.openxmlformats.org/drawingml/2006/table">
            <a:tbl>
              <a:tblPr/>
              <a:tblGrid>
                <a:gridCol w="442469">
                  <a:extLst>
                    <a:ext uri="{9D8B030D-6E8A-4147-A177-3AD203B41FA5}">
                      <a16:colId xmlns:a16="http://schemas.microsoft.com/office/drawing/2014/main" val="495444347"/>
                    </a:ext>
                  </a:extLst>
                </a:gridCol>
                <a:gridCol w="470777">
                  <a:extLst>
                    <a:ext uri="{9D8B030D-6E8A-4147-A177-3AD203B41FA5}">
                      <a16:colId xmlns:a16="http://schemas.microsoft.com/office/drawing/2014/main" val="4004966554"/>
                    </a:ext>
                  </a:extLst>
                </a:gridCol>
                <a:gridCol w="485451">
                  <a:extLst>
                    <a:ext uri="{9D8B030D-6E8A-4147-A177-3AD203B41FA5}">
                      <a16:colId xmlns:a16="http://schemas.microsoft.com/office/drawing/2014/main" val="616393441"/>
                    </a:ext>
                  </a:extLst>
                </a:gridCol>
                <a:gridCol w="485451">
                  <a:extLst>
                    <a:ext uri="{9D8B030D-6E8A-4147-A177-3AD203B41FA5}">
                      <a16:colId xmlns:a16="http://schemas.microsoft.com/office/drawing/2014/main" val="1482297435"/>
                    </a:ext>
                  </a:extLst>
                </a:gridCol>
                <a:gridCol w="485451">
                  <a:extLst>
                    <a:ext uri="{9D8B030D-6E8A-4147-A177-3AD203B41FA5}">
                      <a16:colId xmlns:a16="http://schemas.microsoft.com/office/drawing/2014/main" val="622159828"/>
                    </a:ext>
                  </a:extLst>
                </a:gridCol>
                <a:gridCol w="485451">
                  <a:extLst>
                    <a:ext uri="{9D8B030D-6E8A-4147-A177-3AD203B41FA5}">
                      <a16:colId xmlns:a16="http://schemas.microsoft.com/office/drawing/2014/main" val="2657984699"/>
                    </a:ext>
                  </a:extLst>
                </a:gridCol>
                <a:gridCol w="485451">
                  <a:extLst>
                    <a:ext uri="{9D8B030D-6E8A-4147-A177-3AD203B41FA5}">
                      <a16:colId xmlns:a16="http://schemas.microsoft.com/office/drawing/2014/main" val="870976393"/>
                    </a:ext>
                  </a:extLst>
                </a:gridCol>
                <a:gridCol w="485451">
                  <a:extLst>
                    <a:ext uri="{9D8B030D-6E8A-4147-A177-3AD203B41FA5}">
                      <a16:colId xmlns:a16="http://schemas.microsoft.com/office/drawing/2014/main" val="4160299645"/>
                    </a:ext>
                  </a:extLst>
                </a:gridCol>
                <a:gridCol w="485451">
                  <a:extLst>
                    <a:ext uri="{9D8B030D-6E8A-4147-A177-3AD203B41FA5}">
                      <a16:colId xmlns:a16="http://schemas.microsoft.com/office/drawing/2014/main" val="938183360"/>
                    </a:ext>
                  </a:extLst>
                </a:gridCol>
              </a:tblGrid>
              <a:tr h="42810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Exit EBITDA Multiple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8134"/>
                  </a:ext>
                </a:extLst>
              </a:tr>
              <a:tr h="404351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WACC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12.7x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13.7x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14.7x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15.2x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93348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229.46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236.38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243.30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250.21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257.13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264.05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270.96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81255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224.89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231.65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238.41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245.18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251.94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258.71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265.47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28072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227.04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233.66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240.27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246.89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253.50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260.12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1983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216.08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222.55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229.02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235.29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241.96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248.43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254.90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98592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211.84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218.17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224.50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230.83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237.16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243.49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249.82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90491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207.70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213.90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220.09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226.28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232.48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238.67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244.86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767966"/>
                  </a:ext>
                </a:extLst>
              </a:tr>
              <a:tr h="509958">
                <a:tc vMerge="1">
                  <a:txBody>
                    <a:bodyPr/>
                    <a:lstStyle/>
                    <a:p>
                      <a:pPr algn="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203.67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209.73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221.85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227.91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233.97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240.03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274118"/>
                  </a:ext>
                </a:extLst>
              </a:tr>
            </a:tbl>
          </a:graphicData>
        </a:graphic>
      </p:graphicFrame>
      <p:sp>
        <p:nvSpPr>
          <p:cNvPr id="9" name="Google Shape;82;p2">
            <a:extLst>
              <a:ext uri="{FF2B5EF4-FFF2-40B4-BE49-F238E27FC236}">
                <a16:creationId xmlns:a16="http://schemas.microsoft.com/office/drawing/2014/main" id="{FCDD2F7C-8749-4E37-8B7A-CE7ADC5CE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159" y="908512"/>
            <a:ext cx="4114800" cy="32004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CA" sz="1200" b="1" dirty="0">
                <a:latin typeface="+mn-lt"/>
              </a:rPr>
              <a:t>Perpetuity Approach</a:t>
            </a:r>
            <a:endParaRPr sz="1200" b="1" dirty="0">
              <a:latin typeface="+mn-lt"/>
            </a:endParaRPr>
          </a:p>
        </p:txBody>
      </p:sp>
      <p:sp>
        <p:nvSpPr>
          <p:cNvPr id="10" name="Google Shape;82;p2">
            <a:extLst>
              <a:ext uri="{FF2B5EF4-FFF2-40B4-BE49-F238E27FC236}">
                <a16:creationId xmlns:a16="http://schemas.microsoft.com/office/drawing/2014/main" id="{58F2CD85-D73A-41E8-B5BC-47A7396C47A1}"/>
              </a:ext>
            </a:extLst>
          </p:cNvPr>
          <p:cNvSpPr txBox="1">
            <a:spLocks/>
          </p:cNvSpPr>
          <p:nvPr/>
        </p:nvSpPr>
        <p:spPr>
          <a:xfrm>
            <a:off x="4702905" y="908512"/>
            <a:ext cx="4114800" cy="32004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en-CA" sz="1200" b="1" dirty="0">
                <a:latin typeface="+mn-lt"/>
              </a:rPr>
              <a:t>Exit EBITDA Approach</a:t>
            </a:r>
          </a:p>
        </p:txBody>
      </p:sp>
    </p:spTree>
    <p:extLst>
      <p:ext uri="{BB962C8B-B14F-4D97-AF65-F5344CB8AC3E}">
        <p14:creationId xmlns:p14="http://schemas.microsoft.com/office/powerpoint/2010/main" val="125968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BF0BD-3D19-40EC-A852-E55538B1E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56378"/>
            <a:ext cx="8458200" cy="320040"/>
          </a:xfrm>
        </p:spPr>
        <p:txBody>
          <a:bodyPr/>
          <a:lstStyle/>
          <a:p>
            <a:r>
              <a:rPr lang="en-CA" dirty="0"/>
              <a:t>Income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C9A-772B-48AD-88EA-6639CC1F9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A54D39-5484-4E78-832B-2DB7CB8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73528"/>
              </p:ext>
            </p:extLst>
          </p:nvPr>
        </p:nvGraphicFramePr>
        <p:xfrm>
          <a:off x="342902" y="663506"/>
          <a:ext cx="8458198" cy="3688080"/>
        </p:xfrm>
        <a:graphic>
          <a:graphicData uri="http://schemas.openxmlformats.org/drawingml/2006/table">
            <a:tbl>
              <a:tblPr/>
              <a:tblGrid>
                <a:gridCol w="2387434">
                  <a:extLst>
                    <a:ext uri="{9D8B030D-6E8A-4147-A177-3AD203B41FA5}">
                      <a16:colId xmlns:a16="http://schemas.microsoft.com/office/drawing/2014/main" val="2363459162"/>
                    </a:ext>
                  </a:extLst>
                </a:gridCol>
                <a:gridCol w="750130">
                  <a:extLst>
                    <a:ext uri="{9D8B030D-6E8A-4147-A177-3AD203B41FA5}">
                      <a16:colId xmlns:a16="http://schemas.microsoft.com/office/drawing/2014/main" val="3824070024"/>
                    </a:ext>
                  </a:extLst>
                </a:gridCol>
                <a:gridCol w="771769">
                  <a:extLst>
                    <a:ext uri="{9D8B030D-6E8A-4147-A177-3AD203B41FA5}">
                      <a16:colId xmlns:a16="http://schemas.microsoft.com/office/drawing/2014/main" val="3423473526"/>
                    </a:ext>
                  </a:extLst>
                </a:gridCol>
                <a:gridCol w="750130">
                  <a:extLst>
                    <a:ext uri="{9D8B030D-6E8A-4147-A177-3AD203B41FA5}">
                      <a16:colId xmlns:a16="http://schemas.microsoft.com/office/drawing/2014/main" val="2695252204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1680918605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497666036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3084216453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2673153042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1064975135"/>
                    </a:ext>
                  </a:extLst>
                </a:gridCol>
              </a:tblGrid>
              <a:tr h="1645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Crocs Inc. ($CROX)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14521"/>
                  </a:ext>
                </a:extLst>
              </a:tr>
              <a:tr h="15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 Thousands of USD except Per Share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2021E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2022E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2023E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2024E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2025E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2026E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555272"/>
                  </a:ext>
                </a:extLst>
              </a:tr>
              <a:tr h="157077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 Months Ending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916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Income Statement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71000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743573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1,230,593.0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1,385,951.0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2,286,819.2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2,767,051.2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3,265,120.4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3,820,190.8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4,393,219.5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5,008,270.2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9007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Cost of goods sold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(613,537.0)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(636,003.0)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(914,727.7)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(1,251,286.4)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(1,296,252.8)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(1,516,615.8)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(1,730,928.5)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(1,968,250.2)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95566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617,056.0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749,948.0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1,372,091.5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1,590,764.8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1,968,867.6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2,303,575.1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2,662,291.0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3,040,020.0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534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Selling, general, &amp; admin expense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(488,407.0)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(514,753.0)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(722,634.9)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(863,320.0)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(1,008,922.2)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(1,172,798.6)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(1,353,111.6)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(1,542,547.2)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73867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Asset impairment and restructuring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(21,071.0)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(9,147.3)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5647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Income (EBIT)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128,649.0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214,124.0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640,309.4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802,444.8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959,945.4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1,130,776.5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1,309,179.4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1,497,472.8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13170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Foreign currency gains (losses)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(1,323.0)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(1,128.0)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(500.0)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(590.0)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(690.4)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(793.9)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(905.1)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38355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Interest income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601.0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215.0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1,468.9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1,777.4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2,097.3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2,453.9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2,822.0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3,217.0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35539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Interest expense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(8,636.0)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(6,742.0)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(9,431.1)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(12,901.1)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(13,364.7)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(15,636.7)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(17,846.3)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(20,293.1)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37243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Other income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510.0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698.3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1,166.5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1,341.5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1,529.3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83222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Income Before Income Taxes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119,322.0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206,979.0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632,942.5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791,666.0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949,085.0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1,118,069.8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1,294,702.6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1,481,020.9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65936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Income tax (expense) benefit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175.0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105,882.0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(145,576.8)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(197,916.5)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(237,271.2)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(279,517.5)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(323,675.7)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(370,255.2)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83125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 Income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119,497.0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312,861.0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487,365.7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593,749.5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711,813.7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838,552.4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971,027.0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1,110,765.7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42306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83857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CA" sz="10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128,649.0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214,124.0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640,309.4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802,444.8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959,945.4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1,130,776.5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1,309,179.4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1,497,472.8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03859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Depreciation &amp; amortization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24,213.0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27,619.0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49,655.9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55,375.2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65,832.6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77,597.1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89,895.7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103,232.3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65175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EBITDA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152,862.0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241,743.0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689,965.3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857,820.1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1,025,778.0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1,208,373.6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1,399,075.1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1,600,705.1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474818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Stock based compensation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14,412.0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16,361.0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26,995.7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32,664.7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38,544.4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45,096.9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51,861.5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59,122.1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97816"/>
                  </a:ext>
                </a:extLst>
              </a:tr>
              <a:tr h="14959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Adjusted EBITDA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167,274.0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258,104.0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716,960.9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890,484.8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1,064,322.3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1,253,470.6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1,450,936.6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1,659,827.2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582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81FB5A-7F56-4263-9F57-24FB01DA9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64569"/>
              </p:ext>
            </p:extLst>
          </p:nvPr>
        </p:nvGraphicFramePr>
        <p:xfrm>
          <a:off x="342901" y="4437039"/>
          <a:ext cx="4129510" cy="17910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0028">
                  <a:extLst>
                    <a:ext uri="{9D8B030D-6E8A-4147-A177-3AD203B41FA5}">
                      <a16:colId xmlns:a16="http://schemas.microsoft.com/office/drawing/2014/main" val="2192971799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3850134421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1291418127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4148871608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113318871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2054977980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3027616942"/>
                    </a:ext>
                  </a:extLst>
                </a:gridCol>
              </a:tblGrid>
              <a:tr h="333728">
                <a:tc>
                  <a:txBody>
                    <a:bodyPr/>
                    <a:lstStyle/>
                    <a:p>
                      <a:pPr marL="90000" algn="l" fontAlgn="b"/>
                      <a:r>
                        <a:rPr lang="en-CA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Assumptions</a:t>
                      </a:r>
                      <a:endParaRPr lang="en-CA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FY2021E</a:t>
                      </a:r>
                      <a:endParaRPr lang="en-CA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FY2022E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FY2023E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FY2024E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FY2025E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FY2026E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4995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Growth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8124867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Bear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0200152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Base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65.0%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21.0%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18.0%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17.0%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15.0%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14.0%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4849076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Bull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12.5%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5397090"/>
                  </a:ext>
                </a:extLst>
              </a:tr>
              <a:tr h="154010">
                <a:tc>
                  <a:txBody>
                    <a:bodyPr/>
                    <a:lstStyle/>
                    <a:p>
                      <a:pPr marL="90000" algn="l" fontAlgn="ctr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4112006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Margin 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1433975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Bear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60.8%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60.8%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61.1%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61.2%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3848243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Base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60.0%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57.5%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60.3%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60.3%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60.6%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60.7%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7332811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Bull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59.5%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57.0%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59.8%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59.8%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60.1%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60.2%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823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3C426A-B390-4D99-856D-A71D66BCB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73886"/>
              </p:ext>
            </p:extLst>
          </p:nvPr>
        </p:nvGraphicFramePr>
        <p:xfrm>
          <a:off x="4671589" y="4437039"/>
          <a:ext cx="4129510" cy="17910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0028">
                  <a:extLst>
                    <a:ext uri="{9D8B030D-6E8A-4147-A177-3AD203B41FA5}">
                      <a16:colId xmlns:a16="http://schemas.microsoft.com/office/drawing/2014/main" val="2192971799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3850134421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1291418127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4148871608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113318871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2054977980"/>
                    </a:ext>
                  </a:extLst>
                </a:gridCol>
                <a:gridCol w="503247">
                  <a:extLst>
                    <a:ext uri="{9D8B030D-6E8A-4147-A177-3AD203B41FA5}">
                      <a16:colId xmlns:a16="http://schemas.microsoft.com/office/drawing/2014/main" val="3027616942"/>
                    </a:ext>
                  </a:extLst>
                </a:gridCol>
              </a:tblGrid>
              <a:tr h="333728">
                <a:tc>
                  <a:txBody>
                    <a:bodyPr/>
                    <a:lstStyle/>
                    <a:p>
                      <a:pPr marL="90000" algn="l" fontAlgn="b"/>
                      <a:r>
                        <a:rPr lang="en-CA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Assumptions</a:t>
                      </a:r>
                      <a:endParaRPr lang="en-CA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FY2021E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FY2022E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FY2023E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FY2024E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FY2025E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FY2026E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184995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Margin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8124867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Bear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30.4%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0200152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Base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28.0%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29.0%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29.4%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29.6%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29.8%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29.9%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4849076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Bull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29.4%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5397090"/>
                  </a:ext>
                </a:extLst>
              </a:tr>
              <a:tr h="154010">
                <a:tc>
                  <a:txBody>
                    <a:bodyPr/>
                    <a:lstStyle/>
                    <a:p>
                      <a:pPr marL="90000" algn="l" fontAlgn="ctr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4112006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CapEx % of rev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1433975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Bear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3848243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Base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3.0%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3.0%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7332811"/>
                  </a:ext>
                </a:extLst>
              </a:tr>
              <a:tr h="159250">
                <a:tc>
                  <a:txBody>
                    <a:bodyPr/>
                    <a:lstStyle/>
                    <a:p>
                      <a:pPr marL="90000" algn="l" fontAlgn="ctr"/>
                      <a:r>
                        <a:rPr lang="en-CA" sz="1000" u="none" strike="noStrike" dirty="0">
                          <a:effectLst/>
                          <a:latin typeface="+mn-lt"/>
                        </a:rPr>
                        <a:t>Bull Case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2.0% 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2.0% 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0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BF0BD-3D19-40EC-A852-E55538B1E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56378"/>
            <a:ext cx="8458200" cy="320040"/>
          </a:xfrm>
        </p:spPr>
        <p:txBody>
          <a:bodyPr/>
          <a:lstStyle/>
          <a:p>
            <a:r>
              <a:rPr lang="en-CA" dirty="0"/>
              <a:t>Income Statement (2021 Reported Quarters)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C9A-772B-48AD-88EA-6639CC1F9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A54D39-5484-4E78-832B-2DB7CB8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55369"/>
              </p:ext>
            </p:extLst>
          </p:nvPr>
        </p:nvGraphicFramePr>
        <p:xfrm>
          <a:off x="352839" y="795134"/>
          <a:ext cx="8448258" cy="4185031"/>
        </p:xfrm>
        <a:graphic>
          <a:graphicData uri="http://schemas.openxmlformats.org/drawingml/2006/table">
            <a:tbl>
              <a:tblPr/>
              <a:tblGrid>
                <a:gridCol w="2619963">
                  <a:extLst>
                    <a:ext uri="{9D8B030D-6E8A-4147-A177-3AD203B41FA5}">
                      <a16:colId xmlns:a16="http://schemas.microsoft.com/office/drawing/2014/main" val="2363459162"/>
                    </a:ext>
                  </a:extLst>
                </a:gridCol>
                <a:gridCol w="823191">
                  <a:extLst>
                    <a:ext uri="{9D8B030D-6E8A-4147-A177-3AD203B41FA5}">
                      <a16:colId xmlns:a16="http://schemas.microsoft.com/office/drawing/2014/main" val="3824070024"/>
                    </a:ext>
                  </a:extLst>
                </a:gridCol>
                <a:gridCol w="846937">
                  <a:extLst>
                    <a:ext uri="{9D8B030D-6E8A-4147-A177-3AD203B41FA5}">
                      <a16:colId xmlns:a16="http://schemas.microsoft.com/office/drawing/2014/main" val="3423473526"/>
                    </a:ext>
                  </a:extLst>
                </a:gridCol>
                <a:gridCol w="823191">
                  <a:extLst>
                    <a:ext uri="{9D8B030D-6E8A-4147-A177-3AD203B41FA5}">
                      <a16:colId xmlns:a16="http://schemas.microsoft.com/office/drawing/2014/main" val="2695252204"/>
                    </a:ext>
                  </a:extLst>
                </a:gridCol>
                <a:gridCol w="833744">
                  <a:extLst>
                    <a:ext uri="{9D8B030D-6E8A-4147-A177-3AD203B41FA5}">
                      <a16:colId xmlns:a16="http://schemas.microsoft.com/office/drawing/2014/main" val="1680918605"/>
                    </a:ext>
                  </a:extLst>
                </a:gridCol>
                <a:gridCol w="833744">
                  <a:extLst>
                    <a:ext uri="{9D8B030D-6E8A-4147-A177-3AD203B41FA5}">
                      <a16:colId xmlns:a16="http://schemas.microsoft.com/office/drawing/2014/main" val="497666036"/>
                    </a:ext>
                  </a:extLst>
                </a:gridCol>
                <a:gridCol w="833744">
                  <a:extLst>
                    <a:ext uri="{9D8B030D-6E8A-4147-A177-3AD203B41FA5}">
                      <a16:colId xmlns:a16="http://schemas.microsoft.com/office/drawing/2014/main" val="2673153042"/>
                    </a:ext>
                  </a:extLst>
                </a:gridCol>
                <a:gridCol w="833744">
                  <a:extLst>
                    <a:ext uri="{9D8B030D-6E8A-4147-A177-3AD203B41FA5}">
                      <a16:colId xmlns:a16="http://schemas.microsoft.com/office/drawing/2014/main" val="1064975135"/>
                    </a:ext>
                  </a:extLst>
                </a:gridCol>
              </a:tblGrid>
              <a:tr h="2073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Crocs Inc. ($CROX)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14521"/>
                  </a:ext>
                </a:extLst>
              </a:tr>
              <a:tr h="19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 Thousands of USD except Per Share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2021 Q1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2021 Q2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2021 Q3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2021E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FY 2022E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555272"/>
                  </a:ext>
                </a:extLst>
              </a:tr>
              <a:tr h="197940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 Months Ending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03/31/2021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06/31/2022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09/31/2023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12/31/2026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916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Income Statement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71000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743573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1,230,593.0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1,385,951.0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460,098.0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640,773.0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625,919.0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2,286,819.2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2,767,051.2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9007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Cost of goods sold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(613,537.0)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(636,003.0)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(206,879.0)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(245,592.0))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(226,123.0)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(914,727.7)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(1,251,286.4)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95566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617,056.0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749,948.0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253,219.0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395,181.0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399,796.0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1,372,091.5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1,590,764.8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18534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Selling, general, &amp; admin expense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(488,407.0)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(514,753.0)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(128,533.0)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(199,859.0)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(196,723.0)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(722,634.9)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(863,320.0)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73867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Asset impairment and restructuring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(21,071.0)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(9,147.3)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5647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Income (EBIT)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128,649.0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214,124.0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124,686.0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195,322.0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203,068.0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640,309.4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802,444.8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13170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Foreign currency gains (losses)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(1,323.0)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(1,128.0)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(504.0)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(117.0)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(500.0)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38355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Interest income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601.0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215.0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1,468.9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1,777.4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35539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Interest expense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(8,636.0)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(6,742.0)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(1,623.0)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(4,712.0)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(6,486.0)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(9,431.1)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(12,901.1)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37243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Other income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31.0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510.0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698.3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83222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Income Before Income Taxes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119,322.0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206,979.0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122,588.0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190,566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197,736.0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632,942.5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791,666.0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65936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- Income tax (expense) benefit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175.0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105,882.0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24,190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128,388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(44,247.0)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(145,576.8)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(197,916.5)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83125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 Income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119,497.0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312,861.0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98,398.0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318,954.0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153,489.0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487,365.7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593,749.5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42306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83857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CA" sz="10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128,649.0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214,124.0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124,686.0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195,322.0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203,068.0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640,309.4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802,444.8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03859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+ Depreciation &amp; amortization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24,213.0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27,619.0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8,054.0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15,749.0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23,832.0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49,655.9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55,375.2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65175"/>
                  </a:ext>
                </a:extLst>
              </a:tr>
              <a:tr h="188515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EBITDA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152,862.0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241,743.0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132,740.0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211,071.0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226,900.0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689,965.3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857,820.1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4748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0C3875-A3EA-4D1B-8EF2-63B1AE6B8584}"/>
              </a:ext>
            </a:extLst>
          </p:cNvPr>
          <p:cNvSpPr txBox="1"/>
          <p:nvPr/>
        </p:nvSpPr>
        <p:spPr>
          <a:xfrm>
            <a:off x="342900" y="5478368"/>
            <a:ext cx="845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2021 YTD EBITDA currently sits at $570,711 and we have forecasted a year end EBITDA of 689,965.3</a:t>
            </a:r>
          </a:p>
          <a:p>
            <a:r>
              <a:rPr lang="en-CA" sz="1200" dirty="0"/>
              <a:t>First three quarters of revenue have already surpassed 2020 levels prompting management to up year end guidance by 3%</a:t>
            </a:r>
          </a:p>
          <a:p>
            <a:r>
              <a:rPr lang="en-CA" sz="1200" dirty="0"/>
              <a:t>2021 reported quarters show increases in gross and operating profit margin reaching closer to year end guidance forecasts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888574-0680-49C5-BE4F-A16980ACF304}"/>
              </a:ext>
            </a:extLst>
          </p:cNvPr>
          <p:cNvCxnSpPr/>
          <p:nvPr/>
        </p:nvCxnSpPr>
        <p:spPr>
          <a:xfrm>
            <a:off x="342900" y="5478367"/>
            <a:ext cx="8458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47A72B-12A7-4729-B87C-12B63C41C15B}"/>
              </a:ext>
            </a:extLst>
          </p:cNvPr>
          <p:cNvSpPr txBox="1"/>
          <p:nvPr/>
        </p:nvSpPr>
        <p:spPr>
          <a:xfrm>
            <a:off x="352839" y="5168345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Notes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30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78733E-32C9-B74A-B413-CB927D6D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Share Repurchase History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D13E-AE13-0C4F-9DA9-D29AA0F1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8D60A1-24BB-B24C-8F83-5AE974C42BDA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56504" y="4529242"/>
            <a:ext cx="8442257" cy="1057642"/>
          </a:xfrm>
        </p:spPr>
        <p:txBody>
          <a:bodyPr/>
          <a:lstStyle/>
          <a:p>
            <a:r>
              <a:rPr lang="en-US" dirty="0"/>
              <a:t>Management expects to purchase $500 million of shares in Q4 2021 as part of their accelerated share repurchase (ASR) agreement</a:t>
            </a:r>
          </a:p>
          <a:p>
            <a:r>
              <a:rPr lang="en-US" dirty="0"/>
              <a:t>The total 2021 share repurchases is expected to total $1 billion</a:t>
            </a:r>
          </a:p>
          <a:p>
            <a:r>
              <a:rPr lang="en-US" dirty="0"/>
              <a:t>Crocs will have an additional $1 billion of share repurchase authorization left for future years after the current ASR is completed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2321717E-FB2C-D343-BA29-CC70E8E42F0E}"/>
              </a:ext>
            </a:extLst>
          </p:cNvPr>
          <p:cNvSpPr txBox="1">
            <a:spLocks/>
          </p:cNvSpPr>
          <p:nvPr/>
        </p:nvSpPr>
        <p:spPr>
          <a:xfrm>
            <a:off x="342900" y="1373499"/>
            <a:ext cx="8455864" cy="23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+mn-lt"/>
              </a:rPr>
              <a:t>Share Repurchases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6D06D07-B109-774D-801B-DCA9A3DA6A40}"/>
              </a:ext>
            </a:extLst>
          </p:cNvPr>
          <p:cNvSpPr txBox="1">
            <a:spLocks/>
          </p:cNvSpPr>
          <p:nvPr/>
        </p:nvSpPr>
        <p:spPr>
          <a:xfrm>
            <a:off x="356504" y="4235835"/>
            <a:ext cx="8455864" cy="23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+mn-lt"/>
              </a:rPr>
              <a:t>Share Repurchases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F800DF9-C32F-7449-8FBA-E75353AE966E}"/>
              </a:ext>
            </a:extLst>
          </p:cNvPr>
          <p:cNvGraphicFramePr>
            <a:graphicFrameLocks/>
          </p:cNvGraphicFramePr>
          <p:nvPr/>
        </p:nvGraphicFramePr>
        <p:xfrm>
          <a:off x="342900" y="1695817"/>
          <a:ext cx="8455861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85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E02D3C-BF15-442A-BFD1-D41960C68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8" y="233672"/>
            <a:ext cx="8458200" cy="320040"/>
          </a:xfrm>
        </p:spPr>
        <p:txBody>
          <a:bodyPr/>
          <a:lstStyle/>
          <a:p>
            <a:r>
              <a:rPr lang="en-CA" dirty="0"/>
              <a:t>Executive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6A1AE-181B-4C34-97C4-A239258E7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1223601"/>
            <a:ext cx="3901109" cy="26284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CA" sz="1400" b="1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2435-AF3B-4401-92B4-377445BB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Google Shape;187;g1045f68dd13_0_9">
            <a:extLst>
              <a:ext uri="{FF2B5EF4-FFF2-40B4-BE49-F238E27FC236}">
                <a16:creationId xmlns:a16="http://schemas.microsoft.com/office/drawing/2014/main" id="{DEF0F282-D7DB-4382-89E5-AA8D34757155}"/>
              </a:ext>
            </a:extLst>
          </p:cNvPr>
          <p:cNvSpPr txBox="1">
            <a:spLocks/>
          </p:cNvSpPr>
          <p:nvPr/>
        </p:nvSpPr>
        <p:spPr>
          <a:xfrm>
            <a:off x="4472607" y="1214933"/>
            <a:ext cx="4328491" cy="27151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34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</a:rPr>
              <a:t>Valuation Football Field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82A52A9-E9EE-4B99-8E1F-5268330F9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361746"/>
              </p:ext>
            </p:extLst>
          </p:nvPr>
        </p:nvGraphicFramePr>
        <p:xfrm>
          <a:off x="4472608" y="1486447"/>
          <a:ext cx="4328489" cy="4641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E9D59B-89D1-444F-BAB8-540A5381F0E0}"/>
              </a:ext>
            </a:extLst>
          </p:cNvPr>
          <p:cNvSpPr txBox="1"/>
          <p:nvPr/>
        </p:nvSpPr>
        <p:spPr>
          <a:xfrm>
            <a:off x="342900" y="715617"/>
            <a:ext cx="8458197" cy="338554"/>
          </a:xfrm>
          <a:prstGeom prst="rect">
            <a:avLst/>
          </a:prstGeom>
          <a:noFill/>
          <a:ln w="28575">
            <a:solidFill>
              <a:srgbClr val="87D30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i="1" dirty="0"/>
              <a:t>Recommending a BUY on Crocs at a target price of $189.72 representing an upside of 16.3%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125A37-7ED6-4B5F-B51D-B639864F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06130"/>
              </p:ext>
            </p:extLst>
          </p:nvPr>
        </p:nvGraphicFramePr>
        <p:xfrm>
          <a:off x="342898" y="3865827"/>
          <a:ext cx="3901109" cy="2262210"/>
        </p:xfrm>
        <a:graphic>
          <a:graphicData uri="http://schemas.openxmlformats.org/drawingml/2006/table">
            <a:tbl>
              <a:tblPr/>
              <a:tblGrid>
                <a:gridCol w="1121378">
                  <a:extLst>
                    <a:ext uri="{9D8B030D-6E8A-4147-A177-3AD203B41FA5}">
                      <a16:colId xmlns:a16="http://schemas.microsoft.com/office/drawing/2014/main" val="2030828785"/>
                    </a:ext>
                  </a:extLst>
                </a:gridCol>
                <a:gridCol w="926577">
                  <a:extLst>
                    <a:ext uri="{9D8B030D-6E8A-4147-A177-3AD203B41FA5}">
                      <a16:colId xmlns:a16="http://schemas.microsoft.com/office/drawing/2014/main" val="3022699700"/>
                    </a:ext>
                  </a:extLst>
                </a:gridCol>
                <a:gridCol w="926577">
                  <a:extLst>
                    <a:ext uri="{9D8B030D-6E8A-4147-A177-3AD203B41FA5}">
                      <a16:colId xmlns:a16="http://schemas.microsoft.com/office/drawing/2014/main" val="3375894863"/>
                    </a:ext>
                  </a:extLst>
                </a:gridCol>
                <a:gridCol w="926577">
                  <a:extLst>
                    <a:ext uri="{9D8B030D-6E8A-4147-A177-3AD203B41FA5}">
                      <a16:colId xmlns:a16="http://schemas.microsoft.com/office/drawing/2014/main" val="2121216954"/>
                    </a:ext>
                  </a:extLst>
                </a:gridCol>
              </a:tblGrid>
              <a:tr h="22622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Implied Share Price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304246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Perpetuity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Exit 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60649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Bear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117.46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213.23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128.02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799495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3B3BFF"/>
                          </a:solidFill>
                          <a:effectLst/>
                          <a:latin typeface="+mn-lt"/>
                        </a:rPr>
                        <a:t>126.65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3B3BFF"/>
                          </a:solidFill>
                          <a:effectLst/>
                          <a:latin typeface="+mn-lt"/>
                        </a:rPr>
                        <a:t>235.29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3B3BFF"/>
                          </a:solidFill>
                          <a:effectLst/>
                          <a:latin typeface="+mn-lt"/>
                        </a:rPr>
                        <a:t>159.70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38237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Bull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134.32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259.27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187.86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91773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93266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Weighting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28556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Case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126.65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39623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Implied Price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$188.98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24324"/>
                  </a:ext>
                </a:extLst>
              </a:tr>
              <a:tr h="226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Implied Upside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1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4289"/>
                  </a:ext>
                </a:extLst>
              </a:tr>
            </a:tbl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A325090-5A81-4616-807C-AAC62C09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329796"/>
              </p:ext>
            </p:extLst>
          </p:nvPr>
        </p:nvGraphicFramePr>
        <p:xfrm>
          <a:off x="342897" y="1534973"/>
          <a:ext cx="3901109" cy="219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C7AB0E-1B16-4653-8578-76E71ABC1254}"/>
              </a:ext>
            </a:extLst>
          </p:cNvPr>
          <p:cNvCxnSpPr/>
          <p:nvPr/>
        </p:nvCxnSpPr>
        <p:spPr>
          <a:xfrm>
            <a:off x="4790664" y="3498574"/>
            <a:ext cx="4010433" cy="0"/>
          </a:xfrm>
          <a:prstGeom prst="line">
            <a:avLst/>
          </a:prstGeom>
          <a:ln w="38100">
            <a:solidFill>
              <a:srgbClr val="87D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Went to a Crocs Store and Saw Why so Many People Love the Brand">
            <a:extLst>
              <a:ext uri="{FF2B5EF4-FFF2-40B4-BE49-F238E27FC236}">
                <a16:creationId xmlns:a16="http://schemas.microsoft.com/office/drawing/2014/main" id="{4D75E023-4056-4CA2-89C2-2F0B9717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9383C-C799-441F-BA85-E43F6CF2951D}"/>
              </a:ext>
            </a:extLst>
          </p:cNvPr>
          <p:cNvSpPr/>
          <p:nvPr/>
        </p:nvSpPr>
        <p:spPr>
          <a:xfrm>
            <a:off x="2251169" y="769374"/>
            <a:ext cx="4886827" cy="790185"/>
          </a:xfrm>
          <a:prstGeom prst="roundRect">
            <a:avLst/>
          </a:prstGeom>
          <a:solidFill>
            <a:schemeClr val="bg1">
              <a:alpha val="26000"/>
            </a:schemeClr>
          </a:solidFill>
          <a:ln w="254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7A56E-5A02-457B-8299-9ED8E7339AF2}"/>
              </a:ext>
            </a:extLst>
          </p:cNvPr>
          <p:cNvSpPr/>
          <p:nvPr/>
        </p:nvSpPr>
        <p:spPr>
          <a:xfrm>
            <a:off x="2813649" y="4670455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A5D42-ACDB-4828-B8AB-96879BC012CF}"/>
              </a:ext>
            </a:extLst>
          </p:cNvPr>
          <p:cNvSpPr/>
          <p:nvPr/>
        </p:nvSpPr>
        <p:spPr>
          <a:xfrm>
            <a:off x="2815652" y="3727652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Risks and Mitigations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A655AE-F2CD-4431-9992-E79CB796DFEA}"/>
              </a:ext>
            </a:extLst>
          </p:cNvPr>
          <p:cNvSpPr/>
          <p:nvPr/>
        </p:nvSpPr>
        <p:spPr>
          <a:xfrm>
            <a:off x="2813649" y="5611738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Appendix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F1ED1-188A-4316-AAC4-1A63791306A4}"/>
              </a:ext>
            </a:extLst>
          </p:cNvPr>
          <p:cNvSpPr/>
          <p:nvPr/>
        </p:nvSpPr>
        <p:spPr>
          <a:xfrm>
            <a:off x="2815652" y="2786369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Investment Thesis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68AE43-CFA2-42B5-B259-A74B6B0C3327}"/>
              </a:ext>
            </a:extLst>
          </p:cNvPr>
          <p:cNvSpPr/>
          <p:nvPr/>
        </p:nvSpPr>
        <p:spPr>
          <a:xfrm>
            <a:off x="2813649" y="1843566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Industry Analysis</a:t>
            </a:r>
          </a:p>
        </p:txBody>
      </p:sp>
    </p:spTree>
    <p:extLst>
      <p:ext uri="{BB962C8B-B14F-4D97-AF65-F5344CB8AC3E}">
        <p14:creationId xmlns:p14="http://schemas.microsoft.com/office/powerpoint/2010/main" val="79852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Company Highlights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30400" indent="-230400" fontAlgn="base"/>
            <a:r>
              <a:rPr lang="en-CA" dirty="0"/>
              <a:t>Crocs designs, develops, manufactures, markets and distributes casual lifestyle footwear and accessories for men, women and children</a:t>
            </a:r>
          </a:p>
          <a:p>
            <a:pPr marL="230400" indent="-230400" fontAlgn="base"/>
            <a:r>
              <a:rPr lang="en-CA" dirty="0"/>
              <a:t>Footwear products include sandals, wedges, flips, slides, clogs and </a:t>
            </a:r>
            <a:r>
              <a:rPr lang="en-CA" dirty="0" err="1"/>
              <a:t>Jibbitz</a:t>
            </a:r>
            <a:r>
              <a:rPr lang="en-CA" dirty="0"/>
              <a:t> charms</a:t>
            </a:r>
          </a:p>
          <a:p>
            <a:pPr marL="230400" indent="-230400" fontAlgn="base"/>
            <a:r>
              <a:rPr lang="en-CA" dirty="0"/>
              <a:t>The company sells its products in approximately 80 countries through wholesalers, retail stores, e-commerce sites and third-party marketplaces</a:t>
            </a:r>
          </a:p>
          <a:p>
            <a:pPr marL="230400" indent="-230400" fontAlgn="base"/>
            <a:r>
              <a:rPr lang="en-CA" dirty="0"/>
              <a:t>As of December 31, 2020, Crocs had 186 outlet stores, 100 retail stores, 65 store-in-stores and 13 company-operated e-commerce sites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B3DB859-25A6-F04E-91C6-FBBEEA9B7940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71589582"/>
              </p:ext>
            </p:extLst>
          </p:nvPr>
        </p:nvGraphicFramePr>
        <p:xfrm>
          <a:off x="6739564" y="963142"/>
          <a:ext cx="2059200" cy="243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1709243866"/>
                    </a:ext>
                  </a:extLst>
                </a:gridCol>
                <a:gridCol w="621716">
                  <a:extLst>
                    <a:ext uri="{9D8B030D-6E8A-4147-A177-3AD203B41FA5}">
                      <a16:colId xmlns:a16="http://schemas.microsoft.com/office/drawing/2014/main" val="394243493"/>
                    </a:ext>
                  </a:extLst>
                </a:gridCol>
              </a:tblGrid>
              <a:tr h="426757">
                <a:tc>
                  <a:txBody>
                    <a:bodyPr/>
                    <a:lstStyle/>
                    <a:p>
                      <a:r>
                        <a:rPr lang="en-US" sz="1100" dirty="0"/>
                        <a:t>Current Share Price ($USD)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168.04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547127"/>
                  </a:ext>
                </a:extLst>
              </a:tr>
              <a:tr h="395021">
                <a:tc>
                  <a:txBody>
                    <a:bodyPr/>
                    <a:lstStyle/>
                    <a:p>
                      <a:r>
                        <a:rPr lang="en-US" sz="1100" dirty="0"/>
                        <a:t>Enterprise Value ($B)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10.34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852789"/>
                  </a:ext>
                </a:extLst>
              </a:tr>
              <a:tr h="395021">
                <a:tc>
                  <a:txBody>
                    <a:bodyPr/>
                    <a:lstStyle/>
                    <a:p>
                      <a:r>
                        <a:rPr lang="en-US" sz="1100" dirty="0"/>
                        <a:t>Market Cap ($B)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9.89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574792"/>
                  </a:ext>
                </a:extLst>
              </a:tr>
              <a:tr h="395021">
                <a:tc>
                  <a:txBody>
                    <a:bodyPr/>
                    <a:lstStyle/>
                    <a:p>
                      <a:r>
                        <a:rPr lang="en-US" sz="1100" dirty="0"/>
                        <a:t>P/E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23.29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753366"/>
                  </a:ext>
                </a:extLst>
              </a:tr>
              <a:tr h="395021">
                <a:tc>
                  <a:txBody>
                    <a:bodyPr/>
                    <a:lstStyle/>
                    <a:p>
                      <a:r>
                        <a:rPr lang="en-US" sz="1100" dirty="0"/>
                        <a:t>EV/EBITDA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13.38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209713"/>
                  </a:ext>
                </a:extLst>
              </a:tr>
              <a:tr h="426757">
                <a:tc>
                  <a:txBody>
                    <a:bodyPr/>
                    <a:lstStyle/>
                    <a:p>
                      <a:r>
                        <a:rPr lang="en-US" sz="1100" dirty="0"/>
                        <a:t>Shares Outstanding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61.5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45255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Revenue Segmentation (LTM Q2’21) and Key Figures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Regional and Channel Segmentation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Stock Performance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0A774D5-088E-5946-87B8-8E931AC62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558964"/>
              </p:ext>
            </p:extLst>
          </p:nvPr>
        </p:nvGraphicFramePr>
        <p:xfrm>
          <a:off x="342900" y="3835905"/>
          <a:ext cx="2059200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8C91983-064F-AE47-830F-65FD69745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77616"/>
              </p:ext>
            </p:extLst>
          </p:nvPr>
        </p:nvGraphicFramePr>
        <p:xfrm>
          <a:off x="2413905" y="3835905"/>
          <a:ext cx="20592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F2B5A25-C3D2-1F4D-AAAD-A623023D4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523850"/>
              </p:ext>
            </p:extLst>
          </p:nvPr>
        </p:nvGraphicFramePr>
        <p:xfrm>
          <a:off x="4680364" y="965157"/>
          <a:ext cx="20592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21E8390-6D26-FA46-9626-84CBA1595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737985"/>
              </p:ext>
            </p:extLst>
          </p:nvPr>
        </p:nvGraphicFramePr>
        <p:xfrm>
          <a:off x="4683964" y="3835905"/>
          <a:ext cx="41148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B305861-387F-4254-BBDC-5737AE1DB339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23B4D3B2-48D5-4A9D-9142-19C99DCA7273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51A5162-13EE-4C39-8395-BA769CBD6289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B7B07DBD-8B0C-4FDC-ADFC-AA988CEF4990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C6F09F92-9779-4C0B-837B-BFEE5D54FB5B}"/>
              </a:ext>
            </a:extLst>
          </p:cNvPr>
          <p:cNvSpPr/>
          <p:nvPr/>
        </p:nvSpPr>
        <p:spPr>
          <a:xfrm>
            <a:off x="6990594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72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5E554-A980-AC43-BB49-7C65D98B74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Senior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A48E4-75F2-8E42-B4A3-E942009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47B0-58ED-C64C-834A-89A675FA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2EB15-1E7C-7246-8B60-DFE65B3859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Compensation Structure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C945A6-060B-0F4C-BC15-60AC0F9DCD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Free Cash Flows since 2017</a:t>
            </a:r>
          </a:p>
        </p:txBody>
      </p:sp>
      <p:sp>
        <p:nvSpPr>
          <p:cNvPr id="16" name="Google Shape;252;g103adef74f2_0_0">
            <a:extLst>
              <a:ext uri="{FF2B5EF4-FFF2-40B4-BE49-F238E27FC236}">
                <a16:creationId xmlns:a16="http://schemas.microsoft.com/office/drawing/2014/main" id="{87368A9D-3559-BF45-BC6D-8CCA49111EB9}"/>
              </a:ext>
            </a:extLst>
          </p:cNvPr>
          <p:cNvSpPr txBox="1"/>
          <p:nvPr/>
        </p:nvSpPr>
        <p:spPr>
          <a:xfrm>
            <a:off x="1629333" y="965575"/>
            <a:ext cx="2828278" cy="16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Andrew Rees - CEO &amp; Director</a:t>
            </a:r>
            <a:endParaRPr sz="1200" b="1" dirty="0"/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Became CEO of Crocs in 2017</a:t>
            </a:r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Formerly the Managing Director of L.E.K Consulting</a:t>
            </a:r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Prior to L.E.K Consulting, held various executive positions at Reebok International</a:t>
            </a:r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Helped to build the sustainability and profitability of Reebok’s retail channel</a:t>
            </a:r>
            <a:endParaRPr sz="1200" dirty="0"/>
          </a:p>
        </p:txBody>
      </p:sp>
      <p:sp>
        <p:nvSpPr>
          <p:cNvPr id="17" name="Google Shape;253;g103adef74f2_0_0">
            <a:extLst>
              <a:ext uri="{FF2B5EF4-FFF2-40B4-BE49-F238E27FC236}">
                <a16:creationId xmlns:a16="http://schemas.microsoft.com/office/drawing/2014/main" id="{D3A60B57-694A-8D4C-9871-D43608E29743}"/>
              </a:ext>
            </a:extLst>
          </p:cNvPr>
          <p:cNvSpPr txBox="1"/>
          <p:nvPr/>
        </p:nvSpPr>
        <p:spPr>
          <a:xfrm>
            <a:off x="1629333" y="2928198"/>
            <a:ext cx="2828278" cy="13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Michelle Poole - President</a:t>
            </a:r>
            <a:endParaRPr sz="1200" b="1" dirty="0"/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President of Crocs since 2020</a:t>
            </a:r>
            <a:endParaRPr sz="1200" dirty="0"/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Held several executive roles at Crocs since 2014</a:t>
            </a:r>
            <a:endParaRPr sz="1200" dirty="0"/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Three decades of brand-building experience at Sperry Top-Sider, Timberland and Converse</a:t>
            </a:r>
            <a:endParaRPr sz="1200" dirty="0"/>
          </a:p>
        </p:txBody>
      </p:sp>
      <p:sp>
        <p:nvSpPr>
          <p:cNvPr id="18" name="Google Shape;254;g103adef74f2_0_0">
            <a:extLst>
              <a:ext uri="{FF2B5EF4-FFF2-40B4-BE49-F238E27FC236}">
                <a16:creationId xmlns:a16="http://schemas.microsoft.com/office/drawing/2014/main" id="{8D1855E2-3BAA-6540-A172-726B50830C2B}"/>
              </a:ext>
            </a:extLst>
          </p:cNvPr>
          <p:cNvSpPr txBox="1"/>
          <p:nvPr/>
        </p:nvSpPr>
        <p:spPr>
          <a:xfrm>
            <a:off x="1629333" y="4812916"/>
            <a:ext cx="2828277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Anne Mehlman - Executive VP &amp; CFO</a:t>
            </a:r>
            <a:endParaRPr sz="1200" b="1" dirty="0"/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Executive VP and CFO of Crocs since 2018</a:t>
            </a:r>
            <a:endParaRPr sz="1200" dirty="0"/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VP of Corporate Finance at Crocs from 2011-2016</a:t>
            </a:r>
            <a:endParaRPr sz="1200" dirty="0"/>
          </a:p>
          <a:p>
            <a:pPr marL="230400" lvl="0" indent="-23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Previously the CFO of </a:t>
            </a:r>
            <a:r>
              <a:rPr lang="en-US" sz="1200" dirty="0" err="1"/>
              <a:t>Zappos.com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0CFAE3-9853-3547-9C6A-29FC3963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2" y="963830"/>
            <a:ext cx="128652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59F0A84-E149-3043-A59C-C589C82F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2" y="2765447"/>
            <a:ext cx="128652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F2DABAC-2128-434E-B83C-6A23C4B7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2" y="4567065"/>
            <a:ext cx="128652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AD8EDAD-3D64-C14B-AF0B-A64704DA5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354667"/>
              </p:ext>
            </p:extLst>
          </p:nvPr>
        </p:nvGraphicFramePr>
        <p:xfrm>
          <a:off x="4680275" y="965974"/>
          <a:ext cx="20592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0222D73-1243-2B44-B1E4-2BDA537B1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194039"/>
              </p:ext>
            </p:extLst>
          </p:nvPr>
        </p:nvGraphicFramePr>
        <p:xfrm>
          <a:off x="6739564" y="960379"/>
          <a:ext cx="20592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B66EEEE-62F4-C64C-A595-3AD335C6F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20" y="3337292"/>
            <a:ext cx="3394800" cy="114153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F490683-05D7-F346-A054-8C7D528E6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23238"/>
              </p:ext>
            </p:extLst>
          </p:nvPr>
        </p:nvGraphicFramePr>
        <p:xfrm>
          <a:off x="4680275" y="3877263"/>
          <a:ext cx="4118489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2589AEE-7992-41C4-A5F6-15042158C280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CF21048-27F2-46F9-81EF-62BC41396F1C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9C805E7-0A65-45AC-BFAA-8306FDA9B114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2C49FB2-1317-433B-9180-85DDB1CB7A1B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6874BAC4-89D3-4749-B76E-E9B1CD38B7A3}"/>
              </a:ext>
            </a:extLst>
          </p:cNvPr>
          <p:cNvSpPr/>
          <p:nvPr/>
        </p:nvSpPr>
        <p:spPr>
          <a:xfrm>
            <a:off x="6987735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86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Went to a Crocs Store and Saw Why so Many People Love the Brand">
            <a:extLst>
              <a:ext uri="{FF2B5EF4-FFF2-40B4-BE49-F238E27FC236}">
                <a16:creationId xmlns:a16="http://schemas.microsoft.com/office/drawing/2014/main" id="{4D75E023-4056-4CA2-89C2-2F0B9717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B7A56E-5A02-457B-8299-9ED8E7339AF2}"/>
              </a:ext>
            </a:extLst>
          </p:cNvPr>
          <p:cNvSpPr/>
          <p:nvPr/>
        </p:nvSpPr>
        <p:spPr>
          <a:xfrm>
            <a:off x="2813649" y="4670455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6A5D42-ACDB-4828-B8AB-96879BC012CF}"/>
              </a:ext>
            </a:extLst>
          </p:cNvPr>
          <p:cNvSpPr/>
          <p:nvPr/>
        </p:nvSpPr>
        <p:spPr>
          <a:xfrm>
            <a:off x="2815652" y="3727652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Risks and Mitigations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A655AE-F2CD-4431-9992-E79CB796DFEA}"/>
              </a:ext>
            </a:extLst>
          </p:cNvPr>
          <p:cNvSpPr/>
          <p:nvPr/>
        </p:nvSpPr>
        <p:spPr>
          <a:xfrm>
            <a:off x="2813649" y="5611738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Appendix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F1ED1-188A-4316-AAC4-1A63791306A4}"/>
              </a:ext>
            </a:extLst>
          </p:cNvPr>
          <p:cNvSpPr/>
          <p:nvPr/>
        </p:nvSpPr>
        <p:spPr>
          <a:xfrm>
            <a:off x="2815652" y="2786369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Investment Thesis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68AE43-CFA2-42B5-B259-A74B6B0C3327}"/>
              </a:ext>
            </a:extLst>
          </p:cNvPr>
          <p:cNvSpPr/>
          <p:nvPr/>
        </p:nvSpPr>
        <p:spPr>
          <a:xfrm>
            <a:off x="2813646" y="713558"/>
            <a:ext cx="3761869" cy="6022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41D88-8273-4D3C-8142-7A6651DCFC71}"/>
              </a:ext>
            </a:extLst>
          </p:cNvPr>
          <p:cNvSpPr/>
          <p:nvPr/>
        </p:nvSpPr>
        <p:spPr>
          <a:xfrm>
            <a:off x="2251168" y="1655601"/>
            <a:ext cx="4886827" cy="790185"/>
          </a:xfrm>
          <a:prstGeom prst="roundRect">
            <a:avLst/>
          </a:prstGeom>
          <a:solidFill>
            <a:schemeClr val="bg1">
              <a:alpha val="26000"/>
            </a:schemeClr>
          </a:solidFill>
          <a:ln w="254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Industry Analysis</a:t>
            </a:r>
          </a:p>
        </p:txBody>
      </p:sp>
    </p:spTree>
    <p:extLst>
      <p:ext uri="{BB962C8B-B14F-4D97-AF65-F5344CB8AC3E}">
        <p14:creationId xmlns:p14="http://schemas.microsoft.com/office/powerpoint/2010/main" val="10338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B99E74-6825-7341-BFAE-3A239C09B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899" y="684530"/>
            <a:ext cx="4114800" cy="225596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Footwear Industry Market Share and Outlook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37BF4-C2CB-CA43-B8AC-130A974D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Industry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58734-AF73-2143-9DFC-69318050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64797"/>
            <a:ext cx="4114800" cy="2423160"/>
          </a:xfrm>
        </p:spPr>
        <p:txBody>
          <a:bodyPr anchor="ctr"/>
          <a:lstStyle/>
          <a:p>
            <a:pPr marL="230400" indent="-230400">
              <a:buSzPts val="1400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</a:rPr>
              <a:t>Crocs has a 20% market share in the $6 billion global clogs industry that has outpaced casual footwear growth</a:t>
            </a:r>
          </a:p>
          <a:p>
            <a:pPr marL="230400" indent="-230400">
              <a:buSzPts val="1400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</a:rPr>
              <a:t>Economic recovery from COVID-19, increased consumer spending and growth in global footwear demand is favorable towards Crocs’ future growth</a:t>
            </a:r>
          </a:p>
          <a:p>
            <a:pPr marL="230400" indent="-230400">
              <a:buSzPts val="1400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</a:rPr>
              <a:t>China is the 2</a:t>
            </a:r>
            <a:r>
              <a:rPr lang="en-US" baseline="30000" dirty="0">
                <a:solidFill>
                  <a:srgbClr val="202124"/>
                </a:solidFill>
                <a:highlight>
                  <a:srgbClr val="FFFFFF"/>
                </a:highlight>
              </a:rPr>
              <a:t>nd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</a:rPr>
              <a:t> largest footwear market in the world, contributing about 20% of global footwear revenues</a:t>
            </a:r>
          </a:p>
          <a:p>
            <a:pPr marL="230400" indent="-230400">
              <a:buSzPts val="1400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</a:rPr>
              <a:t>China’s footwear industry is expected to grow at a CAGR of 16% from 2021-2025, as increased wages, overall buying power and population will support footwear demand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D311-5A5E-2645-B978-07030093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6437D-2C2C-2543-9B76-72BC615B9C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3964" y="3547476"/>
            <a:ext cx="4114800" cy="233757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U.S. Footwear Revenue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DE325F0-7619-B646-ADD5-1AB2211934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2901" y="3547476"/>
            <a:ext cx="4114800" cy="233757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China Footwear Revenue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016BD65-F0C2-C94F-AFF6-8407224AE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297545"/>
              </p:ext>
            </p:extLst>
          </p:nvPr>
        </p:nvGraphicFramePr>
        <p:xfrm>
          <a:off x="4683965" y="944216"/>
          <a:ext cx="4114798" cy="244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3A36CC5-6090-2A47-BD70-12570CEF8485}"/>
              </a:ext>
            </a:extLst>
          </p:cNvPr>
          <p:cNvSpPr txBox="1">
            <a:spLocks/>
          </p:cNvSpPr>
          <p:nvPr/>
        </p:nvSpPr>
        <p:spPr>
          <a:xfrm>
            <a:off x="4683964" y="684530"/>
            <a:ext cx="4114800" cy="2255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+mn-lt"/>
              </a:rPr>
              <a:t>U.S. Footwear Market Segmentation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C1DB820-4356-4474-8F17-A1A6020EFA58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0600F05-A990-4EE9-AA9B-3FB4435F3866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DBA6030-EBC2-4F21-8D26-58141940E6DC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81A8749-9B3A-4971-B00D-EB08DE730BC0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B6D19CB-4534-4808-9118-6D22B00D7F85}"/>
              </a:ext>
            </a:extLst>
          </p:cNvPr>
          <p:cNvSpPr/>
          <p:nvPr/>
        </p:nvSpPr>
        <p:spPr>
          <a:xfrm>
            <a:off x="6982048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AD78F75-EB4B-3A41-9E59-36C00809A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550237"/>
              </p:ext>
            </p:extLst>
          </p:nvPr>
        </p:nvGraphicFramePr>
        <p:xfrm>
          <a:off x="4683962" y="3781232"/>
          <a:ext cx="4114800" cy="247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FD8C17A-C3B0-1A4D-816A-2ACB29647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412581"/>
              </p:ext>
            </p:extLst>
          </p:nvPr>
        </p:nvGraphicFramePr>
        <p:xfrm>
          <a:off x="342899" y="3789723"/>
          <a:ext cx="4114800" cy="2414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880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D5BACF-FB02-C549-B6D3-5AEF773C53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b="1" dirty="0">
                <a:latin typeface="+mn-lt"/>
              </a:rPr>
              <a:t>Gross Margin % Excellence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59CA9-7C51-984E-8C40-DCE73C1C6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85991"/>
            <a:ext cx="8458200" cy="512943"/>
          </a:xfrm>
        </p:spPr>
        <p:txBody>
          <a:bodyPr/>
          <a:lstStyle/>
          <a:p>
            <a:r>
              <a:rPr lang="en-US" dirty="0"/>
              <a:t>Competitive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E78E-6823-6545-A273-A4CB538D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EF5F-1A7C-4F9F-8B19-9C38D25D8F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E39410-6DCB-5547-9655-A8C3C769A0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b="1" dirty="0">
                <a:latin typeface="+mn-lt"/>
              </a:rPr>
              <a:t>Consistent Decline in SG&amp;A Margin 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04F38A-444B-314E-88A7-84E4021428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b="1">
                <a:latin typeface="+mn-lt"/>
              </a:rPr>
              <a:t>Strong </a:t>
            </a:r>
            <a:r>
              <a:rPr lang="en-US" b="1" dirty="0">
                <a:latin typeface="+mn-lt"/>
              </a:rPr>
              <a:t>Interest Coverage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C46F91-C0C4-5640-B318-08089B441D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CA" b="1" dirty="0">
                <a:latin typeface="+mn-lt"/>
              </a:rPr>
              <a:t>Fast Cash Conversion Cycle</a:t>
            </a:r>
            <a:endParaRPr lang="en-CA" b="1" dirty="0">
              <a:effectLst/>
              <a:latin typeface="+mn-lt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27E9555-B3C1-4CF7-AE69-CCC18D759742}"/>
              </a:ext>
            </a:extLst>
          </p:cNvPr>
          <p:cNvSpPr/>
          <p:nvPr/>
        </p:nvSpPr>
        <p:spPr>
          <a:xfrm>
            <a:off x="356505" y="6457523"/>
            <a:ext cx="1733822" cy="272251"/>
          </a:xfrm>
          <a:prstGeom prst="chevron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1FE903A-AB2D-4027-BC26-2F08E15098F1}"/>
              </a:ext>
            </a:extLst>
          </p:cNvPr>
          <p:cNvSpPr/>
          <p:nvPr/>
        </p:nvSpPr>
        <p:spPr>
          <a:xfrm>
            <a:off x="2011491" y="6449033"/>
            <a:ext cx="1733822" cy="28074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Industry Analysis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93837C20-1CD3-403A-AE28-0CDCEDF09758}"/>
              </a:ext>
            </a:extLst>
          </p:cNvPr>
          <p:cNvSpPr/>
          <p:nvPr/>
        </p:nvSpPr>
        <p:spPr>
          <a:xfrm>
            <a:off x="3670239" y="6449033"/>
            <a:ext cx="1728450" cy="28074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Investment Thesis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1580975-131A-4E57-BFA4-A4D1F63EFD34}"/>
              </a:ext>
            </a:extLst>
          </p:cNvPr>
          <p:cNvSpPr/>
          <p:nvPr/>
        </p:nvSpPr>
        <p:spPr>
          <a:xfrm>
            <a:off x="5328987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Risks &amp; Mitigants 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C04D44E-DBD6-414A-9F58-5D6B8A4CD342}"/>
              </a:ext>
            </a:extLst>
          </p:cNvPr>
          <p:cNvSpPr/>
          <p:nvPr/>
        </p:nvSpPr>
        <p:spPr>
          <a:xfrm>
            <a:off x="6979926" y="6446312"/>
            <a:ext cx="1728450" cy="272252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Valuation</a:t>
            </a:r>
            <a:r>
              <a:rPr lang="en-CA" sz="1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279E5F6-05F6-2D41-BA02-097E51B12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805766"/>
              </p:ext>
            </p:extLst>
          </p:nvPr>
        </p:nvGraphicFramePr>
        <p:xfrm>
          <a:off x="342900" y="909740"/>
          <a:ext cx="4114800" cy="246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B77621D-19BF-5648-B82E-1813B4BBA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826091"/>
              </p:ext>
            </p:extLst>
          </p:nvPr>
        </p:nvGraphicFramePr>
        <p:xfrm>
          <a:off x="4683964" y="894850"/>
          <a:ext cx="4114800" cy="2484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081EA08-02E3-0848-950D-7419F66AB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148158"/>
              </p:ext>
            </p:extLst>
          </p:nvPr>
        </p:nvGraphicFramePr>
        <p:xfrm>
          <a:off x="4672694" y="3777810"/>
          <a:ext cx="41148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3A7B40A-4658-4943-BDEA-45926202B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648099"/>
              </p:ext>
            </p:extLst>
          </p:nvPr>
        </p:nvGraphicFramePr>
        <p:xfrm>
          <a:off x="342900" y="3777811"/>
          <a:ext cx="4114800" cy="24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7949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3476</Words>
  <Application>Microsoft Office PowerPoint</Application>
  <PresentationFormat>On-screen Show (4:3)</PresentationFormat>
  <Paragraphs>1370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Trebuchet MS</vt:lpstr>
      <vt:lpstr>Office Theme</vt:lpstr>
      <vt:lpstr>PowerPoint Presentation</vt:lpstr>
      <vt:lpstr>Table of Contents</vt:lpstr>
      <vt:lpstr>Executive Summary</vt:lpstr>
      <vt:lpstr>PowerPoint Presentation</vt:lpstr>
      <vt:lpstr>Company Overview</vt:lpstr>
      <vt:lpstr>Management</vt:lpstr>
      <vt:lpstr>PowerPoint Presentation</vt:lpstr>
      <vt:lpstr>Industry Analysis</vt:lpstr>
      <vt:lpstr>Competitive Analysis</vt:lpstr>
      <vt:lpstr>PowerPoint Presentation</vt:lpstr>
      <vt:lpstr>Investment Thesis I – Penetration into Asia</vt:lpstr>
      <vt:lpstr>Investment Thesis II – Sandals Opportunity</vt:lpstr>
      <vt:lpstr>Investment Thesis III – Flagship Products and Innovation</vt:lpstr>
      <vt:lpstr>PowerPoint Presentation</vt:lpstr>
      <vt:lpstr>Risks and Mitigations</vt:lpstr>
      <vt:lpstr>PowerPoint Presentation</vt:lpstr>
      <vt:lpstr>Valuation</vt:lpstr>
      <vt:lpstr>Valuation</vt:lpstr>
      <vt:lpstr>Valuation Summary</vt:lpstr>
      <vt:lpstr>PowerPoint Presentation</vt:lpstr>
      <vt:lpstr>Sensitivity</vt:lpstr>
      <vt:lpstr>Income Statement</vt:lpstr>
      <vt:lpstr>Income Statement (2021 Reported Quarters)</vt:lpstr>
      <vt:lpstr>Share Repurchase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Ryerson Investment Group</dc:title>
  <dc:creator>Dalton Austin</dc:creator>
  <cp:lastModifiedBy>Joshua DeSousa</cp:lastModifiedBy>
  <cp:revision>159</cp:revision>
  <dcterms:created xsi:type="dcterms:W3CDTF">2021-10-19T22:37:23Z</dcterms:created>
  <dcterms:modified xsi:type="dcterms:W3CDTF">2025-05-21T03:02:27Z</dcterms:modified>
</cp:coreProperties>
</file>