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95" r:id="rId2"/>
    <p:sldId id="275" r:id="rId3"/>
    <p:sldId id="258" r:id="rId4"/>
    <p:sldId id="256" r:id="rId5"/>
    <p:sldId id="262" r:id="rId6"/>
    <p:sldId id="277" r:id="rId7"/>
    <p:sldId id="303" r:id="rId8"/>
    <p:sldId id="304" r:id="rId9"/>
    <p:sldId id="305" r:id="rId10"/>
    <p:sldId id="269" r:id="rId11"/>
    <p:sldId id="278" r:id="rId12"/>
    <p:sldId id="270" r:id="rId13"/>
    <p:sldId id="302" r:id="rId14"/>
    <p:sldId id="297" r:id="rId15"/>
    <p:sldId id="299" r:id="rId16"/>
    <p:sldId id="298" r:id="rId17"/>
    <p:sldId id="300" r:id="rId18"/>
    <p:sldId id="279" r:id="rId19"/>
    <p:sldId id="301" r:id="rId20"/>
    <p:sldId id="306" r:id="rId21"/>
    <p:sldId id="31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276" r:id="rId30"/>
    <p:sldId id="294" r:id="rId31"/>
    <p:sldId id="280" r:id="rId32"/>
    <p:sldId id="267" r:id="rId33"/>
    <p:sldId id="319" r:id="rId34"/>
    <p:sldId id="318" r:id="rId35"/>
    <p:sldId id="261" r:id="rId36"/>
    <p:sldId id="320" r:id="rId37"/>
    <p:sldId id="321" r:id="rId38"/>
    <p:sldId id="322" r:id="rId39"/>
    <p:sldId id="323" r:id="rId40"/>
    <p:sldId id="325" r:id="rId41"/>
    <p:sldId id="331" r:id="rId42"/>
    <p:sldId id="329" r:id="rId43"/>
    <p:sldId id="332" r:id="rId44"/>
    <p:sldId id="330" r:id="rId45"/>
    <p:sldId id="328" r:id="rId46"/>
    <p:sldId id="324" r:id="rId47"/>
    <p:sldId id="326" r:id="rId48"/>
    <p:sldId id="327" r:id="rId49"/>
    <p:sldId id="281" r:id="rId50"/>
    <p:sldId id="292" r:id="rId51"/>
    <p:sldId id="283" r:id="rId52"/>
    <p:sldId id="274" r:id="rId53"/>
    <p:sldId id="317" r:id="rId54"/>
    <p:sldId id="282" r:id="rId55"/>
    <p:sldId id="259" r:id="rId56"/>
    <p:sldId id="285" r:id="rId57"/>
    <p:sldId id="286" r:id="rId58"/>
    <p:sldId id="287" r:id="rId59"/>
    <p:sldId id="288" r:id="rId60"/>
    <p:sldId id="257" r:id="rId61"/>
    <p:sldId id="289" r:id="rId62"/>
    <p:sldId id="271" r:id="rId63"/>
    <p:sldId id="291" r:id="rId64"/>
    <p:sldId id="284" r:id="rId65"/>
    <p:sldId id="290" r:id="rId66"/>
    <p:sldId id="273" r:id="rId67"/>
    <p:sldId id="293" r:id="rId68"/>
    <p:sldId id="265" r:id="rId69"/>
    <p:sldId id="26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1"/>
    <p:restoredTop sz="86347"/>
  </p:normalViewPr>
  <p:slideViewPr>
    <p:cSldViewPr snapToGrid="0" snapToObjects="1">
      <p:cViewPr varScale="1">
        <p:scale>
          <a:sx n="103" d="100"/>
          <a:sy n="103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135F5-1E49-D54A-A6FB-3E6D1F12E10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622-9478-9143-A4F4-B72A582F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at Kiln Farm with a prototype J Ultimate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sportdisc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by Jana Michaud)”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webbox.lafayette.edu</a:t>
            </a:r>
            <a:r>
              <a:rPr lang="en-US" dirty="0" smtClean="0"/>
              <a:t>/~</a:t>
            </a:r>
            <a:r>
              <a:rPr lang="en-US" dirty="0" err="1" smtClean="0"/>
              <a:t>reiterc</a:t>
            </a:r>
            <a:r>
              <a:rPr lang="en-US" dirty="0" smtClean="0"/>
              <a:t>/j/</a:t>
            </a:r>
            <a:r>
              <a:rPr lang="en-US" dirty="0" err="1" smtClean="0"/>
              <a:t>ke_iverson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6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monadic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0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3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8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dyadic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2p1: 2*pi^1</a:t>
            </a:r>
          </a:p>
          <a:p>
            <a:r>
              <a:rPr lang="en-US" dirty="0" smtClean="0"/>
              <a:t>2p5:</a:t>
            </a:r>
            <a:r>
              <a:rPr lang="en-US" baseline="0" dirty="0" smtClean="0"/>
              <a:t> 2*pi^5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&gt;:</a:t>
            </a:r>
            <a:r>
              <a:rPr lang="en-US" baseline="0" dirty="0" smtClean="0"/>
              <a:t> intentionally not described ahead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6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“-n=: #y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dirty="0" smtClean="0"/>
              <a:t> n-1” means: from (first let n=4) -4 to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8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3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Loopless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6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7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in J: 4+5+2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Relationship Id="rId9" Type="http://schemas.openxmlformats.org/officeDocument/2006/relationships/image" Target="../media/image20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Relationship Id="rId9" Type="http://schemas.openxmlformats.org/officeDocument/2006/relationships/image" Target="../media/image20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Relationship Id="rId6" Type="http://schemas.openxmlformats.org/officeDocument/2006/relationships/image" Target="../media/image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5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13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Relationship Id="rId8" Type="http://schemas.openxmlformats.org/officeDocument/2006/relationships/image" Target="../media/image13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do not need to trouble yourself with the distinction between integers, floats, and complex numbers.  If </a:t>
            </a:r>
            <a:r>
              <a:rPr lang="en-US" sz="3600" dirty="0" smtClean="0">
                <a:solidFill>
                  <a:schemeClr val="bg1"/>
                </a:solidFill>
              </a:rPr>
              <a:t>it’s </a:t>
            </a:r>
            <a:r>
              <a:rPr lang="en-US" sz="3600" dirty="0">
                <a:solidFill>
                  <a:schemeClr val="bg1"/>
                </a:solidFill>
              </a:rPr>
              <a:t>a number, J will handle it properly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Evaluation Rules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100" y="1770927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Forget the table of operator precedence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2*4+5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2+4*5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(2*4)+5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endParaRPr lang="en-US" sz="36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RTL Evaluation: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600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5" y="619641"/>
            <a:ext cx="3657600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599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5" y="619641"/>
            <a:ext cx="3657599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599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1"/>
            <a:ext cx="3644304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1"/>
            <a:ext cx="3644304" cy="54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Monads &amp; Dyads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2"/>
            <a:ext cx="3644304" cy="54839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95070" y="3484605"/>
            <a:ext cx="185352" cy="64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59891" y="4127712"/>
            <a:ext cx="14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right </a:t>
            </a:r>
            <a:r>
              <a:rPr lang="en-US" dirty="0" err="1" smtClean="0"/>
              <a:t>arg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086335" y="4115911"/>
            <a:ext cx="267730" cy="406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7032" y="4522573"/>
            <a:ext cx="15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left </a:t>
            </a:r>
            <a:r>
              <a:rPr lang="en-US" dirty="0" err="1" smtClean="0"/>
              <a:t>arg</a:t>
            </a:r>
            <a:r>
              <a:rPr lang="en-US" dirty="0" smtClean="0"/>
              <a:t>,</a:t>
            </a:r>
          </a:p>
          <a:p>
            <a:r>
              <a:rPr lang="en-US" dirty="0" smtClean="0"/>
              <a:t>y is right </a:t>
            </a:r>
            <a:r>
              <a:rPr lang="en-US" dirty="0" err="1" smtClean="0"/>
              <a:t>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42975"/>
            <a:ext cx="7753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9:00-9:30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9:30-9:40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9:40-10:10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10:10-10:20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10:20-10:50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10:50-11:00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11:00-11:30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11:30-11:40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11:40-12:10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12:10-12:20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12:20-1:00</a:t>
            </a:r>
            <a:endParaRPr lang="en-US" sz="2800" b="1" dirty="0">
              <a:solidFill>
                <a:schemeClr val="bg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the arithmetic mean of 4 and 7.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three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80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6"/>
            <a:ext cx="944879" cy="141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6"/>
            <a:ext cx="944879" cy="1416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9" cy="1416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5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9" cy="1416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28" y="5006475"/>
            <a:ext cx="944878" cy="14166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6488" y="513079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48" y="5006475"/>
            <a:ext cx="944878" cy="14166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59608" y="513079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the arithmetic mean of 4 and 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8" y="2294377"/>
            <a:ext cx="944880" cy="141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294376"/>
            <a:ext cx="944879" cy="1416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00" y="2294376"/>
            <a:ext cx="944879" cy="141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74" y="2294375"/>
            <a:ext cx="944879" cy="1416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25" y="2294374"/>
            <a:ext cx="944879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8" y="2294379"/>
            <a:ext cx="944878" cy="14166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3" y="2294376"/>
            <a:ext cx="944878" cy="14166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9" y="3848855"/>
            <a:ext cx="944879" cy="14166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8" y="3848855"/>
            <a:ext cx="944879" cy="1416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7" y="3848854"/>
            <a:ext cx="944879" cy="14166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0" y="3848854"/>
            <a:ext cx="944880" cy="1416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2" y="3848854"/>
            <a:ext cx="944879" cy="14166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97" y="3848852"/>
            <a:ext cx="944879" cy="14166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8" y="5386308"/>
            <a:ext cx="944878" cy="14166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7" y="5386306"/>
            <a:ext cx="944880" cy="14166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6" y="5386306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5386305"/>
            <a:ext cx="944879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3" y="5386304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73" y="5386304"/>
            <a:ext cx="944879" cy="14166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24" y="5386302"/>
            <a:ext cx="944879" cy="14166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885" y="5386302"/>
            <a:ext cx="944879" cy="141667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6" y="5386302"/>
            <a:ext cx="944879" cy="14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19641"/>
            <a:ext cx="3644304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8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8"/>
            <a:ext cx="3644304" cy="54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9"/>
            <a:ext cx="3644303" cy="54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8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8"/>
            <a:ext cx="3644303" cy="54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3"/>
            <a:ext cx="3657597" cy="548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9"/>
            <a:ext cx="3644302" cy="54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whether a number, say 8, is even (gives 1 if even, 0 otherwise).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four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79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7"/>
            <a:ext cx="944879" cy="1416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2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7"/>
            <a:ext cx="944879" cy="1416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8" cy="1416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8" cy="1416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33" y="5014571"/>
            <a:ext cx="944878" cy="1416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04793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2" y="5014571"/>
            <a:ext cx="944877" cy="14166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62612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4" y="5014570"/>
            <a:ext cx="944878" cy="14166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24354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66" y="5014570"/>
            <a:ext cx="944877" cy="14166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03226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Compute whether a number, say 8, is even (gives 1 if even, 0 otherwise</a:t>
            </a:r>
            <a:r>
              <a:rPr lang="en-US" sz="2800" b="1" dirty="0" smtClean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69" y="2909808"/>
            <a:ext cx="944879" cy="141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2" y="2909808"/>
            <a:ext cx="944879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21" y="2909808"/>
            <a:ext cx="944879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" y="2909810"/>
            <a:ext cx="944878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4" y="2909807"/>
            <a:ext cx="944878" cy="14166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69" y="4674712"/>
            <a:ext cx="944879" cy="14166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2" y="4674711"/>
            <a:ext cx="944878" cy="141667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21" y="4674711"/>
            <a:ext cx="944878" cy="14166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" y="4674713"/>
            <a:ext cx="944877" cy="14166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4" y="4674710"/>
            <a:ext cx="944877" cy="14166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8" y="2909809"/>
            <a:ext cx="944879" cy="14166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61" y="2909808"/>
            <a:ext cx="944879" cy="14166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10" y="2909808"/>
            <a:ext cx="944879" cy="14166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08" y="2909810"/>
            <a:ext cx="944877" cy="14166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23" y="2909807"/>
            <a:ext cx="944878" cy="14166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06" y="4687062"/>
            <a:ext cx="944878" cy="141667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09" y="4687061"/>
            <a:ext cx="944879" cy="141667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8" y="4687061"/>
            <a:ext cx="944879" cy="141667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71" y="4687060"/>
            <a:ext cx="944878" cy="14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>
            <a:off x="3508375" y="-22674"/>
            <a:ext cx="5175250" cy="68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Try not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to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reinvent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the rut</a:t>
            </a:r>
          </a:p>
        </p:txBody>
      </p:sp>
    </p:spTree>
    <p:extLst>
      <p:ext uri="{BB962C8B-B14F-4D97-AF65-F5344CB8AC3E}">
        <p14:creationId xmlns:p14="http://schemas.microsoft.com/office/powerpoint/2010/main" val="6450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Arrays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Any variable can be an array.  As for what the type and dimensioning is: you assigned the variable, didn't you?  It contains whatever you put into it, a number, a string, an array, a structure...  J will remember.  If your program logic requires you to find out the current attributes of a variable, J can tell you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7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a =: 5 3 7 9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5 3 7 9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#a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s =: 'hello'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#s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Variable assignment and array size: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9" y="2152891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J, every operator has a loop built in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3 + 4 5 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5 7 9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+ 4 5 6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5 6 7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+ 4 5 6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|length 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   </a:t>
            </a:r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   +4 5 6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872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Automatic element-by-element operations: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7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576924"/>
            <a:ext cx="9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i.4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0 1 2 3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3+i.4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3 4 5 6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0 0 0 1 1 1 2 2 2 3 3 3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#3#i.4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3##i.4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4 4 4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58" y="0"/>
            <a:ext cx="890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39540"/>
            <a:ext cx="3657596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502783"/>
            <a:ext cx="9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?5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?0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0.654682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?5 2 3 6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3 1 0 4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3?7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1 4 2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four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79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7"/>
            <a:ext cx="944878" cy="1416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7"/>
            <a:ext cx="944878" cy="1416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8" cy="1416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8" cy="14166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5014571"/>
            <a:ext cx="944877" cy="1416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5214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2" y="5014572"/>
            <a:ext cx="944877" cy="14166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95962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73" y="5014570"/>
            <a:ext cx="944877" cy="14166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0633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6" y="2996307"/>
            <a:ext cx="944879" cy="141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21" y="2996305"/>
            <a:ext cx="944878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18" y="2996306"/>
            <a:ext cx="944878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6" y="2996308"/>
            <a:ext cx="944877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24" y="2996305"/>
            <a:ext cx="944877" cy="14166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2996307"/>
            <a:ext cx="944876" cy="14166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70" y="2996306"/>
            <a:ext cx="944876" cy="14166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60" y="4841577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70" y="4841576"/>
            <a:ext cx="944878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4" y="4841578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6" y="4841578"/>
            <a:ext cx="944877" cy="1416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66" y="4841578"/>
            <a:ext cx="944877" cy="14166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4841574"/>
            <a:ext cx="944876" cy="14166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70" y="4841573"/>
            <a:ext cx="944876" cy="14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6" y="2996307"/>
            <a:ext cx="944879" cy="141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2" y="2996306"/>
            <a:ext cx="944878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18" y="2996306"/>
            <a:ext cx="944878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6" y="2996308"/>
            <a:ext cx="944877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17" y="2996305"/>
            <a:ext cx="944877" cy="14166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68" y="2996306"/>
            <a:ext cx="944877" cy="14166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19" y="2996306"/>
            <a:ext cx="944876" cy="14166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0" y="2996305"/>
            <a:ext cx="944876" cy="14166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60" y="4841577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2" y="4841581"/>
            <a:ext cx="944878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4" y="4841578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6" y="4841578"/>
            <a:ext cx="944877" cy="1416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17" y="4841580"/>
            <a:ext cx="944877" cy="14166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68" y="4841581"/>
            <a:ext cx="944877" cy="14166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19" y="4841581"/>
            <a:ext cx="944876" cy="14166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0" y="4841580"/>
            <a:ext cx="944876" cy="14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39540"/>
            <a:ext cx="3631055" cy="544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1009410"/>
            <a:ext cx="995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(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i.3) 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a-DK" sz="36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3600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       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(i.3)(i.5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i.3),(i.5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1 2 0 1 2 3 4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6" y="639540"/>
            <a:ext cx="3617855" cy="544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6" y="649435"/>
            <a:ext cx="3617855" cy="5424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6" y="639540"/>
            <a:ext cx="3657595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Adverbs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Leaping head first into the stream of consciousness is good for your balance</a:t>
            </a:r>
          </a:p>
        </p:txBody>
      </p:sp>
    </p:spTree>
    <p:extLst>
      <p:ext uri="{BB962C8B-B14F-4D97-AF65-F5344CB8AC3E}">
        <p14:creationId xmlns:p14="http://schemas.microsoft.com/office/powerpoint/2010/main" val="16867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noun holds data; a verb operates on one or two nouns to produce a result which is a noun; an adverb operates on one noun or verb to produce a derived entity; a conjunction operates on two nouns or verbs to produce a derived entity. 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Never put a seat belt around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13980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Atoms, Lists,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Tables, et al.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Rank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560" y="1956121"/>
            <a:ext cx="9190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rank of a noun is the count of its axes. An atom has rank 0, a list rank 1, a table rank 2, and an array with 5 axes has rank 5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Primer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18222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If you’re lucky enough to experience </a:t>
            </a:r>
            <a:r>
              <a:rPr lang="en-US" sz="5400" cap="all">
                <a:solidFill>
                  <a:schemeClr val="bg1"/>
                </a:solidFill>
                <a:latin typeface="Arial Black" charset="0"/>
              </a:rPr>
              <a:t>a </a:t>
            </a:r>
            <a:r>
              <a:rPr lang="en-US" sz="5400" cap="all" smtClean="0">
                <a:solidFill>
                  <a:schemeClr val="bg1"/>
                </a:solidFill>
                <a:latin typeface="Arial Black" charset="0"/>
              </a:rPr>
              <a:t>miracle,</a:t>
            </a:r>
          </a:p>
          <a:p>
            <a:pPr algn="ctr"/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try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not to micro manage it</a:t>
            </a:r>
          </a:p>
        </p:txBody>
      </p:sp>
    </p:spTree>
    <p:extLst>
      <p:ext uri="{BB962C8B-B14F-4D97-AF65-F5344CB8AC3E}">
        <p14:creationId xmlns:p14="http://schemas.microsoft.com/office/powerpoint/2010/main" val="1506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Recursion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2686929"/>
            <a:ext cx="10424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 smtClean="0">
                <a:solidFill>
                  <a:schemeClr val="bg1"/>
                </a:solidFill>
                <a:latin typeface="Arial Black" charset="0"/>
              </a:rPr>
              <a:t>Devalue having</a:t>
            </a:r>
            <a:endParaRPr lang="en-US" sz="66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Hooks, Forks,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Tacit Functions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 uses the names x, y, u, v, m, and n to represent arguments to verbs and other entities.  You should avoid using these names for other purposes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Avoid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both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picking at minutia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and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sideswiping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12545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Data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is one of the things that makes programming in J so pleasant: you </a:t>
            </a:r>
            <a:r>
              <a:rPr lang="en-US" sz="3600" dirty="0" smtClean="0">
                <a:solidFill>
                  <a:schemeClr val="bg1"/>
                </a:solidFill>
              </a:rPr>
              <a:t>don’t </a:t>
            </a:r>
            <a:r>
              <a:rPr lang="en-US" sz="3600" dirty="0">
                <a:solidFill>
                  <a:schemeClr val="bg1"/>
                </a:solidFill>
              </a:rPr>
              <a:t>have to worry about allocating storage, or freeing it, or wondering how long is long enough for a character-string variable, or how big to make an array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3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1458410"/>
            <a:ext cx="9722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may at first worry that you're using too much memory, or that you might misuse the processor's caches; get over it. Apply verbs to large operands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7" y="1911425"/>
            <a:ext cx="10424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>
                <a:solidFill>
                  <a:schemeClr val="bg1"/>
                </a:solidFill>
                <a:latin typeface="Arial Black" charset="0"/>
              </a:rPr>
              <a:t>Live for the destiny that aches for you</a:t>
            </a:r>
          </a:p>
        </p:txBody>
      </p:sp>
    </p:spTree>
    <p:extLst>
      <p:ext uri="{BB962C8B-B14F-4D97-AF65-F5344CB8AC3E}">
        <p14:creationId xmlns:p14="http://schemas.microsoft.com/office/powerpoint/2010/main" val="17600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Syntax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1920" y="1026160"/>
            <a:ext cx="9530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Statements are exactly one line long.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Numbers may be written </a:t>
            </a:r>
            <a:r>
              <a:rPr lang="en-US" sz="2800" dirty="0" smtClean="0">
                <a:solidFill>
                  <a:schemeClr val="accent4"/>
                </a:solidFill>
              </a:rPr>
              <a:t>2, _2, 0.5, 1e3, 2j5, 16b1f, 2p1, _, __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Adjacent numbers make a list: </a:t>
            </a:r>
            <a:r>
              <a:rPr lang="en-US" sz="2800" dirty="0" smtClean="0">
                <a:solidFill>
                  <a:schemeClr val="accent4"/>
                </a:solidFill>
              </a:rPr>
              <a:t>3 5 2e3 7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Strings have single-quotes: </a:t>
            </a:r>
            <a:r>
              <a:rPr lang="en-US" sz="2800" dirty="0" smtClean="0">
                <a:solidFill>
                  <a:schemeClr val="accent4"/>
                </a:solidFill>
              </a:rPr>
              <a:t>'hello'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Everything else is a built-in or user-defined word: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Verbs: </a:t>
            </a:r>
            <a:r>
              <a:rPr lang="en-US" sz="2800" dirty="0" smtClean="0">
                <a:solidFill>
                  <a:schemeClr val="accent4"/>
                </a:solidFill>
              </a:rPr>
              <a:t>+, -,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Adverbs: </a:t>
            </a:r>
            <a:r>
              <a:rPr lang="en-US" sz="2800" dirty="0" smtClean="0">
                <a:solidFill>
                  <a:schemeClr val="accent4"/>
                </a:solidFill>
              </a:rPr>
              <a:t>~, /, },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Conjunctions: </a:t>
            </a:r>
            <a:r>
              <a:rPr lang="en-US" sz="2800" dirty="0" smtClean="0">
                <a:solidFill>
                  <a:schemeClr val="accent4"/>
                </a:solidFill>
              </a:rPr>
              <a:t>^:, ", @, &amp;,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Others: </a:t>
            </a:r>
            <a:r>
              <a:rPr lang="en-US" sz="2800" dirty="0" smtClean="0">
                <a:solidFill>
                  <a:schemeClr val="accent4"/>
                </a:solidFill>
              </a:rPr>
              <a:t>=., =:, NB., etc.</a:t>
            </a:r>
          </a:p>
        </p:txBody>
      </p:sp>
    </p:spTree>
    <p:extLst>
      <p:ext uri="{BB962C8B-B14F-4D97-AF65-F5344CB8AC3E}">
        <p14:creationId xmlns:p14="http://schemas.microsoft.com/office/powerpoint/2010/main" val="1485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722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Running a J program: No compiling.  No </a:t>
            </a:r>
            <a:r>
              <a:rPr lang="en-US" sz="3600" dirty="0" smtClean="0">
                <a:solidFill>
                  <a:schemeClr val="bg1"/>
                </a:solidFill>
              </a:rPr>
              <a:t>linking.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 err="1">
                <a:solidFill>
                  <a:schemeClr val="bg1"/>
                </a:solidFill>
              </a:rPr>
              <a:t>makefiles</a:t>
            </a:r>
            <a:r>
              <a:rPr lang="en-US" sz="3600" dirty="0">
                <a:solidFill>
                  <a:schemeClr val="bg1"/>
                </a:solidFill>
              </a:rPr>
              <a:t>.  No debugger required.  You simply type J sentences and the interpreter executes them and displays any </a:t>
            </a:r>
            <a:r>
              <a:rPr lang="en-US" sz="3600" dirty="0" smtClean="0">
                <a:solidFill>
                  <a:schemeClr val="bg1"/>
                </a:solidFill>
              </a:rPr>
              <a:t>result.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26194</TotalTime>
  <Words>736</Words>
  <Application>Microsoft Macintosh PowerPoint</Application>
  <PresentationFormat>Widescreen</PresentationFormat>
  <Paragraphs>216</Paragraphs>
  <Slides>69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 Black</vt:lpstr>
      <vt:lpstr>Calibri</vt:lpstr>
      <vt:lpstr>Calibri Light</vt:lpstr>
      <vt:lpstr>Consolas</vt:lpstr>
      <vt:lpstr>Helvetica Neue</vt:lpstr>
      <vt:lpstr>Helvetica Neue Condensed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Eckroth</dc:creator>
  <cp:lastModifiedBy>Joshua Eckroth</cp:lastModifiedBy>
  <cp:revision>39</cp:revision>
  <dcterms:created xsi:type="dcterms:W3CDTF">2016-12-12T14:22:26Z</dcterms:created>
  <dcterms:modified xsi:type="dcterms:W3CDTF">2017-04-09T17:34:22Z</dcterms:modified>
</cp:coreProperties>
</file>