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75" r:id="rId2"/>
    <p:sldId id="258" r:id="rId3"/>
    <p:sldId id="256" r:id="rId4"/>
    <p:sldId id="262" r:id="rId5"/>
    <p:sldId id="277" r:id="rId6"/>
    <p:sldId id="278" r:id="rId7"/>
    <p:sldId id="269" r:id="rId8"/>
    <p:sldId id="270" r:id="rId9"/>
    <p:sldId id="272" r:id="rId10"/>
    <p:sldId id="279" r:id="rId11"/>
    <p:sldId id="276" r:id="rId12"/>
    <p:sldId id="266" r:id="rId13"/>
    <p:sldId id="294" r:id="rId14"/>
    <p:sldId id="281" r:id="rId15"/>
    <p:sldId id="292" r:id="rId16"/>
    <p:sldId id="280" r:id="rId17"/>
    <p:sldId id="267" r:id="rId18"/>
    <p:sldId id="283" r:id="rId19"/>
    <p:sldId id="274" r:id="rId20"/>
    <p:sldId id="282" r:id="rId21"/>
    <p:sldId id="259" r:id="rId22"/>
    <p:sldId id="261" r:id="rId23"/>
    <p:sldId id="285" r:id="rId24"/>
    <p:sldId id="286" r:id="rId25"/>
    <p:sldId id="287" r:id="rId26"/>
    <p:sldId id="288" r:id="rId27"/>
    <p:sldId id="257" r:id="rId28"/>
    <p:sldId id="289" r:id="rId29"/>
    <p:sldId id="271" r:id="rId30"/>
    <p:sldId id="291" r:id="rId31"/>
    <p:sldId id="284" r:id="rId32"/>
    <p:sldId id="290" r:id="rId33"/>
    <p:sldId id="273" r:id="rId34"/>
    <p:sldId id="293" r:id="rId35"/>
    <p:sldId id="264" r:id="rId36"/>
    <p:sldId id="265" r:id="rId37"/>
    <p:sldId id="26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139"/>
    <p:restoredTop sz="94609"/>
  </p:normalViewPr>
  <p:slideViewPr>
    <p:cSldViewPr snapToGrid="0" snapToObjects="1">
      <p:cViewPr varScale="1">
        <p:scale>
          <a:sx n="111" d="100"/>
          <a:sy n="111" d="100"/>
        </p:scale>
        <p:origin x="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135F5-1E49-D54A-A6FB-3E6D1F12E104}" type="datetimeFigureOut">
              <a:rPr lang="en-US" smtClean="0"/>
              <a:t>3/9/17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59622-9478-9143-A4F4-B72A582F0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72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Ken at Kiln Farm with a prototype J Ultimate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sportdisc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(photo by Jana Michaud)”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http://</a:t>
            </a:r>
            <a:r>
              <a:rPr lang="en-US" dirty="0" err="1" smtClean="0"/>
              <a:t>webbox.lafayette.edu</a:t>
            </a:r>
            <a:r>
              <a:rPr lang="en-US" dirty="0" smtClean="0"/>
              <a:t>/~</a:t>
            </a:r>
            <a:r>
              <a:rPr lang="en-US" dirty="0" err="1" smtClean="0"/>
              <a:t>reiterc</a:t>
            </a:r>
            <a:r>
              <a:rPr lang="en-US" dirty="0" smtClean="0"/>
              <a:t>/j/</a:t>
            </a:r>
            <a:r>
              <a:rPr lang="en-US" dirty="0" err="1" smtClean="0"/>
              <a:t>ke_iverson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08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01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12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46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14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Loopless</a:t>
            </a:r>
            <a:r>
              <a:rPr lang="en-US" dirty="0" smtClean="0"/>
              <a:t>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26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03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91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5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59622-9478-9143-A4F4-B72A582F0DE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93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3FB8-9DA3-B242-AD6A-30EE1CE72607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242-F3FD-614F-B9D5-BD2CE102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8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3FB8-9DA3-B242-AD6A-30EE1CE72607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242-F3FD-614F-B9D5-BD2CE102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3FB8-9DA3-B242-AD6A-30EE1CE72607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242-F3FD-614F-B9D5-BD2CE102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6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3FB8-9DA3-B242-AD6A-30EE1CE72607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242-F3FD-614F-B9D5-BD2CE102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5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3FB8-9DA3-B242-AD6A-30EE1CE72607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242-F3FD-614F-B9D5-BD2CE102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5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3FB8-9DA3-B242-AD6A-30EE1CE72607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242-F3FD-614F-B9D5-BD2CE102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0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3FB8-9DA3-B242-AD6A-30EE1CE72607}" type="datetimeFigureOut">
              <a:rPr lang="en-US" smtClean="0"/>
              <a:t>3/9/17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242-F3FD-614F-B9D5-BD2CE102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7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3FB8-9DA3-B242-AD6A-30EE1CE72607}" type="datetimeFigureOut">
              <a:rPr lang="en-US" smtClean="0"/>
              <a:t>3/9/17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242-F3FD-614F-B9D5-BD2CE102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0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3FB8-9DA3-B242-AD6A-30EE1CE72607}" type="datetimeFigureOut">
              <a:rPr lang="en-US" smtClean="0"/>
              <a:t>3/9/17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242-F3FD-614F-B9D5-BD2CE102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3FB8-9DA3-B242-AD6A-30EE1CE72607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242-F3FD-614F-B9D5-BD2CE102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3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3FB8-9DA3-B242-AD6A-30EE1CE72607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242-F3FD-614F-B9D5-BD2CE102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2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D3FB8-9DA3-B242-AD6A-30EE1CE72607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03242-F3FD-614F-B9D5-BD2CE1024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3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6247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2978" y="1458411"/>
            <a:ext cx="93060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i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Monads &amp; Dyads</a:t>
            </a:r>
            <a:endParaRPr lang="en-US" sz="8800" b="1" i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348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323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1560" y="1956121"/>
            <a:ext cx="96995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That language is an instrument of human reason, and not merely a medium for the expression of thought, is a truth generally admitted.</a:t>
            </a:r>
          </a:p>
          <a:p>
            <a:endParaRPr lang="en-US" sz="3600" i="1" dirty="0">
              <a:solidFill>
                <a:schemeClr val="bg1"/>
              </a:solidFill>
            </a:endParaRPr>
          </a:p>
          <a:p>
            <a:r>
              <a:rPr lang="en-US" sz="3600" i="1" dirty="0" smtClean="0">
                <a:solidFill>
                  <a:schemeClr val="bg1"/>
                </a:solidFill>
              </a:rPr>
              <a:t>George Boole, Laws of Thought</a:t>
            </a:r>
            <a:endParaRPr lang="en-US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973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3920" y="1946149"/>
            <a:ext cx="10424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cap="all" dirty="0">
                <a:solidFill>
                  <a:schemeClr val="bg1"/>
                </a:solidFill>
                <a:latin typeface="Arial Black" charset="0"/>
              </a:rPr>
              <a:t>Try not </a:t>
            </a:r>
            <a:r>
              <a:rPr lang="en-US" sz="5400" cap="all" dirty="0" smtClean="0">
                <a:solidFill>
                  <a:schemeClr val="bg1"/>
                </a:solidFill>
                <a:latin typeface="Arial Black" charset="0"/>
              </a:rPr>
              <a:t>to</a:t>
            </a:r>
            <a:br>
              <a:rPr lang="en-US" sz="5400" cap="all" dirty="0" smtClean="0">
                <a:solidFill>
                  <a:schemeClr val="bg1"/>
                </a:solidFill>
                <a:latin typeface="Arial Black" charset="0"/>
              </a:rPr>
            </a:br>
            <a:r>
              <a:rPr lang="en-US" sz="5400" cap="all" dirty="0" smtClean="0">
                <a:solidFill>
                  <a:schemeClr val="bg1"/>
                </a:solidFill>
                <a:latin typeface="Arial Black" charset="0"/>
              </a:rPr>
              <a:t>reinvent </a:t>
            </a:r>
            <a:r>
              <a:rPr lang="en-US" sz="5400" cap="all" dirty="0">
                <a:solidFill>
                  <a:schemeClr val="bg1"/>
                </a:solidFill>
                <a:latin typeface="Arial Black" charset="0"/>
              </a:rPr>
              <a:t>the rut</a:t>
            </a:r>
            <a:endParaRPr lang="en-US" sz="5400" cap="all" dirty="0">
              <a:solidFill>
                <a:schemeClr val="bg1"/>
              </a:solidFill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040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2978" y="1458411"/>
            <a:ext cx="93060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i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Adverbs</a:t>
            </a:r>
            <a:endParaRPr lang="en-US" sz="8800" b="1" i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878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9986" y="914400"/>
            <a:ext cx="97227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 noun holds data; a verb operates on one or two nouns to produce a result which is a noun; an adverb operates on one noun or verb to produce a derived entity; a conjunction operates on two nouns or verbs to produce a derived entity. </a:t>
            </a:r>
            <a:endParaRPr lang="en-US" sz="3600" dirty="0" smtClean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i="1" dirty="0" smtClean="0">
                <a:solidFill>
                  <a:schemeClr val="bg1"/>
                </a:solidFill>
              </a:rPr>
              <a:t>J for C Programmers</a:t>
            </a:r>
            <a:endParaRPr lang="en-US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365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2978" y="1458411"/>
            <a:ext cx="93060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i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Atoms, Lists,</a:t>
            </a:r>
          </a:p>
          <a:p>
            <a:pPr algn="ctr"/>
            <a:r>
              <a:rPr lang="en-US" sz="8800" b="1" i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Tables, et al.</a:t>
            </a:r>
            <a:endParaRPr lang="en-US" sz="8800" b="1" i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763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3054" y="914400"/>
            <a:ext cx="91902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Any variable can be an array.  As for what the type and dimensioning is: you assigned the variable, didn't you?  It contains whatever you put into it, a number, a string, an array, a structure...  J will remember.  If your program logic requires you to find out the current attributes of a variable, J can tell you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i="1" dirty="0" smtClean="0">
                <a:solidFill>
                  <a:schemeClr val="bg1"/>
                </a:solidFill>
              </a:rPr>
              <a:t>J for C Programmers</a:t>
            </a:r>
            <a:endParaRPr lang="en-US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380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829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3920" y="1946149"/>
            <a:ext cx="10424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cap="all" dirty="0">
                <a:solidFill>
                  <a:schemeClr val="bg1"/>
                </a:solidFill>
                <a:latin typeface="Arial Black" charset="0"/>
              </a:rPr>
              <a:t>Never put a seat belt around your intuition</a:t>
            </a:r>
            <a:endParaRPr lang="en-US" sz="5400" cap="all" dirty="0">
              <a:solidFill>
                <a:schemeClr val="bg1"/>
              </a:solidFill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08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300" y="0"/>
            <a:ext cx="4585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14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2978" y="1458411"/>
            <a:ext cx="93060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i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Rank</a:t>
            </a:r>
            <a:endParaRPr lang="en-US" sz="8800" b="1" i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156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1560" y="1956121"/>
            <a:ext cx="91902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The rank of a noun is the count of its axes. An atom has rank 0, a list rank 1, a table rank 2, and an array with 5 axes has rank 5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i="1" dirty="0" smtClean="0">
                <a:solidFill>
                  <a:schemeClr val="bg1"/>
                </a:solidFill>
              </a:rPr>
              <a:t>J Primer</a:t>
            </a:r>
            <a:endParaRPr lang="en-US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097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1869" y="2152891"/>
            <a:ext cx="91902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In J, every operator has a loop built in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i="1" dirty="0" smtClean="0">
                <a:solidFill>
                  <a:schemeClr val="bg1"/>
                </a:solidFill>
              </a:rPr>
              <a:t>J for C Programmers</a:t>
            </a:r>
            <a:endParaRPr lang="en-US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1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908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3920" y="1182220"/>
            <a:ext cx="104241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cap="all" dirty="0">
                <a:solidFill>
                  <a:schemeClr val="bg1"/>
                </a:solidFill>
                <a:latin typeface="Arial Black" charset="0"/>
              </a:rPr>
              <a:t>If you’re lucky enough to experience </a:t>
            </a:r>
            <a:r>
              <a:rPr lang="en-US" sz="5400" cap="all">
                <a:solidFill>
                  <a:schemeClr val="bg1"/>
                </a:solidFill>
                <a:latin typeface="Arial Black" charset="0"/>
              </a:rPr>
              <a:t>a </a:t>
            </a:r>
            <a:r>
              <a:rPr lang="en-US" sz="5400" cap="all" smtClean="0">
                <a:solidFill>
                  <a:schemeClr val="bg1"/>
                </a:solidFill>
                <a:latin typeface="Arial Black" charset="0"/>
              </a:rPr>
              <a:t>miracle,</a:t>
            </a:r>
          </a:p>
          <a:p>
            <a:pPr algn="ctr"/>
            <a:r>
              <a:rPr lang="en-US" sz="5400" cap="all" dirty="0" smtClean="0">
                <a:solidFill>
                  <a:schemeClr val="bg1"/>
                </a:solidFill>
                <a:latin typeface="Arial Black" charset="0"/>
              </a:rPr>
              <a:t>try </a:t>
            </a:r>
            <a:r>
              <a:rPr lang="en-US" sz="5400" cap="all" dirty="0">
                <a:solidFill>
                  <a:schemeClr val="bg1"/>
                </a:solidFill>
                <a:latin typeface="Arial Black" charset="0"/>
              </a:rPr>
              <a:t>not to micro manage it</a:t>
            </a:r>
            <a:endParaRPr lang="en-US" sz="5400" cap="all" dirty="0">
              <a:solidFill>
                <a:schemeClr val="bg1"/>
              </a:solidFill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29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2978" y="1458411"/>
            <a:ext cx="93060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i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Recursion</a:t>
            </a:r>
            <a:endParaRPr lang="en-US" sz="8800" b="1" i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194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8533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6604" y="2686929"/>
            <a:ext cx="10424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cap="all" dirty="0" smtClean="0">
                <a:solidFill>
                  <a:schemeClr val="bg1"/>
                </a:solidFill>
                <a:latin typeface="Arial Black" charset="0"/>
              </a:rPr>
              <a:t>Devalue having</a:t>
            </a:r>
            <a:endParaRPr lang="en-US" sz="6600" cap="all" dirty="0">
              <a:solidFill>
                <a:schemeClr val="bg1"/>
              </a:solidFill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179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1489" y="1458411"/>
            <a:ext cx="107490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i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Hooks, Forks,</a:t>
            </a:r>
          </a:p>
          <a:p>
            <a:pPr algn="ctr"/>
            <a:r>
              <a:rPr lang="en-US" sz="8800" b="1" i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Tacit Functions</a:t>
            </a:r>
            <a:endParaRPr lang="en-US" sz="8800" b="1" i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566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3054" y="914400"/>
            <a:ext cx="91902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J uses the names x, y, u, v, m, and n to represent arguments to verbs and other entities.  You should avoid using these names for other purposes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i="1" dirty="0" smtClean="0">
                <a:solidFill>
                  <a:schemeClr val="bg1"/>
                </a:solidFill>
              </a:rPr>
              <a:t>J for C Programmers</a:t>
            </a:r>
            <a:endParaRPr lang="en-US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458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58" y="0"/>
            <a:ext cx="8909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4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0403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4006" y="1390564"/>
            <a:ext cx="104241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cap="all" dirty="0">
                <a:solidFill>
                  <a:schemeClr val="bg1"/>
                </a:solidFill>
                <a:latin typeface="Arial Black" charset="0"/>
              </a:rPr>
              <a:t>Avoid </a:t>
            </a:r>
            <a:r>
              <a:rPr lang="en-US" sz="5400" cap="all" dirty="0" smtClean="0">
                <a:solidFill>
                  <a:schemeClr val="bg1"/>
                </a:solidFill>
                <a:latin typeface="Arial Black" charset="0"/>
              </a:rPr>
              <a:t>both</a:t>
            </a:r>
            <a:br>
              <a:rPr lang="en-US" sz="5400" cap="all" dirty="0" smtClean="0">
                <a:solidFill>
                  <a:schemeClr val="bg1"/>
                </a:solidFill>
                <a:latin typeface="Arial Black" charset="0"/>
              </a:rPr>
            </a:br>
            <a:r>
              <a:rPr lang="en-US" sz="5400" cap="all" dirty="0" smtClean="0">
                <a:solidFill>
                  <a:schemeClr val="bg1"/>
                </a:solidFill>
                <a:latin typeface="Arial Black" charset="0"/>
              </a:rPr>
              <a:t>picking at minutia</a:t>
            </a:r>
            <a:br>
              <a:rPr lang="en-US" sz="5400" cap="all" dirty="0" smtClean="0">
                <a:solidFill>
                  <a:schemeClr val="bg1"/>
                </a:solidFill>
                <a:latin typeface="Arial Black" charset="0"/>
              </a:rPr>
            </a:br>
            <a:r>
              <a:rPr lang="en-US" sz="5400" cap="all" dirty="0" smtClean="0">
                <a:solidFill>
                  <a:schemeClr val="bg1"/>
                </a:solidFill>
                <a:latin typeface="Arial Black" charset="0"/>
              </a:rPr>
              <a:t>and</a:t>
            </a:r>
            <a:br>
              <a:rPr lang="en-US" sz="5400" cap="all" dirty="0" smtClean="0">
                <a:solidFill>
                  <a:schemeClr val="bg1"/>
                </a:solidFill>
                <a:latin typeface="Arial Black" charset="0"/>
              </a:rPr>
            </a:br>
            <a:r>
              <a:rPr lang="en-US" sz="5400" cap="all" dirty="0" smtClean="0">
                <a:solidFill>
                  <a:schemeClr val="bg1"/>
                </a:solidFill>
                <a:latin typeface="Arial Black" charset="0"/>
              </a:rPr>
              <a:t>sideswiping </a:t>
            </a:r>
            <a:r>
              <a:rPr lang="en-US" sz="5400" cap="all" dirty="0">
                <a:solidFill>
                  <a:schemeClr val="bg1"/>
                </a:solidFill>
                <a:latin typeface="Arial Black" charset="0"/>
              </a:rPr>
              <a:t>mountains</a:t>
            </a:r>
          </a:p>
        </p:txBody>
      </p:sp>
    </p:spTree>
    <p:extLst>
      <p:ext uri="{BB962C8B-B14F-4D97-AF65-F5344CB8AC3E}">
        <p14:creationId xmlns:p14="http://schemas.microsoft.com/office/powerpoint/2010/main" val="1254522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1489" y="1458411"/>
            <a:ext cx="107490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i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Big Data</a:t>
            </a:r>
            <a:endParaRPr lang="en-US" sz="8800" b="1" i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136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9986" y="914400"/>
            <a:ext cx="97227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This is one of the things that makes programming in J so pleasant: you </a:t>
            </a:r>
            <a:r>
              <a:rPr lang="en-US" sz="3600" dirty="0" smtClean="0">
                <a:solidFill>
                  <a:schemeClr val="bg1"/>
                </a:solidFill>
              </a:rPr>
              <a:t>don’t </a:t>
            </a:r>
            <a:r>
              <a:rPr lang="en-US" sz="3600" dirty="0">
                <a:solidFill>
                  <a:schemeClr val="bg1"/>
                </a:solidFill>
              </a:rPr>
              <a:t>have to worry about allocating storage, or freeing it, or wondering how long is long enough for a character-string variable, or how big to make an array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i="1" dirty="0" smtClean="0">
                <a:solidFill>
                  <a:schemeClr val="bg1"/>
                </a:solidFill>
              </a:rPr>
              <a:t>J for C Programmers</a:t>
            </a:r>
            <a:endParaRPr lang="en-US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1324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9986" y="1458410"/>
            <a:ext cx="97227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You may at first worry that you're using too much memory, or that you might misuse the processor's caches; get over it. Apply verbs to large operands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i="1" dirty="0" smtClean="0">
                <a:solidFill>
                  <a:schemeClr val="bg1"/>
                </a:solidFill>
              </a:rPr>
              <a:t>J for C Programmers</a:t>
            </a:r>
            <a:endParaRPr lang="en-US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781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9190" y="1678329"/>
            <a:ext cx="513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$ card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01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31638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4007" y="1911425"/>
            <a:ext cx="104241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cap="all" dirty="0">
                <a:solidFill>
                  <a:schemeClr val="bg1"/>
                </a:solidFill>
                <a:latin typeface="Arial Black" charset="0"/>
              </a:rPr>
              <a:t>Live for the destiny that aches for you</a:t>
            </a:r>
            <a:endParaRPr lang="en-US" sz="6600" cap="all" dirty="0">
              <a:solidFill>
                <a:schemeClr val="bg1"/>
              </a:solidFill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02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4006" y="1390564"/>
            <a:ext cx="104241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cap="all" dirty="0">
                <a:solidFill>
                  <a:schemeClr val="bg1"/>
                </a:solidFill>
                <a:latin typeface="Arial Black" charset="0"/>
              </a:rPr>
              <a:t>Leaping head first into the stream of consciousness is good for your balance</a:t>
            </a:r>
            <a:endParaRPr lang="en-US" sz="5400" cap="all" dirty="0">
              <a:solidFill>
                <a:schemeClr val="bg1"/>
              </a:solidFill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726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2978" y="1458411"/>
            <a:ext cx="93060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i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Motivation</a:t>
            </a:r>
            <a:endParaRPr lang="en-US" sz="8800" b="1" i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2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2978" y="1458411"/>
            <a:ext cx="93060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i="1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Evaluation Rules</a:t>
            </a:r>
            <a:endParaRPr lang="en-US" sz="8800" b="1" i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781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3054" y="914400"/>
            <a:ext cx="91902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You do not need to trouble yourself with the distinction between integers, floats, and complex numbers.  If </a:t>
            </a:r>
            <a:r>
              <a:rPr lang="en-US" sz="3600" dirty="0" smtClean="0">
                <a:solidFill>
                  <a:schemeClr val="bg1"/>
                </a:solidFill>
              </a:rPr>
              <a:t>it’s </a:t>
            </a:r>
            <a:r>
              <a:rPr lang="en-US" sz="3600" dirty="0">
                <a:solidFill>
                  <a:schemeClr val="bg1"/>
                </a:solidFill>
              </a:rPr>
              <a:t>a number, J will handle it properly</a:t>
            </a:r>
            <a:r>
              <a:rPr lang="en-US" sz="3600" dirty="0" smtClean="0">
                <a:solidFill>
                  <a:schemeClr val="bg1"/>
                </a:solidFill>
              </a:rPr>
              <a:t>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i="1" dirty="0" smtClean="0">
                <a:solidFill>
                  <a:schemeClr val="bg1"/>
                </a:solidFill>
              </a:rPr>
              <a:t>J for C Programmers</a:t>
            </a:r>
            <a:endParaRPr lang="en-US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808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5100" y="1770927"/>
            <a:ext cx="91902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Forget the table of operator precedence</a:t>
            </a:r>
            <a:r>
              <a:rPr lang="en-US" sz="3600" dirty="0" smtClean="0">
                <a:solidFill>
                  <a:schemeClr val="bg1"/>
                </a:solidFill>
              </a:rPr>
              <a:t>!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i="1" dirty="0" smtClean="0">
                <a:solidFill>
                  <a:schemeClr val="bg1"/>
                </a:solidFill>
              </a:rPr>
              <a:t>J for C Programmers</a:t>
            </a:r>
            <a:endParaRPr lang="en-US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49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3054" y="914400"/>
            <a:ext cx="97227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Running a J program: No compiling.  No </a:t>
            </a:r>
            <a:r>
              <a:rPr lang="en-US" sz="3600" dirty="0" smtClean="0">
                <a:solidFill>
                  <a:schemeClr val="bg1"/>
                </a:solidFill>
              </a:rPr>
              <a:t>linking.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No </a:t>
            </a:r>
            <a:r>
              <a:rPr lang="en-US" sz="3600" dirty="0" err="1">
                <a:solidFill>
                  <a:schemeClr val="bg1"/>
                </a:solidFill>
              </a:rPr>
              <a:t>makefiles</a:t>
            </a:r>
            <a:r>
              <a:rPr lang="en-US" sz="3600" dirty="0">
                <a:solidFill>
                  <a:schemeClr val="bg1"/>
                </a:solidFill>
              </a:rPr>
              <a:t>.  No debugger required.  You simply type J sentences and the interpreter executes them and displays any </a:t>
            </a:r>
            <a:r>
              <a:rPr lang="en-US" sz="3600" dirty="0" smtClean="0">
                <a:solidFill>
                  <a:schemeClr val="bg1"/>
                </a:solidFill>
              </a:rPr>
              <a:t>result.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i="1" dirty="0" smtClean="0">
                <a:solidFill>
                  <a:schemeClr val="bg1"/>
                </a:solidFill>
              </a:rPr>
              <a:t>J for C Programmers</a:t>
            </a:r>
            <a:endParaRPr lang="en-US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12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23603</TotalTime>
  <Words>396</Words>
  <Application>Microsoft Macintosh PowerPoint</Application>
  <PresentationFormat>Widescreen</PresentationFormat>
  <Paragraphs>68</Paragraphs>
  <Slides>37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 Black</vt:lpstr>
      <vt:lpstr>Calibri</vt:lpstr>
      <vt:lpstr>Calibri Light</vt:lpstr>
      <vt:lpstr>Helvetica Neue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Eckroth</dc:creator>
  <cp:lastModifiedBy>Joshua Eckroth</cp:lastModifiedBy>
  <cp:revision>17</cp:revision>
  <dcterms:created xsi:type="dcterms:W3CDTF">2016-12-12T14:22:26Z</dcterms:created>
  <dcterms:modified xsi:type="dcterms:W3CDTF">2017-03-09T22:22:50Z</dcterms:modified>
</cp:coreProperties>
</file>