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sldIdLst>
    <p:sldId id="256" r:id="rId2"/>
    <p:sldId id="257" r:id="rId3"/>
    <p:sldId id="258" r:id="rId4"/>
    <p:sldId id="264" r:id="rId5"/>
    <p:sldId id="259" r:id="rId6"/>
    <p:sldId id="262" r:id="rId7"/>
    <p:sldId id="260" r:id="rId8"/>
    <p:sldId id="261" r:id="rId9"/>
    <p:sldId id="263" r:id="rId10"/>
    <p:sldId id="265" r:id="rId11"/>
    <p:sldId id="267" r:id="rId12"/>
    <p:sldId id="266" r:id="rId13"/>
    <p:sldId id="268"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22"/>
    <p:restoredTop sz="94640"/>
  </p:normalViewPr>
  <p:slideViewPr>
    <p:cSldViewPr snapToGrid="0" snapToObjects="1">
      <p:cViewPr>
        <p:scale>
          <a:sx n="100" d="100"/>
          <a:sy n="100" d="100"/>
        </p:scale>
        <p:origin x="1376" y="32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smtClean="0"/>
              <a:t>Feature Importance</a:t>
            </a:r>
            <a:endParaRPr lang="en-US" sz="1600" b="1" dirty="0"/>
          </a:p>
        </c:rich>
      </c:tx>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Sheet1!$E$4</c:f>
              <c:strCache>
                <c:ptCount val="1"/>
                <c:pt idx="0">
                  <c:v>Prediction</c:v>
                </c:pt>
              </c:strCache>
            </c:strRef>
          </c:tx>
          <c:spPr>
            <a:solidFill>
              <a:schemeClr val="accent1"/>
            </a:solidFill>
            <a:ln>
              <a:noFill/>
            </a:ln>
            <a:effectLst/>
          </c:spPr>
          <c:invertIfNegative val="0"/>
          <c:cat>
            <c:strRef>
              <c:f>Sheet1!$D$5:$D$13</c:f>
              <c:strCache>
                <c:ptCount val="9"/>
                <c:pt idx="0">
                  <c:v>Average User Rating</c:v>
                </c:pt>
                <c:pt idx="1">
                  <c:v>Country of Production</c:v>
                </c:pt>
                <c:pt idx="2">
                  <c:v>Beer Style</c:v>
                </c:pt>
                <c:pt idx="3">
                  <c:v>Brewery</c:v>
                </c:pt>
                <c:pt idx="4">
                  <c:v>Beer ID</c:v>
                </c:pt>
                <c:pt idx="5">
                  <c:v>City of Production</c:v>
                </c:pt>
                <c:pt idx="6">
                  <c:v>Number of Ratings</c:v>
                </c:pt>
                <c:pt idx="7">
                  <c:v>ABV</c:v>
                </c:pt>
                <c:pt idx="8">
                  <c:v>IBU</c:v>
                </c:pt>
              </c:strCache>
            </c:strRef>
          </c:cat>
          <c:val>
            <c:numRef>
              <c:f>Sheet1!$E$5:$E$13</c:f>
              <c:numCache>
                <c:formatCode>General</c:formatCode>
                <c:ptCount val="9"/>
                <c:pt idx="0">
                  <c:v>0.619225</c:v>
                </c:pt>
                <c:pt idx="1">
                  <c:v>0.074211</c:v>
                </c:pt>
                <c:pt idx="2">
                  <c:v>0.068626</c:v>
                </c:pt>
                <c:pt idx="3">
                  <c:v>0.055966</c:v>
                </c:pt>
                <c:pt idx="4">
                  <c:v>0.044877</c:v>
                </c:pt>
                <c:pt idx="5">
                  <c:v>0.044672</c:v>
                </c:pt>
                <c:pt idx="6">
                  <c:v>0.042952</c:v>
                </c:pt>
                <c:pt idx="7">
                  <c:v>0.037505</c:v>
                </c:pt>
                <c:pt idx="8">
                  <c:v>0.011967</c:v>
                </c:pt>
              </c:numCache>
            </c:numRef>
          </c:val>
        </c:ser>
        <c:dLbls>
          <c:showLegendKey val="0"/>
          <c:showVal val="0"/>
          <c:showCatName val="0"/>
          <c:showSerName val="0"/>
          <c:showPercent val="0"/>
          <c:showBubbleSize val="0"/>
        </c:dLbls>
        <c:gapWidth val="219"/>
        <c:overlap val="-27"/>
        <c:axId val="-2100154864"/>
        <c:axId val="-2099447264"/>
      </c:barChart>
      <c:catAx>
        <c:axId val="-2100154864"/>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b="1"/>
                  <a:t>Feature</a:t>
                </a:r>
              </a:p>
            </c:rich>
          </c:tx>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099447264"/>
        <c:crosses val="autoZero"/>
        <c:auto val="1"/>
        <c:lblAlgn val="ctr"/>
        <c:lblOffset val="100"/>
        <c:noMultiLvlLbl val="0"/>
      </c:catAx>
      <c:valAx>
        <c:axId val="-20994472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b="1"/>
                  <a:t>Prediction Score</a:t>
                </a:r>
              </a:p>
            </c:rich>
          </c:tx>
          <c:layout/>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100154864"/>
        <c:crosses val="autoZero"/>
        <c:crossBetween val="between"/>
      </c:valAx>
      <c:spPr>
        <a:noFill/>
        <a:ln>
          <a:noFill/>
        </a:ln>
        <a:effectLst/>
      </c:spPr>
    </c:plotArea>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9E184-DA61-D94C-AF05-7134E697B0E3}" type="datetimeFigureOut">
              <a:rPr lang="en-US" smtClean="0"/>
              <a:t>9/14/17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D37E3-10E8-264B-9AF8-D00E124D9638}" type="slidenum">
              <a:rPr lang="en-US" smtClean="0"/>
              <a:t>‹#›</a:t>
            </a:fld>
            <a:endParaRPr lang="en-US"/>
          </a:p>
        </p:txBody>
      </p:sp>
    </p:spTree>
    <p:extLst>
      <p:ext uri="{BB962C8B-B14F-4D97-AF65-F5344CB8AC3E}">
        <p14:creationId xmlns:p14="http://schemas.microsoft.com/office/powerpoint/2010/main" val="1135262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7D37E3-10E8-264B-9AF8-D00E124D9638}" type="slidenum">
              <a:rPr lang="en-US" smtClean="0"/>
              <a:t>2</a:t>
            </a:fld>
            <a:endParaRPr lang="en-US"/>
          </a:p>
        </p:txBody>
      </p:sp>
    </p:spTree>
    <p:extLst>
      <p:ext uri="{BB962C8B-B14F-4D97-AF65-F5344CB8AC3E}">
        <p14:creationId xmlns:p14="http://schemas.microsoft.com/office/powerpoint/2010/main" val="21167058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Oval 5"/>
          <p:cNvSpPr/>
          <p:nvPr/>
        </p:nvSpPr>
        <p:spPr>
          <a:xfrm>
            <a:off x="0"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FB3D69B-84C9-D747-9FA5-080098530816}" type="datetime1">
              <a:rPr lang="en-US" smtClean="0"/>
              <a:t>9/14/17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438400" y="0"/>
            <a:ext cx="7315200" cy="48768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0046447" y="0"/>
            <a:ext cx="2145553" cy="585151"/>
          </a:xfrm>
          <a:prstGeom prst="rect">
            <a:avLst/>
          </a:prstGeom>
        </p:spPr>
      </p:pic>
      <p:pic>
        <p:nvPicPr>
          <p:cNvPr id="13" name="Picture 12"/>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0" y="0"/>
            <a:ext cx="2248348" cy="50394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320B81-1351-9A48-B657-AFF12EACE267}" type="datetime1">
              <a:rPr lang="en-US" smtClean="0"/>
              <a:t>9/14/17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074663-5C90-7541-BD69-46862FB85A95}" type="datetime1">
              <a:rPr lang="en-US" smtClean="0"/>
              <a:t>9/14/17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B5E786A-01D5-414E-BE79-AC5F258A3912}" type="datetime1">
              <a:rPr lang="en-US" smtClean="0"/>
              <a:t>9/14/17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046447" y="0"/>
            <a:ext cx="2145553" cy="585151"/>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2248348" cy="50394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1A6778-7C8C-2C46-BD7A-2FC6D8561D0D}" type="datetime1">
              <a:rPr lang="en-US" smtClean="0"/>
              <a:t>9/14/17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1EC6AC-2B14-4340-97DD-87F465FFAFB1}" type="datetime1">
              <a:rPr lang="en-US" smtClean="0"/>
              <a:t>9/14/17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C26286-80A8-3B40-ABBD-BC0E71BFD58E}" type="datetime1">
              <a:rPr lang="en-US" smtClean="0"/>
              <a:t>9/14/17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2E09A58-2C3A-A546-9237-3574A4F4E684}" type="datetime1">
              <a:rPr lang="en-US" smtClean="0"/>
              <a:t>9/14/17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5EA5B-C41B-7044-A907-04B3A788F592}" type="datetime1">
              <a:rPr lang="en-US" smtClean="0"/>
              <a:t>9/14/17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AC0A51-7DEA-4843-BEB0-6FD5C86C0FCB}" type="datetime1">
              <a:rPr lang="en-US" smtClean="0"/>
              <a:t>9/14/17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4C15DC-E39E-DF49-BC25-466FD96A7F68}" type="datetime1">
              <a:rPr lang="en-US" smtClean="0"/>
              <a:t>9/14/17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5EAFA22-82BD-8442-9C07-A45D1CDAF8C4}" type="datetime1">
              <a:rPr lang="en-US" smtClean="0"/>
              <a:t>9/14/17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hdr="0" ft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tiff"/><Relationship Id="rId4" Type="http://schemas.openxmlformats.org/officeDocument/2006/relationships/image" Target="../media/image15.tiff"/><Relationship Id="rId5" Type="http://schemas.openxmlformats.org/officeDocument/2006/relationships/image" Target="../media/image16.tiff"/><Relationship Id="rId6" Type="http://schemas.openxmlformats.org/officeDocument/2006/relationships/image" Target="../media/image17.tiff"/><Relationship Id="rId1" Type="http://schemas.openxmlformats.org/officeDocument/2006/relationships/slideLayout" Target="../slideLayouts/slideLayout2.xml"/><Relationship Id="rId2" Type="http://schemas.openxmlformats.org/officeDocument/2006/relationships/image" Target="../media/image13.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tiff"/><Relationship Id="rId4" Type="http://schemas.openxmlformats.org/officeDocument/2006/relationships/image" Target="../media/image6.tiff"/><Relationship Id="rId5" Type="http://schemas.openxmlformats.org/officeDocument/2006/relationships/image" Target="../media/image7.tiff"/><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hyperlink" Target="https://www.brewersassociation.org/statistics/number-of-breweri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t>Springboard Capstone Project One Predicting MY Next Craft Beer</a:t>
            </a:r>
            <a:endParaRPr lang="en-US" sz="4400" dirty="0"/>
          </a:p>
        </p:txBody>
      </p:sp>
      <p:sp>
        <p:nvSpPr>
          <p:cNvPr id="3" name="Subtitle 2"/>
          <p:cNvSpPr>
            <a:spLocks noGrp="1"/>
          </p:cNvSpPr>
          <p:nvPr>
            <p:ph type="subTitle" idx="1"/>
          </p:nvPr>
        </p:nvSpPr>
        <p:spPr/>
        <p:txBody>
          <a:bodyPr/>
          <a:lstStyle/>
          <a:p>
            <a:r>
              <a:rPr lang="en-US" dirty="0" smtClean="0"/>
              <a:t>Author: 	Josh Mayer</a:t>
            </a:r>
          </a:p>
          <a:p>
            <a:r>
              <a:rPr lang="en-US" dirty="0" smtClean="0"/>
              <a:t>Date:	</a:t>
            </a:r>
            <a:r>
              <a:rPr lang="en-US" smtClean="0"/>
              <a:t>September </a:t>
            </a:r>
            <a:r>
              <a:rPr lang="en-US" smtClean="0"/>
              <a:t>14, </a:t>
            </a:r>
            <a:r>
              <a:rPr lang="en-US" dirty="0" smtClean="0"/>
              <a:t>2017</a:t>
            </a:r>
            <a:endParaRPr lang="en-US" dirty="0"/>
          </a:p>
        </p:txBody>
      </p:sp>
    </p:spTree>
    <p:extLst>
      <p:ext uri="{BB962C8B-B14F-4D97-AF65-F5344CB8AC3E}">
        <p14:creationId xmlns:p14="http://schemas.microsoft.com/office/powerpoint/2010/main" val="1484032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4" name="Date Placeholder 3"/>
          <p:cNvSpPr>
            <a:spLocks noGrp="1"/>
          </p:cNvSpPr>
          <p:nvPr>
            <p:ph type="dt" sz="half" idx="10"/>
          </p:nvPr>
        </p:nvSpPr>
        <p:spPr/>
        <p:txBody>
          <a:bodyPr/>
          <a:lstStyle/>
          <a:p>
            <a:fld id="{DB5E786A-01D5-414E-BE79-AC5F258A3912}" type="datetime1">
              <a:rPr lang="en-US" smtClean="0"/>
              <a:t>9/14/17</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10</a:t>
            </a:fld>
            <a:endParaRPr lang="en-US" dirty="0"/>
          </a:p>
        </p:txBody>
      </p:sp>
      <p:sp>
        <p:nvSpPr>
          <p:cNvPr id="6" name="Content Placeholder 2"/>
          <p:cNvSpPr txBox="1">
            <a:spLocks/>
          </p:cNvSpPr>
          <p:nvPr/>
        </p:nvSpPr>
        <p:spPr>
          <a:xfrm>
            <a:off x="1024129" y="1878483"/>
            <a:ext cx="10608428" cy="619760"/>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smtClean="0"/>
              <a:t>After analyzing the various features the goal was to determine the best algorithm to use to predict a user’s rating for a particular beer.</a:t>
            </a:r>
            <a:endParaRPr lang="en-US" dirty="0"/>
          </a:p>
        </p:txBody>
      </p:sp>
      <p:sp>
        <p:nvSpPr>
          <p:cNvPr id="7" name="TextBox 6"/>
          <p:cNvSpPr txBox="1"/>
          <p:nvPr/>
        </p:nvSpPr>
        <p:spPr>
          <a:xfrm>
            <a:off x="1024127" y="2573919"/>
            <a:ext cx="5637930" cy="4524315"/>
          </a:xfrm>
          <a:prstGeom prst="rect">
            <a:avLst/>
          </a:prstGeom>
          <a:noFill/>
        </p:spPr>
        <p:txBody>
          <a:bodyPr wrap="square" rtlCol="0">
            <a:spAutoFit/>
          </a:bodyPr>
          <a:lstStyle/>
          <a:p>
            <a:r>
              <a:rPr lang="en-US" b="1" dirty="0" smtClean="0"/>
              <a:t>MACHINE LEARNING APPROACH</a:t>
            </a:r>
          </a:p>
          <a:p>
            <a:pPr marL="342900" indent="-342900">
              <a:buAutoNum type="arabicParenR"/>
            </a:pPr>
            <a:endParaRPr lang="en-US" dirty="0"/>
          </a:p>
          <a:p>
            <a:pPr marL="342900" indent="-342900">
              <a:buAutoNum type="arabicParenR"/>
            </a:pPr>
            <a:r>
              <a:rPr lang="en-US" dirty="0" smtClean="0"/>
              <a:t>Test supervised learning algorithms </a:t>
            </a:r>
            <a:r>
              <a:rPr lang="en-US" dirty="0"/>
              <a:t>with the key </a:t>
            </a:r>
            <a:r>
              <a:rPr lang="en-US" dirty="0" smtClean="0"/>
              <a:t>features: Linear </a:t>
            </a:r>
            <a:r>
              <a:rPr lang="en-US" dirty="0"/>
              <a:t>Regression, Random Forest, and Gradient Boosting</a:t>
            </a:r>
            <a:r>
              <a:rPr lang="en-US" dirty="0" smtClean="0"/>
              <a:t>.</a:t>
            </a:r>
          </a:p>
          <a:p>
            <a:pPr marL="342900" indent="-342900">
              <a:buAutoNum type="arabicParenR"/>
            </a:pPr>
            <a:endParaRPr lang="en-US" dirty="0"/>
          </a:p>
          <a:p>
            <a:pPr marL="342900" indent="-342900">
              <a:buFontTx/>
              <a:buAutoNum type="arabicParenR"/>
            </a:pPr>
            <a:r>
              <a:rPr lang="en-US" dirty="0" smtClean="0"/>
              <a:t>Leverage some of the feature analysis capabilities in the Random </a:t>
            </a:r>
            <a:r>
              <a:rPr lang="en-US" dirty="0"/>
              <a:t>Forest algorithm to </a:t>
            </a:r>
            <a:r>
              <a:rPr lang="en-US" dirty="0" smtClean="0"/>
              <a:t>better understand the key </a:t>
            </a:r>
            <a:r>
              <a:rPr lang="en-US" dirty="0"/>
              <a:t>features</a:t>
            </a:r>
            <a:r>
              <a:rPr lang="en-US" dirty="0" smtClean="0"/>
              <a:t>.</a:t>
            </a:r>
          </a:p>
          <a:p>
            <a:pPr marL="342900" indent="-342900">
              <a:buAutoNum type="arabicParenR"/>
            </a:pPr>
            <a:endParaRPr lang="en-US" dirty="0" smtClean="0"/>
          </a:p>
          <a:p>
            <a:pPr marL="342900" indent="-342900">
              <a:buAutoNum type="arabicParenR"/>
            </a:pPr>
            <a:r>
              <a:rPr lang="en-US" dirty="0" smtClean="0"/>
              <a:t>Understand model results and identify the best model. </a:t>
            </a:r>
          </a:p>
          <a:p>
            <a:pPr marL="342900" indent="-342900">
              <a:buAutoNum type="arabicParenR"/>
            </a:pPr>
            <a:endParaRPr lang="en-US" dirty="0"/>
          </a:p>
          <a:p>
            <a:pPr marL="342900" indent="-342900">
              <a:buAutoNum type="arabicParenR"/>
            </a:pPr>
            <a:r>
              <a:rPr lang="en-US" dirty="0" smtClean="0"/>
              <a:t>Leverage the best model to create prediction ratings for the dataset of untasted beer.</a:t>
            </a:r>
            <a:endParaRPr lang="en-US" dirty="0"/>
          </a:p>
          <a:p>
            <a:endParaRPr lang="en-US" b="1" dirty="0" smtClean="0"/>
          </a:p>
          <a:p>
            <a:pPr marL="742950" lvl="1" indent="-285750">
              <a:buFont typeface="Arial" charset="0"/>
              <a:buChar char="•"/>
            </a:pPr>
            <a:endParaRPr lang="en-US" dirty="0"/>
          </a:p>
        </p:txBody>
      </p:sp>
      <p:pic>
        <p:nvPicPr>
          <p:cNvPr id="9" name="Picture 8"/>
          <p:cNvPicPr>
            <a:picLocks noChangeAspect="1"/>
          </p:cNvPicPr>
          <p:nvPr/>
        </p:nvPicPr>
        <p:blipFill>
          <a:blip r:embed="rId2"/>
          <a:stretch>
            <a:fillRect/>
          </a:stretch>
        </p:blipFill>
        <p:spPr>
          <a:xfrm>
            <a:off x="6923314" y="3889729"/>
            <a:ext cx="4887686" cy="2088633"/>
          </a:xfrm>
          <a:prstGeom prst="rect">
            <a:avLst/>
          </a:prstGeom>
        </p:spPr>
      </p:pic>
      <p:sp>
        <p:nvSpPr>
          <p:cNvPr id="11" name="TextBox 10"/>
          <p:cNvSpPr txBox="1"/>
          <p:nvPr/>
        </p:nvSpPr>
        <p:spPr>
          <a:xfrm>
            <a:off x="6923314" y="2570893"/>
            <a:ext cx="4999561" cy="1200329"/>
          </a:xfrm>
          <a:prstGeom prst="rect">
            <a:avLst/>
          </a:prstGeom>
          <a:noFill/>
        </p:spPr>
        <p:txBody>
          <a:bodyPr wrap="square" rtlCol="0">
            <a:spAutoFit/>
          </a:bodyPr>
          <a:lstStyle/>
          <a:p>
            <a:r>
              <a:rPr lang="en-US" b="1" dirty="0" smtClean="0"/>
              <a:t>FOCUS ON SUPERVISED LEARNING</a:t>
            </a:r>
          </a:p>
          <a:p>
            <a:r>
              <a:rPr lang="en-US" dirty="0" smtClean="0"/>
              <a:t>Given the goal was to predict a specific numerical rating the focus was on supervised learning and regression algorithms.</a:t>
            </a:r>
            <a:endParaRPr lang="en-US" dirty="0"/>
          </a:p>
        </p:txBody>
      </p:sp>
      <p:sp>
        <p:nvSpPr>
          <p:cNvPr id="12" name="Oval 11"/>
          <p:cNvSpPr/>
          <p:nvPr/>
        </p:nvSpPr>
        <p:spPr>
          <a:xfrm>
            <a:off x="10616539" y="5340394"/>
            <a:ext cx="1401290" cy="78727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02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t>
            </a:r>
            <a:r>
              <a:rPr lang="mr-IN" dirty="0" smtClean="0"/>
              <a:t>–</a:t>
            </a:r>
            <a:r>
              <a:rPr lang="en-US" dirty="0" smtClean="0"/>
              <a:t> MODEL RESULTS</a:t>
            </a:r>
            <a:endParaRPr lang="en-US" dirty="0"/>
          </a:p>
        </p:txBody>
      </p:sp>
      <p:sp>
        <p:nvSpPr>
          <p:cNvPr id="4" name="Date Placeholder 3"/>
          <p:cNvSpPr>
            <a:spLocks noGrp="1"/>
          </p:cNvSpPr>
          <p:nvPr>
            <p:ph type="dt" sz="half" idx="10"/>
          </p:nvPr>
        </p:nvSpPr>
        <p:spPr/>
        <p:txBody>
          <a:bodyPr/>
          <a:lstStyle/>
          <a:p>
            <a:fld id="{DB5E786A-01D5-414E-BE79-AC5F258A3912}" type="datetime1">
              <a:rPr lang="en-US" smtClean="0"/>
              <a:t>9/14/17</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11</a:t>
            </a:fld>
            <a:endParaRPr lang="en-US" dirty="0"/>
          </a:p>
        </p:txBody>
      </p:sp>
      <p:sp>
        <p:nvSpPr>
          <p:cNvPr id="6" name="Content Placeholder 2"/>
          <p:cNvSpPr txBox="1">
            <a:spLocks/>
          </p:cNvSpPr>
          <p:nvPr/>
        </p:nvSpPr>
        <p:spPr>
          <a:xfrm>
            <a:off x="1024129" y="1878483"/>
            <a:ext cx="10608428" cy="619760"/>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smtClean="0"/>
              <a:t>Evaluating different regression algorithms proved that Random Forest Regression produced the best results.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931884396"/>
              </p:ext>
            </p:extLst>
          </p:nvPr>
        </p:nvGraphicFramePr>
        <p:xfrm>
          <a:off x="1541813" y="2802577"/>
          <a:ext cx="9108374" cy="2146665"/>
        </p:xfrm>
        <a:graphic>
          <a:graphicData uri="http://schemas.openxmlformats.org/drawingml/2006/table">
            <a:tbl>
              <a:tblPr firstRow="1" bandRow="1">
                <a:tableStyleId>{5C22544A-7EE6-4342-B048-85BDC9FD1C3A}</a:tableStyleId>
              </a:tblPr>
              <a:tblGrid>
                <a:gridCol w="3689206"/>
                <a:gridCol w="1856322"/>
                <a:gridCol w="1834039"/>
                <a:gridCol w="1728807"/>
              </a:tblGrid>
              <a:tr h="522515">
                <a:tc>
                  <a:txBody>
                    <a:bodyPr/>
                    <a:lstStyle/>
                    <a:p>
                      <a:endParaRPr lang="en-US" sz="1600" b="1" dirty="0"/>
                    </a:p>
                  </a:txBody>
                  <a:tcPr/>
                </a:tc>
                <a:tc>
                  <a:txBody>
                    <a:bodyPr/>
                    <a:lstStyle/>
                    <a:p>
                      <a:pPr algn="ctr"/>
                      <a:r>
                        <a:rPr lang="en-US" sz="1600" b="1" dirty="0" smtClean="0"/>
                        <a:t>Train/Test Split</a:t>
                      </a:r>
                      <a:endParaRPr lang="en-US" sz="1600" b="1" dirty="0"/>
                    </a:p>
                  </a:txBody>
                  <a:tcPr/>
                </a:tc>
                <a:tc>
                  <a:txBody>
                    <a:bodyPr/>
                    <a:lstStyle/>
                    <a:p>
                      <a:pPr algn="ctr"/>
                      <a:r>
                        <a:rPr lang="en-US" sz="1600" b="1" dirty="0" smtClean="0"/>
                        <a:t>Cross-Validation (CV)</a:t>
                      </a:r>
                      <a:endParaRPr lang="en-US" sz="1600" b="1" dirty="0"/>
                    </a:p>
                  </a:txBody>
                  <a:tcPr/>
                </a:tc>
                <a:tc>
                  <a:txBody>
                    <a:bodyPr/>
                    <a:lstStyle/>
                    <a:p>
                      <a:pPr algn="ctr"/>
                      <a:r>
                        <a:rPr lang="en-US" sz="1600" b="1" dirty="0" smtClean="0"/>
                        <a:t>Model</a:t>
                      </a:r>
                      <a:r>
                        <a:rPr lang="en-US" sz="1600" b="1" baseline="0" dirty="0" smtClean="0"/>
                        <a:t> Score</a:t>
                      </a:r>
                    </a:p>
                    <a:p>
                      <a:pPr algn="ctr"/>
                      <a:r>
                        <a:rPr lang="en-US" sz="1600" b="1" baseline="0" dirty="0" smtClean="0"/>
                        <a:t>(1.0 is best)</a:t>
                      </a:r>
                      <a:endParaRPr lang="en-US" sz="1600" b="1" dirty="0"/>
                    </a:p>
                  </a:txBody>
                  <a:tcPr/>
                </a:tc>
              </a:tr>
              <a:tr h="522515">
                <a:tc>
                  <a:txBody>
                    <a:bodyPr/>
                    <a:lstStyle/>
                    <a:p>
                      <a:pPr algn="r"/>
                      <a:r>
                        <a:rPr lang="en-US" sz="1600" b="1" dirty="0" smtClean="0"/>
                        <a:t>Random Forest Regression</a:t>
                      </a:r>
                      <a:endParaRPr lang="en-US" sz="1600" b="1" dirty="0"/>
                    </a:p>
                  </a:txBody>
                  <a:tcPr/>
                </a:tc>
                <a:tc>
                  <a:txBody>
                    <a:bodyPr/>
                    <a:lstStyle/>
                    <a:p>
                      <a:pPr algn="ctr"/>
                      <a:r>
                        <a:rPr lang="en-US" sz="1600" dirty="0" smtClean="0"/>
                        <a:t>Yes</a:t>
                      </a:r>
                      <a:endParaRPr lang="en-US" sz="1600" dirty="0"/>
                    </a:p>
                  </a:txBody>
                  <a:tcPr/>
                </a:tc>
                <a:tc>
                  <a:txBody>
                    <a:bodyPr/>
                    <a:lstStyle/>
                    <a:p>
                      <a:pPr algn="ctr"/>
                      <a:r>
                        <a:rPr lang="en-US" sz="1600" dirty="0" smtClean="0"/>
                        <a:t>No</a:t>
                      </a:r>
                      <a:endParaRPr lang="en-US" sz="1600" dirty="0"/>
                    </a:p>
                  </a:txBody>
                  <a:tcPr/>
                </a:tc>
                <a:tc>
                  <a:txBody>
                    <a:bodyPr/>
                    <a:lstStyle/>
                    <a:p>
                      <a:pPr algn="ctr"/>
                      <a:r>
                        <a:rPr lang="en-US" sz="1600" dirty="0" smtClean="0"/>
                        <a:t>0.61</a:t>
                      </a:r>
                      <a:endParaRPr lang="en-US" sz="1600" dirty="0"/>
                    </a:p>
                  </a:txBody>
                  <a:tcPr/>
                </a:tc>
              </a:tr>
              <a:tr h="522515">
                <a:tc>
                  <a:txBody>
                    <a:bodyPr/>
                    <a:lstStyle/>
                    <a:p>
                      <a:pPr algn="r"/>
                      <a:r>
                        <a:rPr lang="en-US" sz="1600" b="1" dirty="0" smtClean="0"/>
                        <a:t>Gradient Boosting Regression</a:t>
                      </a:r>
                      <a:endParaRPr lang="en-US" sz="1600" b="1" dirty="0"/>
                    </a:p>
                  </a:txBody>
                  <a:tcPr/>
                </a:tc>
                <a:tc>
                  <a:txBody>
                    <a:bodyPr/>
                    <a:lstStyle/>
                    <a:p>
                      <a:pPr algn="ctr"/>
                      <a:r>
                        <a:rPr lang="en-US" sz="1600" dirty="0" smtClean="0"/>
                        <a:t>Yes</a:t>
                      </a:r>
                      <a:endParaRPr lang="en-US" sz="1600" dirty="0"/>
                    </a:p>
                  </a:txBody>
                  <a:tcPr/>
                </a:tc>
                <a:tc>
                  <a:txBody>
                    <a:bodyPr/>
                    <a:lstStyle/>
                    <a:p>
                      <a:pPr algn="ctr"/>
                      <a:r>
                        <a:rPr lang="en-US" sz="1600" dirty="0" smtClean="0"/>
                        <a:t>No</a:t>
                      </a:r>
                      <a:endParaRPr lang="en-US" sz="1600" dirty="0"/>
                    </a:p>
                  </a:txBody>
                  <a:tcPr/>
                </a:tc>
                <a:tc>
                  <a:txBody>
                    <a:bodyPr/>
                    <a:lstStyle/>
                    <a:p>
                      <a:pPr algn="ctr"/>
                      <a:r>
                        <a:rPr lang="en-US" sz="1600" dirty="0" smtClean="0"/>
                        <a:t>0.60</a:t>
                      </a:r>
                      <a:endParaRPr lang="en-US" sz="1600" dirty="0"/>
                    </a:p>
                  </a:txBody>
                  <a:tcPr/>
                </a:tc>
              </a:tr>
              <a:tr h="522515">
                <a:tc>
                  <a:txBody>
                    <a:bodyPr/>
                    <a:lstStyle/>
                    <a:p>
                      <a:pPr algn="r"/>
                      <a:r>
                        <a:rPr lang="en-US" sz="1600" b="1" dirty="0" smtClean="0"/>
                        <a:t>Linear Regression</a:t>
                      </a:r>
                      <a:endParaRPr lang="en-US" sz="1600" b="1" dirty="0"/>
                    </a:p>
                  </a:txBody>
                  <a:tcPr/>
                </a:tc>
                <a:tc>
                  <a:txBody>
                    <a:bodyPr/>
                    <a:lstStyle/>
                    <a:p>
                      <a:pPr algn="ctr"/>
                      <a:r>
                        <a:rPr lang="en-US" sz="1600" dirty="0" smtClean="0"/>
                        <a:t>Yes</a:t>
                      </a:r>
                      <a:endParaRPr lang="en-US" sz="1600" dirty="0"/>
                    </a:p>
                  </a:txBody>
                  <a:tcPr/>
                </a:tc>
                <a:tc>
                  <a:txBody>
                    <a:bodyPr/>
                    <a:lstStyle/>
                    <a:p>
                      <a:pPr algn="ctr"/>
                      <a:r>
                        <a:rPr lang="en-US" sz="1600" dirty="0" smtClean="0"/>
                        <a:t>Yes</a:t>
                      </a:r>
                      <a:endParaRPr lang="en-US" sz="1600" dirty="0"/>
                    </a:p>
                  </a:txBody>
                  <a:tcPr/>
                </a:tc>
                <a:tc>
                  <a:txBody>
                    <a:bodyPr/>
                    <a:lstStyle/>
                    <a:p>
                      <a:pPr algn="ctr"/>
                      <a:r>
                        <a:rPr lang="en-US" sz="1600" dirty="0" smtClean="0"/>
                        <a:t>0.48</a:t>
                      </a:r>
                    </a:p>
                    <a:p>
                      <a:pPr algn="ctr"/>
                      <a:r>
                        <a:rPr lang="en-US" sz="1200" i="1" dirty="0" smtClean="0"/>
                        <a:t>CV Score: 0.52</a:t>
                      </a:r>
                      <a:endParaRPr lang="en-US" sz="1200" i="1" dirty="0"/>
                    </a:p>
                  </a:txBody>
                  <a:tcPr/>
                </a:tc>
              </a:tr>
            </a:tbl>
          </a:graphicData>
        </a:graphic>
      </p:graphicFrame>
      <p:sp>
        <p:nvSpPr>
          <p:cNvPr id="7" name="TextBox 6"/>
          <p:cNvSpPr txBox="1"/>
          <p:nvPr/>
        </p:nvSpPr>
        <p:spPr>
          <a:xfrm>
            <a:off x="1019299" y="5237018"/>
            <a:ext cx="10153403" cy="646331"/>
          </a:xfrm>
          <a:prstGeom prst="rect">
            <a:avLst/>
          </a:prstGeom>
          <a:noFill/>
        </p:spPr>
        <p:txBody>
          <a:bodyPr wrap="square" rtlCol="0">
            <a:spAutoFit/>
          </a:bodyPr>
          <a:lstStyle/>
          <a:p>
            <a:r>
              <a:rPr lang="en-US" b="1" dirty="0" smtClean="0"/>
              <a:t>Overall the Random Forest Regression produced the best results although Gradient Boosting Regression was a close second. Linear Regression was a distant third even with leveraging cross-validation. </a:t>
            </a:r>
            <a:endParaRPr lang="en-US" b="1" dirty="0"/>
          </a:p>
        </p:txBody>
      </p:sp>
    </p:spTree>
    <p:extLst>
      <p:ext uri="{BB962C8B-B14F-4D97-AF65-F5344CB8AC3E}">
        <p14:creationId xmlns:p14="http://schemas.microsoft.com/office/powerpoint/2010/main" val="1190789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t>
            </a:r>
            <a:r>
              <a:rPr lang="mr-IN" dirty="0" smtClean="0"/>
              <a:t>–</a:t>
            </a:r>
            <a:r>
              <a:rPr lang="en-US" dirty="0" smtClean="0"/>
              <a:t> FEATURE ANALYSIS</a:t>
            </a:r>
            <a:endParaRPr lang="en-US" dirty="0"/>
          </a:p>
        </p:txBody>
      </p:sp>
      <p:sp>
        <p:nvSpPr>
          <p:cNvPr id="4" name="Date Placeholder 3"/>
          <p:cNvSpPr>
            <a:spLocks noGrp="1"/>
          </p:cNvSpPr>
          <p:nvPr>
            <p:ph type="dt" sz="half" idx="10"/>
          </p:nvPr>
        </p:nvSpPr>
        <p:spPr/>
        <p:txBody>
          <a:bodyPr/>
          <a:lstStyle/>
          <a:p>
            <a:fld id="{DB5E786A-01D5-414E-BE79-AC5F258A3912}" type="datetime1">
              <a:rPr lang="en-US" smtClean="0"/>
              <a:t>9/14/17</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12</a:t>
            </a:fld>
            <a:endParaRPr lang="en-US" dirty="0"/>
          </a:p>
        </p:txBody>
      </p:sp>
      <p:sp>
        <p:nvSpPr>
          <p:cNvPr id="6" name="Content Placeholder 2"/>
          <p:cNvSpPr txBox="1">
            <a:spLocks/>
          </p:cNvSpPr>
          <p:nvPr/>
        </p:nvSpPr>
        <p:spPr>
          <a:xfrm>
            <a:off x="1024129" y="1878483"/>
            <a:ext cx="10608428" cy="619760"/>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smtClean="0"/>
              <a:t>Leveraging some of the feature analysis capabilities of the Random Forest algorithm we see that average user rating is by far the best predictor of my individual rating.</a:t>
            </a:r>
            <a:endParaRPr lang="en-US" dirty="0"/>
          </a:p>
        </p:txBody>
      </p:sp>
      <p:sp>
        <p:nvSpPr>
          <p:cNvPr id="10" name="TextBox 9"/>
          <p:cNvSpPr txBox="1"/>
          <p:nvPr/>
        </p:nvSpPr>
        <p:spPr>
          <a:xfrm>
            <a:off x="857873" y="2914813"/>
            <a:ext cx="5637930" cy="3139321"/>
          </a:xfrm>
          <a:prstGeom prst="rect">
            <a:avLst/>
          </a:prstGeom>
          <a:noFill/>
        </p:spPr>
        <p:txBody>
          <a:bodyPr wrap="square" rtlCol="0">
            <a:spAutoFit/>
          </a:bodyPr>
          <a:lstStyle/>
          <a:p>
            <a:r>
              <a:rPr lang="en-US" b="1" dirty="0" smtClean="0"/>
              <a:t>FEATURES BY ORDER OF IMPORTANCE</a:t>
            </a:r>
          </a:p>
          <a:p>
            <a:pPr marL="342900" indent="-342900">
              <a:buFont typeface="+mj-lt"/>
              <a:buAutoNum type="arabicPeriod"/>
            </a:pPr>
            <a:r>
              <a:rPr lang="en-US" dirty="0" smtClean="0"/>
              <a:t>Average User Rating</a:t>
            </a:r>
          </a:p>
          <a:p>
            <a:pPr marL="342900" indent="-342900">
              <a:buFont typeface="+mj-lt"/>
              <a:buAutoNum type="arabicPeriod"/>
            </a:pPr>
            <a:r>
              <a:rPr lang="en-US" dirty="0"/>
              <a:t>Country of Production</a:t>
            </a:r>
          </a:p>
          <a:p>
            <a:pPr marL="342900" indent="-342900">
              <a:buFont typeface="+mj-lt"/>
              <a:buAutoNum type="arabicPeriod"/>
            </a:pPr>
            <a:r>
              <a:rPr lang="en-US" dirty="0"/>
              <a:t>Beer Style</a:t>
            </a:r>
          </a:p>
          <a:p>
            <a:pPr marL="342900" indent="-342900">
              <a:buFont typeface="+mj-lt"/>
              <a:buAutoNum type="arabicPeriod"/>
            </a:pPr>
            <a:r>
              <a:rPr lang="en-US" dirty="0"/>
              <a:t>Brewery</a:t>
            </a:r>
          </a:p>
          <a:p>
            <a:pPr marL="342900" indent="-342900">
              <a:buFont typeface="+mj-lt"/>
              <a:buAutoNum type="arabicPeriod"/>
            </a:pPr>
            <a:r>
              <a:rPr lang="en-US" dirty="0"/>
              <a:t>Beer ID </a:t>
            </a:r>
            <a:endParaRPr lang="en-US" dirty="0" smtClean="0"/>
          </a:p>
          <a:p>
            <a:pPr marL="342900" indent="-342900">
              <a:buFont typeface="+mj-lt"/>
              <a:buAutoNum type="arabicPeriod"/>
            </a:pPr>
            <a:r>
              <a:rPr lang="en-US" dirty="0" smtClean="0"/>
              <a:t>City of Production</a:t>
            </a:r>
          </a:p>
          <a:p>
            <a:pPr marL="342900" indent="-342900">
              <a:buFont typeface="+mj-lt"/>
              <a:buAutoNum type="arabicPeriod"/>
            </a:pPr>
            <a:r>
              <a:rPr lang="en-US" dirty="0"/>
              <a:t>Number of Ratings</a:t>
            </a:r>
          </a:p>
          <a:p>
            <a:pPr marL="342900" indent="-342900">
              <a:buFont typeface="+mj-lt"/>
              <a:buAutoNum type="arabicPeriod"/>
            </a:pPr>
            <a:r>
              <a:rPr lang="en-US" dirty="0"/>
              <a:t>Alcohol by Volume (ABV)</a:t>
            </a:r>
          </a:p>
          <a:p>
            <a:pPr marL="342900" indent="-342900">
              <a:buFont typeface="+mj-lt"/>
              <a:buAutoNum type="arabicPeriod"/>
            </a:pPr>
            <a:r>
              <a:rPr lang="en-US" dirty="0"/>
              <a:t>Bitterness (IBU</a:t>
            </a:r>
            <a:r>
              <a:rPr lang="en-US" dirty="0" smtClean="0"/>
              <a:t>)</a:t>
            </a:r>
          </a:p>
          <a:p>
            <a:pPr marL="742950" lvl="1" indent="-285750">
              <a:buFont typeface="Arial" charset="0"/>
              <a:buChar char="•"/>
            </a:pPr>
            <a:endParaRPr lang="en-US" dirty="0"/>
          </a:p>
        </p:txBody>
      </p:sp>
      <p:graphicFrame>
        <p:nvGraphicFramePr>
          <p:cNvPr id="13" name="Chart 12"/>
          <p:cNvGraphicFramePr>
            <a:graphicFrameLocks/>
          </p:cNvGraphicFramePr>
          <p:nvPr>
            <p:extLst>
              <p:ext uri="{D42A27DB-BD31-4B8C-83A1-F6EECF244321}">
                <p14:modId xmlns:p14="http://schemas.microsoft.com/office/powerpoint/2010/main" val="1408393027"/>
              </p:ext>
            </p:extLst>
          </p:nvPr>
        </p:nvGraphicFramePr>
        <p:xfrm>
          <a:off x="4940300" y="2519884"/>
          <a:ext cx="6870700" cy="39508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7137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 PREDICTION</a:t>
            </a:r>
            <a:endParaRPr lang="en-US" dirty="0"/>
          </a:p>
        </p:txBody>
      </p:sp>
      <p:sp>
        <p:nvSpPr>
          <p:cNvPr id="4" name="Date Placeholder 3"/>
          <p:cNvSpPr>
            <a:spLocks noGrp="1"/>
          </p:cNvSpPr>
          <p:nvPr>
            <p:ph type="dt" sz="half" idx="10"/>
          </p:nvPr>
        </p:nvSpPr>
        <p:spPr/>
        <p:txBody>
          <a:bodyPr/>
          <a:lstStyle/>
          <a:p>
            <a:fld id="{DB5E786A-01D5-414E-BE79-AC5F258A3912}" type="datetime1">
              <a:rPr lang="en-US" smtClean="0"/>
              <a:t>9/14/17</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13</a:t>
            </a:fld>
            <a:endParaRPr lang="en-US" dirty="0"/>
          </a:p>
        </p:txBody>
      </p:sp>
      <p:sp>
        <p:nvSpPr>
          <p:cNvPr id="6" name="Content Placeholder 2"/>
          <p:cNvSpPr txBox="1">
            <a:spLocks/>
          </p:cNvSpPr>
          <p:nvPr/>
        </p:nvSpPr>
        <p:spPr>
          <a:xfrm>
            <a:off x="1024129" y="1878483"/>
            <a:ext cx="10608428" cy="619760"/>
          </a:xfrm>
          <a:prstGeom prst="rect">
            <a:avLst/>
          </a:prstGeom>
        </p:spPr>
        <p:txBody>
          <a:bodyPr vert="horz" lIns="45720" tIns="45720" rIns="4572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smtClean="0"/>
              <a:t>Implementing the newly built rating prediction model on the secondary dataset of almost 20,000 untasted beers shows that my top rated beer would be the Citra Single Hop Pale Ale from Hill Farmstead Brewery.</a:t>
            </a:r>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03" y="3321366"/>
            <a:ext cx="2216890" cy="1411420"/>
          </a:xfrm>
          <a:prstGeom prst="rect">
            <a:avLst/>
          </a:prstGeom>
        </p:spPr>
      </p:pic>
      <p:sp>
        <p:nvSpPr>
          <p:cNvPr id="8" name="TextBox 7"/>
          <p:cNvSpPr txBox="1"/>
          <p:nvPr/>
        </p:nvSpPr>
        <p:spPr>
          <a:xfrm>
            <a:off x="95004" y="4859757"/>
            <a:ext cx="2216890" cy="830997"/>
          </a:xfrm>
          <a:prstGeom prst="rect">
            <a:avLst/>
          </a:prstGeom>
          <a:noFill/>
        </p:spPr>
        <p:txBody>
          <a:bodyPr wrap="square" rtlCol="0">
            <a:spAutoFit/>
          </a:bodyPr>
          <a:lstStyle/>
          <a:p>
            <a:r>
              <a:rPr lang="en-US" sz="1200" dirty="0" smtClean="0"/>
              <a:t>Brewery: Hill Farmstead</a:t>
            </a:r>
          </a:p>
          <a:p>
            <a:r>
              <a:rPr lang="en-US" sz="1200" dirty="0" smtClean="0"/>
              <a:t>Location: Greensboro, NC</a:t>
            </a:r>
          </a:p>
          <a:p>
            <a:r>
              <a:rPr lang="en-US" sz="1200" dirty="0" smtClean="0"/>
              <a:t>My Predicted Rating: 	4.60</a:t>
            </a:r>
          </a:p>
          <a:p>
            <a:r>
              <a:rPr lang="en-US" sz="1200" dirty="0" smtClean="0"/>
              <a:t>Average User Rating: 	4.30</a:t>
            </a:r>
            <a:endParaRPr lang="en-US" sz="1200" dirty="0"/>
          </a:p>
        </p:txBody>
      </p:sp>
      <p:sp>
        <p:nvSpPr>
          <p:cNvPr id="12" name="TextBox 11"/>
          <p:cNvSpPr txBox="1"/>
          <p:nvPr/>
        </p:nvSpPr>
        <p:spPr>
          <a:xfrm>
            <a:off x="2527466" y="4859757"/>
            <a:ext cx="2216890" cy="830997"/>
          </a:xfrm>
          <a:prstGeom prst="rect">
            <a:avLst/>
          </a:prstGeom>
          <a:noFill/>
        </p:spPr>
        <p:txBody>
          <a:bodyPr wrap="square" rtlCol="0">
            <a:spAutoFit/>
          </a:bodyPr>
          <a:lstStyle/>
          <a:p>
            <a:r>
              <a:rPr lang="en-US" sz="1200" dirty="0"/>
              <a:t>Brewery: Firestone Walker </a:t>
            </a:r>
            <a:endParaRPr lang="en-US" sz="1200" dirty="0" smtClean="0"/>
          </a:p>
          <a:p>
            <a:r>
              <a:rPr lang="en-US" sz="1200" dirty="0" smtClean="0"/>
              <a:t>Location: Paso Robles, CA</a:t>
            </a:r>
          </a:p>
          <a:p>
            <a:r>
              <a:rPr lang="en-US" sz="1200" dirty="0" smtClean="0"/>
              <a:t>My Predicted Rating: 	4.50</a:t>
            </a:r>
          </a:p>
          <a:p>
            <a:r>
              <a:rPr lang="en-US" sz="1200" dirty="0" smtClean="0"/>
              <a:t>Average User Rating: 	4.36</a:t>
            </a:r>
            <a:endParaRPr lang="en-US" sz="1200" dirty="0"/>
          </a:p>
        </p:txBody>
      </p:sp>
      <p:sp>
        <p:nvSpPr>
          <p:cNvPr id="15" name="TextBox 14"/>
          <p:cNvSpPr txBox="1"/>
          <p:nvPr/>
        </p:nvSpPr>
        <p:spPr>
          <a:xfrm>
            <a:off x="4987555" y="4859757"/>
            <a:ext cx="2216890" cy="830997"/>
          </a:xfrm>
          <a:prstGeom prst="rect">
            <a:avLst/>
          </a:prstGeom>
          <a:noFill/>
        </p:spPr>
        <p:txBody>
          <a:bodyPr wrap="square" rtlCol="0">
            <a:spAutoFit/>
          </a:bodyPr>
          <a:lstStyle/>
          <a:p>
            <a:r>
              <a:rPr lang="en-US" sz="1200" dirty="0" smtClean="0"/>
              <a:t>Brewery: Hill Farmstead</a:t>
            </a:r>
          </a:p>
          <a:p>
            <a:r>
              <a:rPr lang="en-US" sz="1200" dirty="0" smtClean="0"/>
              <a:t>Location: San Marcos, TX</a:t>
            </a:r>
          </a:p>
          <a:p>
            <a:r>
              <a:rPr lang="en-US" sz="1200" dirty="0" smtClean="0"/>
              <a:t>My Predicted Rating: 	4.48</a:t>
            </a:r>
          </a:p>
          <a:p>
            <a:r>
              <a:rPr lang="en-US" sz="1200" dirty="0" smtClean="0"/>
              <a:t>Average User Rating: 	4.29</a:t>
            </a:r>
            <a:endParaRPr lang="en-US" sz="1200" dirty="0"/>
          </a:p>
        </p:txBody>
      </p:sp>
      <p:sp>
        <p:nvSpPr>
          <p:cNvPr id="17" name="TextBox 16"/>
          <p:cNvSpPr txBox="1"/>
          <p:nvPr/>
        </p:nvSpPr>
        <p:spPr>
          <a:xfrm>
            <a:off x="7226136" y="4859757"/>
            <a:ext cx="2701636" cy="830997"/>
          </a:xfrm>
          <a:prstGeom prst="rect">
            <a:avLst/>
          </a:prstGeom>
          <a:noFill/>
        </p:spPr>
        <p:txBody>
          <a:bodyPr wrap="square" rtlCol="0">
            <a:spAutoFit/>
          </a:bodyPr>
          <a:lstStyle/>
          <a:p>
            <a:r>
              <a:rPr lang="en-US" sz="1200" dirty="0" smtClean="0"/>
              <a:t>Brewery</a:t>
            </a:r>
            <a:r>
              <a:rPr lang="en-US" sz="1200" dirty="0"/>
              <a:t>: </a:t>
            </a:r>
            <a:r>
              <a:rPr lang="en-US" sz="1200" dirty="0" err="1"/>
              <a:t>Brouwerij</a:t>
            </a:r>
            <a:r>
              <a:rPr lang="en-US" sz="1200" dirty="0"/>
              <a:t> Omer Vander </a:t>
            </a:r>
            <a:r>
              <a:rPr lang="en-US" sz="1200" dirty="0" err="1"/>
              <a:t>Ghinste</a:t>
            </a:r>
            <a:endParaRPr lang="en-US" sz="1200" dirty="0" smtClean="0"/>
          </a:p>
          <a:p>
            <a:r>
              <a:rPr lang="en-US" sz="1200" dirty="0" smtClean="0"/>
              <a:t>Location: </a:t>
            </a:r>
            <a:r>
              <a:rPr lang="en-US" sz="1200" dirty="0" err="1" smtClean="0"/>
              <a:t>Bellegem</a:t>
            </a:r>
            <a:r>
              <a:rPr lang="en-US" sz="1200" dirty="0" smtClean="0"/>
              <a:t>, Belgium</a:t>
            </a:r>
          </a:p>
          <a:p>
            <a:r>
              <a:rPr lang="en-US" sz="1200" dirty="0" smtClean="0"/>
              <a:t>My Predicted Rating: 	4.43</a:t>
            </a:r>
          </a:p>
          <a:p>
            <a:r>
              <a:rPr lang="en-US" sz="1200" dirty="0" smtClean="0"/>
              <a:t>Average User Rating: 	4.02</a:t>
            </a:r>
            <a:endParaRPr lang="en-US" sz="1200" dirty="0"/>
          </a:p>
        </p:txBody>
      </p:sp>
      <p:sp>
        <p:nvSpPr>
          <p:cNvPr id="19" name="TextBox 18"/>
          <p:cNvSpPr txBox="1"/>
          <p:nvPr/>
        </p:nvSpPr>
        <p:spPr>
          <a:xfrm>
            <a:off x="9907734" y="4859757"/>
            <a:ext cx="2216890" cy="830997"/>
          </a:xfrm>
          <a:prstGeom prst="rect">
            <a:avLst/>
          </a:prstGeom>
          <a:noFill/>
        </p:spPr>
        <p:txBody>
          <a:bodyPr wrap="square" rtlCol="0">
            <a:spAutoFit/>
          </a:bodyPr>
          <a:lstStyle/>
          <a:p>
            <a:r>
              <a:rPr lang="en-US" sz="1200" dirty="0" smtClean="0"/>
              <a:t>Brewery: Firestone Walker</a:t>
            </a:r>
          </a:p>
          <a:p>
            <a:r>
              <a:rPr lang="en-US" sz="1200" dirty="0" smtClean="0"/>
              <a:t>Location: Paso Robles, CA</a:t>
            </a:r>
          </a:p>
          <a:p>
            <a:r>
              <a:rPr lang="en-US" sz="1200" dirty="0" smtClean="0"/>
              <a:t>My Predicted Rating: 	4.43</a:t>
            </a:r>
          </a:p>
          <a:p>
            <a:r>
              <a:rPr lang="en-US" sz="1200" dirty="0" smtClean="0"/>
              <a:t>Average User Rating: 	4.53</a:t>
            </a:r>
            <a:endParaRPr lang="en-US" sz="1200" dirty="0"/>
          </a:p>
        </p:txBody>
      </p:sp>
      <p:sp>
        <p:nvSpPr>
          <p:cNvPr id="9" name="TextBox 8"/>
          <p:cNvSpPr txBox="1"/>
          <p:nvPr/>
        </p:nvSpPr>
        <p:spPr>
          <a:xfrm>
            <a:off x="95003" y="2724965"/>
            <a:ext cx="2216890" cy="523220"/>
          </a:xfrm>
          <a:prstGeom prst="rect">
            <a:avLst/>
          </a:prstGeom>
          <a:noFill/>
        </p:spPr>
        <p:txBody>
          <a:bodyPr wrap="square" rtlCol="0">
            <a:spAutoFit/>
          </a:bodyPr>
          <a:lstStyle/>
          <a:p>
            <a:pPr algn="ctr"/>
            <a:r>
              <a:rPr lang="en-US" sz="1400" b="1" dirty="0" smtClean="0"/>
              <a:t>#1  </a:t>
            </a:r>
          </a:p>
          <a:p>
            <a:pPr algn="ctr"/>
            <a:r>
              <a:rPr lang="en-US" sz="1400" u="sng" dirty="0" smtClean="0"/>
              <a:t>Citra Single Hop Pale Ale</a:t>
            </a:r>
            <a:endParaRPr lang="en-US" sz="1400" u="sng" dirty="0"/>
          </a:p>
        </p:txBody>
      </p:sp>
      <p:sp>
        <p:nvSpPr>
          <p:cNvPr id="20" name="TextBox 19"/>
          <p:cNvSpPr txBox="1"/>
          <p:nvPr/>
        </p:nvSpPr>
        <p:spPr>
          <a:xfrm>
            <a:off x="2527465" y="2724965"/>
            <a:ext cx="2216890" cy="523220"/>
          </a:xfrm>
          <a:prstGeom prst="rect">
            <a:avLst/>
          </a:prstGeom>
          <a:noFill/>
        </p:spPr>
        <p:txBody>
          <a:bodyPr wrap="square" rtlCol="0">
            <a:spAutoFit/>
          </a:bodyPr>
          <a:lstStyle/>
          <a:p>
            <a:pPr algn="ctr"/>
            <a:r>
              <a:rPr lang="en-US" sz="1400" b="1" dirty="0" smtClean="0"/>
              <a:t>#2</a:t>
            </a:r>
          </a:p>
          <a:p>
            <a:pPr algn="ctr"/>
            <a:r>
              <a:rPr lang="en-US" sz="1400" u="sng" dirty="0" err="1" smtClean="0"/>
              <a:t>Sucaba</a:t>
            </a:r>
            <a:r>
              <a:rPr lang="en-US" sz="1400" u="sng" dirty="0" smtClean="0"/>
              <a:t> Barley Wine</a:t>
            </a:r>
            <a:endParaRPr lang="en-US" sz="1400" u="sng" dirty="0"/>
          </a:p>
        </p:txBody>
      </p:sp>
      <p:sp>
        <p:nvSpPr>
          <p:cNvPr id="21" name="TextBox 20"/>
          <p:cNvSpPr txBox="1"/>
          <p:nvPr/>
        </p:nvSpPr>
        <p:spPr>
          <a:xfrm>
            <a:off x="4959927" y="2724965"/>
            <a:ext cx="2216890" cy="523220"/>
          </a:xfrm>
          <a:prstGeom prst="rect">
            <a:avLst/>
          </a:prstGeom>
          <a:noFill/>
        </p:spPr>
        <p:txBody>
          <a:bodyPr wrap="square" rtlCol="0">
            <a:spAutoFit/>
          </a:bodyPr>
          <a:lstStyle/>
          <a:p>
            <a:pPr algn="ctr"/>
            <a:r>
              <a:rPr lang="en-US" sz="1400" b="1" dirty="0" smtClean="0"/>
              <a:t>#3</a:t>
            </a:r>
          </a:p>
          <a:p>
            <a:pPr algn="ctr"/>
            <a:r>
              <a:rPr lang="en-US" sz="1400" u="sng" dirty="0"/>
              <a:t>Angel's Share </a:t>
            </a:r>
            <a:r>
              <a:rPr lang="en-US" sz="1400" u="sng" dirty="0" smtClean="0"/>
              <a:t>Bourbon Stout</a:t>
            </a:r>
            <a:endParaRPr lang="en-US" sz="1400" u="sng" dirty="0"/>
          </a:p>
        </p:txBody>
      </p:sp>
      <p:sp>
        <p:nvSpPr>
          <p:cNvPr id="22" name="TextBox 21"/>
          <p:cNvSpPr txBox="1"/>
          <p:nvPr/>
        </p:nvSpPr>
        <p:spPr>
          <a:xfrm>
            <a:off x="7297387" y="2724965"/>
            <a:ext cx="2216890" cy="523220"/>
          </a:xfrm>
          <a:prstGeom prst="rect">
            <a:avLst/>
          </a:prstGeom>
          <a:noFill/>
        </p:spPr>
        <p:txBody>
          <a:bodyPr wrap="square" rtlCol="0">
            <a:spAutoFit/>
          </a:bodyPr>
          <a:lstStyle/>
          <a:p>
            <a:pPr algn="ctr"/>
            <a:r>
              <a:rPr lang="en-US" sz="1400" b="1" dirty="0" smtClean="0"/>
              <a:t>#4</a:t>
            </a:r>
          </a:p>
          <a:p>
            <a:pPr algn="ctr"/>
            <a:r>
              <a:rPr lang="en-US" sz="1400" u="sng" dirty="0" smtClean="0"/>
              <a:t>Rouge Sour Red Ale</a:t>
            </a:r>
            <a:endParaRPr lang="en-US" sz="1400" u="sng" dirty="0"/>
          </a:p>
        </p:txBody>
      </p:sp>
      <p:sp>
        <p:nvSpPr>
          <p:cNvPr id="23" name="TextBox 22"/>
          <p:cNvSpPr txBox="1"/>
          <p:nvPr/>
        </p:nvSpPr>
        <p:spPr>
          <a:xfrm>
            <a:off x="9907733" y="2724965"/>
            <a:ext cx="2216890" cy="523220"/>
          </a:xfrm>
          <a:prstGeom prst="rect">
            <a:avLst/>
          </a:prstGeom>
          <a:noFill/>
        </p:spPr>
        <p:txBody>
          <a:bodyPr wrap="square" rtlCol="0">
            <a:spAutoFit/>
          </a:bodyPr>
          <a:lstStyle/>
          <a:p>
            <a:pPr algn="ctr"/>
            <a:r>
              <a:rPr lang="en-US" sz="1400" b="1" dirty="0" smtClean="0"/>
              <a:t>#5</a:t>
            </a:r>
          </a:p>
          <a:p>
            <a:pPr algn="ctr"/>
            <a:r>
              <a:rPr lang="en-US" sz="1400" u="sng" dirty="0" smtClean="0"/>
              <a:t>Parabola Russian Stout</a:t>
            </a:r>
            <a:endParaRPr lang="en-US" sz="1400" u="sng" dirty="0"/>
          </a:p>
        </p:txBody>
      </p:sp>
      <p:pic>
        <p:nvPicPr>
          <p:cNvPr id="24" name="Picture 2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12923" y="3321366"/>
            <a:ext cx="1245974" cy="1423970"/>
          </a:xfrm>
          <a:prstGeom prst="rect">
            <a:avLst/>
          </a:prstGeom>
        </p:spPr>
      </p:pic>
      <p:pic>
        <p:nvPicPr>
          <p:cNvPr id="25" name="Picture 2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372416" y="3285619"/>
            <a:ext cx="1447167" cy="1447167"/>
          </a:xfrm>
          <a:prstGeom prst="rect">
            <a:avLst/>
          </a:prstGeom>
        </p:spPr>
      </p:pic>
      <p:pic>
        <p:nvPicPr>
          <p:cNvPr id="26" name="Picture 2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668511" y="3321366"/>
            <a:ext cx="1606118" cy="1421764"/>
          </a:xfrm>
          <a:prstGeom prst="rect">
            <a:avLst/>
          </a:prstGeom>
        </p:spPr>
      </p:pic>
      <p:pic>
        <p:nvPicPr>
          <p:cNvPr id="27" name="Picture 2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000507" y="3321366"/>
            <a:ext cx="2031342" cy="1399369"/>
          </a:xfrm>
          <a:prstGeom prst="rect">
            <a:avLst/>
          </a:prstGeom>
        </p:spPr>
      </p:pic>
    </p:spTree>
    <p:extLst>
      <p:ext uri="{BB962C8B-B14F-4D97-AF65-F5344CB8AC3E}">
        <p14:creationId xmlns:p14="http://schemas.microsoft.com/office/powerpoint/2010/main" val="17872899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SUMMARY</a:t>
            </a:r>
            <a:endParaRPr lang="en-US" dirty="0"/>
          </a:p>
        </p:txBody>
      </p:sp>
      <p:sp>
        <p:nvSpPr>
          <p:cNvPr id="4" name="Date Placeholder 3"/>
          <p:cNvSpPr>
            <a:spLocks noGrp="1"/>
          </p:cNvSpPr>
          <p:nvPr>
            <p:ph type="dt" sz="half" idx="10"/>
          </p:nvPr>
        </p:nvSpPr>
        <p:spPr/>
        <p:txBody>
          <a:bodyPr/>
          <a:lstStyle/>
          <a:p>
            <a:fld id="{DB5E786A-01D5-414E-BE79-AC5F258A3912}" type="datetime1">
              <a:rPr lang="en-US" smtClean="0"/>
              <a:t>9/14/17</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14</a:t>
            </a:fld>
            <a:endParaRPr lang="en-US" dirty="0"/>
          </a:p>
        </p:txBody>
      </p:sp>
      <p:sp>
        <p:nvSpPr>
          <p:cNvPr id="28" name="TextBox 27"/>
          <p:cNvSpPr txBox="1"/>
          <p:nvPr/>
        </p:nvSpPr>
        <p:spPr>
          <a:xfrm>
            <a:off x="1024127" y="2084832"/>
            <a:ext cx="9720073" cy="4247317"/>
          </a:xfrm>
          <a:prstGeom prst="rect">
            <a:avLst/>
          </a:prstGeom>
          <a:noFill/>
        </p:spPr>
        <p:txBody>
          <a:bodyPr wrap="square" rtlCol="0">
            <a:spAutoFit/>
          </a:bodyPr>
          <a:lstStyle/>
          <a:p>
            <a:r>
              <a:rPr lang="en-US" b="1" dirty="0" smtClean="0"/>
              <a:t>KEY FINDINGS</a:t>
            </a:r>
          </a:p>
          <a:p>
            <a:endParaRPr lang="en-US" dirty="0"/>
          </a:p>
          <a:p>
            <a:pPr marL="285750" indent="-285750">
              <a:buFont typeface="Arial" charset="0"/>
              <a:buChar char="•"/>
            </a:pPr>
            <a:r>
              <a:rPr lang="en-US" dirty="0" smtClean="0"/>
              <a:t>As users taste and rate more beer the impact of regression towards the mean is real. In this project this allowed the use of “average user rating” as a feature for model creation and prediction. </a:t>
            </a:r>
          </a:p>
          <a:p>
            <a:pPr marL="285750" indent="-285750">
              <a:buFont typeface="Arial" charset="0"/>
              <a:buChar char="•"/>
            </a:pPr>
            <a:endParaRPr lang="en-US" dirty="0"/>
          </a:p>
          <a:p>
            <a:pPr marL="285750" indent="-285750">
              <a:buFont typeface="Arial" charset="0"/>
              <a:buChar char="•"/>
            </a:pPr>
            <a:r>
              <a:rPr lang="en-US" dirty="0" smtClean="0"/>
              <a:t>Along with producing the best overall model results, Random Forest Regression was the simplest algorithm to practically use and understand.</a:t>
            </a:r>
          </a:p>
          <a:p>
            <a:pPr marL="285750" indent="-285750">
              <a:buFont typeface="Arial" charset="0"/>
              <a:buChar char="•"/>
            </a:pPr>
            <a:endParaRPr lang="en-US" dirty="0"/>
          </a:p>
          <a:p>
            <a:pPr marL="285750" indent="-285750">
              <a:buFont typeface="Arial" charset="0"/>
              <a:buChar char="•"/>
            </a:pPr>
            <a:r>
              <a:rPr lang="en-US" dirty="0" smtClean="0"/>
              <a:t>Given that the best model had a coefficient of determination (r-squared) of 0.61 there is still considerable room for improvement.</a:t>
            </a:r>
          </a:p>
          <a:p>
            <a:pPr marL="285750" indent="-285750">
              <a:buFont typeface="Arial" charset="0"/>
              <a:buChar char="•"/>
            </a:pPr>
            <a:endParaRPr lang="en-US" dirty="0"/>
          </a:p>
          <a:p>
            <a:pPr marL="285750" indent="-285750">
              <a:buFont typeface="Arial" charset="0"/>
              <a:buChar char="•"/>
            </a:pPr>
            <a:r>
              <a:rPr lang="en-US" dirty="0" smtClean="0"/>
              <a:t>Leveraging the best model to predict future beer ratings provided some surprising results: two of the top five beers suggested are from the same brewery and I am excited to seek out and try their beer! </a:t>
            </a:r>
          </a:p>
          <a:p>
            <a:pPr marL="285750" indent="-285750">
              <a:buFont typeface="Arial" charset="0"/>
              <a:buChar char="•"/>
            </a:pPr>
            <a:endParaRPr lang="en-US" dirty="0"/>
          </a:p>
          <a:p>
            <a:pPr marL="742950" lvl="1" indent="-285750">
              <a:buFont typeface="Arial" charset="0"/>
              <a:buChar char="•"/>
            </a:pPr>
            <a:endParaRPr lang="en-US" dirty="0"/>
          </a:p>
        </p:txBody>
      </p:sp>
    </p:spTree>
    <p:extLst>
      <p:ext uri="{BB962C8B-B14F-4D97-AF65-F5344CB8AC3E}">
        <p14:creationId xmlns:p14="http://schemas.microsoft.com/office/powerpoint/2010/main" val="331484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 &amp; FUTURE IMPROVEMENTS</a:t>
            </a:r>
            <a:endParaRPr lang="en-US" dirty="0"/>
          </a:p>
        </p:txBody>
      </p:sp>
      <p:sp>
        <p:nvSpPr>
          <p:cNvPr id="4" name="Date Placeholder 3"/>
          <p:cNvSpPr>
            <a:spLocks noGrp="1"/>
          </p:cNvSpPr>
          <p:nvPr>
            <p:ph type="dt" sz="half" idx="10"/>
          </p:nvPr>
        </p:nvSpPr>
        <p:spPr/>
        <p:txBody>
          <a:bodyPr/>
          <a:lstStyle/>
          <a:p>
            <a:fld id="{DB5E786A-01D5-414E-BE79-AC5F258A3912}" type="datetime1">
              <a:rPr lang="en-US" smtClean="0"/>
              <a:t>9/14/17</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15</a:t>
            </a:fld>
            <a:endParaRPr lang="en-US" dirty="0"/>
          </a:p>
        </p:txBody>
      </p:sp>
      <p:sp>
        <p:nvSpPr>
          <p:cNvPr id="6" name="Content Placeholder 2"/>
          <p:cNvSpPr txBox="1">
            <a:spLocks/>
          </p:cNvSpPr>
          <p:nvPr/>
        </p:nvSpPr>
        <p:spPr>
          <a:xfrm>
            <a:off x="1024129" y="1878483"/>
            <a:ext cx="10608428" cy="619760"/>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Key results show that the </a:t>
            </a:r>
            <a:r>
              <a:rPr lang="en-US" dirty="0" err="1" smtClean="0"/>
              <a:t>Untappd</a:t>
            </a:r>
            <a:r>
              <a:rPr lang="en-US" dirty="0" smtClean="0"/>
              <a:t> team could implement a prediction model to help users select their next beer.</a:t>
            </a:r>
            <a:endParaRPr lang="en-US" dirty="0"/>
          </a:p>
        </p:txBody>
      </p:sp>
      <p:sp>
        <p:nvSpPr>
          <p:cNvPr id="7" name="TextBox 6"/>
          <p:cNvSpPr txBox="1"/>
          <p:nvPr/>
        </p:nvSpPr>
        <p:spPr>
          <a:xfrm>
            <a:off x="1024127" y="2610683"/>
            <a:ext cx="5198874" cy="4247317"/>
          </a:xfrm>
          <a:prstGeom prst="rect">
            <a:avLst/>
          </a:prstGeom>
          <a:noFill/>
        </p:spPr>
        <p:txBody>
          <a:bodyPr wrap="square" rtlCol="0">
            <a:spAutoFit/>
          </a:bodyPr>
          <a:lstStyle/>
          <a:p>
            <a:r>
              <a:rPr lang="en-US" b="1" dirty="0" smtClean="0"/>
              <a:t>PRIMARY RECOMMENDATIONS</a:t>
            </a:r>
          </a:p>
          <a:p>
            <a:endParaRPr lang="en-US" dirty="0"/>
          </a:p>
          <a:p>
            <a:pPr marL="285750" indent="-285750">
              <a:buFont typeface="Arial" charset="0"/>
              <a:buChar char="•"/>
            </a:pPr>
            <a:r>
              <a:rPr lang="en-US" dirty="0" smtClean="0"/>
              <a:t>Implement a prediction model to help users select their next craft beer.</a:t>
            </a:r>
          </a:p>
          <a:p>
            <a:pPr marL="742950" lvl="1" indent="-285750">
              <a:buFont typeface="Arial" charset="0"/>
              <a:buChar char="•"/>
            </a:pPr>
            <a:r>
              <a:rPr lang="en-US" dirty="0" smtClean="0"/>
              <a:t>OK to use “average user rating” as a feature.</a:t>
            </a:r>
          </a:p>
          <a:p>
            <a:pPr marL="285750" indent="-285750">
              <a:buFont typeface="Arial" charset="0"/>
              <a:buChar char="•"/>
            </a:pPr>
            <a:endParaRPr lang="en-US" dirty="0"/>
          </a:p>
          <a:p>
            <a:pPr marL="285750" indent="-285750">
              <a:buFont typeface="Arial" charset="0"/>
              <a:buChar char="•"/>
            </a:pPr>
            <a:r>
              <a:rPr lang="en-US" dirty="0" smtClean="0"/>
              <a:t>Make the beer creation (record entry) process a bit more cumbersome for the user (e.g. require certain fields to have values). </a:t>
            </a:r>
          </a:p>
          <a:p>
            <a:pPr marL="285750" indent="-285750">
              <a:buFont typeface="Arial" charset="0"/>
              <a:buChar char="•"/>
            </a:pPr>
            <a:endParaRPr lang="en-US" dirty="0" smtClean="0"/>
          </a:p>
          <a:p>
            <a:pPr marL="285750" indent="-285750">
              <a:buFont typeface="Arial" charset="0"/>
              <a:buChar char="•"/>
            </a:pPr>
            <a:r>
              <a:rPr lang="en-US" dirty="0" smtClean="0"/>
              <a:t>Scrub the production environment on a regular basis to remove duplicate records (beers).</a:t>
            </a:r>
          </a:p>
          <a:p>
            <a:pPr marL="285750" indent="-285750">
              <a:buFont typeface="Arial" charset="0"/>
              <a:buChar char="•"/>
            </a:pPr>
            <a:endParaRPr lang="en-US" dirty="0"/>
          </a:p>
          <a:p>
            <a:pPr marL="285750" indent="-285750">
              <a:buFont typeface="Arial" charset="0"/>
              <a:buChar char="•"/>
            </a:pPr>
            <a:endParaRPr lang="en-US" dirty="0"/>
          </a:p>
          <a:p>
            <a:pPr marL="742950" lvl="1" indent="-285750">
              <a:buFont typeface="Arial" charset="0"/>
              <a:buChar char="•"/>
            </a:pPr>
            <a:endParaRPr lang="en-US" dirty="0"/>
          </a:p>
        </p:txBody>
      </p:sp>
      <p:sp>
        <p:nvSpPr>
          <p:cNvPr id="8" name="TextBox 7"/>
          <p:cNvSpPr txBox="1"/>
          <p:nvPr/>
        </p:nvSpPr>
        <p:spPr>
          <a:xfrm>
            <a:off x="6612126" y="2594383"/>
            <a:ext cx="5198874" cy="3139321"/>
          </a:xfrm>
          <a:prstGeom prst="rect">
            <a:avLst/>
          </a:prstGeom>
          <a:noFill/>
        </p:spPr>
        <p:txBody>
          <a:bodyPr wrap="square" rtlCol="0">
            <a:spAutoFit/>
          </a:bodyPr>
          <a:lstStyle/>
          <a:p>
            <a:r>
              <a:rPr lang="en-US" b="1" dirty="0" smtClean="0"/>
              <a:t>FUTURE IMPROVEMENTS</a:t>
            </a:r>
          </a:p>
          <a:p>
            <a:endParaRPr lang="en-US" dirty="0"/>
          </a:p>
          <a:p>
            <a:pPr marL="285750" indent="-285750">
              <a:buFont typeface="Arial" charset="0"/>
              <a:buChar char="•"/>
            </a:pPr>
            <a:r>
              <a:rPr lang="en-US" dirty="0" smtClean="0"/>
              <a:t>Leverage real-time, location-based data to help identify beers that may be immediately available to the user.</a:t>
            </a:r>
          </a:p>
          <a:p>
            <a:pPr marL="285750" indent="-285750">
              <a:buFont typeface="Arial" charset="0"/>
              <a:buChar char="•"/>
            </a:pPr>
            <a:endParaRPr lang="en-US" dirty="0"/>
          </a:p>
          <a:p>
            <a:pPr marL="285750" indent="-285750">
              <a:buFont typeface="Arial" charset="0"/>
              <a:buChar char="•"/>
            </a:pPr>
            <a:r>
              <a:rPr lang="en-US" dirty="0" smtClean="0"/>
              <a:t>Provide real-time access to API data. </a:t>
            </a:r>
          </a:p>
          <a:p>
            <a:pPr marL="285750" indent="-285750">
              <a:buFont typeface="Arial" charset="0"/>
              <a:buChar char="•"/>
            </a:pPr>
            <a:endParaRPr lang="en-US" dirty="0"/>
          </a:p>
          <a:p>
            <a:pPr marL="285750" indent="-285750">
              <a:buFont typeface="Arial" charset="0"/>
              <a:buChar char="•"/>
            </a:pPr>
            <a:r>
              <a:rPr lang="en-US" dirty="0" smtClean="0"/>
              <a:t>Run test/train model on a larger dataset to make a more robust prediction model. </a:t>
            </a:r>
            <a:endParaRPr lang="en-US" dirty="0"/>
          </a:p>
          <a:p>
            <a:pPr marL="742950" lvl="1" indent="-285750">
              <a:buFont typeface="Arial" charset="0"/>
              <a:buChar char="•"/>
            </a:pPr>
            <a:endParaRPr lang="en-US" dirty="0"/>
          </a:p>
        </p:txBody>
      </p:sp>
    </p:spTree>
    <p:extLst>
      <p:ext uri="{BB962C8B-B14F-4D97-AF65-F5344CB8AC3E}">
        <p14:creationId xmlns:p14="http://schemas.microsoft.com/office/powerpoint/2010/main" val="68360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Introduction &amp; Problem Statement</a:t>
            </a:r>
          </a:p>
          <a:p>
            <a:pPr>
              <a:buFont typeface="Arial" charset="0"/>
              <a:buChar char="•"/>
            </a:pPr>
            <a:r>
              <a:rPr lang="en-US" dirty="0"/>
              <a:t> </a:t>
            </a:r>
            <a:r>
              <a:rPr lang="en-US" dirty="0" smtClean="0"/>
              <a:t>The </a:t>
            </a:r>
            <a:r>
              <a:rPr lang="en-US" dirty="0" err="1" smtClean="0"/>
              <a:t>Untappd</a:t>
            </a:r>
            <a:r>
              <a:rPr lang="en-US" dirty="0" smtClean="0"/>
              <a:t> Application</a:t>
            </a:r>
          </a:p>
          <a:p>
            <a:pPr>
              <a:buFont typeface="Arial" charset="0"/>
              <a:buChar char="•"/>
            </a:pPr>
            <a:r>
              <a:rPr lang="en-US" dirty="0" smtClean="0"/>
              <a:t> Dataset</a:t>
            </a:r>
          </a:p>
          <a:p>
            <a:pPr>
              <a:buFont typeface="Arial" charset="0"/>
              <a:buChar char="•"/>
            </a:pPr>
            <a:r>
              <a:rPr lang="en-US" dirty="0" smtClean="0"/>
              <a:t> Analysis &amp; Findings</a:t>
            </a:r>
          </a:p>
          <a:p>
            <a:pPr>
              <a:buFont typeface="Arial" charset="0"/>
              <a:buChar char="•"/>
            </a:pPr>
            <a:r>
              <a:rPr lang="en-US" dirty="0"/>
              <a:t> </a:t>
            </a:r>
            <a:r>
              <a:rPr lang="en-US" dirty="0" smtClean="0"/>
              <a:t>Statistical Inference</a:t>
            </a:r>
          </a:p>
          <a:p>
            <a:pPr>
              <a:buFont typeface="Arial" charset="0"/>
              <a:buChar char="•"/>
            </a:pPr>
            <a:r>
              <a:rPr lang="en-US" dirty="0"/>
              <a:t> </a:t>
            </a:r>
            <a:r>
              <a:rPr lang="en-US" dirty="0" smtClean="0"/>
              <a:t>Machine Learning</a:t>
            </a:r>
          </a:p>
          <a:p>
            <a:pPr>
              <a:buFont typeface="Arial" charset="0"/>
              <a:buChar char="•"/>
            </a:pPr>
            <a:r>
              <a:rPr lang="en-US" dirty="0"/>
              <a:t> </a:t>
            </a:r>
            <a:r>
              <a:rPr lang="en-US" dirty="0" smtClean="0"/>
              <a:t>Conclusions</a:t>
            </a:r>
          </a:p>
          <a:p>
            <a:endParaRPr lang="en-US" dirty="0"/>
          </a:p>
        </p:txBody>
      </p:sp>
      <p:sp>
        <p:nvSpPr>
          <p:cNvPr id="4" name="Date Placeholder 3"/>
          <p:cNvSpPr>
            <a:spLocks noGrp="1"/>
          </p:cNvSpPr>
          <p:nvPr>
            <p:ph type="dt" sz="half" idx="10"/>
          </p:nvPr>
        </p:nvSpPr>
        <p:spPr/>
        <p:txBody>
          <a:bodyPr/>
          <a:lstStyle/>
          <a:p>
            <a:fld id="{FE312704-CB09-434C-A630-6AF9E082EBEF}" type="datetime1">
              <a:rPr lang="en-US" smtClean="0"/>
              <a:t>9/14/17</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a:t>
            </a:fld>
            <a:endParaRPr lang="en-US" dirty="0"/>
          </a:p>
        </p:txBody>
      </p:sp>
      <p:pic>
        <p:nvPicPr>
          <p:cNvPr id="7" name="Picture 6"/>
          <p:cNvPicPr>
            <a:picLocks noChangeAspect="1"/>
          </p:cNvPicPr>
          <p:nvPr/>
        </p:nvPicPr>
        <p:blipFill>
          <a:blip r:embed="rId3"/>
          <a:stretch>
            <a:fillRect/>
          </a:stretch>
        </p:blipFill>
        <p:spPr>
          <a:xfrm>
            <a:off x="6223000" y="198374"/>
            <a:ext cx="3581400" cy="2273300"/>
          </a:xfrm>
          <a:prstGeom prst="rect">
            <a:avLst/>
          </a:prstGeom>
        </p:spPr>
      </p:pic>
      <p:pic>
        <p:nvPicPr>
          <p:cNvPr id="9" name="Picture 8"/>
          <p:cNvPicPr>
            <a:picLocks noChangeAspect="1"/>
          </p:cNvPicPr>
          <p:nvPr/>
        </p:nvPicPr>
        <p:blipFill>
          <a:blip r:embed="rId4"/>
          <a:stretch>
            <a:fillRect/>
          </a:stretch>
        </p:blipFill>
        <p:spPr>
          <a:xfrm>
            <a:off x="8153400" y="2627122"/>
            <a:ext cx="3797300" cy="2133600"/>
          </a:xfrm>
          <a:prstGeom prst="rect">
            <a:avLst/>
          </a:prstGeom>
        </p:spPr>
      </p:pic>
      <p:pic>
        <p:nvPicPr>
          <p:cNvPr id="10" name="Picture 9"/>
          <p:cNvPicPr>
            <a:picLocks noChangeAspect="1"/>
          </p:cNvPicPr>
          <p:nvPr/>
        </p:nvPicPr>
        <p:blipFill>
          <a:blip r:embed="rId5"/>
          <a:stretch>
            <a:fillRect/>
          </a:stretch>
        </p:blipFill>
        <p:spPr>
          <a:xfrm>
            <a:off x="4476750" y="3985260"/>
            <a:ext cx="3492500" cy="2324100"/>
          </a:xfrm>
          <a:prstGeom prst="rect">
            <a:avLst/>
          </a:prstGeom>
        </p:spPr>
      </p:pic>
    </p:spTree>
    <p:extLst>
      <p:ext uri="{BB962C8B-B14F-4D97-AF65-F5344CB8AC3E}">
        <p14:creationId xmlns:p14="http://schemas.microsoft.com/office/powerpoint/2010/main" val="1027998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&amp; PROBLEM STATEMENT</a:t>
            </a:r>
            <a:endParaRPr lang="en-US" dirty="0"/>
          </a:p>
        </p:txBody>
      </p:sp>
      <p:sp>
        <p:nvSpPr>
          <p:cNvPr id="3" name="Content Placeholder 2"/>
          <p:cNvSpPr>
            <a:spLocks noGrp="1"/>
          </p:cNvSpPr>
          <p:nvPr>
            <p:ph idx="1"/>
          </p:nvPr>
        </p:nvSpPr>
        <p:spPr>
          <a:xfrm>
            <a:off x="1024129" y="1878483"/>
            <a:ext cx="10608428" cy="619760"/>
          </a:xfrm>
        </p:spPr>
        <p:txBody>
          <a:bodyPr>
            <a:normAutofit fontScale="92500" lnSpcReduction="10000"/>
          </a:bodyPr>
          <a:lstStyle/>
          <a:p>
            <a:r>
              <a:rPr lang="en-US" dirty="0"/>
              <a:t>With almost 200% new craft breweries since 2010 and over 5,000 unique craft breweries in the U.S. today, beer is one of the fastest growing </a:t>
            </a:r>
            <a:r>
              <a:rPr lang="en-US" dirty="0" smtClean="0"/>
              <a:t>products in America.</a:t>
            </a:r>
            <a:endParaRPr lang="en-US" dirty="0"/>
          </a:p>
        </p:txBody>
      </p:sp>
      <p:sp>
        <p:nvSpPr>
          <p:cNvPr id="4" name="Date Placeholder 3"/>
          <p:cNvSpPr>
            <a:spLocks noGrp="1"/>
          </p:cNvSpPr>
          <p:nvPr>
            <p:ph type="dt" sz="half" idx="10"/>
          </p:nvPr>
        </p:nvSpPr>
        <p:spPr/>
        <p:txBody>
          <a:bodyPr/>
          <a:lstStyle/>
          <a:p>
            <a:fld id="{DB5E786A-01D5-414E-BE79-AC5F258A3912}" type="datetime1">
              <a:rPr lang="en-US" smtClean="0"/>
              <a:t>9/14/17</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3</a:t>
            </a:fld>
            <a:endParaRPr lang="en-US" dirty="0"/>
          </a:p>
        </p:txBody>
      </p:sp>
      <p:pic>
        <p:nvPicPr>
          <p:cNvPr id="6" name="Picture 5" descr="Screen%20Shot%202017-04-17%20at%2016.52.19.png"/>
          <p:cNvPicPr/>
          <p:nvPr/>
        </p:nvPicPr>
        <p:blipFill>
          <a:blip r:embed="rId2" cstate="screen">
            <a:extLst>
              <a:ext uri="{28A0092B-C50C-407E-A947-70E740481C1C}">
                <a14:useLocalDpi xmlns:a14="http://schemas.microsoft.com/office/drawing/2010/main"/>
              </a:ext>
            </a:extLst>
          </a:blip>
          <a:srcRect/>
          <a:stretch>
            <a:fillRect/>
          </a:stretch>
        </p:blipFill>
        <p:spPr bwMode="auto">
          <a:xfrm>
            <a:off x="5393803" y="2685843"/>
            <a:ext cx="6433961" cy="3646316"/>
          </a:xfrm>
          <a:prstGeom prst="rect">
            <a:avLst/>
          </a:prstGeom>
          <a:noFill/>
          <a:ln>
            <a:noFill/>
          </a:ln>
        </p:spPr>
      </p:pic>
      <p:sp>
        <p:nvSpPr>
          <p:cNvPr id="7" name="Rectangle 6"/>
          <p:cNvSpPr/>
          <p:nvPr/>
        </p:nvSpPr>
        <p:spPr>
          <a:xfrm>
            <a:off x="5379704" y="6332159"/>
            <a:ext cx="6096000" cy="246221"/>
          </a:xfrm>
          <a:prstGeom prst="rect">
            <a:avLst/>
          </a:prstGeom>
        </p:spPr>
        <p:txBody>
          <a:bodyPr>
            <a:spAutoFit/>
          </a:bodyPr>
          <a:lstStyle/>
          <a:p>
            <a:r>
              <a:rPr lang="en-US" sz="1000" i="1" dirty="0">
                <a:latin typeface="Calibri" charset="0"/>
                <a:ea typeface="DengXian" charset="-122"/>
                <a:cs typeface="Times New Roman" charset="0"/>
              </a:rPr>
              <a:t>Source: </a:t>
            </a:r>
            <a:r>
              <a:rPr lang="en-US" sz="1000" i="1" u="sng" dirty="0">
                <a:solidFill>
                  <a:srgbClr val="0563C1"/>
                </a:solidFill>
                <a:latin typeface="Calibri" charset="0"/>
                <a:ea typeface="DengXian" charset="-122"/>
                <a:cs typeface="Times New Roman" charset="0"/>
                <a:hlinkClick r:id="rId3"/>
              </a:rPr>
              <a:t>https://www.brewersassociation.org/statistics/number-of-breweries/</a:t>
            </a:r>
            <a:endParaRPr lang="en-US" sz="1000" dirty="0">
              <a:effectLst/>
              <a:latin typeface="Calibri" charset="0"/>
              <a:ea typeface="DengXian" charset="-122"/>
              <a:cs typeface="Times New Roman" charset="0"/>
            </a:endParaRPr>
          </a:p>
        </p:txBody>
      </p:sp>
      <p:sp>
        <p:nvSpPr>
          <p:cNvPr id="9" name="Rectangle 8"/>
          <p:cNvSpPr/>
          <p:nvPr/>
        </p:nvSpPr>
        <p:spPr>
          <a:xfrm>
            <a:off x="196770" y="3473099"/>
            <a:ext cx="4884518" cy="1938992"/>
          </a:xfrm>
          <a:prstGeom prst="rect">
            <a:avLst/>
          </a:prstGeom>
        </p:spPr>
        <p:txBody>
          <a:bodyPr wrap="square">
            <a:spAutoFit/>
          </a:bodyPr>
          <a:lstStyle/>
          <a:p>
            <a:pPr algn="ctr"/>
            <a:r>
              <a:rPr lang="en-US" sz="2400" b="1" dirty="0" smtClean="0"/>
              <a:t>THE PROBLEM</a:t>
            </a:r>
          </a:p>
          <a:p>
            <a:pPr algn="ctr"/>
            <a:r>
              <a:rPr lang="en-US" sz="2400" dirty="0" smtClean="0"/>
              <a:t>Given </a:t>
            </a:r>
            <a:r>
              <a:rPr lang="en-US" sz="2400" dirty="0"/>
              <a:t>the substantial rise in the number of craft </a:t>
            </a:r>
            <a:r>
              <a:rPr lang="en-US" sz="2400" dirty="0" smtClean="0"/>
              <a:t>breweries deciding </a:t>
            </a:r>
            <a:r>
              <a:rPr lang="en-US" sz="2400" dirty="0"/>
              <a:t>which </a:t>
            </a:r>
            <a:r>
              <a:rPr lang="en-US" sz="2400" dirty="0" smtClean="0"/>
              <a:t>beer to </a:t>
            </a:r>
            <a:r>
              <a:rPr lang="en-US" sz="2400" dirty="0"/>
              <a:t>try next can be a </a:t>
            </a:r>
            <a:r>
              <a:rPr lang="en-US" sz="2400" dirty="0" smtClean="0"/>
              <a:t>confusing decision</a:t>
            </a:r>
            <a:r>
              <a:rPr lang="en-US" sz="2400" dirty="0"/>
              <a:t>.</a:t>
            </a:r>
          </a:p>
        </p:txBody>
      </p:sp>
    </p:spTree>
    <p:extLst>
      <p:ext uri="{BB962C8B-B14F-4D97-AF65-F5344CB8AC3E}">
        <p14:creationId xmlns:p14="http://schemas.microsoft.com/office/powerpoint/2010/main" val="1057808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Untappd</a:t>
            </a:r>
            <a:r>
              <a:rPr lang="en-US" dirty="0" smtClean="0"/>
              <a:t> Application</a:t>
            </a:r>
            <a:endParaRPr lang="en-US" dirty="0"/>
          </a:p>
        </p:txBody>
      </p:sp>
      <p:sp>
        <p:nvSpPr>
          <p:cNvPr id="4" name="Date Placeholder 3"/>
          <p:cNvSpPr>
            <a:spLocks noGrp="1"/>
          </p:cNvSpPr>
          <p:nvPr>
            <p:ph type="dt" sz="half" idx="10"/>
          </p:nvPr>
        </p:nvSpPr>
        <p:spPr/>
        <p:txBody>
          <a:bodyPr/>
          <a:lstStyle/>
          <a:p>
            <a:fld id="{DB5E786A-01D5-414E-BE79-AC5F258A3912}" type="datetime1">
              <a:rPr lang="en-US" smtClean="0"/>
              <a:t>9/14/17</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4</a:t>
            </a:fld>
            <a:endParaRPr lang="en-US" dirty="0"/>
          </a:p>
        </p:txBody>
      </p:sp>
      <p:pic>
        <p:nvPicPr>
          <p:cNvPr id="7" name="Picture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856393" y="2470585"/>
            <a:ext cx="2385246" cy="4096904"/>
          </a:xfrm>
          <a:prstGeom prst="rect">
            <a:avLst/>
          </a:prstGeom>
        </p:spPr>
      </p:pic>
      <p:sp>
        <p:nvSpPr>
          <p:cNvPr id="8" name="Content Placeholder 2"/>
          <p:cNvSpPr txBox="1">
            <a:spLocks/>
          </p:cNvSpPr>
          <p:nvPr/>
        </p:nvSpPr>
        <p:spPr>
          <a:xfrm>
            <a:off x="1024129" y="1878483"/>
            <a:ext cx="10608428" cy="619760"/>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err="1" smtClean="0"/>
              <a:t>Untappd</a:t>
            </a:r>
            <a:r>
              <a:rPr lang="en-US" dirty="0" smtClean="0"/>
              <a:t> is an existing application that allows its users to rate and track each beer sampled. This data should be leveraged to help its users determine which beer to try next. </a:t>
            </a:r>
            <a:endParaRPr lang="en-US" dirty="0"/>
          </a:p>
        </p:txBody>
      </p:sp>
      <p:sp>
        <p:nvSpPr>
          <p:cNvPr id="3" name="TextBox 2"/>
          <p:cNvSpPr txBox="1"/>
          <p:nvPr/>
        </p:nvSpPr>
        <p:spPr>
          <a:xfrm>
            <a:off x="1745673" y="2802726"/>
            <a:ext cx="2524203" cy="830997"/>
          </a:xfrm>
          <a:prstGeom prst="rect">
            <a:avLst/>
          </a:prstGeom>
          <a:noFill/>
        </p:spPr>
        <p:txBody>
          <a:bodyPr wrap="square" rtlCol="0">
            <a:spAutoFit/>
          </a:bodyPr>
          <a:lstStyle/>
          <a:p>
            <a:r>
              <a:rPr lang="en-US" sz="1600" b="1" dirty="0" smtClean="0"/>
              <a:t>1) </a:t>
            </a:r>
            <a:r>
              <a:rPr lang="en-US" sz="1600" dirty="0" smtClean="0"/>
              <a:t>In this example I tried the beer named “Insane Rush IPA”.</a:t>
            </a:r>
            <a:endParaRPr lang="en-US" sz="1600" dirty="0"/>
          </a:p>
        </p:txBody>
      </p:sp>
      <p:sp>
        <p:nvSpPr>
          <p:cNvPr id="9" name="TextBox 8"/>
          <p:cNvSpPr txBox="1"/>
          <p:nvPr/>
        </p:nvSpPr>
        <p:spPr>
          <a:xfrm>
            <a:off x="1745673" y="4051321"/>
            <a:ext cx="2627303" cy="1077218"/>
          </a:xfrm>
          <a:prstGeom prst="rect">
            <a:avLst/>
          </a:prstGeom>
          <a:noFill/>
        </p:spPr>
        <p:txBody>
          <a:bodyPr wrap="square" rtlCol="0">
            <a:spAutoFit/>
          </a:bodyPr>
          <a:lstStyle/>
          <a:p>
            <a:r>
              <a:rPr lang="en-US" sz="1600" b="1" dirty="0" smtClean="0"/>
              <a:t>2) </a:t>
            </a:r>
            <a:r>
              <a:rPr lang="en-US" sz="1600" dirty="0" smtClean="0"/>
              <a:t>Upon check-in users may elect to rate the beer based on a 1 (worst) to 5 (best) scale. </a:t>
            </a:r>
            <a:endParaRPr lang="en-US" sz="1600" dirty="0"/>
          </a:p>
        </p:txBody>
      </p:sp>
      <p:cxnSp>
        <p:nvCxnSpPr>
          <p:cNvPr id="11" name="Straight Arrow Connector 10"/>
          <p:cNvCxnSpPr/>
          <p:nvPr/>
        </p:nvCxnSpPr>
        <p:spPr>
          <a:xfrm>
            <a:off x="4222374" y="2980708"/>
            <a:ext cx="634018"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259028" y="4391893"/>
            <a:ext cx="634018"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10771" y="6573276"/>
            <a:ext cx="2230867" cy="215444"/>
          </a:xfrm>
          <a:prstGeom prst="rect">
            <a:avLst/>
          </a:prstGeom>
          <a:noFill/>
        </p:spPr>
        <p:txBody>
          <a:bodyPr wrap="square" rtlCol="0">
            <a:spAutoFit/>
          </a:bodyPr>
          <a:lstStyle/>
          <a:p>
            <a:r>
              <a:rPr lang="en-US" sz="800" i="1" dirty="0" smtClean="0"/>
              <a:t>Screenshot of the </a:t>
            </a:r>
            <a:r>
              <a:rPr lang="en-US" sz="800" i="1" dirty="0" err="1" smtClean="0"/>
              <a:t>Untappd</a:t>
            </a:r>
            <a:r>
              <a:rPr lang="en-US" sz="800" i="1" dirty="0" smtClean="0"/>
              <a:t> iPhone Application</a:t>
            </a:r>
            <a:endParaRPr lang="en-US" sz="800" i="1" dirty="0"/>
          </a:p>
        </p:txBody>
      </p:sp>
      <p:sp>
        <p:nvSpPr>
          <p:cNvPr id="18" name="TextBox 17"/>
          <p:cNvSpPr txBox="1"/>
          <p:nvPr/>
        </p:nvSpPr>
        <p:spPr>
          <a:xfrm>
            <a:off x="7977572" y="3176220"/>
            <a:ext cx="2766627" cy="830997"/>
          </a:xfrm>
          <a:prstGeom prst="rect">
            <a:avLst/>
          </a:prstGeom>
          <a:noFill/>
        </p:spPr>
        <p:txBody>
          <a:bodyPr wrap="square" rtlCol="0">
            <a:spAutoFit/>
          </a:bodyPr>
          <a:lstStyle/>
          <a:p>
            <a:r>
              <a:rPr lang="en-US" sz="1600" b="1" dirty="0"/>
              <a:t>3</a:t>
            </a:r>
            <a:r>
              <a:rPr lang="en-US" sz="1600" b="1" dirty="0" smtClean="0"/>
              <a:t>) </a:t>
            </a:r>
            <a:r>
              <a:rPr lang="en-US" sz="1600" dirty="0" smtClean="0"/>
              <a:t>Each beer shows you the average user rating as well as the number of unique ratings.</a:t>
            </a:r>
            <a:endParaRPr lang="en-US" sz="1600" dirty="0"/>
          </a:p>
        </p:txBody>
      </p:sp>
      <p:cxnSp>
        <p:nvCxnSpPr>
          <p:cNvPr id="19" name="Straight Arrow Connector 18"/>
          <p:cNvCxnSpPr/>
          <p:nvPr/>
        </p:nvCxnSpPr>
        <p:spPr>
          <a:xfrm flipH="1">
            <a:off x="6543305" y="3372469"/>
            <a:ext cx="1264876"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213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GOAL</a:t>
            </a:r>
            <a:endParaRPr lang="en-US" dirty="0"/>
          </a:p>
        </p:txBody>
      </p:sp>
      <p:pic>
        <p:nvPicPr>
          <p:cNvPr id="6" name="Content Placeholder 5"/>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a:stretch/>
        </p:blipFill>
        <p:spPr>
          <a:xfrm>
            <a:off x="4925903" y="2500212"/>
            <a:ext cx="2340195" cy="4031665"/>
          </a:xfrm>
        </p:spPr>
      </p:pic>
      <p:sp>
        <p:nvSpPr>
          <p:cNvPr id="4" name="Date Placeholder 3"/>
          <p:cNvSpPr>
            <a:spLocks noGrp="1"/>
          </p:cNvSpPr>
          <p:nvPr>
            <p:ph type="dt" sz="half" idx="10"/>
          </p:nvPr>
        </p:nvSpPr>
        <p:spPr/>
        <p:txBody>
          <a:bodyPr/>
          <a:lstStyle/>
          <a:p>
            <a:fld id="{DB5E786A-01D5-414E-BE79-AC5F258A3912}" type="datetime1">
              <a:rPr lang="en-US" smtClean="0"/>
              <a:t>9/14/17</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a:t>
            </a:fld>
            <a:endParaRPr lang="en-US" dirty="0"/>
          </a:p>
        </p:txBody>
      </p:sp>
      <p:sp>
        <p:nvSpPr>
          <p:cNvPr id="8" name="Content Placeholder 2"/>
          <p:cNvSpPr txBox="1">
            <a:spLocks/>
          </p:cNvSpPr>
          <p:nvPr/>
        </p:nvSpPr>
        <p:spPr>
          <a:xfrm>
            <a:off x="1024129" y="1878483"/>
            <a:ext cx="10608428" cy="619760"/>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smtClean="0"/>
              <a:t>The </a:t>
            </a:r>
            <a:r>
              <a:rPr lang="en-US" dirty="0" err="1" smtClean="0"/>
              <a:t>Untappd</a:t>
            </a:r>
            <a:r>
              <a:rPr lang="en-US" dirty="0" smtClean="0"/>
              <a:t> application should leverage its user ratings and provide tailored recommendations based on an individual users preferences.</a:t>
            </a:r>
            <a:endParaRPr lang="en-US" dirty="0"/>
          </a:p>
        </p:txBody>
      </p:sp>
      <p:sp>
        <p:nvSpPr>
          <p:cNvPr id="13" name="TextBox 12"/>
          <p:cNvSpPr txBox="1"/>
          <p:nvPr/>
        </p:nvSpPr>
        <p:spPr>
          <a:xfrm>
            <a:off x="8360984" y="3506120"/>
            <a:ext cx="3633094" cy="1323439"/>
          </a:xfrm>
          <a:prstGeom prst="rect">
            <a:avLst/>
          </a:prstGeom>
          <a:noFill/>
          <a:ln>
            <a:solidFill>
              <a:schemeClr val="tx1"/>
            </a:solidFill>
          </a:ln>
        </p:spPr>
        <p:txBody>
          <a:bodyPr wrap="square" rtlCol="0">
            <a:spAutoFit/>
          </a:bodyPr>
          <a:lstStyle/>
          <a:p>
            <a:pPr algn="ctr"/>
            <a:r>
              <a:rPr lang="en-US" sz="1600" b="1" u="sng" dirty="0" smtClean="0"/>
              <a:t>PRIMARY OBJECTIVE</a:t>
            </a:r>
          </a:p>
          <a:p>
            <a:pPr algn="ctr"/>
            <a:r>
              <a:rPr lang="en-US" sz="1600" dirty="0" smtClean="0"/>
              <a:t>Based on a user’s historical ratings create predictions for untasted beers and create a personalized recommendation on which beer to sample next.</a:t>
            </a:r>
            <a:endParaRPr lang="en-US" sz="1600" dirty="0"/>
          </a:p>
        </p:txBody>
      </p:sp>
      <p:cxnSp>
        <p:nvCxnSpPr>
          <p:cNvPr id="14" name="Straight Arrow Connector 13"/>
          <p:cNvCxnSpPr/>
          <p:nvPr/>
        </p:nvCxnSpPr>
        <p:spPr>
          <a:xfrm flipH="1" flipV="1">
            <a:off x="6964646" y="3944170"/>
            <a:ext cx="1396339"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25903" y="6569258"/>
            <a:ext cx="2340195" cy="215444"/>
          </a:xfrm>
          <a:prstGeom prst="rect">
            <a:avLst/>
          </a:prstGeom>
          <a:noFill/>
        </p:spPr>
        <p:txBody>
          <a:bodyPr wrap="square" rtlCol="0">
            <a:spAutoFit/>
          </a:bodyPr>
          <a:lstStyle/>
          <a:p>
            <a:pPr algn="ctr"/>
            <a:r>
              <a:rPr lang="en-US" sz="800" i="1" dirty="0" smtClean="0"/>
              <a:t>Screenshot of the </a:t>
            </a:r>
            <a:r>
              <a:rPr lang="en-US" sz="800" i="1" dirty="0" err="1" smtClean="0"/>
              <a:t>Untappd</a:t>
            </a:r>
            <a:r>
              <a:rPr lang="en-US" sz="800" i="1" dirty="0" smtClean="0"/>
              <a:t> iPhone Application</a:t>
            </a:r>
            <a:endParaRPr lang="en-US" sz="800" i="1" dirty="0"/>
          </a:p>
        </p:txBody>
      </p:sp>
    </p:spTree>
    <p:extLst>
      <p:ext uri="{BB962C8B-B14F-4D97-AF65-F5344CB8AC3E}">
        <p14:creationId xmlns:p14="http://schemas.microsoft.com/office/powerpoint/2010/main" val="1379504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 &amp; WRANGLING</a:t>
            </a:r>
            <a:endParaRPr lang="en-US" dirty="0"/>
          </a:p>
        </p:txBody>
      </p:sp>
      <p:sp>
        <p:nvSpPr>
          <p:cNvPr id="4" name="Date Placeholder 3"/>
          <p:cNvSpPr>
            <a:spLocks noGrp="1"/>
          </p:cNvSpPr>
          <p:nvPr>
            <p:ph type="dt" sz="half" idx="10"/>
          </p:nvPr>
        </p:nvSpPr>
        <p:spPr/>
        <p:txBody>
          <a:bodyPr/>
          <a:lstStyle/>
          <a:p>
            <a:fld id="{DB5E786A-01D5-414E-BE79-AC5F258A3912}" type="datetime1">
              <a:rPr lang="en-US" smtClean="0"/>
              <a:t>9/14/17</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21418567"/>
              </p:ext>
            </p:extLst>
          </p:nvPr>
        </p:nvGraphicFramePr>
        <p:xfrm>
          <a:off x="1880734" y="2530335"/>
          <a:ext cx="8454285" cy="2103120"/>
        </p:xfrm>
        <a:graphic>
          <a:graphicData uri="http://schemas.openxmlformats.org/drawingml/2006/table">
            <a:tbl>
              <a:tblPr firstRow="1" bandRow="1">
                <a:tableStyleId>{5C22544A-7EE6-4342-B048-85BDC9FD1C3A}</a:tableStyleId>
              </a:tblPr>
              <a:tblGrid>
                <a:gridCol w="3528025"/>
                <a:gridCol w="2370224"/>
                <a:gridCol w="2556036"/>
              </a:tblGrid>
              <a:tr h="721114">
                <a:tc>
                  <a:txBody>
                    <a:bodyPr/>
                    <a:lstStyle/>
                    <a:p>
                      <a:endParaRPr lang="en-US" sz="1600" dirty="0"/>
                    </a:p>
                  </a:txBody>
                  <a:tcPr/>
                </a:tc>
                <a:tc>
                  <a:txBody>
                    <a:bodyPr/>
                    <a:lstStyle/>
                    <a:p>
                      <a:pPr algn="ctr"/>
                      <a:r>
                        <a:rPr lang="en-US" sz="1600" dirty="0" smtClean="0"/>
                        <a:t>Primary Dataset</a:t>
                      </a:r>
                    </a:p>
                    <a:p>
                      <a:pPr algn="ctr"/>
                      <a:r>
                        <a:rPr lang="en-US" sz="1600" b="0" dirty="0" smtClean="0"/>
                        <a:t>(My</a:t>
                      </a:r>
                      <a:r>
                        <a:rPr lang="en-US" sz="1600" b="0" baseline="0" dirty="0" smtClean="0"/>
                        <a:t> personal ratings)</a:t>
                      </a:r>
                    </a:p>
                    <a:p>
                      <a:pPr algn="ctr"/>
                      <a:r>
                        <a:rPr lang="en-US" sz="1200" b="0" i="1" baseline="0" dirty="0" smtClean="0"/>
                        <a:t>Test/Train Set</a:t>
                      </a:r>
                      <a:endParaRPr lang="en-US" sz="1200" b="0" i="1" dirty="0"/>
                    </a:p>
                  </a:txBody>
                  <a:tcPr/>
                </a:tc>
                <a:tc>
                  <a:txBody>
                    <a:bodyPr/>
                    <a:lstStyle/>
                    <a:p>
                      <a:pPr algn="ctr"/>
                      <a:r>
                        <a:rPr lang="en-US" sz="1600" dirty="0" smtClean="0"/>
                        <a:t>Secondary</a:t>
                      </a:r>
                      <a:r>
                        <a:rPr lang="en-US" sz="1600" baseline="0" dirty="0" smtClean="0"/>
                        <a:t> Dataset</a:t>
                      </a:r>
                    </a:p>
                    <a:p>
                      <a:pPr algn="ctr"/>
                      <a:r>
                        <a:rPr lang="en-US" sz="1600" b="0" baseline="0" dirty="0" smtClean="0"/>
                        <a:t>(Untasted beer)</a:t>
                      </a:r>
                    </a:p>
                    <a:p>
                      <a:pPr algn="ctr"/>
                      <a:r>
                        <a:rPr lang="en-US" sz="1200" b="0" i="1" baseline="0" dirty="0" smtClean="0"/>
                        <a:t>Prediction Set</a:t>
                      </a:r>
                      <a:endParaRPr lang="en-US" sz="1200" b="0" i="1" dirty="0"/>
                    </a:p>
                  </a:txBody>
                  <a:tcPr/>
                </a:tc>
              </a:tr>
              <a:tr h="322884">
                <a:tc>
                  <a:txBody>
                    <a:bodyPr/>
                    <a:lstStyle/>
                    <a:p>
                      <a:pPr algn="r"/>
                      <a:r>
                        <a:rPr lang="en-US" sz="1600" b="1" dirty="0" smtClean="0"/>
                        <a:t>Results</a:t>
                      </a:r>
                      <a:r>
                        <a:rPr lang="en-US" sz="1600" b="1" baseline="0" dirty="0" smtClean="0"/>
                        <a:t> Returned per API Call</a:t>
                      </a:r>
                      <a:endParaRPr lang="en-US" sz="1600" b="1" dirty="0"/>
                    </a:p>
                  </a:txBody>
                  <a:tcPr/>
                </a:tc>
                <a:tc>
                  <a:txBody>
                    <a:bodyPr/>
                    <a:lstStyle/>
                    <a:p>
                      <a:pPr algn="ctr"/>
                      <a:r>
                        <a:rPr lang="en-US" sz="1600" dirty="0" smtClean="0"/>
                        <a:t>50</a:t>
                      </a:r>
                      <a:endParaRPr lang="en-US" sz="1600" dirty="0"/>
                    </a:p>
                  </a:txBody>
                  <a:tcPr/>
                </a:tc>
                <a:tc>
                  <a:txBody>
                    <a:bodyPr/>
                    <a:lstStyle/>
                    <a:p>
                      <a:pPr algn="ctr"/>
                      <a:r>
                        <a:rPr lang="en-US" sz="1600" dirty="0" smtClean="0"/>
                        <a:t>1</a:t>
                      </a:r>
                      <a:endParaRPr lang="en-US" sz="1600" dirty="0"/>
                    </a:p>
                  </a:txBody>
                  <a:tcPr/>
                </a:tc>
              </a:tr>
              <a:tr h="322884">
                <a:tc>
                  <a:txBody>
                    <a:bodyPr/>
                    <a:lstStyle/>
                    <a:p>
                      <a:pPr algn="r"/>
                      <a:r>
                        <a:rPr lang="en-US" sz="1600" b="1" dirty="0" smtClean="0"/>
                        <a:t>Total Unique Records (Beers) Acquired</a:t>
                      </a:r>
                      <a:endParaRPr lang="en-US" sz="1600" b="1" dirty="0"/>
                    </a:p>
                  </a:txBody>
                  <a:tcPr/>
                </a:tc>
                <a:tc>
                  <a:txBody>
                    <a:bodyPr/>
                    <a:lstStyle/>
                    <a:p>
                      <a:pPr algn="ctr"/>
                      <a:r>
                        <a:rPr lang="en-US" sz="1600" dirty="0" smtClean="0"/>
                        <a:t>181</a:t>
                      </a:r>
                      <a:endParaRPr lang="en-US" sz="1600" dirty="0"/>
                    </a:p>
                  </a:txBody>
                  <a:tcPr/>
                </a:tc>
                <a:tc>
                  <a:txBody>
                    <a:bodyPr/>
                    <a:lstStyle/>
                    <a:p>
                      <a:pPr algn="ctr"/>
                      <a:r>
                        <a:rPr lang="en-US" sz="1600" dirty="0" smtClean="0"/>
                        <a:t>19,838</a:t>
                      </a:r>
                      <a:endParaRPr lang="en-US" sz="1600" dirty="0"/>
                    </a:p>
                  </a:txBody>
                  <a:tcPr/>
                </a:tc>
              </a:tr>
              <a:tr h="322884">
                <a:tc>
                  <a:txBody>
                    <a:bodyPr/>
                    <a:lstStyle/>
                    <a:p>
                      <a:pPr algn="r"/>
                      <a:r>
                        <a:rPr lang="en-US" sz="1600" b="1" dirty="0" smtClean="0"/>
                        <a:t>API Calls Required</a:t>
                      </a:r>
                      <a:endParaRPr lang="en-US" sz="1600" b="1" dirty="0"/>
                    </a:p>
                  </a:txBody>
                  <a:tcPr/>
                </a:tc>
                <a:tc>
                  <a:txBody>
                    <a:bodyPr/>
                    <a:lstStyle/>
                    <a:p>
                      <a:pPr algn="ctr"/>
                      <a:r>
                        <a:rPr lang="en-US" sz="1600" dirty="0" smtClean="0"/>
                        <a:t>4</a:t>
                      </a:r>
                      <a:endParaRPr lang="en-US" sz="1600" dirty="0"/>
                    </a:p>
                  </a:txBody>
                  <a:tcPr/>
                </a:tc>
                <a:tc>
                  <a:txBody>
                    <a:bodyPr/>
                    <a:lstStyle/>
                    <a:p>
                      <a:pPr algn="ctr"/>
                      <a:r>
                        <a:rPr lang="en-US" sz="1600" dirty="0" smtClean="0"/>
                        <a:t>29,146</a:t>
                      </a:r>
                      <a:endParaRPr lang="en-US" sz="1600" dirty="0"/>
                    </a:p>
                  </a:txBody>
                  <a:tcPr/>
                </a:tc>
              </a:tr>
              <a:tr h="322884">
                <a:tc>
                  <a:txBody>
                    <a:bodyPr/>
                    <a:lstStyle/>
                    <a:p>
                      <a:pPr algn="r"/>
                      <a:r>
                        <a:rPr lang="en-US" sz="1600" b="1" dirty="0" smtClean="0"/>
                        <a:t>Features Returned per Beer</a:t>
                      </a:r>
                      <a:endParaRPr lang="en-US" sz="1600" b="1" dirty="0"/>
                    </a:p>
                  </a:txBody>
                  <a:tcPr/>
                </a:tc>
                <a:tc>
                  <a:txBody>
                    <a:bodyPr/>
                    <a:lstStyle/>
                    <a:p>
                      <a:pPr algn="ctr"/>
                      <a:r>
                        <a:rPr lang="en-US" sz="1600" dirty="0" smtClean="0"/>
                        <a:t>35</a:t>
                      </a:r>
                      <a:endParaRPr lang="en-US" sz="1600" dirty="0"/>
                    </a:p>
                  </a:txBody>
                  <a:tcPr/>
                </a:tc>
                <a:tc>
                  <a:txBody>
                    <a:bodyPr/>
                    <a:lstStyle/>
                    <a:p>
                      <a:pPr algn="ctr"/>
                      <a:r>
                        <a:rPr lang="en-US" sz="1600" dirty="0" smtClean="0"/>
                        <a:t>53</a:t>
                      </a:r>
                      <a:endParaRPr lang="en-US" sz="1600" dirty="0"/>
                    </a:p>
                  </a:txBody>
                  <a:tcPr/>
                </a:tc>
              </a:tr>
            </a:tbl>
          </a:graphicData>
        </a:graphic>
      </p:graphicFrame>
      <p:sp>
        <p:nvSpPr>
          <p:cNvPr id="7" name="Content Placeholder 2"/>
          <p:cNvSpPr txBox="1">
            <a:spLocks/>
          </p:cNvSpPr>
          <p:nvPr/>
        </p:nvSpPr>
        <p:spPr>
          <a:xfrm>
            <a:off x="1024129" y="1878483"/>
            <a:ext cx="10608428" cy="619760"/>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smtClean="0"/>
              <a:t>Data was acquired via calling the </a:t>
            </a:r>
            <a:r>
              <a:rPr lang="en-US" dirty="0" err="1" smtClean="0"/>
              <a:t>Untappd</a:t>
            </a:r>
            <a:r>
              <a:rPr lang="en-US" dirty="0" smtClean="0"/>
              <a:t> API. In total, almost 30,000 API calls were required to compile all of the necessary data for the project.</a:t>
            </a:r>
            <a:endParaRPr lang="en-US" dirty="0"/>
          </a:p>
        </p:txBody>
      </p:sp>
      <p:sp>
        <p:nvSpPr>
          <p:cNvPr id="8" name="TextBox 7"/>
          <p:cNvSpPr txBox="1"/>
          <p:nvPr/>
        </p:nvSpPr>
        <p:spPr>
          <a:xfrm>
            <a:off x="1024128" y="4730040"/>
            <a:ext cx="10886823" cy="1477328"/>
          </a:xfrm>
          <a:prstGeom prst="rect">
            <a:avLst/>
          </a:prstGeom>
          <a:noFill/>
        </p:spPr>
        <p:txBody>
          <a:bodyPr wrap="square" rtlCol="0">
            <a:spAutoFit/>
          </a:bodyPr>
          <a:lstStyle/>
          <a:p>
            <a:r>
              <a:rPr lang="en-US" b="1" dirty="0" smtClean="0"/>
              <a:t>DATA WRANGLING</a:t>
            </a:r>
          </a:p>
          <a:p>
            <a:pPr marL="285750" indent="-285750">
              <a:buFont typeface="Arial" charset="0"/>
              <a:buChar char="•"/>
            </a:pPr>
            <a:r>
              <a:rPr lang="en-US" u="sng" dirty="0" smtClean="0"/>
              <a:t>Duplicate </a:t>
            </a:r>
            <a:r>
              <a:rPr lang="en-US" u="sng" dirty="0"/>
              <a:t>Records</a:t>
            </a:r>
            <a:r>
              <a:rPr lang="en-US" dirty="0"/>
              <a:t> - </a:t>
            </a:r>
            <a:r>
              <a:rPr lang="en-US" dirty="0" smtClean="0"/>
              <a:t>9,308 records (32</a:t>
            </a:r>
            <a:r>
              <a:rPr lang="en-US" dirty="0"/>
              <a:t>% of the acquired records) were dropped since they were duplicates</a:t>
            </a:r>
            <a:r>
              <a:rPr lang="en-US" dirty="0" smtClean="0"/>
              <a:t>. Driven by users creating duplicate records of the same beer (identified via unique beer ID).</a:t>
            </a:r>
          </a:p>
          <a:p>
            <a:pPr marL="285750" indent="-285750">
              <a:buFont typeface="Arial" charset="0"/>
              <a:buChar char="•"/>
            </a:pPr>
            <a:r>
              <a:rPr lang="en-US" u="sng" dirty="0"/>
              <a:t>Null Values</a:t>
            </a:r>
            <a:r>
              <a:rPr lang="en-US" dirty="0"/>
              <a:t> </a:t>
            </a:r>
            <a:r>
              <a:rPr lang="mr-IN" dirty="0"/>
              <a:t>–</a:t>
            </a:r>
            <a:r>
              <a:rPr lang="en-US" dirty="0"/>
              <a:t> some of the records had features with null values (e.g. beer description, brewery </a:t>
            </a:r>
            <a:r>
              <a:rPr lang="en-US" dirty="0" smtClean="0"/>
              <a:t>city).</a:t>
            </a:r>
            <a:endParaRPr lang="en-US" dirty="0"/>
          </a:p>
          <a:p>
            <a:pPr marL="285750" indent="-285750">
              <a:buFont typeface="Arial" charset="0"/>
              <a:buChar char="•"/>
            </a:pPr>
            <a:r>
              <a:rPr lang="en-US" u="sng" dirty="0"/>
              <a:t>Outliers</a:t>
            </a:r>
            <a:r>
              <a:rPr lang="en-US" dirty="0"/>
              <a:t> </a:t>
            </a:r>
            <a:r>
              <a:rPr lang="mr-IN" dirty="0"/>
              <a:t>–</a:t>
            </a:r>
            <a:r>
              <a:rPr lang="en-US" dirty="0"/>
              <a:t> records (beers) with a rating of 0.0 (meaning that I forgot to rate the beer upon check-in). </a:t>
            </a:r>
          </a:p>
        </p:txBody>
      </p:sp>
    </p:spTree>
    <p:extLst>
      <p:ext uri="{BB962C8B-B14F-4D97-AF65-F5344CB8AC3E}">
        <p14:creationId xmlns:p14="http://schemas.microsoft.com/office/powerpoint/2010/main" val="1012075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WITH DATA ACQUISITION</a:t>
            </a:r>
            <a:endParaRPr lang="en-US" dirty="0"/>
          </a:p>
        </p:txBody>
      </p:sp>
      <p:sp>
        <p:nvSpPr>
          <p:cNvPr id="4" name="Date Placeholder 3"/>
          <p:cNvSpPr>
            <a:spLocks noGrp="1"/>
          </p:cNvSpPr>
          <p:nvPr>
            <p:ph type="dt" sz="half" idx="10"/>
          </p:nvPr>
        </p:nvSpPr>
        <p:spPr/>
        <p:txBody>
          <a:bodyPr/>
          <a:lstStyle/>
          <a:p>
            <a:fld id="{DB5E786A-01D5-414E-BE79-AC5F258A3912}" type="datetime1">
              <a:rPr lang="en-US" smtClean="0"/>
              <a:t>9/14/17</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7</a:t>
            </a:fld>
            <a:endParaRPr lang="en-US" dirty="0"/>
          </a:p>
        </p:txBody>
      </p:sp>
      <p:sp>
        <p:nvSpPr>
          <p:cNvPr id="6" name="Content Placeholder 2"/>
          <p:cNvSpPr txBox="1">
            <a:spLocks/>
          </p:cNvSpPr>
          <p:nvPr/>
        </p:nvSpPr>
        <p:spPr>
          <a:xfrm>
            <a:off x="1024129" y="1878483"/>
            <a:ext cx="10608428" cy="6197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smtClean="0"/>
              <a:t>Many challenges were encountered and overcome during the data acquisition phase.</a:t>
            </a:r>
            <a:endParaRPr lang="en-US" dirty="0"/>
          </a:p>
        </p:txBody>
      </p:sp>
      <p:sp>
        <p:nvSpPr>
          <p:cNvPr id="11" name="TextBox 10"/>
          <p:cNvSpPr txBox="1"/>
          <p:nvPr/>
        </p:nvSpPr>
        <p:spPr>
          <a:xfrm>
            <a:off x="1024127" y="2514543"/>
            <a:ext cx="4768710" cy="3970318"/>
          </a:xfrm>
          <a:prstGeom prst="rect">
            <a:avLst/>
          </a:prstGeom>
          <a:noFill/>
        </p:spPr>
        <p:txBody>
          <a:bodyPr wrap="square" rtlCol="0">
            <a:spAutoFit/>
          </a:bodyPr>
          <a:lstStyle/>
          <a:p>
            <a:r>
              <a:rPr lang="en-US" b="1" dirty="0" smtClean="0"/>
              <a:t>PRIMARY CHALLENGES</a:t>
            </a:r>
            <a:endParaRPr lang="en-US" dirty="0"/>
          </a:p>
          <a:p>
            <a:pPr marL="285750" indent="-285750">
              <a:buFont typeface="Arial" charset="0"/>
              <a:buChar char="•"/>
            </a:pPr>
            <a:r>
              <a:rPr lang="en-US" dirty="0" smtClean="0"/>
              <a:t>The </a:t>
            </a:r>
            <a:r>
              <a:rPr lang="en-US" dirty="0" err="1" smtClean="0"/>
              <a:t>Untappd</a:t>
            </a:r>
            <a:r>
              <a:rPr lang="en-US" dirty="0" smtClean="0"/>
              <a:t> applications limits </a:t>
            </a:r>
            <a:r>
              <a:rPr lang="en-US" dirty="0"/>
              <a:t>the number </a:t>
            </a:r>
            <a:r>
              <a:rPr lang="en-US" dirty="0" smtClean="0"/>
              <a:t>of API calls allowed </a:t>
            </a:r>
            <a:r>
              <a:rPr lang="en-US" dirty="0"/>
              <a:t>to 100 per </a:t>
            </a:r>
            <a:r>
              <a:rPr lang="en-US" dirty="0" smtClean="0"/>
              <a:t>hour (required 300 hours to gather all of the data).</a:t>
            </a:r>
            <a:endParaRPr lang="en-US" dirty="0"/>
          </a:p>
          <a:p>
            <a:pPr marL="742950" lvl="1" indent="-285750">
              <a:buFont typeface="Arial" charset="0"/>
              <a:buChar char="•"/>
            </a:pPr>
            <a:endParaRPr lang="en-US" dirty="0" smtClean="0"/>
          </a:p>
          <a:p>
            <a:pPr marL="285750" indent="-285750">
              <a:buFont typeface="Arial" charset="0"/>
              <a:buChar char="•"/>
            </a:pPr>
            <a:r>
              <a:rPr lang="en-US" dirty="0" smtClean="0"/>
              <a:t>Built scripts </a:t>
            </a:r>
            <a:r>
              <a:rPr lang="en-US" dirty="0"/>
              <a:t>to </a:t>
            </a:r>
            <a:r>
              <a:rPr lang="en-US" dirty="0" smtClean="0"/>
              <a:t>acquire </a:t>
            </a:r>
            <a:r>
              <a:rPr lang="en-US" dirty="0"/>
              <a:t>and load the data into </a:t>
            </a:r>
            <a:r>
              <a:rPr lang="en-US" dirty="0" smtClean="0"/>
              <a:t>CSV files hourly.</a:t>
            </a:r>
          </a:p>
          <a:p>
            <a:pPr marL="285750" indent="-285750">
              <a:buFont typeface="Arial" charset="0"/>
              <a:buChar char="•"/>
            </a:pPr>
            <a:endParaRPr lang="en-US" dirty="0"/>
          </a:p>
          <a:p>
            <a:pPr marL="285750" indent="-285750">
              <a:buFont typeface="Arial" charset="0"/>
              <a:buChar char="•"/>
            </a:pPr>
            <a:r>
              <a:rPr lang="en-US" dirty="0" smtClean="0"/>
              <a:t>A significant number of duplicate records returned from API calls had to be removed.</a:t>
            </a:r>
          </a:p>
          <a:p>
            <a:pPr marL="742950" lvl="1" indent="-285750">
              <a:buFont typeface="Arial" charset="0"/>
              <a:buChar char="•"/>
            </a:pPr>
            <a:r>
              <a:rPr lang="en-US" dirty="0" smtClean="0"/>
              <a:t>Believe the cause to be the fact that any user may create a new beer entry (record) even though it may already exist.</a:t>
            </a:r>
          </a:p>
          <a:p>
            <a:pPr marL="742950" lvl="1" indent="-285750">
              <a:buFont typeface="Arial" charset="0"/>
              <a:buChar char="•"/>
            </a:pPr>
            <a:endParaRPr lang="en-US" dirty="0"/>
          </a:p>
        </p:txBody>
      </p:sp>
      <p:sp>
        <p:nvSpPr>
          <p:cNvPr id="12" name="TextBox 11"/>
          <p:cNvSpPr txBox="1"/>
          <p:nvPr/>
        </p:nvSpPr>
        <p:spPr>
          <a:xfrm>
            <a:off x="8585859" y="4310197"/>
            <a:ext cx="926276" cy="646331"/>
          </a:xfrm>
          <a:prstGeom prst="rect">
            <a:avLst/>
          </a:prstGeom>
          <a:noFill/>
        </p:spPr>
        <p:txBody>
          <a:bodyPr wrap="square" rtlCol="0">
            <a:spAutoFit/>
          </a:bodyPr>
          <a:lstStyle/>
          <a:p>
            <a:pPr algn="ctr"/>
            <a:r>
              <a:rPr lang="en-US" dirty="0" smtClean="0"/>
              <a:t>Python Script</a:t>
            </a:r>
            <a:endParaRPr lang="en-US" dirty="0"/>
          </a:p>
        </p:txBody>
      </p:sp>
      <p:sp>
        <p:nvSpPr>
          <p:cNvPr id="13" name="TextBox 12"/>
          <p:cNvSpPr txBox="1"/>
          <p:nvPr/>
        </p:nvSpPr>
        <p:spPr>
          <a:xfrm>
            <a:off x="5935292" y="4310197"/>
            <a:ext cx="1710500" cy="646331"/>
          </a:xfrm>
          <a:prstGeom prst="rect">
            <a:avLst/>
          </a:prstGeom>
          <a:noFill/>
        </p:spPr>
        <p:txBody>
          <a:bodyPr wrap="square" rtlCol="0">
            <a:spAutoFit/>
          </a:bodyPr>
          <a:lstStyle/>
          <a:p>
            <a:pPr algn="ctr"/>
            <a:r>
              <a:rPr lang="en-US" dirty="0" smtClean="0"/>
              <a:t>Launch Control</a:t>
            </a:r>
          </a:p>
          <a:p>
            <a:pPr algn="ctr"/>
            <a:r>
              <a:rPr lang="en-US" dirty="0" smtClean="0"/>
              <a:t>App</a:t>
            </a:r>
            <a:endParaRPr lang="en-US" dirty="0"/>
          </a:p>
        </p:txBody>
      </p:sp>
      <p:sp>
        <p:nvSpPr>
          <p:cNvPr id="14" name="TextBox 13"/>
          <p:cNvSpPr txBox="1"/>
          <p:nvPr/>
        </p:nvSpPr>
        <p:spPr>
          <a:xfrm>
            <a:off x="10540019" y="4415170"/>
            <a:ext cx="1382857" cy="369332"/>
          </a:xfrm>
          <a:prstGeom prst="rect">
            <a:avLst/>
          </a:prstGeom>
          <a:noFill/>
        </p:spPr>
        <p:txBody>
          <a:bodyPr wrap="square" rtlCol="0">
            <a:spAutoFit/>
          </a:bodyPr>
          <a:lstStyle/>
          <a:p>
            <a:pPr algn="ctr"/>
            <a:r>
              <a:rPr lang="en-US" dirty="0" err="1" smtClean="0"/>
              <a:t>Untappd</a:t>
            </a:r>
            <a:r>
              <a:rPr lang="en-US" dirty="0" smtClean="0"/>
              <a:t> API</a:t>
            </a:r>
            <a:endParaRPr lang="en-US" dirty="0"/>
          </a:p>
        </p:txBody>
      </p:sp>
      <p:sp>
        <p:nvSpPr>
          <p:cNvPr id="15" name="TextBox 14"/>
          <p:cNvSpPr txBox="1"/>
          <p:nvPr/>
        </p:nvSpPr>
        <p:spPr>
          <a:xfrm>
            <a:off x="8407729" y="5710771"/>
            <a:ext cx="1389415" cy="369332"/>
          </a:xfrm>
          <a:prstGeom prst="rect">
            <a:avLst/>
          </a:prstGeom>
          <a:noFill/>
        </p:spPr>
        <p:txBody>
          <a:bodyPr wrap="square" rtlCol="0">
            <a:spAutoFit/>
          </a:bodyPr>
          <a:lstStyle/>
          <a:p>
            <a:pPr algn="ctr"/>
            <a:r>
              <a:rPr lang="en-US" dirty="0" smtClean="0"/>
              <a:t>CSV File</a:t>
            </a:r>
            <a:endParaRPr lang="en-US" dirty="0"/>
          </a:p>
        </p:txBody>
      </p:sp>
      <p:cxnSp>
        <p:nvCxnSpPr>
          <p:cNvPr id="17" name="Straight Arrow Connector 16"/>
          <p:cNvCxnSpPr>
            <a:stCxn id="13" idx="3"/>
          </p:cNvCxnSpPr>
          <p:nvPr/>
        </p:nvCxnSpPr>
        <p:spPr>
          <a:xfrm flipV="1">
            <a:off x="7645792" y="4597100"/>
            <a:ext cx="761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4" idx="1"/>
          </p:cNvCxnSpPr>
          <p:nvPr/>
        </p:nvCxnSpPr>
        <p:spPr>
          <a:xfrm>
            <a:off x="9639134" y="4599836"/>
            <a:ext cx="90088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9048997" y="4959116"/>
            <a:ext cx="0" cy="617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103914" y="2527217"/>
            <a:ext cx="5818961" cy="1200329"/>
          </a:xfrm>
          <a:prstGeom prst="rect">
            <a:avLst/>
          </a:prstGeom>
          <a:noFill/>
        </p:spPr>
        <p:txBody>
          <a:bodyPr wrap="square" rtlCol="0">
            <a:spAutoFit/>
          </a:bodyPr>
          <a:lstStyle/>
          <a:p>
            <a:r>
              <a:rPr lang="en-US" b="1" dirty="0" smtClean="0"/>
              <a:t>THE HOURLY PROCESS</a:t>
            </a:r>
          </a:p>
          <a:p>
            <a:r>
              <a:rPr lang="en-US" dirty="0" smtClean="0"/>
              <a:t>The launch control app (1) hourly triggered a Python script to request 100 API calls, return the JSON data (2), and export the returned results to a CSV file (3).</a:t>
            </a:r>
            <a:endParaRPr lang="en-US" dirty="0"/>
          </a:p>
        </p:txBody>
      </p:sp>
      <p:sp>
        <p:nvSpPr>
          <p:cNvPr id="27" name="Rectangle 26"/>
          <p:cNvSpPr/>
          <p:nvPr/>
        </p:nvSpPr>
        <p:spPr>
          <a:xfrm>
            <a:off x="6032664" y="2498243"/>
            <a:ext cx="6032666" cy="39703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732931" y="4310197"/>
            <a:ext cx="605641" cy="276999"/>
          </a:xfrm>
          <a:prstGeom prst="rect">
            <a:avLst/>
          </a:prstGeom>
          <a:noFill/>
        </p:spPr>
        <p:txBody>
          <a:bodyPr wrap="square" rtlCol="0">
            <a:spAutoFit/>
          </a:bodyPr>
          <a:lstStyle/>
          <a:p>
            <a:pPr algn="ctr"/>
            <a:r>
              <a:rPr lang="en-US" sz="1200" b="1" smtClean="0"/>
              <a:t>1</a:t>
            </a:r>
            <a:endParaRPr lang="en-US" sz="1200" b="1"/>
          </a:p>
        </p:txBody>
      </p:sp>
      <p:sp>
        <p:nvSpPr>
          <p:cNvPr id="36" name="TextBox 35"/>
          <p:cNvSpPr txBox="1"/>
          <p:nvPr/>
        </p:nvSpPr>
        <p:spPr>
          <a:xfrm>
            <a:off x="9808504" y="4282052"/>
            <a:ext cx="605641" cy="276999"/>
          </a:xfrm>
          <a:prstGeom prst="rect">
            <a:avLst/>
          </a:prstGeom>
          <a:noFill/>
        </p:spPr>
        <p:txBody>
          <a:bodyPr wrap="square" rtlCol="0">
            <a:spAutoFit/>
          </a:bodyPr>
          <a:lstStyle/>
          <a:p>
            <a:pPr algn="ctr"/>
            <a:r>
              <a:rPr lang="en-US" sz="1200" b="1" dirty="0"/>
              <a:t>2</a:t>
            </a:r>
          </a:p>
        </p:txBody>
      </p:sp>
      <p:sp>
        <p:nvSpPr>
          <p:cNvPr id="37" name="TextBox 36"/>
          <p:cNvSpPr txBox="1"/>
          <p:nvPr/>
        </p:nvSpPr>
        <p:spPr>
          <a:xfrm>
            <a:off x="8894103" y="5115211"/>
            <a:ext cx="605641" cy="276999"/>
          </a:xfrm>
          <a:prstGeom prst="rect">
            <a:avLst/>
          </a:prstGeom>
          <a:noFill/>
        </p:spPr>
        <p:txBody>
          <a:bodyPr wrap="square" rtlCol="0">
            <a:spAutoFit/>
          </a:bodyPr>
          <a:lstStyle/>
          <a:p>
            <a:pPr algn="ctr"/>
            <a:r>
              <a:rPr lang="en-US" sz="1200" b="1" dirty="0" smtClean="0"/>
              <a:t>3</a:t>
            </a:r>
            <a:endParaRPr lang="en-US" sz="1200" b="1" dirty="0"/>
          </a:p>
        </p:txBody>
      </p:sp>
    </p:spTree>
    <p:extLst>
      <p:ext uri="{BB962C8B-B14F-4D97-AF65-F5344CB8AC3E}">
        <p14:creationId xmlns:p14="http://schemas.microsoft.com/office/powerpoint/2010/main" val="681554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Hypothesis</a:t>
            </a:r>
            <a:endParaRPr lang="en-US" dirty="0"/>
          </a:p>
        </p:txBody>
      </p:sp>
      <p:sp>
        <p:nvSpPr>
          <p:cNvPr id="4" name="Date Placeholder 3"/>
          <p:cNvSpPr>
            <a:spLocks noGrp="1"/>
          </p:cNvSpPr>
          <p:nvPr>
            <p:ph type="dt" sz="half" idx="10"/>
          </p:nvPr>
        </p:nvSpPr>
        <p:spPr/>
        <p:txBody>
          <a:bodyPr/>
          <a:lstStyle/>
          <a:p>
            <a:fld id="{DB5E786A-01D5-414E-BE79-AC5F258A3912}" type="datetime1">
              <a:rPr lang="en-US" smtClean="0"/>
              <a:t>9/14/17</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8</a:t>
            </a:fld>
            <a:endParaRPr lang="en-US" dirty="0"/>
          </a:p>
        </p:txBody>
      </p:sp>
      <p:sp>
        <p:nvSpPr>
          <p:cNvPr id="7" name="Content Placeholder 2"/>
          <p:cNvSpPr txBox="1">
            <a:spLocks/>
          </p:cNvSpPr>
          <p:nvPr/>
        </p:nvSpPr>
        <p:spPr>
          <a:xfrm>
            <a:off x="1024129" y="1878483"/>
            <a:ext cx="10608428" cy="619760"/>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smtClean="0"/>
              <a:t>The initial hypothesis was to determine if there was a statistical difference between my personal ratings and the ratings of the average </a:t>
            </a:r>
            <a:r>
              <a:rPr lang="en-US" dirty="0" err="1" smtClean="0"/>
              <a:t>Untappd</a:t>
            </a:r>
            <a:r>
              <a:rPr lang="en-US" dirty="0" smtClean="0"/>
              <a:t> user.</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410031616"/>
              </p:ext>
            </p:extLst>
          </p:nvPr>
        </p:nvGraphicFramePr>
        <p:xfrm>
          <a:off x="6930139" y="3545355"/>
          <a:ext cx="4564443" cy="2511938"/>
        </p:xfrm>
        <a:graphic>
          <a:graphicData uri="http://schemas.openxmlformats.org/drawingml/2006/table">
            <a:tbl>
              <a:tblPr firstRow="1" firstCol="1" bandRow="1"/>
              <a:tblGrid>
                <a:gridCol w="1594802"/>
                <a:gridCol w="1308735"/>
                <a:gridCol w="1660906"/>
              </a:tblGrid>
              <a:tr h="312202">
                <a:tc>
                  <a:txBody>
                    <a:bodyPr/>
                    <a:lstStyle/>
                    <a:p>
                      <a:pPr marL="0" marR="0" algn="r">
                        <a:spcBef>
                          <a:spcPts val="50"/>
                        </a:spcBef>
                        <a:spcAft>
                          <a:spcPts val="50"/>
                        </a:spcAft>
                      </a:pPr>
                      <a:r>
                        <a:rPr lang="en-US" sz="1400" b="1" dirty="0">
                          <a:solidFill>
                            <a:srgbClr val="333333"/>
                          </a:solidFill>
                          <a:effectLst/>
                          <a:latin typeface="Calibri" charset="0"/>
                          <a:ea typeface="DengXian" charset="-122"/>
                          <a:cs typeface="Times New Roman" charset="0"/>
                        </a:rPr>
                        <a:t> </a:t>
                      </a:r>
                      <a:endParaRPr lang="en-US" sz="1400" b="1" dirty="0">
                        <a:effectLst/>
                        <a:latin typeface="Calibri" charset="0"/>
                        <a:ea typeface="DengXian" charset="-122"/>
                        <a:cs typeface="Times New Roman" charset="0"/>
                      </a:endParaRPr>
                    </a:p>
                  </a:txBody>
                  <a:tcPr marL="68580" marR="68580" marT="0" marB="0">
                    <a:lnL>
                      <a:noFill/>
                    </a:lnL>
                    <a:lnR>
                      <a:noFill/>
                    </a:lnR>
                    <a:lnT>
                      <a:noFill/>
                    </a:lnT>
                    <a:lnB w="19050" cap="flat" cmpd="sng" algn="ctr">
                      <a:solidFill>
                        <a:srgbClr val="9CC2E5"/>
                      </a:solidFill>
                      <a:prstDash val="solid"/>
                      <a:round/>
                      <a:headEnd type="none" w="med" len="med"/>
                      <a:tailEnd type="none" w="med" len="med"/>
                    </a:lnB>
                    <a:solidFill>
                      <a:srgbClr val="FFFFFF"/>
                    </a:solidFill>
                  </a:tcPr>
                </a:tc>
                <a:tc>
                  <a:txBody>
                    <a:bodyPr/>
                    <a:lstStyle/>
                    <a:p>
                      <a:pPr marL="0" marR="0" algn="ctr">
                        <a:spcBef>
                          <a:spcPts val="50"/>
                        </a:spcBef>
                        <a:spcAft>
                          <a:spcPts val="50"/>
                        </a:spcAft>
                      </a:pPr>
                      <a:r>
                        <a:rPr lang="en-US" sz="1400" b="1" dirty="0" smtClean="0">
                          <a:solidFill>
                            <a:srgbClr val="333333"/>
                          </a:solidFill>
                          <a:effectLst/>
                          <a:latin typeface="Calibri" charset="0"/>
                          <a:ea typeface="DengXian" charset="-122"/>
                          <a:cs typeface="Times New Roman" charset="0"/>
                        </a:rPr>
                        <a:t>My </a:t>
                      </a:r>
                      <a:r>
                        <a:rPr lang="en-US" sz="1400" b="1" dirty="0" smtClean="0">
                          <a:solidFill>
                            <a:srgbClr val="333333"/>
                          </a:solidFill>
                          <a:effectLst/>
                          <a:latin typeface="Calibri" charset="0"/>
                          <a:ea typeface="DengXian" charset="-122"/>
                          <a:cs typeface="Times New Roman" charset="0"/>
                        </a:rPr>
                        <a:t>Rating</a:t>
                      </a:r>
                      <a:endParaRPr lang="en-US" sz="1400" b="1" dirty="0">
                        <a:effectLst/>
                        <a:latin typeface="Calibri" charset="0"/>
                        <a:ea typeface="DengXian" charset="-122"/>
                        <a:cs typeface="Times New Roman" charset="0"/>
                      </a:endParaRPr>
                    </a:p>
                  </a:txBody>
                  <a:tcPr marL="68580" marR="68580" marT="0" marB="0">
                    <a:lnL>
                      <a:noFill/>
                    </a:lnL>
                    <a:lnR>
                      <a:noFill/>
                    </a:lnR>
                    <a:lnT>
                      <a:noFill/>
                    </a:lnT>
                    <a:lnB w="19050" cap="flat" cmpd="sng" algn="ctr">
                      <a:solidFill>
                        <a:srgbClr val="9CC2E5"/>
                      </a:solidFill>
                      <a:prstDash val="solid"/>
                      <a:round/>
                      <a:headEnd type="none" w="med" len="med"/>
                      <a:tailEnd type="none" w="med" len="med"/>
                    </a:lnB>
                    <a:solidFill>
                      <a:srgbClr val="FFFFFF"/>
                    </a:solidFill>
                  </a:tcPr>
                </a:tc>
                <a:tc>
                  <a:txBody>
                    <a:bodyPr/>
                    <a:lstStyle/>
                    <a:p>
                      <a:pPr marL="0" marR="0" algn="ctr">
                        <a:spcBef>
                          <a:spcPts val="50"/>
                        </a:spcBef>
                        <a:spcAft>
                          <a:spcPts val="50"/>
                        </a:spcAft>
                      </a:pPr>
                      <a:r>
                        <a:rPr lang="en-US" sz="1400" b="1" dirty="0" smtClean="0">
                          <a:solidFill>
                            <a:srgbClr val="333333"/>
                          </a:solidFill>
                          <a:effectLst/>
                          <a:latin typeface="Calibri" charset="0"/>
                          <a:ea typeface="DengXian" charset="-122"/>
                          <a:cs typeface="Times New Roman" charset="0"/>
                        </a:rPr>
                        <a:t>Average User Rating</a:t>
                      </a:r>
                      <a:endParaRPr lang="en-US" sz="1400" b="1" dirty="0">
                        <a:effectLst/>
                        <a:latin typeface="Calibri" charset="0"/>
                        <a:ea typeface="DengXian" charset="-122"/>
                        <a:cs typeface="Times New Roman" charset="0"/>
                      </a:endParaRPr>
                    </a:p>
                  </a:txBody>
                  <a:tcPr marL="68580" marR="68580" marT="0" marB="0">
                    <a:lnL>
                      <a:noFill/>
                    </a:lnL>
                    <a:lnR>
                      <a:noFill/>
                    </a:lnR>
                    <a:lnT>
                      <a:noFill/>
                    </a:lnT>
                    <a:lnB w="19050" cap="flat" cmpd="sng" algn="ctr">
                      <a:solidFill>
                        <a:srgbClr val="9CC2E5"/>
                      </a:solidFill>
                      <a:prstDash val="solid"/>
                      <a:round/>
                      <a:headEnd type="none" w="med" len="med"/>
                      <a:tailEnd type="none" w="med" len="med"/>
                    </a:lnB>
                    <a:solidFill>
                      <a:srgbClr val="FFFFFF"/>
                    </a:solidFill>
                  </a:tcPr>
                </a:tc>
              </a:tr>
              <a:tr h="274967">
                <a:tc>
                  <a:txBody>
                    <a:bodyPr/>
                    <a:lstStyle/>
                    <a:p>
                      <a:pPr marL="0" marR="0" algn="r">
                        <a:spcBef>
                          <a:spcPts val="50"/>
                        </a:spcBef>
                        <a:spcAft>
                          <a:spcPts val="50"/>
                        </a:spcAft>
                      </a:pPr>
                      <a:r>
                        <a:rPr lang="en-US" sz="1400" b="1" dirty="0" smtClean="0">
                          <a:solidFill>
                            <a:srgbClr val="333333"/>
                          </a:solidFill>
                          <a:effectLst/>
                          <a:latin typeface="Calibri" charset="0"/>
                          <a:ea typeface="DengXian" charset="-122"/>
                          <a:cs typeface="Times New Roman" charset="0"/>
                        </a:rPr>
                        <a:t>Unique Beer</a:t>
                      </a:r>
                      <a:r>
                        <a:rPr lang="en-US" sz="1400" b="1" baseline="0" dirty="0" smtClean="0">
                          <a:solidFill>
                            <a:srgbClr val="333333"/>
                          </a:solidFill>
                          <a:effectLst/>
                          <a:latin typeface="Calibri" charset="0"/>
                          <a:ea typeface="DengXian" charset="-122"/>
                          <a:cs typeface="Times New Roman" charset="0"/>
                        </a:rPr>
                        <a:t> Count</a:t>
                      </a:r>
                      <a:endParaRPr lang="en-US" sz="1400" b="1" dirty="0">
                        <a:effectLst/>
                        <a:latin typeface="Calibri" charset="0"/>
                        <a:ea typeface="DengXian" charset="-122"/>
                        <a:cs typeface="Times New Roman" charset="0"/>
                      </a:endParaRPr>
                    </a:p>
                  </a:txBody>
                  <a:tcPr marL="68580" marR="68580" marT="0" marB="0">
                    <a:lnL>
                      <a:noFill/>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spcBef>
                          <a:spcPts val="50"/>
                        </a:spcBef>
                        <a:spcAft>
                          <a:spcPts val="50"/>
                        </a:spcAft>
                      </a:pPr>
                      <a:r>
                        <a:rPr lang="en-US" sz="1400" dirty="0" smtClean="0">
                          <a:solidFill>
                            <a:srgbClr val="333333"/>
                          </a:solidFill>
                          <a:effectLst/>
                          <a:latin typeface="Calibri" charset="0"/>
                          <a:ea typeface="DengXian" charset="-122"/>
                          <a:cs typeface="Times New Roman" charset="0"/>
                        </a:rPr>
                        <a:t>181.00</a:t>
                      </a:r>
                      <a:endParaRPr lang="en-US" sz="1400" dirty="0">
                        <a:effectLst/>
                        <a:latin typeface="Calibri" charset="0"/>
                        <a:ea typeface="DengXian" charset="-122"/>
                        <a:cs typeface="Times New Roman"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spcBef>
                          <a:spcPts val="50"/>
                        </a:spcBef>
                        <a:spcAft>
                          <a:spcPts val="50"/>
                        </a:spcAft>
                      </a:pPr>
                      <a:r>
                        <a:rPr lang="en-US" sz="1400" dirty="0" smtClean="0">
                          <a:solidFill>
                            <a:srgbClr val="333333"/>
                          </a:solidFill>
                          <a:effectLst/>
                          <a:latin typeface="Calibri" charset="0"/>
                          <a:ea typeface="DengXian" charset="-122"/>
                          <a:cs typeface="Times New Roman" charset="0"/>
                        </a:rPr>
                        <a:t>181.00</a:t>
                      </a:r>
                      <a:endParaRPr lang="en-US" sz="1400" dirty="0">
                        <a:effectLst/>
                        <a:latin typeface="Calibri" charset="0"/>
                        <a:ea typeface="DengXian" charset="-122"/>
                        <a:cs typeface="Times New Roman" charset="0"/>
                      </a:endParaRPr>
                    </a:p>
                  </a:txBody>
                  <a:tcPr marL="68580" marR="68580" marT="0" marB="0">
                    <a:lnL w="12700" cap="flat" cmpd="sng" algn="ctr">
                      <a:solidFill>
                        <a:srgbClr val="9CC2E5"/>
                      </a:solidFill>
                      <a:prstDash val="solid"/>
                      <a:round/>
                      <a:headEnd type="none" w="med" len="med"/>
                      <a:tailEnd type="none" w="med" len="med"/>
                    </a:lnL>
                    <a:lnR>
                      <a:noFill/>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274967">
                <a:tc>
                  <a:txBody>
                    <a:bodyPr/>
                    <a:lstStyle/>
                    <a:p>
                      <a:pPr marL="0" marR="0" algn="r">
                        <a:spcBef>
                          <a:spcPts val="50"/>
                        </a:spcBef>
                        <a:spcAft>
                          <a:spcPts val="50"/>
                        </a:spcAft>
                      </a:pPr>
                      <a:r>
                        <a:rPr lang="en-US" sz="1400" b="1" dirty="0" smtClean="0">
                          <a:solidFill>
                            <a:srgbClr val="333333"/>
                          </a:solidFill>
                          <a:effectLst/>
                          <a:latin typeface="Calibri" charset="0"/>
                          <a:ea typeface="DengXian" charset="-122"/>
                          <a:cs typeface="Times New Roman" charset="0"/>
                        </a:rPr>
                        <a:t>Average</a:t>
                      </a:r>
                      <a:r>
                        <a:rPr lang="en-US" sz="1400" b="1" baseline="0" dirty="0" smtClean="0">
                          <a:solidFill>
                            <a:srgbClr val="333333"/>
                          </a:solidFill>
                          <a:effectLst/>
                          <a:latin typeface="Calibri" charset="0"/>
                          <a:ea typeface="DengXian" charset="-122"/>
                          <a:cs typeface="Times New Roman" charset="0"/>
                        </a:rPr>
                        <a:t> Rating</a:t>
                      </a:r>
                      <a:endParaRPr lang="en-US" sz="1400" b="1" dirty="0">
                        <a:effectLst/>
                        <a:latin typeface="Calibri" charset="0"/>
                        <a:ea typeface="DengXian" charset="-122"/>
                        <a:cs typeface="Times New Roman" charset="0"/>
                      </a:endParaRPr>
                    </a:p>
                  </a:txBody>
                  <a:tcPr marL="68580" marR="68580" marT="0" marB="0">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FFFFFF"/>
                    </a:solidFill>
                  </a:tcPr>
                </a:tc>
                <a:tc>
                  <a:txBody>
                    <a:bodyPr/>
                    <a:lstStyle/>
                    <a:p>
                      <a:pPr marL="0" marR="0" algn="ctr">
                        <a:spcBef>
                          <a:spcPts val="50"/>
                        </a:spcBef>
                        <a:spcAft>
                          <a:spcPts val="50"/>
                        </a:spcAft>
                      </a:pPr>
                      <a:r>
                        <a:rPr lang="en-US" sz="1400" dirty="0" smtClean="0">
                          <a:solidFill>
                            <a:srgbClr val="333333"/>
                          </a:solidFill>
                          <a:effectLst/>
                          <a:latin typeface="Calibri" charset="0"/>
                          <a:ea typeface="DengXian" charset="-122"/>
                          <a:cs typeface="Times New Roman" charset="0"/>
                        </a:rPr>
                        <a:t>3.39</a:t>
                      </a:r>
                      <a:endParaRPr lang="en-US" sz="1400" dirty="0">
                        <a:effectLst/>
                        <a:latin typeface="Calibri" charset="0"/>
                        <a:ea typeface="DengXian" charset="-122"/>
                        <a:cs typeface="Times New Roman"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FFFFFF"/>
                    </a:solidFill>
                  </a:tcPr>
                </a:tc>
                <a:tc>
                  <a:txBody>
                    <a:bodyPr/>
                    <a:lstStyle/>
                    <a:p>
                      <a:pPr marL="0" marR="0" algn="ctr">
                        <a:spcBef>
                          <a:spcPts val="50"/>
                        </a:spcBef>
                        <a:spcAft>
                          <a:spcPts val="50"/>
                        </a:spcAft>
                      </a:pPr>
                      <a:r>
                        <a:rPr lang="en-US" sz="1400" dirty="0" smtClean="0">
                          <a:solidFill>
                            <a:srgbClr val="333333"/>
                          </a:solidFill>
                          <a:effectLst/>
                          <a:latin typeface="Calibri" charset="0"/>
                          <a:ea typeface="DengXian" charset="-122"/>
                          <a:cs typeface="Times New Roman" charset="0"/>
                        </a:rPr>
                        <a:t>3.43</a:t>
                      </a:r>
                      <a:endParaRPr lang="en-US" sz="1400" dirty="0">
                        <a:effectLst/>
                        <a:latin typeface="Calibri" charset="0"/>
                        <a:ea typeface="DengXian" charset="-122"/>
                        <a:cs typeface="Times New Roman" charset="0"/>
                      </a:endParaRPr>
                    </a:p>
                  </a:txBody>
                  <a:tcPr marL="68580" marR="68580" marT="0" marB="0">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FFFFFF"/>
                    </a:solidFill>
                  </a:tcPr>
                </a:tc>
              </a:tr>
              <a:tr h="274967">
                <a:tc>
                  <a:txBody>
                    <a:bodyPr/>
                    <a:lstStyle/>
                    <a:p>
                      <a:pPr marL="0" marR="0" algn="r">
                        <a:spcBef>
                          <a:spcPts val="50"/>
                        </a:spcBef>
                        <a:spcAft>
                          <a:spcPts val="50"/>
                        </a:spcAft>
                      </a:pPr>
                      <a:r>
                        <a:rPr lang="en-US" sz="1400" b="1" dirty="0" smtClean="0">
                          <a:solidFill>
                            <a:srgbClr val="333333"/>
                          </a:solidFill>
                          <a:effectLst/>
                          <a:latin typeface="Calibri" charset="0"/>
                          <a:ea typeface="DengXian" charset="-122"/>
                          <a:cs typeface="Times New Roman" charset="0"/>
                        </a:rPr>
                        <a:t>Standard</a:t>
                      </a:r>
                      <a:r>
                        <a:rPr lang="en-US" sz="1400" b="1" baseline="0" dirty="0" smtClean="0">
                          <a:solidFill>
                            <a:srgbClr val="333333"/>
                          </a:solidFill>
                          <a:effectLst/>
                          <a:latin typeface="Calibri" charset="0"/>
                          <a:ea typeface="DengXian" charset="-122"/>
                          <a:cs typeface="Times New Roman" charset="0"/>
                        </a:rPr>
                        <a:t> Deviation</a:t>
                      </a:r>
                      <a:endParaRPr lang="en-US" sz="1400" b="1" dirty="0">
                        <a:effectLst/>
                        <a:latin typeface="Calibri" charset="0"/>
                        <a:ea typeface="DengXian" charset="-122"/>
                        <a:cs typeface="Times New Roman" charset="0"/>
                      </a:endParaRPr>
                    </a:p>
                  </a:txBody>
                  <a:tcPr marL="68580" marR="68580" marT="0" marB="0">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spcBef>
                          <a:spcPts val="50"/>
                        </a:spcBef>
                        <a:spcAft>
                          <a:spcPts val="50"/>
                        </a:spcAft>
                      </a:pPr>
                      <a:r>
                        <a:rPr lang="en-US" sz="1400" dirty="0" smtClean="0">
                          <a:solidFill>
                            <a:srgbClr val="333333"/>
                          </a:solidFill>
                          <a:effectLst/>
                          <a:latin typeface="Calibri" charset="0"/>
                          <a:ea typeface="DengXian" charset="-122"/>
                          <a:cs typeface="Times New Roman" charset="0"/>
                        </a:rPr>
                        <a:t>0.64</a:t>
                      </a:r>
                      <a:endParaRPr lang="en-US" sz="1400" dirty="0">
                        <a:effectLst/>
                        <a:latin typeface="Calibri" charset="0"/>
                        <a:ea typeface="DengXian" charset="-122"/>
                        <a:cs typeface="Times New Roman"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spcBef>
                          <a:spcPts val="50"/>
                        </a:spcBef>
                        <a:spcAft>
                          <a:spcPts val="50"/>
                        </a:spcAft>
                      </a:pPr>
                      <a:r>
                        <a:rPr lang="en-US" sz="1400" dirty="0" smtClean="0">
                          <a:solidFill>
                            <a:srgbClr val="333333"/>
                          </a:solidFill>
                          <a:effectLst/>
                          <a:latin typeface="Calibri" charset="0"/>
                          <a:ea typeface="DengXian" charset="-122"/>
                          <a:cs typeface="Times New Roman" charset="0"/>
                        </a:rPr>
                        <a:t>0.39</a:t>
                      </a:r>
                      <a:endParaRPr lang="en-US" sz="1400" dirty="0">
                        <a:effectLst/>
                        <a:latin typeface="Calibri" charset="0"/>
                        <a:ea typeface="DengXian" charset="-122"/>
                        <a:cs typeface="Times New Roman" charset="0"/>
                      </a:endParaRPr>
                    </a:p>
                  </a:txBody>
                  <a:tcPr marL="68580" marR="68580" marT="0" marB="0">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274967">
                <a:tc>
                  <a:txBody>
                    <a:bodyPr/>
                    <a:lstStyle/>
                    <a:p>
                      <a:pPr marL="0" marR="0" algn="r">
                        <a:spcBef>
                          <a:spcPts val="50"/>
                        </a:spcBef>
                        <a:spcAft>
                          <a:spcPts val="50"/>
                        </a:spcAft>
                      </a:pPr>
                      <a:r>
                        <a:rPr lang="en-US" sz="1400" b="1" dirty="0" smtClean="0">
                          <a:solidFill>
                            <a:srgbClr val="333333"/>
                          </a:solidFill>
                          <a:effectLst/>
                          <a:latin typeface="Calibri" charset="0"/>
                          <a:ea typeface="DengXian" charset="-122"/>
                          <a:cs typeface="Times New Roman" charset="0"/>
                        </a:rPr>
                        <a:t>Lowest</a:t>
                      </a:r>
                      <a:r>
                        <a:rPr lang="en-US" sz="1400" b="1" baseline="0" dirty="0" smtClean="0">
                          <a:solidFill>
                            <a:srgbClr val="333333"/>
                          </a:solidFill>
                          <a:effectLst/>
                          <a:latin typeface="Calibri" charset="0"/>
                          <a:ea typeface="DengXian" charset="-122"/>
                          <a:cs typeface="Times New Roman" charset="0"/>
                        </a:rPr>
                        <a:t> </a:t>
                      </a:r>
                      <a:r>
                        <a:rPr lang="en-US" sz="1400" b="1" dirty="0" smtClean="0">
                          <a:solidFill>
                            <a:srgbClr val="333333"/>
                          </a:solidFill>
                          <a:effectLst/>
                          <a:latin typeface="Calibri" charset="0"/>
                          <a:ea typeface="DengXian" charset="-122"/>
                          <a:cs typeface="Times New Roman" charset="0"/>
                        </a:rPr>
                        <a:t>Rating</a:t>
                      </a:r>
                      <a:endParaRPr lang="en-US" sz="1400" b="1" dirty="0">
                        <a:effectLst/>
                        <a:latin typeface="Calibri" charset="0"/>
                        <a:ea typeface="DengXian" charset="-122"/>
                        <a:cs typeface="Times New Roman" charset="0"/>
                      </a:endParaRPr>
                    </a:p>
                  </a:txBody>
                  <a:tcPr marL="68580" marR="68580" marT="0" marB="0">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FFFFFF"/>
                    </a:solidFill>
                  </a:tcPr>
                </a:tc>
                <a:tc>
                  <a:txBody>
                    <a:bodyPr/>
                    <a:lstStyle/>
                    <a:p>
                      <a:pPr marL="0" marR="0" algn="ctr">
                        <a:spcBef>
                          <a:spcPts val="50"/>
                        </a:spcBef>
                        <a:spcAft>
                          <a:spcPts val="50"/>
                        </a:spcAft>
                      </a:pPr>
                      <a:r>
                        <a:rPr lang="en-US" sz="1400" dirty="0" smtClean="0">
                          <a:solidFill>
                            <a:srgbClr val="333333"/>
                          </a:solidFill>
                          <a:effectLst/>
                          <a:latin typeface="Calibri" charset="0"/>
                          <a:ea typeface="DengXian" charset="-122"/>
                          <a:cs typeface="Times New Roman" charset="0"/>
                        </a:rPr>
                        <a:t>1.50</a:t>
                      </a:r>
                      <a:endParaRPr lang="en-US" sz="1400" dirty="0">
                        <a:effectLst/>
                        <a:latin typeface="Calibri" charset="0"/>
                        <a:ea typeface="DengXian" charset="-122"/>
                        <a:cs typeface="Times New Roman"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FFFFFF"/>
                    </a:solidFill>
                  </a:tcPr>
                </a:tc>
                <a:tc>
                  <a:txBody>
                    <a:bodyPr/>
                    <a:lstStyle/>
                    <a:p>
                      <a:pPr marL="0" marR="0" algn="ctr">
                        <a:spcBef>
                          <a:spcPts val="50"/>
                        </a:spcBef>
                        <a:spcAft>
                          <a:spcPts val="50"/>
                        </a:spcAft>
                      </a:pPr>
                      <a:r>
                        <a:rPr lang="en-US" sz="1400" dirty="0" smtClean="0">
                          <a:solidFill>
                            <a:srgbClr val="333333"/>
                          </a:solidFill>
                          <a:effectLst/>
                          <a:latin typeface="Calibri" charset="0"/>
                          <a:ea typeface="DengXian" charset="-122"/>
                          <a:cs typeface="Times New Roman" charset="0"/>
                        </a:rPr>
                        <a:t>2.31</a:t>
                      </a:r>
                      <a:endParaRPr lang="en-US" sz="1400" dirty="0">
                        <a:effectLst/>
                        <a:latin typeface="Calibri" charset="0"/>
                        <a:ea typeface="DengXian" charset="-122"/>
                        <a:cs typeface="Times New Roman" charset="0"/>
                      </a:endParaRPr>
                    </a:p>
                  </a:txBody>
                  <a:tcPr marL="68580" marR="68580" marT="0" marB="0">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FFFFFF"/>
                    </a:solidFill>
                  </a:tcPr>
                </a:tc>
              </a:tr>
              <a:tr h="274967">
                <a:tc>
                  <a:txBody>
                    <a:bodyPr/>
                    <a:lstStyle/>
                    <a:p>
                      <a:pPr marL="0" marR="0" algn="r">
                        <a:spcBef>
                          <a:spcPts val="50"/>
                        </a:spcBef>
                        <a:spcAft>
                          <a:spcPts val="50"/>
                        </a:spcAft>
                      </a:pPr>
                      <a:r>
                        <a:rPr lang="en-US" sz="1400" b="1" dirty="0" smtClean="0">
                          <a:solidFill>
                            <a:srgbClr val="333333"/>
                          </a:solidFill>
                          <a:effectLst/>
                          <a:latin typeface="Calibri" charset="0"/>
                          <a:ea typeface="DengXian" charset="-122"/>
                          <a:cs typeface="Times New Roman" charset="0"/>
                        </a:rPr>
                        <a:t>25</a:t>
                      </a:r>
                      <a:r>
                        <a:rPr lang="en-US" sz="1400" b="1" baseline="30000" dirty="0" smtClean="0">
                          <a:solidFill>
                            <a:srgbClr val="333333"/>
                          </a:solidFill>
                          <a:effectLst/>
                          <a:latin typeface="Calibri" charset="0"/>
                          <a:ea typeface="DengXian" charset="-122"/>
                          <a:cs typeface="Times New Roman" charset="0"/>
                        </a:rPr>
                        <a:t>th</a:t>
                      </a:r>
                      <a:r>
                        <a:rPr lang="en-US" sz="1400" b="1" baseline="0" dirty="0" smtClean="0">
                          <a:solidFill>
                            <a:srgbClr val="333333"/>
                          </a:solidFill>
                          <a:effectLst/>
                          <a:latin typeface="Calibri" charset="0"/>
                          <a:ea typeface="DengXian" charset="-122"/>
                          <a:cs typeface="Times New Roman" charset="0"/>
                        </a:rPr>
                        <a:t> Percentile</a:t>
                      </a:r>
                      <a:endParaRPr lang="en-US" sz="1400" b="1" dirty="0">
                        <a:effectLst/>
                        <a:latin typeface="Calibri" charset="0"/>
                        <a:ea typeface="DengXian" charset="-122"/>
                        <a:cs typeface="Times New Roman" charset="0"/>
                      </a:endParaRPr>
                    </a:p>
                  </a:txBody>
                  <a:tcPr marL="68580" marR="68580" marT="0" marB="0">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spcBef>
                          <a:spcPts val="50"/>
                        </a:spcBef>
                        <a:spcAft>
                          <a:spcPts val="50"/>
                        </a:spcAft>
                      </a:pPr>
                      <a:r>
                        <a:rPr lang="en-US" sz="1400" dirty="0" smtClean="0">
                          <a:solidFill>
                            <a:srgbClr val="333333"/>
                          </a:solidFill>
                          <a:effectLst/>
                          <a:latin typeface="Calibri" charset="0"/>
                          <a:ea typeface="DengXian" charset="-122"/>
                          <a:cs typeface="Times New Roman" charset="0"/>
                        </a:rPr>
                        <a:t>3.00</a:t>
                      </a:r>
                      <a:endParaRPr lang="en-US" sz="1400" dirty="0">
                        <a:effectLst/>
                        <a:latin typeface="Calibri" charset="0"/>
                        <a:ea typeface="DengXian" charset="-122"/>
                        <a:cs typeface="Times New Roman"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spcBef>
                          <a:spcPts val="50"/>
                        </a:spcBef>
                        <a:spcAft>
                          <a:spcPts val="50"/>
                        </a:spcAft>
                      </a:pPr>
                      <a:r>
                        <a:rPr lang="en-US" sz="1400" dirty="0" smtClean="0">
                          <a:solidFill>
                            <a:srgbClr val="333333"/>
                          </a:solidFill>
                          <a:effectLst/>
                          <a:latin typeface="Calibri" charset="0"/>
                          <a:ea typeface="DengXian" charset="-122"/>
                          <a:cs typeface="Times New Roman" charset="0"/>
                        </a:rPr>
                        <a:t>3.16</a:t>
                      </a:r>
                      <a:endParaRPr lang="en-US" sz="1400" dirty="0">
                        <a:effectLst/>
                        <a:latin typeface="Calibri" charset="0"/>
                        <a:ea typeface="DengXian" charset="-122"/>
                        <a:cs typeface="Times New Roman" charset="0"/>
                      </a:endParaRPr>
                    </a:p>
                  </a:txBody>
                  <a:tcPr marL="68580" marR="68580" marT="0" marB="0">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274967">
                <a:tc>
                  <a:txBody>
                    <a:bodyPr/>
                    <a:lstStyle/>
                    <a:p>
                      <a:pPr marL="0" marR="0" algn="r">
                        <a:spcBef>
                          <a:spcPts val="50"/>
                        </a:spcBef>
                        <a:spcAft>
                          <a:spcPts val="50"/>
                        </a:spcAft>
                      </a:pPr>
                      <a:r>
                        <a:rPr lang="en-US" sz="1400" b="1" dirty="0" smtClean="0">
                          <a:solidFill>
                            <a:srgbClr val="333333"/>
                          </a:solidFill>
                          <a:effectLst/>
                          <a:latin typeface="Calibri" charset="0"/>
                          <a:ea typeface="DengXian" charset="-122"/>
                          <a:cs typeface="Times New Roman" charset="0"/>
                        </a:rPr>
                        <a:t>50</a:t>
                      </a:r>
                      <a:r>
                        <a:rPr lang="en-US" sz="1400" b="1" baseline="30000" dirty="0" smtClean="0">
                          <a:solidFill>
                            <a:srgbClr val="333333"/>
                          </a:solidFill>
                          <a:effectLst/>
                          <a:latin typeface="Calibri" charset="0"/>
                          <a:ea typeface="DengXian" charset="-122"/>
                          <a:cs typeface="Times New Roman" charset="0"/>
                        </a:rPr>
                        <a:t>th</a:t>
                      </a:r>
                      <a:r>
                        <a:rPr lang="en-US" sz="1400" b="1" baseline="0" dirty="0" smtClean="0">
                          <a:solidFill>
                            <a:srgbClr val="333333"/>
                          </a:solidFill>
                          <a:effectLst/>
                          <a:latin typeface="Calibri" charset="0"/>
                          <a:ea typeface="DengXian" charset="-122"/>
                          <a:cs typeface="Times New Roman" charset="0"/>
                        </a:rPr>
                        <a:t> Percentile</a:t>
                      </a:r>
                      <a:endParaRPr lang="en-US" sz="1400" b="1" dirty="0">
                        <a:effectLst/>
                        <a:latin typeface="Calibri" charset="0"/>
                        <a:ea typeface="DengXian" charset="-122"/>
                        <a:cs typeface="Times New Roman" charset="0"/>
                      </a:endParaRPr>
                    </a:p>
                  </a:txBody>
                  <a:tcPr marL="68580" marR="68580" marT="0" marB="0">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FFFFFF"/>
                    </a:solidFill>
                  </a:tcPr>
                </a:tc>
                <a:tc>
                  <a:txBody>
                    <a:bodyPr/>
                    <a:lstStyle/>
                    <a:p>
                      <a:pPr marL="0" marR="0" algn="ctr">
                        <a:spcBef>
                          <a:spcPts val="50"/>
                        </a:spcBef>
                        <a:spcAft>
                          <a:spcPts val="50"/>
                        </a:spcAft>
                      </a:pPr>
                      <a:r>
                        <a:rPr lang="en-US" sz="1400" dirty="0" smtClean="0">
                          <a:solidFill>
                            <a:srgbClr val="333333"/>
                          </a:solidFill>
                          <a:effectLst/>
                          <a:latin typeface="Calibri" charset="0"/>
                          <a:ea typeface="DengXian" charset="-122"/>
                          <a:cs typeface="Times New Roman" charset="0"/>
                        </a:rPr>
                        <a:t>3.50</a:t>
                      </a:r>
                      <a:endParaRPr lang="en-US" sz="1400" dirty="0">
                        <a:effectLst/>
                        <a:latin typeface="Calibri" charset="0"/>
                        <a:ea typeface="DengXian" charset="-122"/>
                        <a:cs typeface="Times New Roman"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FFFFFF"/>
                    </a:solidFill>
                  </a:tcPr>
                </a:tc>
                <a:tc>
                  <a:txBody>
                    <a:bodyPr/>
                    <a:lstStyle/>
                    <a:p>
                      <a:pPr marL="0" marR="0" algn="ctr">
                        <a:spcBef>
                          <a:spcPts val="50"/>
                        </a:spcBef>
                        <a:spcAft>
                          <a:spcPts val="50"/>
                        </a:spcAft>
                      </a:pPr>
                      <a:r>
                        <a:rPr lang="en-US" sz="1400" dirty="0" smtClean="0">
                          <a:solidFill>
                            <a:srgbClr val="333333"/>
                          </a:solidFill>
                          <a:effectLst/>
                          <a:latin typeface="Calibri" charset="0"/>
                          <a:ea typeface="DengXian" charset="-122"/>
                          <a:cs typeface="Times New Roman" charset="0"/>
                        </a:rPr>
                        <a:t>3.53</a:t>
                      </a:r>
                      <a:endParaRPr lang="en-US" sz="1400" dirty="0">
                        <a:effectLst/>
                        <a:latin typeface="Calibri" charset="0"/>
                        <a:ea typeface="DengXian" charset="-122"/>
                        <a:cs typeface="Times New Roman" charset="0"/>
                      </a:endParaRPr>
                    </a:p>
                  </a:txBody>
                  <a:tcPr marL="68580" marR="68580" marT="0" marB="0">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FFFFFF"/>
                    </a:solidFill>
                  </a:tcPr>
                </a:tc>
              </a:tr>
              <a:tr h="274967">
                <a:tc>
                  <a:txBody>
                    <a:bodyPr/>
                    <a:lstStyle/>
                    <a:p>
                      <a:pPr marL="0" marR="0" algn="r">
                        <a:spcBef>
                          <a:spcPts val="50"/>
                        </a:spcBef>
                        <a:spcAft>
                          <a:spcPts val="50"/>
                        </a:spcAft>
                      </a:pPr>
                      <a:r>
                        <a:rPr lang="en-US" sz="1400" b="1" dirty="0" smtClean="0">
                          <a:solidFill>
                            <a:srgbClr val="333333"/>
                          </a:solidFill>
                          <a:effectLst/>
                          <a:latin typeface="Calibri" charset="0"/>
                          <a:ea typeface="DengXian" charset="-122"/>
                          <a:cs typeface="Times New Roman" charset="0"/>
                        </a:rPr>
                        <a:t>75</a:t>
                      </a:r>
                      <a:r>
                        <a:rPr lang="en-US" sz="1400" b="1" baseline="30000" dirty="0" smtClean="0">
                          <a:solidFill>
                            <a:srgbClr val="333333"/>
                          </a:solidFill>
                          <a:effectLst/>
                          <a:latin typeface="Calibri" charset="0"/>
                          <a:ea typeface="DengXian" charset="-122"/>
                          <a:cs typeface="Times New Roman" charset="0"/>
                        </a:rPr>
                        <a:t>th</a:t>
                      </a:r>
                      <a:r>
                        <a:rPr lang="en-US" sz="1400" b="1" baseline="0" dirty="0" smtClean="0">
                          <a:solidFill>
                            <a:srgbClr val="333333"/>
                          </a:solidFill>
                          <a:effectLst/>
                          <a:latin typeface="Calibri" charset="0"/>
                          <a:ea typeface="DengXian" charset="-122"/>
                          <a:cs typeface="Times New Roman" charset="0"/>
                        </a:rPr>
                        <a:t> Percentile</a:t>
                      </a:r>
                      <a:endParaRPr lang="en-US" sz="1400" b="1" dirty="0">
                        <a:effectLst/>
                        <a:latin typeface="Calibri" charset="0"/>
                        <a:ea typeface="DengXian" charset="-122"/>
                        <a:cs typeface="Times New Roman" charset="0"/>
                      </a:endParaRPr>
                    </a:p>
                  </a:txBody>
                  <a:tcPr marL="68580" marR="68580" marT="0" marB="0">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spcBef>
                          <a:spcPts val="50"/>
                        </a:spcBef>
                        <a:spcAft>
                          <a:spcPts val="50"/>
                        </a:spcAft>
                      </a:pPr>
                      <a:r>
                        <a:rPr lang="en-US" sz="1400" dirty="0" smtClean="0">
                          <a:solidFill>
                            <a:srgbClr val="333333"/>
                          </a:solidFill>
                          <a:effectLst/>
                          <a:latin typeface="Calibri" charset="0"/>
                          <a:ea typeface="DengXian" charset="-122"/>
                          <a:cs typeface="Times New Roman" charset="0"/>
                        </a:rPr>
                        <a:t>3.75</a:t>
                      </a:r>
                      <a:endParaRPr lang="en-US" sz="1400" dirty="0">
                        <a:effectLst/>
                        <a:latin typeface="Calibri" charset="0"/>
                        <a:ea typeface="DengXian" charset="-122"/>
                        <a:cs typeface="Times New Roman"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spcBef>
                          <a:spcPts val="50"/>
                        </a:spcBef>
                        <a:spcAft>
                          <a:spcPts val="50"/>
                        </a:spcAft>
                      </a:pPr>
                      <a:r>
                        <a:rPr lang="en-US" sz="1400" dirty="0" smtClean="0">
                          <a:solidFill>
                            <a:srgbClr val="333333"/>
                          </a:solidFill>
                          <a:effectLst/>
                          <a:latin typeface="Calibri" charset="0"/>
                          <a:ea typeface="DengXian" charset="-122"/>
                          <a:cs typeface="Times New Roman" charset="0"/>
                        </a:rPr>
                        <a:t>3.73</a:t>
                      </a:r>
                      <a:endParaRPr lang="en-US" sz="1400" dirty="0">
                        <a:effectLst/>
                        <a:latin typeface="Calibri" charset="0"/>
                        <a:ea typeface="DengXian" charset="-122"/>
                        <a:cs typeface="Times New Roman" charset="0"/>
                      </a:endParaRPr>
                    </a:p>
                  </a:txBody>
                  <a:tcPr marL="68580" marR="68580" marT="0" marB="0">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274967">
                <a:tc>
                  <a:txBody>
                    <a:bodyPr/>
                    <a:lstStyle/>
                    <a:p>
                      <a:pPr marL="0" marR="0" algn="r">
                        <a:spcBef>
                          <a:spcPts val="50"/>
                        </a:spcBef>
                        <a:spcAft>
                          <a:spcPts val="50"/>
                        </a:spcAft>
                      </a:pPr>
                      <a:r>
                        <a:rPr lang="en-US" sz="1400" b="1" dirty="0" smtClean="0">
                          <a:solidFill>
                            <a:srgbClr val="333333"/>
                          </a:solidFill>
                          <a:effectLst/>
                          <a:latin typeface="Calibri" charset="0"/>
                          <a:ea typeface="DengXian" charset="-122"/>
                          <a:cs typeface="Times New Roman" charset="0"/>
                        </a:rPr>
                        <a:t>Highest</a:t>
                      </a:r>
                      <a:r>
                        <a:rPr lang="en-US" sz="1400" b="1" baseline="0" dirty="0" smtClean="0">
                          <a:solidFill>
                            <a:srgbClr val="333333"/>
                          </a:solidFill>
                          <a:effectLst/>
                          <a:latin typeface="Calibri" charset="0"/>
                          <a:ea typeface="DengXian" charset="-122"/>
                          <a:cs typeface="Times New Roman" charset="0"/>
                        </a:rPr>
                        <a:t> </a:t>
                      </a:r>
                      <a:r>
                        <a:rPr lang="en-US" sz="1400" b="1" dirty="0" smtClean="0">
                          <a:solidFill>
                            <a:srgbClr val="333333"/>
                          </a:solidFill>
                          <a:effectLst/>
                          <a:latin typeface="Calibri" charset="0"/>
                          <a:ea typeface="DengXian" charset="-122"/>
                          <a:cs typeface="Times New Roman" charset="0"/>
                        </a:rPr>
                        <a:t>Rating</a:t>
                      </a:r>
                      <a:endParaRPr lang="en-US" sz="1400" b="1" dirty="0">
                        <a:effectLst/>
                        <a:latin typeface="Calibri" charset="0"/>
                        <a:ea typeface="DengXian" charset="-122"/>
                        <a:cs typeface="Times New Roman" charset="0"/>
                      </a:endParaRPr>
                    </a:p>
                  </a:txBody>
                  <a:tcPr marL="68580" marR="68580" marT="0" marB="0">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FFFFFF"/>
                    </a:solidFill>
                  </a:tcPr>
                </a:tc>
                <a:tc>
                  <a:txBody>
                    <a:bodyPr/>
                    <a:lstStyle/>
                    <a:p>
                      <a:pPr marL="0" marR="0" algn="ctr">
                        <a:spcBef>
                          <a:spcPts val="50"/>
                        </a:spcBef>
                        <a:spcAft>
                          <a:spcPts val="50"/>
                        </a:spcAft>
                      </a:pPr>
                      <a:r>
                        <a:rPr lang="en-US" sz="1400" dirty="0" smtClean="0">
                          <a:solidFill>
                            <a:srgbClr val="333333"/>
                          </a:solidFill>
                          <a:effectLst/>
                          <a:latin typeface="Calibri" charset="0"/>
                          <a:ea typeface="DengXian" charset="-122"/>
                          <a:cs typeface="Times New Roman" charset="0"/>
                        </a:rPr>
                        <a:t>5.00</a:t>
                      </a:r>
                      <a:endParaRPr lang="en-US" sz="1400" dirty="0">
                        <a:effectLst/>
                        <a:latin typeface="Calibri" charset="0"/>
                        <a:ea typeface="DengXian" charset="-122"/>
                        <a:cs typeface="Times New Roman"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FFFFFF"/>
                    </a:solidFill>
                  </a:tcPr>
                </a:tc>
                <a:tc>
                  <a:txBody>
                    <a:bodyPr/>
                    <a:lstStyle/>
                    <a:p>
                      <a:pPr marL="0" marR="0" algn="ctr">
                        <a:spcBef>
                          <a:spcPts val="50"/>
                        </a:spcBef>
                        <a:spcAft>
                          <a:spcPts val="50"/>
                        </a:spcAft>
                      </a:pPr>
                      <a:r>
                        <a:rPr lang="en-US" sz="1400" dirty="0" smtClean="0">
                          <a:solidFill>
                            <a:srgbClr val="333333"/>
                          </a:solidFill>
                          <a:effectLst/>
                          <a:latin typeface="Calibri" charset="0"/>
                          <a:ea typeface="DengXian" charset="-122"/>
                          <a:cs typeface="Times New Roman" charset="0"/>
                        </a:rPr>
                        <a:t>4.56</a:t>
                      </a:r>
                      <a:endParaRPr lang="en-US" sz="1400" dirty="0">
                        <a:effectLst/>
                        <a:latin typeface="Calibri" charset="0"/>
                        <a:ea typeface="DengXian" charset="-122"/>
                        <a:cs typeface="Times New Roman" charset="0"/>
                      </a:endParaRPr>
                    </a:p>
                  </a:txBody>
                  <a:tcPr marL="68580" marR="68580" marT="0" marB="0">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FFFFFF"/>
                    </a:solidFill>
                  </a:tcPr>
                </a:tc>
              </a:tr>
            </a:tbl>
          </a:graphicData>
        </a:graphic>
      </p:graphicFrame>
      <p:sp>
        <p:nvSpPr>
          <p:cNvPr id="11" name="TextBox 10"/>
          <p:cNvSpPr txBox="1"/>
          <p:nvPr/>
        </p:nvSpPr>
        <p:spPr>
          <a:xfrm>
            <a:off x="1024126" y="2657044"/>
            <a:ext cx="5804185" cy="3693319"/>
          </a:xfrm>
          <a:prstGeom prst="rect">
            <a:avLst/>
          </a:prstGeom>
          <a:noFill/>
        </p:spPr>
        <p:txBody>
          <a:bodyPr wrap="square" rtlCol="0">
            <a:spAutoFit/>
          </a:bodyPr>
          <a:lstStyle/>
          <a:p>
            <a:r>
              <a:rPr lang="en-US" b="1" dirty="0" smtClean="0"/>
              <a:t>TWO-SIDED T-TEST RESULTS</a:t>
            </a:r>
          </a:p>
          <a:p>
            <a:endParaRPr lang="en-US" dirty="0" smtClean="0"/>
          </a:p>
          <a:p>
            <a:r>
              <a:rPr lang="en-US" u="sng" dirty="0"/>
              <a:t>Null hypothesis</a:t>
            </a:r>
            <a:r>
              <a:rPr lang="en-US" dirty="0"/>
              <a:t>: mean of my beer </a:t>
            </a:r>
            <a:r>
              <a:rPr lang="en-US" dirty="0" smtClean="0"/>
              <a:t>ratings is the same as the mean </a:t>
            </a:r>
            <a:r>
              <a:rPr lang="en-US" dirty="0"/>
              <a:t>of </a:t>
            </a:r>
            <a:r>
              <a:rPr lang="en-US" dirty="0" smtClean="0"/>
              <a:t>average user </a:t>
            </a:r>
            <a:r>
              <a:rPr lang="en-US" dirty="0"/>
              <a:t>beer </a:t>
            </a:r>
            <a:r>
              <a:rPr lang="en-US" dirty="0" smtClean="0"/>
              <a:t>ratings.</a:t>
            </a:r>
            <a:endParaRPr lang="en-US" dirty="0"/>
          </a:p>
          <a:p>
            <a:endParaRPr lang="en-US" dirty="0"/>
          </a:p>
          <a:p>
            <a:r>
              <a:rPr lang="en-US" dirty="0" smtClean="0"/>
              <a:t>P-value result of 0.40, meaning I cannot reject the null hypothesis.</a:t>
            </a:r>
          </a:p>
          <a:p>
            <a:endParaRPr lang="en-US" dirty="0"/>
          </a:p>
          <a:p>
            <a:r>
              <a:rPr lang="en-US" b="1" dirty="0" smtClean="0"/>
              <a:t>The result meant that my ratings did not differ significantly from the average user, which was a surprising result.</a:t>
            </a:r>
          </a:p>
          <a:p>
            <a:endParaRPr lang="en-US" b="1" dirty="0"/>
          </a:p>
          <a:p>
            <a:endParaRPr lang="en-US" b="1" dirty="0" smtClean="0"/>
          </a:p>
          <a:p>
            <a:pPr marL="742950" lvl="1" indent="-285750">
              <a:buFont typeface="Arial" charset="0"/>
              <a:buChar char="•"/>
            </a:pPr>
            <a:endParaRPr lang="en-US" dirty="0"/>
          </a:p>
        </p:txBody>
      </p:sp>
      <p:sp>
        <p:nvSpPr>
          <p:cNvPr id="12" name="TextBox 11"/>
          <p:cNvSpPr txBox="1"/>
          <p:nvPr/>
        </p:nvSpPr>
        <p:spPr>
          <a:xfrm>
            <a:off x="7100557" y="2657044"/>
            <a:ext cx="4234960" cy="646331"/>
          </a:xfrm>
          <a:prstGeom prst="rect">
            <a:avLst/>
          </a:prstGeom>
          <a:noFill/>
        </p:spPr>
        <p:txBody>
          <a:bodyPr wrap="square" rtlCol="0">
            <a:spAutoFit/>
          </a:bodyPr>
          <a:lstStyle/>
          <a:p>
            <a:pPr algn="ctr"/>
            <a:r>
              <a:rPr lang="en-US" b="1" dirty="0" smtClean="0"/>
              <a:t>COMPARING MY RATINGS TO THE AVERAGE USER RATINGS*</a:t>
            </a:r>
          </a:p>
        </p:txBody>
      </p:sp>
      <p:sp>
        <p:nvSpPr>
          <p:cNvPr id="13" name="TextBox 12"/>
          <p:cNvSpPr txBox="1"/>
          <p:nvPr/>
        </p:nvSpPr>
        <p:spPr>
          <a:xfrm>
            <a:off x="6930139" y="6091217"/>
            <a:ext cx="4223609" cy="261610"/>
          </a:xfrm>
          <a:prstGeom prst="rect">
            <a:avLst/>
          </a:prstGeom>
          <a:noFill/>
        </p:spPr>
        <p:txBody>
          <a:bodyPr wrap="square" rtlCol="0">
            <a:spAutoFit/>
          </a:bodyPr>
          <a:lstStyle/>
          <a:p>
            <a:r>
              <a:rPr lang="en-US" sz="1100" i="1" smtClean="0"/>
              <a:t>*Rating scale is 1-5 with 5 being the highest score</a:t>
            </a:r>
            <a:endParaRPr lang="en-US" sz="1100" i="1"/>
          </a:p>
        </p:txBody>
      </p:sp>
    </p:spTree>
    <p:extLst>
      <p:ext uri="{BB962C8B-B14F-4D97-AF65-F5344CB8AC3E}">
        <p14:creationId xmlns:p14="http://schemas.microsoft.com/office/powerpoint/2010/main" val="680913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ANALYSIS</a:t>
            </a:r>
            <a:endParaRPr lang="en-US" dirty="0"/>
          </a:p>
        </p:txBody>
      </p:sp>
      <p:sp>
        <p:nvSpPr>
          <p:cNvPr id="4" name="Date Placeholder 3"/>
          <p:cNvSpPr>
            <a:spLocks noGrp="1"/>
          </p:cNvSpPr>
          <p:nvPr>
            <p:ph type="dt" sz="half" idx="10"/>
          </p:nvPr>
        </p:nvSpPr>
        <p:spPr/>
        <p:txBody>
          <a:bodyPr/>
          <a:lstStyle/>
          <a:p>
            <a:fld id="{DB5E786A-01D5-414E-BE79-AC5F258A3912}" type="datetime1">
              <a:rPr lang="en-US" smtClean="0"/>
              <a:t>9/14/17</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9</a:t>
            </a:fld>
            <a:endParaRPr lang="en-US" dirty="0"/>
          </a:p>
        </p:txBody>
      </p:sp>
      <p:sp>
        <p:nvSpPr>
          <p:cNvPr id="6" name="Content Placeholder 2"/>
          <p:cNvSpPr txBox="1">
            <a:spLocks/>
          </p:cNvSpPr>
          <p:nvPr/>
        </p:nvSpPr>
        <p:spPr>
          <a:xfrm>
            <a:off x="1024129" y="1878483"/>
            <a:ext cx="10608428" cy="619760"/>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smtClean="0"/>
              <a:t>In addition to researching the initial hypothesis it was important to understand the potential impacts of other features in the primary dataset.</a:t>
            </a:r>
            <a:endParaRPr lang="en-US" dirty="0"/>
          </a:p>
        </p:txBody>
      </p:sp>
      <p:pic>
        <p:nvPicPr>
          <p:cNvPr id="8" name="Picture 7"/>
          <p:cNvPicPr/>
          <p:nvPr/>
        </p:nvPicPr>
        <p:blipFill>
          <a:blip r:embed="rId2"/>
          <a:stretch>
            <a:fillRect/>
          </a:stretch>
        </p:blipFill>
        <p:spPr>
          <a:xfrm>
            <a:off x="7301865" y="2869487"/>
            <a:ext cx="3442335" cy="3491230"/>
          </a:xfrm>
          <a:prstGeom prst="rect">
            <a:avLst/>
          </a:prstGeom>
        </p:spPr>
      </p:pic>
      <p:sp>
        <p:nvSpPr>
          <p:cNvPr id="9" name="TextBox 8"/>
          <p:cNvSpPr txBox="1"/>
          <p:nvPr/>
        </p:nvSpPr>
        <p:spPr>
          <a:xfrm>
            <a:off x="6905552" y="2514543"/>
            <a:ext cx="4234960" cy="369332"/>
          </a:xfrm>
          <a:prstGeom prst="rect">
            <a:avLst/>
          </a:prstGeom>
          <a:noFill/>
        </p:spPr>
        <p:txBody>
          <a:bodyPr wrap="square" rtlCol="0">
            <a:spAutoFit/>
          </a:bodyPr>
          <a:lstStyle/>
          <a:p>
            <a:pPr algn="ctr"/>
            <a:r>
              <a:rPr lang="en-US" b="1" smtClean="0"/>
              <a:t>EXAMPLE: MY </a:t>
            </a:r>
            <a:r>
              <a:rPr lang="en-US" b="1" dirty="0" smtClean="0"/>
              <a:t>RATINGS VS BREWERY</a:t>
            </a:r>
          </a:p>
        </p:txBody>
      </p:sp>
      <p:sp>
        <p:nvSpPr>
          <p:cNvPr id="10" name="TextBox 9"/>
          <p:cNvSpPr txBox="1"/>
          <p:nvPr/>
        </p:nvSpPr>
        <p:spPr>
          <a:xfrm>
            <a:off x="1024127" y="2514543"/>
            <a:ext cx="5637930" cy="3139321"/>
          </a:xfrm>
          <a:prstGeom prst="rect">
            <a:avLst/>
          </a:prstGeom>
          <a:noFill/>
        </p:spPr>
        <p:txBody>
          <a:bodyPr wrap="square" rtlCol="0">
            <a:spAutoFit/>
          </a:bodyPr>
          <a:lstStyle/>
          <a:p>
            <a:r>
              <a:rPr lang="en-US" b="1" dirty="0" smtClean="0"/>
              <a:t>FEATURE ANALYSIS </a:t>
            </a:r>
            <a:r>
              <a:rPr lang="mr-IN" b="1" dirty="0" smtClean="0"/>
              <a:t>–</a:t>
            </a:r>
            <a:r>
              <a:rPr lang="en-US" b="1" dirty="0" smtClean="0"/>
              <a:t> R-SQUARED RESULTS</a:t>
            </a:r>
          </a:p>
          <a:p>
            <a:endParaRPr lang="en-US" dirty="0"/>
          </a:p>
          <a:p>
            <a:pPr marL="285750" indent="-285750">
              <a:buFont typeface="Arial" charset="0"/>
              <a:buChar char="•"/>
            </a:pPr>
            <a:r>
              <a:rPr lang="en-US" dirty="0" smtClean="0"/>
              <a:t>Style of Beer: 0.69</a:t>
            </a:r>
          </a:p>
          <a:p>
            <a:pPr marL="285750" indent="-285750">
              <a:buFont typeface="Arial" charset="0"/>
              <a:buChar char="•"/>
            </a:pPr>
            <a:r>
              <a:rPr lang="en-US" dirty="0" smtClean="0"/>
              <a:t>Alcohol by volume (ABV): 0.40</a:t>
            </a:r>
          </a:p>
          <a:p>
            <a:pPr marL="285750" indent="-285750">
              <a:buFont typeface="Arial" charset="0"/>
              <a:buChar char="•"/>
            </a:pPr>
            <a:r>
              <a:rPr lang="en-US" dirty="0" smtClean="0"/>
              <a:t>Individual bitterness unit (IBU): 0.24 </a:t>
            </a:r>
          </a:p>
          <a:p>
            <a:pPr marL="285750" indent="-285750">
              <a:buFont typeface="Arial" charset="0"/>
              <a:buChar char="•"/>
            </a:pPr>
            <a:r>
              <a:rPr lang="en-US" dirty="0" smtClean="0"/>
              <a:t>Unique Brewery: 0.14</a:t>
            </a:r>
          </a:p>
          <a:p>
            <a:pPr marL="285750" indent="-285750">
              <a:buFont typeface="Arial" charset="0"/>
              <a:buChar char="•"/>
            </a:pPr>
            <a:endParaRPr lang="en-US" dirty="0"/>
          </a:p>
          <a:p>
            <a:r>
              <a:rPr lang="en-US" dirty="0" smtClean="0"/>
              <a:t>“Style of beer” was the feature with the highest correlation to beer rating with an R-Squared result of 0.69. This makes sense given that I prefer certain types of beer over others.</a:t>
            </a:r>
          </a:p>
          <a:p>
            <a:pPr marL="742950" lvl="1" indent="-285750">
              <a:buFont typeface="Arial" charset="0"/>
              <a:buChar char="•"/>
            </a:pPr>
            <a:endParaRPr lang="en-US" dirty="0"/>
          </a:p>
        </p:txBody>
      </p:sp>
    </p:spTree>
    <p:extLst>
      <p:ext uri="{BB962C8B-B14F-4D97-AF65-F5344CB8AC3E}">
        <p14:creationId xmlns:p14="http://schemas.microsoft.com/office/powerpoint/2010/main" val="7398623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9193</TotalTime>
  <Words>1496</Words>
  <Application>Microsoft Macintosh PowerPoint</Application>
  <PresentationFormat>Widescreen</PresentationFormat>
  <Paragraphs>257</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Calibri</vt:lpstr>
      <vt:lpstr>DengXian</vt:lpstr>
      <vt:lpstr>Mangal</vt:lpstr>
      <vt:lpstr>Times New Roman</vt:lpstr>
      <vt:lpstr>Tw Cen MT</vt:lpstr>
      <vt:lpstr>Tw Cen MT Condensed</vt:lpstr>
      <vt:lpstr>Wingdings 3</vt:lpstr>
      <vt:lpstr>Arial</vt:lpstr>
      <vt:lpstr>Integral</vt:lpstr>
      <vt:lpstr>Springboard Capstone Project One Predicting MY Next Craft Beer</vt:lpstr>
      <vt:lpstr>Outline</vt:lpstr>
      <vt:lpstr>Introduction &amp; PROBLEM STATEMENT</vt:lpstr>
      <vt:lpstr>The Untappd Application</vt:lpstr>
      <vt:lpstr>THE GOAL</vt:lpstr>
      <vt:lpstr>DATA ACQUISITION &amp; WRANGLING</vt:lpstr>
      <vt:lpstr>CHALLENGES WITH DATA ACQUISITION</vt:lpstr>
      <vt:lpstr>INITIAL Hypothesis</vt:lpstr>
      <vt:lpstr>FURTHER ANALYSIS</vt:lpstr>
      <vt:lpstr>MACHINE LEARNING</vt:lpstr>
      <vt:lpstr>MACHINE LEARNING – MODEL RESULTS</vt:lpstr>
      <vt:lpstr>MACHINE LEARNING – FEATURE ANALYSIS</vt:lpstr>
      <vt:lpstr>MACHINE LEARNING - PREDICTION</vt:lpstr>
      <vt:lpstr>RESULTS SUMMARY</vt:lpstr>
      <vt:lpstr>RECOMMENDATIONS &amp; FUTURE IMPROVEMENTS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Springboard Capstone Project One Predicting Your Next Craft Beer</dc:title>
  <dc:creator>Microsoft Office User</dc:creator>
  <cp:lastModifiedBy>Joshua E Mayer</cp:lastModifiedBy>
  <cp:revision>92</cp:revision>
  <dcterms:created xsi:type="dcterms:W3CDTF">2017-05-21T19:26:25Z</dcterms:created>
  <dcterms:modified xsi:type="dcterms:W3CDTF">2017-09-15T02:03:35Z</dcterms:modified>
</cp:coreProperties>
</file>