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2" r:id="rId5"/>
    <p:sldId id="273" r:id="rId6"/>
    <p:sldId id="275" r:id="rId7"/>
    <p:sldId id="287" r:id="rId8"/>
    <p:sldId id="274" r:id="rId9"/>
    <p:sldId id="276" r:id="rId10"/>
    <p:sldId id="279" r:id="rId11"/>
    <p:sldId id="283" r:id="rId12"/>
    <p:sldId id="285" r:id="rId13"/>
    <p:sldId id="280" r:id="rId14"/>
    <p:sldId id="284" r:id="rId15"/>
    <p:sldId id="286" r:id="rId16"/>
    <p:sldId id="282" r:id="rId17"/>
    <p:sldId id="281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F2F2F2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74" autoAdjust="0"/>
  </p:normalViewPr>
  <p:slideViewPr>
    <p:cSldViewPr snapToGrid="0" showGuides="1">
      <p:cViewPr>
        <p:scale>
          <a:sx n="118" d="100"/>
          <a:sy n="118" d="100"/>
        </p:scale>
        <p:origin x="390" y="8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06-01-2019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06-01-2019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98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99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37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61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65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13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zh-TW" altLang="en-US" smtClean="0"/>
              <a:t>編輯母片文字樣式</a:t>
            </a:r>
          </a:p>
          <a:p>
            <a:pPr lvl="1">
              <a:buClr>
                <a:schemeClr val="accent2"/>
              </a:buClr>
            </a:pPr>
            <a:r>
              <a:rPr lang="zh-TW" altLang="en-US" smtClean="0"/>
              <a:t>第二層</a:t>
            </a:r>
          </a:p>
          <a:p>
            <a:pPr lvl="2">
              <a:buClr>
                <a:schemeClr val="accent2"/>
              </a:buClr>
            </a:pPr>
            <a:r>
              <a:rPr lang="zh-TW" altLang="en-US" smtClean="0"/>
              <a:t>第三層</a:t>
            </a:r>
          </a:p>
          <a:p>
            <a:pPr lvl="3">
              <a:buClr>
                <a:schemeClr val="accent2"/>
              </a:buClr>
            </a:pPr>
            <a:r>
              <a:rPr lang="zh-TW" altLang="en-US" smtClean="0"/>
              <a:t>第四層</a:t>
            </a:r>
          </a:p>
          <a:p>
            <a:pPr lvl="4">
              <a:buClr>
                <a:schemeClr val="accent2"/>
              </a:buClr>
            </a:pPr>
            <a:r>
              <a:rPr lang="zh-TW" altLang="en-US" smtClean="0"/>
              <a:t>第五層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zh-TW" altLang="en-US" smtClean="0"/>
              <a:t>編輯母片文字樣式</a:t>
            </a:r>
          </a:p>
          <a:p>
            <a:pPr lvl="1">
              <a:buClr>
                <a:schemeClr val="accent2"/>
              </a:buClr>
            </a:pPr>
            <a:r>
              <a:rPr lang="zh-TW" altLang="en-US" smtClean="0"/>
              <a:t>第二層</a:t>
            </a:r>
          </a:p>
          <a:p>
            <a:pPr lvl="2">
              <a:buClr>
                <a:schemeClr val="accent2"/>
              </a:buClr>
            </a:pPr>
            <a:r>
              <a:rPr lang="zh-TW" altLang="en-US" smtClean="0"/>
              <a:t>第三層</a:t>
            </a:r>
          </a:p>
          <a:p>
            <a:pPr lvl="3">
              <a:buClr>
                <a:schemeClr val="accent2"/>
              </a:buClr>
            </a:pPr>
            <a:r>
              <a:rPr lang="zh-TW" altLang="en-US" smtClean="0"/>
              <a:t>第四層</a:t>
            </a:r>
          </a:p>
          <a:p>
            <a:pPr lvl="4">
              <a:buClr>
                <a:schemeClr val="accent2"/>
              </a:buClr>
            </a:pPr>
            <a:r>
              <a:rPr lang="zh-TW" altLang="en-US" smtClean="0"/>
              <a:t>第五層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zh-TW" altLang="en-US" noProof="0" smtClean="0"/>
              <a:t>按一下圖示以新增圖表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TW" altLang="en-US" noProof="0" smtClean="0"/>
              <a:t>按一下圖示以新增表格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953330" y="2967334"/>
            <a:ext cx="1888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cs typeface="Calibri Light" panose="020F0302020204030204" pitchFamily="34" charset="0"/>
              </a:rPr>
              <a:t>Data Science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  <a:cs typeface="Calibri Light" panose="020F0302020204030204" pitchFamily="34" charset="0"/>
              </a:rPr>
              <a:t>And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  <a:cs typeface="Calibri Light" panose="020F0302020204030204" pitchFamily="34" charset="0"/>
              </a:rPr>
              <a:t>Machine Learning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  <a:cs typeface="Calibri Light" panose="020F0302020204030204" pitchFamily="34" charset="0"/>
              </a:rPr>
              <a:t>2018 Fall</a:t>
            </a:r>
            <a:endParaRPr lang="en-IN" b="1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Ecommerce Women’s Clothing Review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104403044</a:t>
            </a:r>
            <a:r>
              <a:rPr lang="zh-CN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</a:t>
            </a:r>
            <a:r>
              <a:rPr lang="zh-CN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謦</a:t>
            </a:r>
            <a:r>
              <a:rPr lang="zh-CN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廷</a:t>
            </a:r>
            <a:endParaRPr lang="en-US" altLang="zh-CN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104403011</a:t>
            </a:r>
            <a:r>
              <a:rPr lang="zh-CN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范哲豪</a:t>
            </a:r>
            <a:endParaRPr lang="en-I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57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Product Ratings Prediction</a:t>
            </a:r>
            <a:endParaRPr lang="en-IN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7149" y="2132663"/>
            <a:ext cx="5475290" cy="781188"/>
          </a:xfrm>
        </p:spPr>
        <p:txBody>
          <a:bodyPr/>
          <a:lstStyle/>
          <a:p>
            <a:pPr algn="ctr"/>
            <a:r>
              <a:rPr lang="en-IN" dirty="0" smtClean="0"/>
              <a:t>Naïve Bayes 0.55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04162" y="2161466"/>
            <a:ext cx="5475600" cy="781188"/>
          </a:xfrm>
        </p:spPr>
        <p:txBody>
          <a:bodyPr/>
          <a:lstStyle/>
          <a:p>
            <a:r>
              <a:rPr lang="en-IN" dirty="0" smtClean="0"/>
              <a:t>Logistic Regression 0.63</a:t>
            </a:r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1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608895"/>
          </a:xfrm>
        </p:spPr>
        <p:txBody>
          <a:bodyPr/>
          <a:lstStyle/>
          <a:p>
            <a:r>
              <a:rPr lang="da-DK" b="1" dirty="0" smtClean="0"/>
              <a:t>Results</a:t>
            </a:r>
            <a:endParaRPr lang="da-DK" b="1" dirty="0"/>
          </a:p>
        </p:txBody>
      </p:sp>
      <p:pic>
        <p:nvPicPr>
          <p:cNvPr id="10" name="圖片 9"/>
          <p:cNvPicPr/>
          <p:nvPr/>
        </p:nvPicPr>
        <p:blipFill rotWithShape="1">
          <a:blip r:embed="rId2"/>
          <a:srcRect l="21513" t="43816" r="54382" b="19764"/>
          <a:stretch/>
        </p:blipFill>
        <p:spPr bwMode="auto">
          <a:xfrm>
            <a:off x="1141762" y="3032912"/>
            <a:ext cx="2997468" cy="2547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圖片 10"/>
          <p:cNvPicPr/>
          <p:nvPr/>
        </p:nvPicPr>
        <p:blipFill rotWithShape="1">
          <a:blip r:embed="rId3"/>
          <a:srcRect l="21704" t="53095" r="54085" b="11390"/>
          <a:stretch/>
        </p:blipFill>
        <p:spPr bwMode="auto">
          <a:xfrm>
            <a:off x="4827875" y="3032912"/>
            <a:ext cx="2794820" cy="254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57"/>
          <a:stretch/>
        </p:blipFill>
        <p:spPr>
          <a:xfrm>
            <a:off x="8158311" y="3035014"/>
            <a:ext cx="2719219" cy="1076325"/>
          </a:xfrm>
          <a:prstGeom prst="rect">
            <a:avLst/>
          </a:prstGeom>
        </p:spPr>
      </p:pic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 txBox="1">
            <a:spLocks/>
          </p:cNvSpPr>
          <p:nvPr/>
        </p:nvSpPr>
        <p:spPr>
          <a:xfrm>
            <a:off x="8054622" y="2164325"/>
            <a:ext cx="3193307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/>
              <a:t>XGBoost</a:t>
            </a:r>
            <a:r>
              <a:rPr lang="en-IN" dirty="0" smtClean="0"/>
              <a:t> 0.59</a:t>
            </a:r>
            <a:endParaRPr lang="en-IN" dirty="0"/>
          </a:p>
        </p:txBody>
      </p:sp>
      <p:sp>
        <p:nvSpPr>
          <p:cNvPr id="19" name="等腰三角形 18"/>
          <p:cNvSpPr/>
          <p:nvPr/>
        </p:nvSpPr>
        <p:spPr>
          <a:xfrm rot="2239208">
            <a:off x="10976648" y="40825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7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Ratings Prediction</a:t>
            </a:r>
            <a:endParaRPr lang="en-IN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377" y="2255961"/>
            <a:ext cx="5475290" cy="781188"/>
          </a:xfrm>
        </p:spPr>
        <p:txBody>
          <a:bodyPr/>
          <a:lstStyle/>
          <a:p>
            <a:pPr algn="ctr"/>
            <a:r>
              <a:rPr lang="en-IN" dirty="0" smtClean="0"/>
              <a:t>Naïve Bayes 0.545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1289" y="2255961"/>
            <a:ext cx="5475600" cy="781188"/>
          </a:xfrm>
        </p:spPr>
        <p:txBody>
          <a:bodyPr/>
          <a:lstStyle/>
          <a:p>
            <a:pPr algn="ctr"/>
            <a:r>
              <a:rPr lang="en-IN" dirty="0" smtClean="0"/>
              <a:t>Chi-Square </a:t>
            </a:r>
            <a:r>
              <a:rPr lang="en-IN" dirty="0" smtClean="0"/>
              <a:t>0.550</a:t>
            </a:r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1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608895"/>
          </a:xfrm>
        </p:spPr>
        <p:txBody>
          <a:bodyPr/>
          <a:lstStyle/>
          <a:p>
            <a:r>
              <a:rPr lang="da-DK" b="1" dirty="0" smtClean="0"/>
              <a:t>Feature Selection</a:t>
            </a:r>
            <a:endParaRPr lang="da-DK" b="1" dirty="0"/>
          </a:p>
        </p:txBody>
      </p:sp>
      <p:pic>
        <p:nvPicPr>
          <p:cNvPr id="10" name="圖片 9"/>
          <p:cNvPicPr/>
          <p:nvPr/>
        </p:nvPicPr>
        <p:blipFill rotWithShape="1">
          <a:blip r:embed="rId3"/>
          <a:srcRect l="21513" t="43816" r="54382" b="19764"/>
          <a:stretch/>
        </p:blipFill>
        <p:spPr bwMode="auto">
          <a:xfrm>
            <a:off x="1698288" y="3037149"/>
            <a:ext cx="2997468" cy="2547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84" y="3036121"/>
            <a:ext cx="4285209" cy="2548800"/>
          </a:xfrm>
          <a:prstGeom prst="rect">
            <a:avLst/>
          </a:prstGeom>
        </p:spPr>
      </p:pic>
      <p:sp>
        <p:nvSpPr>
          <p:cNvPr id="13" name="等腰三角形 12"/>
          <p:cNvSpPr/>
          <p:nvPr/>
        </p:nvSpPr>
        <p:spPr>
          <a:xfrm rot="2239208">
            <a:off x="10976648" y="40825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2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Ratings Prediction</a:t>
            </a:r>
            <a:endParaRPr lang="en-IN" b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1289" y="2255961"/>
            <a:ext cx="5475600" cy="781188"/>
          </a:xfrm>
        </p:spPr>
        <p:txBody>
          <a:bodyPr/>
          <a:lstStyle/>
          <a:p>
            <a:pPr algn="ctr"/>
            <a:r>
              <a:rPr lang="en-IN" dirty="0" smtClean="0"/>
              <a:t>Chi-Square </a:t>
            </a:r>
            <a:r>
              <a:rPr lang="en-IN" dirty="0" smtClean="0"/>
              <a:t>0.619</a:t>
            </a:r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1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608895"/>
          </a:xfrm>
        </p:spPr>
        <p:txBody>
          <a:bodyPr/>
          <a:lstStyle/>
          <a:p>
            <a:r>
              <a:rPr lang="da-DK" b="1" dirty="0" smtClean="0"/>
              <a:t>Feature Selection</a:t>
            </a:r>
            <a:endParaRPr lang="da-DK" b="1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 txBox="1">
            <a:spLocks/>
          </p:cNvSpPr>
          <p:nvPr/>
        </p:nvSpPr>
        <p:spPr>
          <a:xfrm>
            <a:off x="703828" y="2254933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Logistic Regression 0.625</a:t>
            </a:r>
            <a:endParaRPr lang="en-IN" dirty="0"/>
          </a:p>
        </p:txBody>
      </p:sp>
      <p:pic>
        <p:nvPicPr>
          <p:cNvPr id="13" name="圖片 12"/>
          <p:cNvPicPr/>
          <p:nvPr/>
        </p:nvPicPr>
        <p:blipFill rotWithShape="1">
          <a:blip r:embed="rId3"/>
          <a:srcRect l="21704" t="53095" r="54085" b="11390"/>
          <a:stretch/>
        </p:blipFill>
        <p:spPr bwMode="auto">
          <a:xfrm>
            <a:off x="2044218" y="3036121"/>
            <a:ext cx="2794820" cy="254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73" y="3036121"/>
            <a:ext cx="4561343" cy="2548800"/>
          </a:xfrm>
          <a:prstGeom prst="rect">
            <a:avLst/>
          </a:prstGeom>
        </p:spPr>
      </p:pic>
      <p:sp>
        <p:nvSpPr>
          <p:cNvPr id="16" name="等腰三角形 15"/>
          <p:cNvSpPr/>
          <p:nvPr/>
        </p:nvSpPr>
        <p:spPr>
          <a:xfrm rot="2239208">
            <a:off x="10976648" y="40825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3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IN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1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6"/>
          </p:nvPr>
        </p:nvSpPr>
        <p:spPr>
          <a:xfrm>
            <a:off x="518677" y="1376932"/>
            <a:ext cx="9207949" cy="4862027"/>
          </a:xfrm>
        </p:spPr>
        <p:txBody>
          <a:bodyPr/>
          <a:lstStyle/>
          <a:p>
            <a:r>
              <a:rPr lang="en-US" altLang="zh-TW" sz="1600" dirty="0" err="1" smtClean="0">
                <a:solidFill>
                  <a:srgbClr val="3F3F3F"/>
                </a:solidFill>
              </a:rPr>
              <a:t>Jeevanandam</a:t>
            </a:r>
            <a:r>
              <a:rPr lang="en-US" altLang="zh-TW" sz="1600" dirty="0" smtClean="0">
                <a:solidFill>
                  <a:srgbClr val="3F3F3F"/>
                </a:solidFill>
              </a:rPr>
              <a:t> </a:t>
            </a:r>
            <a:r>
              <a:rPr lang="en-US" altLang="zh-TW" sz="1600" dirty="0" err="1">
                <a:solidFill>
                  <a:srgbClr val="3F3F3F"/>
                </a:solidFill>
              </a:rPr>
              <a:t>Jotheeswaran</a:t>
            </a:r>
            <a:r>
              <a:rPr lang="en-US" altLang="zh-TW" sz="1600" dirty="0">
                <a:solidFill>
                  <a:srgbClr val="3F3F3F"/>
                </a:solidFill>
              </a:rPr>
              <a:t> and Dr. S. </a:t>
            </a:r>
            <a:r>
              <a:rPr lang="en-US" altLang="zh-TW" sz="1600" dirty="0" err="1">
                <a:solidFill>
                  <a:srgbClr val="3F3F3F"/>
                </a:solidFill>
              </a:rPr>
              <a:t>Koteeswaran</a:t>
            </a:r>
            <a:r>
              <a:rPr lang="zh-TW" altLang="zh-TW" sz="1600" dirty="0">
                <a:solidFill>
                  <a:srgbClr val="3F3F3F"/>
                </a:solidFill>
              </a:rPr>
              <a:t>, </a:t>
            </a:r>
            <a:r>
              <a:rPr lang="en-US" altLang="zh-TW" sz="1600" dirty="0">
                <a:solidFill>
                  <a:srgbClr val="3F3F3F"/>
                </a:solidFill>
              </a:rPr>
              <a:t>“Sentiment Analysis: A Survey of Current Research and Techniques.” </a:t>
            </a:r>
            <a:endParaRPr lang="zh-TW" altLang="zh-TW" sz="1600" dirty="0">
              <a:solidFill>
                <a:srgbClr val="3F3F3F"/>
              </a:solidFill>
            </a:endParaRPr>
          </a:p>
          <a:p>
            <a:r>
              <a:rPr lang="en-US" altLang="zh-TW" sz="1600" dirty="0" err="1">
                <a:solidFill>
                  <a:srgbClr val="3F3F3F"/>
                </a:solidFill>
              </a:rPr>
              <a:t>Guo</a:t>
            </a:r>
            <a:r>
              <a:rPr lang="en-US" altLang="zh-TW" sz="1600" dirty="0">
                <a:solidFill>
                  <a:srgbClr val="3F3F3F"/>
                </a:solidFill>
              </a:rPr>
              <a:t>, Lu, and Wang, “Predicting Restaurants’ Rating And Popularity Based On Yelp Dataset.”</a:t>
            </a:r>
            <a:endParaRPr lang="zh-TW" altLang="zh-TW" sz="1600" dirty="0">
              <a:solidFill>
                <a:srgbClr val="3F3F3F"/>
              </a:solidFill>
            </a:endParaRPr>
          </a:p>
          <a:p>
            <a:r>
              <a:rPr lang="en-US" altLang="zh-TW" sz="1600" dirty="0">
                <a:solidFill>
                  <a:srgbClr val="3F3F3F"/>
                </a:solidFill>
              </a:rPr>
              <a:t>Martin, “Predicting Ratings of Amazon Reviews - Techniques for Imbalanced Datasets.”</a:t>
            </a:r>
            <a:endParaRPr lang="zh-TW" altLang="zh-TW" sz="1600" dirty="0">
              <a:solidFill>
                <a:srgbClr val="3F3F3F"/>
              </a:solidFill>
            </a:endParaRPr>
          </a:p>
          <a:p>
            <a:r>
              <a:rPr lang="en-US" altLang="zh-TW" sz="1600" dirty="0">
                <a:solidFill>
                  <a:srgbClr val="3F3F3F"/>
                </a:solidFill>
              </a:rPr>
              <a:t>Agarwal et al., “Sentiment Analysis of Twitter Data.”</a:t>
            </a:r>
            <a:endParaRPr lang="zh-TW" altLang="zh-TW" sz="1600" dirty="0">
              <a:solidFill>
                <a:srgbClr val="3F3F3F"/>
              </a:solidFill>
            </a:endParaRPr>
          </a:p>
          <a:p>
            <a:endParaRPr lang="zh-TW" altLang="en-US" sz="1600" dirty="0">
              <a:solidFill>
                <a:srgbClr val="3F3F3F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 rot="2239208">
            <a:off x="10976648" y="40825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86452-6AEA-4380-9682-AB26317ADB62}"/>
              </a:ext>
            </a:extLst>
          </p:cNvPr>
          <p:cNvSpPr txBox="1"/>
          <p:nvPr/>
        </p:nvSpPr>
        <p:spPr>
          <a:xfrm>
            <a:off x="2953329" y="2828834"/>
            <a:ext cx="1888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altLang="zh-TW" b="1" dirty="0">
                <a:solidFill>
                  <a:schemeClr val="bg1"/>
                </a:solidFill>
                <a:cs typeface="Calibri Light" panose="020F0302020204030204" pitchFamily="34" charset="0"/>
              </a:rPr>
              <a:t>Data Science</a:t>
            </a:r>
          </a:p>
          <a:p>
            <a:pPr algn="ctr"/>
            <a:r>
              <a:rPr lang="en-IN" altLang="zh-TW" b="1" dirty="0">
                <a:solidFill>
                  <a:schemeClr val="bg1"/>
                </a:solidFill>
                <a:cs typeface="Calibri Light" panose="020F0302020204030204" pitchFamily="34" charset="0"/>
              </a:rPr>
              <a:t>And</a:t>
            </a:r>
          </a:p>
          <a:p>
            <a:pPr algn="ctr"/>
            <a:r>
              <a:rPr lang="en-IN" altLang="zh-TW" b="1" dirty="0">
                <a:solidFill>
                  <a:schemeClr val="bg1"/>
                </a:solidFill>
                <a:cs typeface="Calibri Light" panose="020F0302020204030204" pitchFamily="34" charset="0"/>
              </a:rPr>
              <a:t>Machine Learning</a:t>
            </a:r>
          </a:p>
          <a:p>
            <a:pPr algn="ctr"/>
            <a:r>
              <a:rPr lang="en-IN" altLang="zh-TW" b="1" dirty="0">
                <a:solidFill>
                  <a:schemeClr val="bg1"/>
                </a:solidFill>
                <a:cs typeface="Calibri Light" panose="020F0302020204030204" pitchFamily="34" charset="0"/>
              </a:rPr>
              <a:t>2018 Fall</a:t>
            </a:r>
            <a:endParaRPr lang="en-IN" altLang="zh-TW" b="1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7168" y="2222500"/>
            <a:ext cx="3609851" cy="271364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/>
              <a:t>Thank you for your listening. 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832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2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Tasks of the Study</a:t>
            </a:r>
            <a:endParaRPr lang="en-IN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410" y="2104888"/>
            <a:ext cx="5475290" cy="781188"/>
          </a:xfrm>
        </p:spPr>
        <p:txBody>
          <a:bodyPr/>
          <a:lstStyle/>
          <a:p>
            <a:pPr algn="ctr"/>
            <a:r>
              <a:rPr lang="en-IN" dirty="0" smtClean="0"/>
              <a:t>Sentiment Analysis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Product Ratings Prediction</a:t>
            </a:r>
            <a:endParaRPr lang="en-IN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91" y="3577323"/>
            <a:ext cx="1292400" cy="1292400"/>
          </a:xfrm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1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15" y="3919092"/>
            <a:ext cx="1290954" cy="1290954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88" y="3292168"/>
            <a:ext cx="2544804" cy="254480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47"/>
          <a:stretch/>
        </p:blipFill>
        <p:spPr>
          <a:xfrm rot="5400000">
            <a:off x="9077065" y="3977896"/>
            <a:ext cx="2966466" cy="1173346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8924513" y="4466804"/>
            <a:ext cx="753561" cy="226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2239208">
            <a:off x="10976648" y="40825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3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Description of Dataset</a:t>
            </a:r>
            <a:endParaRPr lang="en-IN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 smtClean="0"/>
              <a:t>Length of Review Text</a:t>
            </a:r>
            <a:endParaRPr lang="da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11" name="圖片 10"/>
          <p:cNvPicPr/>
          <p:nvPr/>
        </p:nvPicPr>
        <p:blipFill rotWithShape="1">
          <a:blip r:embed="rId2"/>
          <a:srcRect l="22280" t="28695" r="22524" b="44296"/>
          <a:stretch/>
        </p:blipFill>
        <p:spPr bwMode="auto">
          <a:xfrm>
            <a:off x="1198014" y="4215697"/>
            <a:ext cx="8236905" cy="2140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圖片 11"/>
          <p:cNvPicPr/>
          <p:nvPr/>
        </p:nvPicPr>
        <p:blipFill rotWithShape="1">
          <a:blip r:embed="rId3"/>
          <a:srcRect l="22004" t="43618" r="51467" b="27467"/>
          <a:stretch/>
        </p:blipFill>
        <p:spPr bwMode="auto">
          <a:xfrm>
            <a:off x="2500833" y="1892368"/>
            <a:ext cx="4368911" cy="21492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等腰三角形 12"/>
          <p:cNvSpPr/>
          <p:nvPr/>
        </p:nvSpPr>
        <p:spPr>
          <a:xfrm rot="2239208">
            <a:off x="10976648" y="48917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 rot="2239208">
            <a:off x="10976648" y="48917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 rot="2239208">
            <a:off x="10976648" y="48917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3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Description of Dataset</a:t>
            </a:r>
            <a:endParaRPr lang="en-IN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4</a:t>
            </a:fld>
            <a:endParaRPr lang="en-I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27403"/>
              </p:ext>
            </p:extLst>
          </p:nvPr>
        </p:nvGraphicFramePr>
        <p:xfrm>
          <a:off x="518678" y="203205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03">
                  <a:extLst>
                    <a:ext uri="{9D8B030D-6E8A-4147-A177-3AD203B41FA5}">
                      <a16:colId xmlns:a16="http://schemas.microsoft.com/office/drawing/2014/main" val="1540293190"/>
                    </a:ext>
                  </a:extLst>
                </a:gridCol>
                <a:gridCol w="2683586">
                  <a:extLst>
                    <a:ext uri="{9D8B030D-6E8A-4147-A177-3AD203B41FA5}">
                      <a16:colId xmlns:a16="http://schemas.microsoft.com/office/drawing/2014/main" val="3854712286"/>
                    </a:ext>
                  </a:extLst>
                </a:gridCol>
                <a:gridCol w="3810610">
                  <a:extLst>
                    <a:ext uri="{9D8B030D-6E8A-4147-A177-3AD203B41FA5}">
                      <a16:colId xmlns:a16="http://schemas.microsoft.com/office/drawing/2014/main" val="101648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Numbers of instances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Percentage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5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44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8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1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6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8069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18678" y="4701320"/>
            <a:ext cx="7234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3F3F3F"/>
                </a:solidFill>
              </a:rPr>
              <a:t>Imbalanced dataset </a:t>
            </a:r>
            <a:r>
              <a:rPr lang="en-US" altLang="zh-TW" sz="2400" dirty="0" smtClean="0">
                <a:solidFill>
                  <a:srgbClr val="3F3F3F"/>
                </a:solidFill>
                <a:sym typeface="Wingdings" panose="05000000000000000000" pitchFamily="2" charset="2"/>
              </a:rPr>
              <a:t> oversampling, feature selection … </a:t>
            </a:r>
            <a:endParaRPr lang="zh-TW" altLang="en-US" sz="2400" dirty="0">
              <a:solidFill>
                <a:srgbClr val="3F3F3F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2239208">
            <a:off x="10976648" y="40825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5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Pre-processing</a:t>
            </a:r>
            <a:endParaRPr lang="en-IN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Lower case adjustment</a:t>
            </a:r>
          </a:p>
          <a:p>
            <a:pPr lvl="0"/>
            <a:r>
              <a:rPr lang="en-US" dirty="0" smtClean="0"/>
              <a:t>Remove punctuations</a:t>
            </a:r>
          </a:p>
          <a:p>
            <a:pPr lvl="0"/>
            <a:r>
              <a:rPr lang="en-US" dirty="0" smtClean="0"/>
              <a:t>Tokenize</a:t>
            </a:r>
          </a:p>
          <a:p>
            <a:pPr lvl="0"/>
            <a:r>
              <a:rPr lang="en-US" dirty="0" smtClean="0"/>
              <a:t>Stemming</a:t>
            </a:r>
          </a:p>
          <a:p>
            <a:pPr lvl="0"/>
            <a:r>
              <a:rPr lang="en-US" dirty="0" err="1" smtClean="0"/>
              <a:t>Vectori</a:t>
            </a:r>
            <a:r>
              <a:rPr lang="en-US" altLang="zh-CN" dirty="0" err="1" smtClean="0"/>
              <a:t>z</a:t>
            </a:r>
            <a:r>
              <a:rPr lang="en-US" dirty="0" err="1" smtClean="0"/>
              <a:t>ing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TF-IDF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1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Neutral Reviews</a:t>
            </a:r>
            <a:endParaRPr lang="en-IN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b="1" dirty="0" smtClean="0"/>
              <a:t>What are we going to do with Neutral Reviews??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6</a:t>
            </a:fld>
            <a:endParaRPr lang="en-IN" dirty="0"/>
          </a:p>
        </p:txBody>
      </p:sp>
      <p:grpSp>
        <p:nvGrpSpPr>
          <p:cNvPr id="2" name="群組 1"/>
          <p:cNvGrpSpPr/>
          <p:nvPr/>
        </p:nvGrpSpPr>
        <p:grpSpPr>
          <a:xfrm>
            <a:off x="1793758" y="2535828"/>
            <a:ext cx="4822065" cy="2482201"/>
            <a:chOff x="518678" y="2232277"/>
            <a:chExt cx="4822065" cy="2482201"/>
          </a:xfrm>
        </p:grpSpPr>
        <p:pic>
          <p:nvPicPr>
            <p:cNvPr id="8" name="圖片 7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7" t="51991" r="51707" b="28720"/>
            <a:stretch/>
          </p:blipFill>
          <p:spPr bwMode="auto">
            <a:xfrm>
              <a:off x="518678" y="2232277"/>
              <a:ext cx="4822065" cy="248220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圖片 8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57" t="56121" r="62453" b="35956"/>
            <a:stretch/>
          </p:blipFill>
          <p:spPr bwMode="auto">
            <a:xfrm>
              <a:off x="1683831" y="3031237"/>
              <a:ext cx="712099" cy="101959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圖片 9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57" t="56121" r="62453" b="35956"/>
            <a:stretch/>
          </p:blipFill>
          <p:spPr bwMode="auto">
            <a:xfrm>
              <a:off x="3844404" y="3031237"/>
              <a:ext cx="712099" cy="101959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3" name="等腰三角形 12"/>
          <p:cNvSpPr/>
          <p:nvPr/>
        </p:nvSpPr>
        <p:spPr>
          <a:xfrm rot="2239208">
            <a:off x="10976648" y="40825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2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Sentimental Analysis</a:t>
            </a:r>
            <a:endParaRPr lang="en-IN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64" y="2255961"/>
            <a:ext cx="4193319" cy="781188"/>
          </a:xfrm>
        </p:spPr>
        <p:txBody>
          <a:bodyPr/>
          <a:lstStyle/>
          <a:p>
            <a:pPr algn="ctr"/>
            <a:r>
              <a:rPr lang="en-IN" dirty="0" smtClean="0"/>
              <a:t>Naïve Bayes 0.82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05582" y="2255961"/>
            <a:ext cx="5475600" cy="781188"/>
          </a:xfrm>
        </p:spPr>
        <p:txBody>
          <a:bodyPr/>
          <a:lstStyle/>
          <a:p>
            <a:r>
              <a:rPr lang="en-IN" dirty="0" smtClean="0"/>
              <a:t>Logistic Regression 0.89</a:t>
            </a:r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1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608895"/>
          </a:xfrm>
        </p:spPr>
        <p:txBody>
          <a:bodyPr/>
          <a:lstStyle/>
          <a:p>
            <a:r>
              <a:rPr lang="da-DK" b="1" dirty="0" smtClean="0"/>
              <a:t>Results</a:t>
            </a:r>
            <a:endParaRPr lang="da-DK" b="1" dirty="0"/>
          </a:p>
        </p:txBody>
      </p:sp>
      <p:pic>
        <p:nvPicPr>
          <p:cNvPr id="16" name="圖片 15"/>
          <p:cNvPicPr/>
          <p:nvPr/>
        </p:nvPicPr>
        <p:blipFill rotWithShape="1">
          <a:blip r:embed="rId2"/>
          <a:srcRect l="20298" t="47896" r="53750" b="23967"/>
          <a:stretch/>
        </p:blipFill>
        <p:spPr bwMode="auto">
          <a:xfrm>
            <a:off x="64735" y="3160246"/>
            <a:ext cx="4081139" cy="25672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圖片 17"/>
          <p:cNvPicPr/>
          <p:nvPr/>
        </p:nvPicPr>
        <p:blipFill rotWithShape="1">
          <a:blip r:embed="rId3"/>
          <a:srcRect l="20306" t="48358" r="54357" b="23960"/>
          <a:stretch/>
        </p:blipFill>
        <p:spPr bwMode="auto">
          <a:xfrm>
            <a:off x="4205582" y="3160720"/>
            <a:ext cx="4079875" cy="256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99"/>
          <a:stretch/>
        </p:blipFill>
        <p:spPr>
          <a:xfrm>
            <a:off x="8540302" y="3160246"/>
            <a:ext cx="2998940" cy="1343025"/>
          </a:xfrm>
          <a:prstGeom prst="rect">
            <a:avLst/>
          </a:prstGeom>
        </p:spPr>
      </p:pic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 txBox="1">
            <a:spLocks/>
          </p:cNvSpPr>
          <p:nvPr/>
        </p:nvSpPr>
        <p:spPr>
          <a:xfrm>
            <a:off x="8540302" y="2255961"/>
            <a:ext cx="2780453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/>
              <a:t>XGBoost</a:t>
            </a:r>
            <a:r>
              <a:rPr lang="en-IN" dirty="0" smtClean="0"/>
              <a:t> 0.85</a:t>
            </a:r>
            <a:endParaRPr lang="en-IN" dirty="0"/>
          </a:p>
        </p:txBody>
      </p:sp>
      <p:sp>
        <p:nvSpPr>
          <p:cNvPr id="22" name="等腰三角形 21"/>
          <p:cNvSpPr/>
          <p:nvPr/>
        </p:nvSpPr>
        <p:spPr>
          <a:xfrm rot="2239208">
            <a:off x="10976648" y="40825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8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Sentimental Analysis</a:t>
            </a:r>
            <a:endParaRPr lang="en-IN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377" y="2255961"/>
            <a:ext cx="5475290" cy="781188"/>
          </a:xfrm>
        </p:spPr>
        <p:txBody>
          <a:bodyPr/>
          <a:lstStyle/>
          <a:p>
            <a:pPr algn="ctr"/>
            <a:r>
              <a:rPr lang="en-IN" dirty="0" smtClean="0"/>
              <a:t>Naïve Bayes 0.817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1289" y="2255961"/>
            <a:ext cx="5475600" cy="781188"/>
          </a:xfrm>
        </p:spPr>
        <p:txBody>
          <a:bodyPr/>
          <a:lstStyle/>
          <a:p>
            <a:pPr algn="ctr"/>
            <a:r>
              <a:rPr lang="en-IN" dirty="0" smtClean="0"/>
              <a:t>Chi-Square </a:t>
            </a:r>
            <a:r>
              <a:rPr lang="en-IN" dirty="0" smtClean="0"/>
              <a:t>0.826</a:t>
            </a:r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1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608895"/>
          </a:xfrm>
        </p:spPr>
        <p:txBody>
          <a:bodyPr/>
          <a:lstStyle/>
          <a:p>
            <a:r>
              <a:rPr lang="da-DK" b="1" dirty="0" smtClean="0"/>
              <a:t>Feature Selection</a:t>
            </a:r>
            <a:endParaRPr lang="da-DK" b="1" dirty="0"/>
          </a:p>
        </p:txBody>
      </p:sp>
      <p:pic>
        <p:nvPicPr>
          <p:cNvPr id="16" name="圖片 15"/>
          <p:cNvPicPr/>
          <p:nvPr/>
        </p:nvPicPr>
        <p:blipFill rotWithShape="1">
          <a:blip r:embed="rId3"/>
          <a:srcRect l="20298" t="44586" r="53750" b="23967"/>
          <a:stretch/>
        </p:blipFill>
        <p:spPr bwMode="auto">
          <a:xfrm>
            <a:off x="1112550" y="3037149"/>
            <a:ext cx="4209194" cy="2869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44" y="3037149"/>
            <a:ext cx="5014269" cy="2869200"/>
          </a:xfrm>
          <a:prstGeom prst="rect">
            <a:avLst/>
          </a:prstGeom>
        </p:spPr>
      </p:pic>
      <p:sp>
        <p:nvSpPr>
          <p:cNvPr id="13" name="等腰三角形 12"/>
          <p:cNvSpPr/>
          <p:nvPr/>
        </p:nvSpPr>
        <p:spPr>
          <a:xfrm rot="2239208">
            <a:off x="10976648" y="40825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4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Sentimental Analysis</a:t>
            </a:r>
            <a:endParaRPr lang="en-IN" b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3499" y="2256620"/>
            <a:ext cx="5475600" cy="781188"/>
          </a:xfrm>
        </p:spPr>
        <p:txBody>
          <a:bodyPr/>
          <a:lstStyle/>
          <a:p>
            <a:pPr algn="ctr"/>
            <a:r>
              <a:rPr lang="en-IN" dirty="0" smtClean="0"/>
              <a:t>Chi-Square </a:t>
            </a:r>
            <a:r>
              <a:rPr lang="en-IN" dirty="0" smtClean="0"/>
              <a:t>0.876</a:t>
            </a:r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1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608895"/>
          </a:xfrm>
        </p:spPr>
        <p:txBody>
          <a:bodyPr/>
          <a:lstStyle/>
          <a:p>
            <a:r>
              <a:rPr lang="da-DK" b="1" dirty="0" smtClean="0"/>
              <a:t>Feature Selection</a:t>
            </a:r>
            <a:endParaRPr lang="da-DK" b="1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 txBox="1">
            <a:spLocks/>
          </p:cNvSpPr>
          <p:nvPr/>
        </p:nvSpPr>
        <p:spPr>
          <a:xfrm>
            <a:off x="518678" y="2258597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Logistic Regression 0.885</a:t>
            </a:r>
            <a:endParaRPr lang="en-IN" dirty="0"/>
          </a:p>
        </p:txBody>
      </p:sp>
      <p:pic>
        <p:nvPicPr>
          <p:cNvPr id="13" name="圖片 12"/>
          <p:cNvPicPr/>
          <p:nvPr/>
        </p:nvPicPr>
        <p:blipFill rotWithShape="1">
          <a:blip r:embed="rId3"/>
          <a:srcRect l="20306" t="48358" r="54357" b="23960"/>
          <a:stretch/>
        </p:blipFill>
        <p:spPr bwMode="auto">
          <a:xfrm>
            <a:off x="1216540" y="3037149"/>
            <a:ext cx="4079875" cy="256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68" y="3035831"/>
            <a:ext cx="5077031" cy="2566800"/>
          </a:xfrm>
          <a:prstGeom prst="rect">
            <a:avLst/>
          </a:prstGeom>
        </p:spPr>
      </p:pic>
      <p:sp>
        <p:nvSpPr>
          <p:cNvPr id="18" name="等腰三角形 17"/>
          <p:cNvSpPr/>
          <p:nvPr/>
        </p:nvSpPr>
        <p:spPr>
          <a:xfrm rot="2239208">
            <a:off x="10976648" y="40825"/>
            <a:ext cx="1274766" cy="8694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3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TF00951641</Template>
  <TotalTime>0</TotalTime>
  <Words>250</Words>
  <Application>Microsoft Office PowerPoint</Application>
  <PresentationFormat>寬螢幕</PresentationFormat>
  <Paragraphs>107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7" baseType="lpstr">
      <vt:lpstr>CiscoSans ExtraLight</vt:lpstr>
      <vt:lpstr>Gill Sans SemiBold</vt:lpstr>
      <vt:lpstr>宋体</vt:lpstr>
      <vt:lpstr>新細明體</vt:lpstr>
      <vt:lpstr>標楷體</vt:lpstr>
      <vt:lpstr>Arial</vt:lpstr>
      <vt:lpstr>Arial Black</vt:lpstr>
      <vt:lpstr>Calibri</vt:lpstr>
      <vt:lpstr>Calibri Light</vt:lpstr>
      <vt:lpstr>Times New Roman</vt:lpstr>
      <vt:lpstr>Wingdings</vt:lpstr>
      <vt:lpstr>Office 佈景主題</vt:lpstr>
      <vt:lpstr>Ecommerce Women’s Clothing Review</vt:lpstr>
      <vt:lpstr>Tasks of the Study</vt:lpstr>
      <vt:lpstr>Description of Dataset</vt:lpstr>
      <vt:lpstr>Description of Dataset</vt:lpstr>
      <vt:lpstr>Pre-processing</vt:lpstr>
      <vt:lpstr>Neutral Reviews</vt:lpstr>
      <vt:lpstr>Sentimental Analysis</vt:lpstr>
      <vt:lpstr>Sentimental Analysis</vt:lpstr>
      <vt:lpstr>Sentimental Analysis</vt:lpstr>
      <vt:lpstr>Product Ratings Prediction</vt:lpstr>
      <vt:lpstr>Product Ratings Prediction</vt:lpstr>
      <vt:lpstr>Product Ratings Prediction</vt:lpstr>
      <vt:lpstr>Reference</vt:lpstr>
      <vt:lpstr>         Thank you for your listening.   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2019-01-06T11:11:37Z</dcterms:created>
  <dcterms:modified xsi:type="dcterms:W3CDTF">2019-01-06T15:51:52Z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