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99" r:id="rId2"/>
    <p:sldId id="361" r:id="rId3"/>
    <p:sldId id="363" r:id="rId4"/>
    <p:sldId id="360" r:id="rId5"/>
    <p:sldId id="362" r:id="rId6"/>
    <p:sldId id="364" r:id="rId7"/>
    <p:sldId id="365" r:id="rId8"/>
    <p:sldId id="371" r:id="rId9"/>
    <p:sldId id="372" r:id="rId10"/>
    <p:sldId id="376" r:id="rId11"/>
    <p:sldId id="375" r:id="rId12"/>
    <p:sldId id="367" r:id="rId13"/>
    <p:sldId id="370" r:id="rId14"/>
    <p:sldId id="277" r:id="rId15"/>
    <p:sldId id="298"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AFE5CCC-612F-4D4B-9A45-2A2A3CC5BAE6}">
          <p14:sldIdLst>
            <p14:sldId id="299"/>
            <p14:sldId id="361"/>
            <p14:sldId id="363"/>
            <p14:sldId id="360"/>
            <p14:sldId id="362"/>
            <p14:sldId id="364"/>
            <p14:sldId id="365"/>
            <p14:sldId id="371"/>
            <p14:sldId id="372"/>
            <p14:sldId id="376"/>
            <p14:sldId id="375"/>
            <p14:sldId id="367"/>
            <p14:sldId id="370"/>
            <p14:sldId id="27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F13"/>
    <a:srgbClr val="B7BC08"/>
    <a:srgbClr val="FFFBDE"/>
    <a:srgbClr val="00F1F9"/>
    <a:srgbClr val="D9D7C1"/>
    <a:srgbClr val="050A10"/>
    <a:srgbClr val="2F2F2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0388" autoAdjust="0"/>
  </p:normalViewPr>
  <p:slideViewPr>
    <p:cSldViewPr snapToGrid="0">
      <p:cViewPr varScale="1">
        <p:scale>
          <a:sx n="52" d="100"/>
          <a:sy n="52" d="100"/>
        </p:scale>
        <p:origin x="133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A1E68B-6447-4DA8-B113-3E32A5EE5F10}" type="datetimeFigureOut">
              <a:rPr lang="zh-TW" altLang="en-US" smtClean="0"/>
              <a:t>2018/10/27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9E6287-C5B0-40D8-818F-931AF3854C83}" type="slidenum">
              <a:rPr lang="zh-TW" altLang="en-US" smtClean="0"/>
              <a:t>‹#›</a:t>
            </a:fld>
            <a:endParaRPr lang="zh-TW" altLang="en-US"/>
          </a:p>
        </p:txBody>
      </p:sp>
    </p:spTree>
    <p:extLst>
      <p:ext uri="{BB962C8B-B14F-4D97-AF65-F5344CB8AC3E}">
        <p14:creationId xmlns:p14="http://schemas.microsoft.com/office/powerpoint/2010/main" val="2006426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2EDF7-F1B9-44CA-8A74-0CB005953882}" type="datetimeFigureOut">
              <a:rPr lang="zh-TW" altLang="en-US" smtClean="0"/>
              <a:t>2018/10/27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575DB-9B6B-4799-B7EB-84536390BE33}" type="slidenum">
              <a:rPr lang="zh-TW" altLang="en-US" smtClean="0"/>
              <a:t>‹#›</a:t>
            </a:fld>
            <a:endParaRPr lang="zh-TW" altLang="en-US"/>
          </a:p>
        </p:txBody>
      </p:sp>
    </p:spTree>
    <p:extLst>
      <p:ext uri="{BB962C8B-B14F-4D97-AF65-F5344CB8AC3E}">
        <p14:creationId xmlns:p14="http://schemas.microsoft.com/office/powerpoint/2010/main" val="411380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1575DB-9B6B-4799-B7EB-84536390BE33}" type="slidenum">
              <a:rPr lang="zh-TW" altLang="en-US" smtClean="0"/>
              <a:t>1</a:t>
            </a:fld>
            <a:endParaRPr lang="zh-TW" altLang="en-US"/>
          </a:p>
        </p:txBody>
      </p:sp>
    </p:spTree>
    <p:extLst>
      <p:ext uri="{BB962C8B-B14F-4D97-AF65-F5344CB8AC3E}">
        <p14:creationId xmlns:p14="http://schemas.microsoft.com/office/powerpoint/2010/main" val="36735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1575DB-9B6B-4799-B7EB-84536390BE33}" type="slidenum">
              <a:rPr lang="zh-TW" altLang="en-US" smtClean="0"/>
              <a:t>3</a:t>
            </a:fld>
            <a:endParaRPr lang="zh-TW" altLang="en-US"/>
          </a:p>
        </p:txBody>
      </p:sp>
    </p:spTree>
    <p:extLst>
      <p:ext uri="{BB962C8B-B14F-4D97-AF65-F5344CB8AC3E}">
        <p14:creationId xmlns:p14="http://schemas.microsoft.com/office/powerpoint/2010/main" val="37614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1575DB-9B6B-4799-B7EB-84536390BE33}" type="slidenum">
              <a:rPr lang="zh-TW" altLang="en-US" smtClean="0"/>
              <a:t>6</a:t>
            </a:fld>
            <a:endParaRPr lang="zh-TW" altLang="en-US"/>
          </a:p>
        </p:txBody>
      </p:sp>
    </p:spTree>
    <p:extLst>
      <p:ext uri="{BB962C8B-B14F-4D97-AF65-F5344CB8AC3E}">
        <p14:creationId xmlns:p14="http://schemas.microsoft.com/office/powerpoint/2010/main" val="420037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1575DB-9B6B-4799-B7EB-84536390BE33}" type="slidenum">
              <a:rPr lang="zh-TW" altLang="en-US" smtClean="0"/>
              <a:t>14</a:t>
            </a:fld>
            <a:endParaRPr lang="zh-TW" altLang="en-US"/>
          </a:p>
        </p:txBody>
      </p:sp>
    </p:spTree>
    <p:extLst>
      <p:ext uri="{BB962C8B-B14F-4D97-AF65-F5344CB8AC3E}">
        <p14:creationId xmlns:p14="http://schemas.microsoft.com/office/powerpoint/2010/main" val="1246428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掃地機器人</a:t>
            </a:r>
            <a:r>
              <a:rPr lang="en-US" altLang="zh-TW" dirty="0" smtClean="0"/>
              <a:t>~~~</a:t>
            </a:r>
            <a:r>
              <a:rPr lang="zh-TW" altLang="en-US" dirty="0" smtClean="0"/>
              <a:t>走路比較</a:t>
            </a:r>
            <a:endParaRPr lang="zh-TW" altLang="en-US" dirty="0"/>
          </a:p>
        </p:txBody>
      </p:sp>
      <p:sp>
        <p:nvSpPr>
          <p:cNvPr id="4" name="投影片編號版面配置區 3"/>
          <p:cNvSpPr>
            <a:spLocks noGrp="1"/>
          </p:cNvSpPr>
          <p:nvPr>
            <p:ph type="sldNum" sz="quarter" idx="10"/>
          </p:nvPr>
        </p:nvSpPr>
        <p:spPr/>
        <p:txBody>
          <a:bodyPr/>
          <a:lstStyle/>
          <a:p>
            <a:fld id="{FD1575DB-9B6B-4799-B7EB-84536390BE33}" type="slidenum">
              <a:rPr lang="zh-TW" altLang="en-US" smtClean="0"/>
              <a:t>15</a:t>
            </a:fld>
            <a:endParaRPr lang="zh-TW" altLang="en-US"/>
          </a:p>
        </p:txBody>
      </p:sp>
    </p:spTree>
    <p:extLst>
      <p:ext uri="{BB962C8B-B14F-4D97-AF65-F5344CB8AC3E}">
        <p14:creationId xmlns:p14="http://schemas.microsoft.com/office/powerpoint/2010/main" val="257989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43112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95131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115207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3576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33559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79901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53614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302582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22341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170601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19ECBF6-8254-4203-809A-571933FE8F31}" type="datetimeFigureOut">
              <a:rPr lang="zh-TW" altLang="en-US" smtClean="0"/>
              <a:t>2018/10/27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8581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ECBF6-8254-4203-809A-571933FE8F31}" type="datetimeFigureOut">
              <a:rPr lang="zh-TW" altLang="en-US" smtClean="0"/>
              <a:t>2018/10/27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E8B9D-B2B0-4FDC-B2EF-B030D13A1042}" type="slidenum">
              <a:rPr lang="zh-TW" altLang="en-US" smtClean="0"/>
              <a:t>‹#›</a:t>
            </a:fld>
            <a:endParaRPr lang="zh-TW" altLang="en-US"/>
          </a:p>
        </p:txBody>
      </p:sp>
    </p:spTree>
    <p:extLst>
      <p:ext uri="{BB962C8B-B14F-4D97-AF65-F5344CB8AC3E}">
        <p14:creationId xmlns:p14="http://schemas.microsoft.com/office/powerpoint/2010/main" val="207376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2647950" y="3975631"/>
            <a:ext cx="6896100" cy="954107"/>
          </a:xfrm>
          <a:prstGeom prst="rect">
            <a:avLst/>
          </a:prstGeom>
          <a:solidFill>
            <a:srgbClr val="2F2F2F"/>
          </a:solidFill>
        </p:spPr>
        <p:txBody>
          <a:bodyPr wrap="square" rtlCol="0">
            <a:spAutoFit/>
          </a:bodyPr>
          <a:lstStyle/>
          <a:p>
            <a:pPr algn="ctr"/>
            <a:r>
              <a:rPr lang="zh-CN" altLang="en-US" sz="2800" dirty="0" smtClean="0">
                <a:solidFill>
                  <a:srgbClr val="E1CF13"/>
                </a:solidFill>
              </a:rPr>
              <a:t>范哲豪 </a:t>
            </a:r>
            <a:r>
              <a:rPr lang="en-US" altLang="zh-CN" sz="2800" dirty="0" smtClean="0">
                <a:solidFill>
                  <a:srgbClr val="E1CF13"/>
                </a:solidFill>
              </a:rPr>
              <a:t>104403011</a:t>
            </a:r>
          </a:p>
          <a:p>
            <a:pPr algn="ctr"/>
            <a:r>
              <a:rPr lang="zh-CN" altLang="en-US" sz="2800" dirty="0">
                <a:solidFill>
                  <a:srgbClr val="E1CF13"/>
                </a:solidFill>
              </a:rPr>
              <a:t>吳</a:t>
            </a:r>
            <a:r>
              <a:rPr lang="zh-CN" altLang="en-US" sz="2800" dirty="0" smtClean="0">
                <a:solidFill>
                  <a:srgbClr val="E1CF13"/>
                </a:solidFill>
              </a:rPr>
              <a:t>謦廷 </a:t>
            </a:r>
            <a:r>
              <a:rPr lang="en-US" altLang="zh-CN" sz="2800" dirty="0" smtClean="0">
                <a:solidFill>
                  <a:srgbClr val="E1CF13"/>
                </a:solidFill>
              </a:rPr>
              <a:t>104403044</a:t>
            </a:r>
            <a:endParaRPr lang="en-US" altLang="zh-TW" sz="2800" dirty="0" smtClean="0">
              <a:solidFill>
                <a:srgbClr val="E1CF13"/>
              </a:solidFill>
            </a:endParaRPr>
          </a:p>
        </p:txBody>
      </p:sp>
      <p:sp>
        <p:nvSpPr>
          <p:cNvPr id="4" name="矩形 3"/>
          <p:cNvSpPr/>
          <p:nvPr/>
        </p:nvSpPr>
        <p:spPr>
          <a:xfrm>
            <a:off x="618930" y="2608899"/>
            <a:ext cx="10954139" cy="830997"/>
          </a:xfrm>
          <a:prstGeom prst="rect">
            <a:avLst/>
          </a:prstGeom>
          <a:solidFill>
            <a:srgbClr val="2F2F2F"/>
          </a:solidFill>
        </p:spPr>
        <p:txBody>
          <a:bodyPr wrap="square">
            <a:spAutoFit/>
          </a:bodyPr>
          <a:lstStyle/>
          <a:p>
            <a:pPr algn="ctr"/>
            <a:r>
              <a:rPr lang="en-US" altLang="zh-TW" sz="4800" dirty="0" smtClean="0">
                <a:solidFill>
                  <a:srgbClr val="D9D7C1"/>
                </a:solidFill>
              </a:rPr>
              <a:t>Recommend a Text Classification Dataset</a:t>
            </a:r>
            <a:endParaRPr lang="zh-TW" altLang="en-US" sz="4800" dirty="0">
              <a:solidFill>
                <a:srgbClr val="D9D7C1"/>
              </a:solidFill>
            </a:endParaRPr>
          </a:p>
        </p:txBody>
      </p:sp>
    </p:spTree>
    <p:extLst>
      <p:ext uri="{BB962C8B-B14F-4D97-AF65-F5344CB8AC3E}">
        <p14:creationId xmlns:p14="http://schemas.microsoft.com/office/powerpoint/2010/main" val="3088602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solidFill>
                  <a:schemeClr val="bg1"/>
                </a:solidFill>
              </a:rPr>
              <a:t>N=2</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N=3</a:t>
            </a:r>
            <a:endParaRPr lang="en-US" dirty="0">
              <a:solidFill>
                <a:schemeClr val="bg1"/>
              </a:solidFill>
            </a:endParaRPr>
          </a:p>
        </p:txBody>
      </p:sp>
      <p:sp>
        <p:nvSpPr>
          <p:cNvPr id="4" name="Title 3"/>
          <p:cNvSpPr txBox="1">
            <a:spLocks noGrp="1"/>
          </p:cNvSpPr>
          <p:nvPr>
            <p:ph type="title"/>
          </p:nvPr>
        </p:nvSpPr>
        <p:spPr>
          <a:xfrm>
            <a:off x="838200" y="677041"/>
            <a:ext cx="10515600" cy="701731"/>
          </a:xfrm>
          <a:prstGeom prst="rect">
            <a:avLst/>
          </a:prstGeom>
          <a:noFill/>
        </p:spPr>
        <p:txBody>
          <a:bodyPr wrap="square" rtlCol="0">
            <a:spAutoFit/>
          </a:bodyPr>
          <a:lstStyle/>
          <a:p>
            <a:r>
              <a:rPr lang="en-US" dirty="0" smtClean="0">
                <a:solidFill>
                  <a:schemeClr val="bg1"/>
                </a:solidFill>
              </a:rPr>
              <a:t>N-gram model</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574" y="4505518"/>
            <a:ext cx="9392953" cy="1260799"/>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574" y="2379815"/>
            <a:ext cx="9380474" cy="1259124"/>
          </a:xfrm>
          <a:prstGeom prst="rect">
            <a:avLst/>
          </a:prstGeom>
        </p:spPr>
      </p:pic>
    </p:spTree>
    <p:extLst>
      <p:ext uri="{BB962C8B-B14F-4D97-AF65-F5344CB8AC3E}">
        <p14:creationId xmlns:p14="http://schemas.microsoft.com/office/powerpoint/2010/main" val="226963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Feature and Statistics</a:t>
            </a:r>
            <a:endParaRPr lang="en-US" sz="6000" dirty="0"/>
          </a:p>
        </p:txBody>
      </p:sp>
      <p:sp>
        <p:nvSpPr>
          <p:cNvPr id="4" name="Content Placeholder 3"/>
          <p:cNvSpPr txBox="1">
            <a:spLocks noGrp="1"/>
          </p:cNvSpPr>
          <p:nvPr>
            <p:ph idx="1"/>
          </p:nvPr>
        </p:nvSpPr>
        <p:spPr>
          <a:prstGeom prst="rect">
            <a:avLst/>
          </a:prstGeom>
          <a:noFill/>
        </p:spPr>
        <p:txBody>
          <a:bodyPr wrap="square" rtlCol="0">
            <a:spAutoFit/>
          </a:bodyPr>
          <a:lstStyle/>
          <a:p>
            <a:r>
              <a:rPr lang="en-US" sz="3600" dirty="0" smtClean="0">
                <a:solidFill>
                  <a:schemeClr val="bg1"/>
                </a:solidFill>
              </a:rPr>
              <a:t>Stop words: about, among, and, end, hour, ourselves, therefore, whether, why, within, where.  </a:t>
            </a:r>
            <a:endParaRPr lang="en-US" sz="3600" dirty="0">
              <a:solidFill>
                <a:schemeClr val="bg1"/>
              </a:solidFill>
            </a:endParaRPr>
          </a:p>
        </p:txBody>
      </p:sp>
    </p:spTree>
    <p:extLst>
      <p:ext uri="{BB962C8B-B14F-4D97-AF65-F5344CB8AC3E}">
        <p14:creationId xmlns:p14="http://schemas.microsoft.com/office/powerpoint/2010/main" val="342989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7064" y="1623405"/>
            <a:ext cx="3640495" cy="1008075"/>
          </a:xfrm>
        </p:spPr>
        <p:txBody>
          <a:bodyPr/>
          <a:lstStyle/>
          <a:p>
            <a:r>
              <a:rPr lang="en-US" dirty="0" smtClean="0">
                <a:solidFill>
                  <a:schemeClr val="bg1"/>
                </a:solidFill>
              </a:rPr>
              <a:t>Naïve </a:t>
            </a:r>
            <a:r>
              <a:rPr lang="en-US" dirty="0" err="1" smtClean="0">
                <a:solidFill>
                  <a:schemeClr val="bg1"/>
                </a:solidFill>
              </a:rPr>
              <a:t>bayes</a:t>
            </a:r>
            <a:endParaRPr lang="en-US" dirty="0">
              <a:solidFill>
                <a:schemeClr val="bg1"/>
              </a:solidFill>
            </a:endParaRPr>
          </a:p>
        </p:txBody>
      </p:sp>
      <p:sp>
        <p:nvSpPr>
          <p:cNvPr id="3" name="Title 1"/>
          <p:cNvSpPr txBox="1">
            <a:spLocks/>
          </p:cNvSpPr>
          <p:nvPr/>
        </p:nvSpPr>
        <p:spPr>
          <a:xfrm>
            <a:off x="559836" y="1569126"/>
            <a:ext cx="1704392" cy="1062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SVM</a:t>
            </a:r>
            <a:endParaRPr lang="en-US" altLang="zh-CN"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6" y="2631480"/>
            <a:ext cx="4827228" cy="2819399"/>
          </a:xfrm>
          <a:prstGeom prst="rect">
            <a:avLst/>
          </a:prstGeom>
        </p:spPr>
      </p:pic>
      <p:sp>
        <p:nvSpPr>
          <p:cNvPr id="5" name="標題 1"/>
          <p:cNvSpPr txBox="1">
            <a:spLocks/>
          </p:cNvSpPr>
          <p:nvPr/>
        </p:nvSpPr>
        <p:spPr>
          <a:xfrm>
            <a:off x="443980" y="119599"/>
            <a:ext cx="11140751" cy="1859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E1CF13"/>
                </a:solidFill>
                <a:latin typeface="+mn-lt"/>
              </a:rPr>
              <a:t>Description of </a:t>
            </a:r>
            <a:r>
              <a:rPr lang="en-US" dirty="0" smtClean="0">
                <a:solidFill>
                  <a:schemeClr val="bg1"/>
                </a:solidFill>
                <a:latin typeface="+mn-lt"/>
              </a:rPr>
              <a:t>Classification</a:t>
            </a:r>
            <a:r>
              <a:rPr lang="en-US" dirty="0" smtClean="0">
                <a:solidFill>
                  <a:srgbClr val="B7BC08"/>
                </a:solidFill>
                <a:latin typeface="+mn-lt"/>
              </a:rPr>
              <a:t> </a:t>
            </a:r>
            <a:r>
              <a:rPr lang="en-US" dirty="0" smtClean="0">
                <a:solidFill>
                  <a:srgbClr val="E1CF13"/>
                </a:solidFill>
                <a:latin typeface="+mn-lt"/>
              </a:rPr>
              <a:t>Task</a:t>
            </a:r>
            <a:endParaRPr lang="en-US" dirty="0">
              <a:solidFill>
                <a:srgbClr val="E1CF13"/>
              </a:solidFill>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90" y="2631479"/>
            <a:ext cx="5034641" cy="2819400"/>
          </a:xfrm>
          <a:prstGeom prst="rect">
            <a:avLst/>
          </a:prstGeom>
        </p:spPr>
      </p:pic>
    </p:spTree>
    <p:extLst>
      <p:ext uri="{BB962C8B-B14F-4D97-AF65-F5344CB8AC3E}">
        <p14:creationId xmlns:p14="http://schemas.microsoft.com/office/powerpoint/2010/main" val="246733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3600" baseline="30000" dirty="0">
                <a:solidFill>
                  <a:schemeClr val="bg1"/>
                </a:solidFill>
              </a:rPr>
              <a:t>Almeida, Gómez, and </a:t>
            </a:r>
            <a:r>
              <a:rPr lang="en-US" sz="3600" baseline="30000" dirty="0" err="1">
                <a:solidFill>
                  <a:schemeClr val="bg1"/>
                </a:solidFill>
              </a:rPr>
              <a:t>Yamakami</a:t>
            </a:r>
            <a:r>
              <a:rPr lang="en-US" sz="3600" baseline="30000" dirty="0">
                <a:solidFill>
                  <a:schemeClr val="bg1"/>
                </a:solidFill>
              </a:rPr>
              <a:t>, “Contributions to the Study of SMS Spam Filtering: New Collection and Results</a:t>
            </a:r>
            <a:r>
              <a:rPr lang="en-US" sz="3600" baseline="30000" dirty="0">
                <a:solidFill>
                  <a:schemeClr val="bg1"/>
                </a:solidFill>
              </a:rPr>
              <a:t>.”</a:t>
            </a:r>
          </a:p>
          <a:p>
            <a:r>
              <a:rPr lang="en-US" sz="3600" baseline="30000" dirty="0">
                <a:solidFill>
                  <a:schemeClr val="bg1"/>
                </a:solidFill>
              </a:rPr>
              <a:t>Hidalgo, Almeida, and </a:t>
            </a:r>
            <a:r>
              <a:rPr lang="en-US" sz="3600" baseline="30000" dirty="0" err="1">
                <a:solidFill>
                  <a:schemeClr val="bg1"/>
                </a:solidFill>
              </a:rPr>
              <a:t>Yamakami</a:t>
            </a:r>
            <a:r>
              <a:rPr lang="en-US" sz="3600" baseline="30000" dirty="0">
                <a:solidFill>
                  <a:schemeClr val="bg1"/>
                </a:solidFill>
              </a:rPr>
              <a:t>, “On the Validity of a New SMS Spam Collection.”</a:t>
            </a:r>
            <a:endParaRPr lang="en-US" sz="3600" baseline="300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2335343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bg1"/>
                </a:solidFill>
                <a:effectLst>
                  <a:outerShdw blurRad="38100" dist="38100" dir="2700000" algn="tl">
                    <a:srgbClr val="000000">
                      <a:alpha val="43137"/>
                    </a:srgbClr>
                  </a:outerShdw>
                </a:effectLst>
              </a:rPr>
              <a:t>Q &amp; A</a:t>
            </a:r>
            <a:endParaRPr lang="zh-TW" altLang="en-US" b="1" dirty="0">
              <a:solidFill>
                <a:schemeClr val="bg1"/>
              </a:solidFill>
              <a:effectLst>
                <a:outerShdw blurRad="38100" dist="38100" dir="2700000" algn="tl">
                  <a:srgbClr val="000000">
                    <a:alpha val="43137"/>
                  </a:srgbClr>
                </a:outerShdw>
              </a:effectLst>
            </a:endParaRPr>
          </a:p>
        </p:txBody>
      </p:sp>
      <p:sp>
        <p:nvSpPr>
          <p:cNvPr id="8" name="矩形 3"/>
          <p:cNvSpPr>
            <a:spLocks noGrp="1"/>
          </p:cNvSpPr>
          <p:nvPr>
            <p:ph type="body" idx="1"/>
          </p:nvPr>
        </p:nvSpPr>
        <p:spPr>
          <a:xfrm>
            <a:off x="831850" y="4589463"/>
            <a:ext cx="10515600" cy="885371"/>
          </a:xfrm>
          <a:prstGeom prst="rect">
            <a:avLst/>
          </a:prstGeom>
          <a:solidFill>
            <a:srgbClr val="2F2F2F"/>
          </a:solidFill>
        </p:spPr>
        <p:txBody>
          <a:bodyPr wrap="square">
            <a:spAutoFit/>
          </a:bodyPr>
          <a:lstStyle/>
          <a:p>
            <a:r>
              <a:rPr lang="en-US" altLang="zh-TW" dirty="0" smtClean="0">
                <a:solidFill>
                  <a:srgbClr val="E1CF13"/>
                </a:solidFill>
              </a:rPr>
              <a:t>Recommend a Text Classification Dataset</a:t>
            </a:r>
          </a:p>
          <a:p>
            <a:r>
              <a:rPr lang="zh-CN" altLang="en-US" dirty="0" smtClean="0">
                <a:solidFill>
                  <a:srgbClr val="E1CF13"/>
                </a:solidFill>
              </a:rPr>
              <a:t>吳</a:t>
            </a:r>
            <a:r>
              <a:rPr lang="zh-CN" altLang="en-US" dirty="0">
                <a:solidFill>
                  <a:srgbClr val="E1CF13"/>
                </a:solidFill>
              </a:rPr>
              <a:t>謦</a:t>
            </a:r>
            <a:r>
              <a:rPr lang="zh-CN" altLang="en-US" dirty="0" smtClean="0">
                <a:solidFill>
                  <a:srgbClr val="E1CF13"/>
                </a:solidFill>
              </a:rPr>
              <a:t>廷 范</a:t>
            </a:r>
            <a:r>
              <a:rPr lang="zh-CN" altLang="en-US" dirty="0">
                <a:solidFill>
                  <a:srgbClr val="E1CF13"/>
                </a:solidFill>
              </a:rPr>
              <a:t>哲豪 </a:t>
            </a:r>
            <a:endParaRPr lang="en-US" altLang="zh-TW" dirty="0">
              <a:solidFill>
                <a:srgbClr val="E1CF13"/>
              </a:solidFill>
            </a:endParaRPr>
          </a:p>
        </p:txBody>
      </p:sp>
    </p:spTree>
    <p:extLst>
      <p:ext uri="{BB962C8B-B14F-4D97-AF65-F5344CB8AC3E}">
        <p14:creationId xmlns:p14="http://schemas.microsoft.com/office/powerpoint/2010/main" val="831415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bg1"/>
                </a:solidFill>
                <a:effectLst>
                  <a:outerShdw blurRad="38100" dist="38100" dir="2700000" algn="tl">
                    <a:srgbClr val="000000">
                      <a:alpha val="43137"/>
                    </a:srgbClr>
                  </a:outerShdw>
                </a:effectLst>
              </a:rPr>
              <a:t>Thank you</a:t>
            </a:r>
            <a:endParaRPr lang="zh-TW" altLang="en-US" b="1" dirty="0">
              <a:solidFill>
                <a:schemeClr val="bg1"/>
              </a:solidFill>
              <a:effectLst>
                <a:outerShdw blurRad="38100" dist="38100" dir="2700000" algn="tl">
                  <a:srgbClr val="000000">
                    <a:alpha val="43137"/>
                  </a:srgbClr>
                </a:outerShdw>
              </a:effectLst>
            </a:endParaRPr>
          </a:p>
        </p:txBody>
      </p:sp>
      <p:sp>
        <p:nvSpPr>
          <p:cNvPr id="8" name="矩形 3"/>
          <p:cNvSpPr>
            <a:spLocks noGrp="1"/>
          </p:cNvSpPr>
          <p:nvPr>
            <p:ph type="body" idx="1"/>
          </p:nvPr>
        </p:nvSpPr>
        <p:spPr>
          <a:xfrm>
            <a:off x="831850" y="4589463"/>
            <a:ext cx="10515600" cy="885371"/>
          </a:xfrm>
          <a:prstGeom prst="rect">
            <a:avLst/>
          </a:prstGeom>
          <a:solidFill>
            <a:srgbClr val="2F2F2F"/>
          </a:solidFill>
        </p:spPr>
        <p:txBody>
          <a:bodyPr wrap="square">
            <a:spAutoFit/>
          </a:bodyPr>
          <a:lstStyle/>
          <a:p>
            <a:r>
              <a:rPr lang="en-US" altLang="zh-TW" dirty="0" smtClean="0">
                <a:solidFill>
                  <a:srgbClr val="E1CF13"/>
                </a:solidFill>
              </a:rPr>
              <a:t>Recommend a Text Classification Dataset</a:t>
            </a:r>
          </a:p>
          <a:p>
            <a:r>
              <a:rPr lang="zh-CN" altLang="en-US" dirty="0" smtClean="0">
                <a:solidFill>
                  <a:srgbClr val="E1CF13"/>
                </a:solidFill>
              </a:rPr>
              <a:t>吳</a:t>
            </a:r>
            <a:r>
              <a:rPr lang="zh-CN" altLang="en-US" dirty="0">
                <a:solidFill>
                  <a:srgbClr val="E1CF13"/>
                </a:solidFill>
              </a:rPr>
              <a:t>謦</a:t>
            </a:r>
            <a:r>
              <a:rPr lang="zh-CN" altLang="en-US" dirty="0" smtClean="0">
                <a:solidFill>
                  <a:srgbClr val="E1CF13"/>
                </a:solidFill>
              </a:rPr>
              <a:t>廷 范</a:t>
            </a:r>
            <a:r>
              <a:rPr lang="zh-CN" altLang="en-US" dirty="0">
                <a:solidFill>
                  <a:srgbClr val="E1CF13"/>
                </a:solidFill>
              </a:rPr>
              <a:t>哲豪 </a:t>
            </a:r>
            <a:endParaRPr lang="en-US" altLang="zh-TW" dirty="0">
              <a:solidFill>
                <a:srgbClr val="E1CF13"/>
              </a:solidFill>
            </a:endParaRPr>
          </a:p>
        </p:txBody>
      </p:sp>
    </p:spTree>
    <p:extLst>
      <p:ext uri="{BB962C8B-B14F-4D97-AF65-F5344CB8AC3E}">
        <p14:creationId xmlns:p14="http://schemas.microsoft.com/office/powerpoint/2010/main" val="1620085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49" y="1709738"/>
            <a:ext cx="11140751" cy="2852737"/>
          </a:xfrm>
        </p:spPr>
        <p:txBody>
          <a:bodyPr/>
          <a:lstStyle/>
          <a:p>
            <a:r>
              <a:rPr lang="en-US" dirty="0">
                <a:solidFill>
                  <a:srgbClr val="E1CF13"/>
                </a:solidFill>
                <a:latin typeface="+mn-lt"/>
              </a:rPr>
              <a:t>Find a </a:t>
            </a:r>
            <a:r>
              <a:rPr lang="en-US" dirty="0">
                <a:solidFill>
                  <a:schemeClr val="bg1"/>
                </a:solidFill>
                <a:latin typeface="+mn-lt"/>
              </a:rPr>
              <a:t>"standardized" </a:t>
            </a:r>
            <a:r>
              <a:rPr lang="en-US" dirty="0">
                <a:solidFill>
                  <a:srgbClr val="E1CF13"/>
                </a:solidFill>
                <a:latin typeface="+mn-lt"/>
              </a:rPr>
              <a:t>text classification dataset</a:t>
            </a:r>
          </a:p>
        </p:txBody>
      </p:sp>
    </p:spTree>
    <p:extLst>
      <p:ext uri="{BB962C8B-B14F-4D97-AF65-F5344CB8AC3E}">
        <p14:creationId xmlns:p14="http://schemas.microsoft.com/office/powerpoint/2010/main" val="33000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24443" y="1754156"/>
            <a:ext cx="9825135" cy="2901626"/>
          </a:xfrm>
        </p:spPr>
        <p:txBody>
          <a:bodyPr>
            <a:noAutofit/>
          </a:bodyPr>
          <a:lstStyle/>
          <a:p>
            <a:pPr algn="ctr"/>
            <a:r>
              <a:rPr lang="en-US" sz="23900" dirty="0" smtClean="0">
                <a:solidFill>
                  <a:schemeClr val="bg1"/>
                </a:solidFill>
                <a:latin typeface="+mn-lt"/>
              </a:rPr>
              <a:t>2225</a:t>
            </a:r>
            <a:endParaRPr lang="en-US" sz="23900" dirty="0">
              <a:solidFill>
                <a:schemeClr val="bg1"/>
              </a:solidFill>
              <a:latin typeface="+mn-lt"/>
            </a:endParaRPr>
          </a:p>
        </p:txBody>
      </p:sp>
      <p:sp>
        <p:nvSpPr>
          <p:cNvPr id="4" name="標題 1"/>
          <p:cNvSpPr txBox="1">
            <a:spLocks/>
          </p:cNvSpPr>
          <p:nvPr/>
        </p:nvSpPr>
        <p:spPr>
          <a:xfrm>
            <a:off x="486616" y="4180113"/>
            <a:ext cx="10700788" cy="6548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600" dirty="0" smtClean="0">
                <a:solidFill>
                  <a:srgbClr val="E1CF13"/>
                </a:solidFill>
                <a:latin typeface="+mn-lt"/>
              </a:rPr>
              <a:t>Documents from the BBC news website (2004-2005)</a:t>
            </a:r>
            <a:endParaRPr lang="en-US" sz="3600" dirty="0">
              <a:solidFill>
                <a:srgbClr val="E1CF13"/>
              </a:solidFill>
              <a:latin typeface="+mn-lt"/>
            </a:endParaRPr>
          </a:p>
        </p:txBody>
      </p:sp>
      <p:sp>
        <p:nvSpPr>
          <p:cNvPr id="5" name="標題 1"/>
          <p:cNvSpPr txBox="1">
            <a:spLocks/>
          </p:cNvSpPr>
          <p:nvPr/>
        </p:nvSpPr>
        <p:spPr>
          <a:xfrm>
            <a:off x="486616" y="4740822"/>
            <a:ext cx="10700788" cy="6548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600" dirty="0" smtClean="0">
                <a:solidFill>
                  <a:srgbClr val="E1CF13"/>
                </a:solidFill>
                <a:latin typeface="+mn-lt"/>
              </a:rPr>
              <a:t>Includes business</a:t>
            </a:r>
            <a:r>
              <a:rPr lang="en-US" sz="3600" dirty="0">
                <a:solidFill>
                  <a:srgbClr val="E1CF13"/>
                </a:solidFill>
                <a:latin typeface="+mn-lt"/>
              </a:rPr>
              <a:t>, entertainment, politics, sport, </a:t>
            </a:r>
            <a:r>
              <a:rPr lang="en-US" sz="3600" dirty="0" smtClean="0">
                <a:solidFill>
                  <a:srgbClr val="E1CF13"/>
                </a:solidFill>
                <a:latin typeface="+mn-lt"/>
              </a:rPr>
              <a:t>tech. </a:t>
            </a:r>
            <a:endParaRPr lang="en-US" sz="3600" dirty="0">
              <a:solidFill>
                <a:srgbClr val="E1CF13"/>
              </a:solidFill>
              <a:latin typeface="+mn-lt"/>
            </a:endParaRPr>
          </a:p>
        </p:txBody>
      </p:sp>
    </p:spTree>
    <p:extLst>
      <p:ext uri="{BB962C8B-B14F-4D97-AF65-F5344CB8AC3E}">
        <p14:creationId xmlns:p14="http://schemas.microsoft.com/office/powerpoint/2010/main" val="331181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7869" y="410547"/>
            <a:ext cx="11364685" cy="6083559"/>
          </a:xfrm>
        </p:spPr>
        <p:txBody>
          <a:bodyPr>
            <a:noAutofit/>
          </a:bodyPr>
          <a:lstStyle/>
          <a:p>
            <a:r>
              <a:rPr lang="en-US" sz="2400" dirty="0">
                <a:solidFill>
                  <a:schemeClr val="bg1"/>
                </a:solidFill>
                <a:latin typeface="+mn-lt"/>
              </a:rPr>
              <a:t>Yukos unit buyer faces loan claim. The owners of embattled Russian oil giant Yukos are to ask the buyer of its former production unit to pay back a $900m (£479m) loan</a:t>
            </a:r>
            <a:r>
              <a:rPr lang="en-US" sz="2400" dirty="0" smtClean="0">
                <a:solidFill>
                  <a:schemeClr val="bg1"/>
                </a:solidFill>
                <a:latin typeface="+mn-lt"/>
              </a:rPr>
              <a:t>. State-owned </a:t>
            </a:r>
            <a:r>
              <a:rPr lang="en-US" sz="2400" dirty="0" err="1">
                <a:solidFill>
                  <a:schemeClr val="bg1"/>
                </a:solidFill>
                <a:latin typeface="+mn-lt"/>
              </a:rPr>
              <a:t>Rosneft</a:t>
            </a:r>
            <a:r>
              <a:rPr lang="en-US" sz="2400" dirty="0">
                <a:solidFill>
                  <a:schemeClr val="bg1"/>
                </a:solidFill>
                <a:latin typeface="+mn-lt"/>
              </a:rPr>
              <a:t> bought the </a:t>
            </a:r>
            <a:r>
              <a:rPr lang="en-US" sz="2400" dirty="0" err="1">
                <a:solidFill>
                  <a:schemeClr val="bg1"/>
                </a:solidFill>
                <a:latin typeface="+mn-lt"/>
              </a:rPr>
              <a:t>Yugansk</a:t>
            </a:r>
            <a:r>
              <a:rPr lang="en-US" sz="2400" dirty="0">
                <a:solidFill>
                  <a:schemeClr val="bg1"/>
                </a:solidFill>
                <a:latin typeface="+mn-lt"/>
              </a:rPr>
              <a:t> unit for $9.3bn in a sale forced by Russia to part settle a $27.5bn tax claim against Yukos. Yukos' owner </a:t>
            </a:r>
            <a:r>
              <a:rPr lang="en-US" sz="2400" dirty="0" err="1">
                <a:solidFill>
                  <a:schemeClr val="bg1"/>
                </a:solidFill>
                <a:latin typeface="+mn-lt"/>
              </a:rPr>
              <a:t>Menatep</a:t>
            </a:r>
            <a:r>
              <a:rPr lang="en-US" sz="2400" dirty="0">
                <a:solidFill>
                  <a:schemeClr val="bg1"/>
                </a:solidFill>
                <a:latin typeface="+mn-lt"/>
              </a:rPr>
              <a:t> Group says it will ask </a:t>
            </a:r>
            <a:r>
              <a:rPr lang="en-US" sz="2400" dirty="0" err="1">
                <a:solidFill>
                  <a:schemeClr val="bg1"/>
                </a:solidFill>
                <a:latin typeface="+mn-lt"/>
              </a:rPr>
              <a:t>Rosneft</a:t>
            </a:r>
            <a:r>
              <a:rPr lang="en-US" sz="2400" dirty="0">
                <a:solidFill>
                  <a:schemeClr val="bg1"/>
                </a:solidFill>
                <a:latin typeface="+mn-lt"/>
              </a:rPr>
              <a:t> to repay a loan that </a:t>
            </a:r>
            <a:r>
              <a:rPr lang="en-US" sz="2400" dirty="0" err="1">
                <a:solidFill>
                  <a:schemeClr val="bg1"/>
                </a:solidFill>
                <a:latin typeface="+mn-lt"/>
              </a:rPr>
              <a:t>Yugansk</a:t>
            </a:r>
            <a:r>
              <a:rPr lang="en-US" sz="2400" dirty="0">
                <a:solidFill>
                  <a:schemeClr val="bg1"/>
                </a:solidFill>
                <a:latin typeface="+mn-lt"/>
              </a:rPr>
              <a:t> had secured on its assets. </a:t>
            </a:r>
            <a:r>
              <a:rPr lang="en-US" sz="2400" dirty="0" err="1">
                <a:solidFill>
                  <a:schemeClr val="bg1"/>
                </a:solidFill>
                <a:latin typeface="+mn-lt"/>
              </a:rPr>
              <a:t>Rosneft</a:t>
            </a:r>
            <a:r>
              <a:rPr lang="en-US" sz="2400" dirty="0">
                <a:solidFill>
                  <a:schemeClr val="bg1"/>
                </a:solidFill>
                <a:latin typeface="+mn-lt"/>
              </a:rPr>
              <a:t> already faces a similar $540m repayment demand from foreign banks. Legal experts said </a:t>
            </a:r>
            <a:r>
              <a:rPr lang="en-US" sz="2400" dirty="0" err="1">
                <a:solidFill>
                  <a:schemeClr val="bg1"/>
                </a:solidFill>
                <a:latin typeface="+mn-lt"/>
              </a:rPr>
              <a:t>Rosneft's</a:t>
            </a:r>
            <a:r>
              <a:rPr lang="en-US" sz="2400" dirty="0">
                <a:solidFill>
                  <a:schemeClr val="bg1"/>
                </a:solidFill>
                <a:latin typeface="+mn-lt"/>
              </a:rPr>
              <a:t> purchase of </a:t>
            </a:r>
            <a:r>
              <a:rPr lang="en-US" sz="2400" dirty="0" err="1">
                <a:solidFill>
                  <a:schemeClr val="bg1"/>
                </a:solidFill>
                <a:latin typeface="+mn-lt"/>
              </a:rPr>
              <a:t>Yugansk</a:t>
            </a:r>
            <a:r>
              <a:rPr lang="en-US" sz="2400" dirty="0">
                <a:solidFill>
                  <a:schemeClr val="bg1"/>
                </a:solidFill>
                <a:latin typeface="+mn-lt"/>
              </a:rPr>
              <a:t> would include such obligations. "The pledged assets are with </a:t>
            </a:r>
            <a:r>
              <a:rPr lang="en-US" sz="2400" dirty="0" err="1">
                <a:solidFill>
                  <a:schemeClr val="bg1"/>
                </a:solidFill>
                <a:latin typeface="+mn-lt"/>
              </a:rPr>
              <a:t>Rosneft</a:t>
            </a:r>
            <a:r>
              <a:rPr lang="en-US" sz="2400" dirty="0">
                <a:solidFill>
                  <a:schemeClr val="bg1"/>
                </a:solidFill>
                <a:latin typeface="+mn-lt"/>
              </a:rPr>
              <a:t>, so it will have to pay real money to the creditors to avoid seizure of </a:t>
            </a:r>
            <a:r>
              <a:rPr lang="en-US" sz="2400" dirty="0" err="1">
                <a:solidFill>
                  <a:schemeClr val="bg1"/>
                </a:solidFill>
                <a:latin typeface="+mn-lt"/>
              </a:rPr>
              <a:t>Yugansk</a:t>
            </a:r>
            <a:r>
              <a:rPr lang="en-US" sz="2400" dirty="0">
                <a:solidFill>
                  <a:schemeClr val="bg1"/>
                </a:solidFill>
                <a:latin typeface="+mn-lt"/>
              </a:rPr>
              <a:t> assets," said Moscow-based US lawyer Jamie Firestone, who is not connected to the case. </a:t>
            </a:r>
            <a:r>
              <a:rPr lang="en-US" sz="2400" dirty="0" err="1">
                <a:solidFill>
                  <a:schemeClr val="bg1"/>
                </a:solidFill>
                <a:latin typeface="+mn-lt"/>
              </a:rPr>
              <a:t>Menatep</a:t>
            </a:r>
            <a:r>
              <a:rPr lang="en-US" sz="2400" dirty="0">
                <a:solidFill>
                  <a:schemeClr val="bg1"/>
                </a:solidFill>
                <a:latin typeface="+mn-lt"/>
              </a:rPr>
              <a:t> Group's managing director Tim Osborne told the Reuters news agency: "If they default, we will fight them where the rule of law exists under the international arbitration clauses of the credit."</a:t>
            </a:r>
            <a:r>
              <a:rPr lang="en-US" sz="2400" dirty="0" err="1">
                <a:solidFill>
                  <a:schemeClr val="bg1"/>
                </a:solidFill>
                <a:latin typeface="+mn-lt"/>
              </a:rPr>
              <a:t>Rosneft</a:t>
            </a:r>
            <a:r>
              <a:rPr lang="en-US" sz="2400" dirty="0">
                <a:solidFill>
                  <a:schemeClr val="bg1"/>
                </a:solidFill>
                <a:latin typeface="+mn-lt"/>
              </a:rPr>
              <a:t> officials were unavailable for comment. But the company has said it intends to take action against </a:t>
            </a:r>
            <a:r>
              <a:rPr lang="en-US" sz="2400" dirty="0" err="1">
                <a:solidFill>
                  <a:schemeClr val="bg1"/>
                </a:solidFill>
                <a:latin typeface="+mn-lt"/>
              </a:rPr>
              <a:t>Menatep</a:t>
            </a:r>
            <a:r>
              <a:rPr lang="en-US" sz="2400" dirty="0">
                <a:solidFill>
                  <a:schemeClr val="bg1"/>
                </a:solidFill>
                <a:latin typeface="+mn-lt"/>
              </a:rPr>
              <a:t> to recover some of the tax claims and debts owed by </a:t>
            </a:r>
            <a:r>
              <a:rPr lang="en-US" sz="2400" dirty="0" err="1">
                <a:solidFill>
                  <a:schemeClr val="bg1"/>
                </a:solidFill>
                <a:latin typeface="+mn-lt"/>
              </a:rPr>
              <a:t>Yugansk</a:t>
            </a:r>
            <a:r>
              <a:rPr lang="en-US" sz="2400" dirty="0">
                <a:solidFill>
                  <a:schemeClr val="bg1"/>
                </a:solidFill>
                <a:latin typeface="+mn-lt"/>
              </a:rPr>
              <a:t>. Yukos had filed for bankruptcy protection in a US court in an attempt to prevent the forced sale of its main production arm. The sale went ahead in December and </a:t>
            </a:r>
            <a:r>
              <a:rPr lang="en-US" sz="2400" dirty="0" err="1">
                <a:solidFill>
                  <a:schemeClr val="bg1"/>
                </a:solidFill>
                <a:latin typeface="+mn-lt"/>
              </a:rPr>
              <a:t>Yugansk</a:t>
            </a:r>
            <a:r>
              <a:rPr lang="en-US" sz="2400" dirty="0">
                <a:solidFill>
                  <a:schemeClr val="bg1"/>
                </a:solidFill>
                <a:latin typeface="+mn-lt"/>
              </a:rPr>
              <a:t> was sold to a little-known shell company which in turn was bought by </a:t>
            </a:r>
            <a:r>
              <a:rPr lang="en-US" sz="2400" dirty="0" err="1">
                <a:solidFill>
                  <a:schemeClr val="bg1"/>
                </a:solidFill>
                <a:latin typeface="+mn-lt"/>
              </a:rPr>
              <a:t>Rosneft</a:t>
            </a:r>
            <a:r>
              <a:rPr lang="en-US" sz="2400" dirty="0">
                <a:solidFill>
                  <a:schemeClr val="bg1"/>
                </a:solidFill>
                <a:latin typeface="+mn-lt"/>
              </a:rPr>
              <a:t>. Yukos claims its downfall was punishment for the political ambitions of its founder Mikhail Khodorkovsky and has vowed to sue any participant in the sale.</a:t>
            </a:r>
            <a:endParaRPr lang="en-US" sz="2400" dirty="0">
              <a:solidFill>
                <a:schemeClr val="bg1"/>
              </a:solidFill>
              <a:latin typeface="+mn-lt"/>
            </a:endParaRPr>
          </a:p>
        </p:txBody>
      </p:sp>
    </p:spTree>
    <p:extLst>
      <p:ext uri="{BB962C8B-B14F-4D97-AF65-F5344CB8AC3E}">
        <p14:creationId xmlns:p14="http://schemas.microsoft.com/office/powerpoint/2010/main" val="37244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49" y="1709738"/>
            <a:ext cx="11140751" cy="2852737"/>
          </a:xfrm>
        </p:spPr>
        <p:txBody>
          <a:bodyPr/>
          <a:lstStyle/>
          <a:p>
            <a:r>
              <a:rPr lang="en-US" dirty="0" smtClean="0">
                <a:solidFill>
                  <a:schemeClr val="bg1"/>
                </a:solidFill>
                <a:latin typeface="+mn-lt"/>
              </a:rPr>
              <a:t>WHY </a:t>
            </a:r>
            <a:r>
              <a:rPr lang="en-US" dirty="0" smtClean="0">
                <a:solidFill>
                  <a:srgbClr val="E1CF13"/>
                </a:solidFill>
                <a:latin typeface="+mn-lt"/>
              </a:rPr>
              <a:t>we</a:t>
            </a:r>
            <a:r>
              <a:rPr lang="en-US" dirty="0" smtClean="0">
                <a:solidFill>
                  <a:srgbClr val="B7BC08"/>
                </a:solidFill>
                <a:latin typeface="+mn-lt"/>
              </a:rPr>
              <a:t> </a:t>
            </a:r>
            <a:r>
              <a:rPr lang="en-US" dirty="0" smtClean="0">
                <a:solidFill>
                  <a:srgbClr val="FFFBDE"/>
                </a:solidFill>
                <a:latin typeface="+mn-lt"/>
              </a:rPr>
              <a:t>recommend</a:t>
            </a:r>
            <a:r>
              <a:rPr lang="en-US" dirty="0" smtClean="0">
                <a:solidFill>
                  <a:srgbClr val="B7BC08"/>
                </a:solidFill>
                <a:latin typeface="+mn-lt"/>
              </a:rPr>
              <a:t> </a:t>
            </a:r>
            <a:r>
              <a:rPr lang="en-US" dirty="0" smtClean="0">
                <a:solidFill>
                  <a:srgbClr val="E1CF13"/>
                </a:solidFill>
                <a:latin typeface="+mn-lt"/>
              </a:rPr>
              <a:t>this dataset?</a:t>
            </a:r>
            <a:endParaRPr lang="en-US" dirty="0">
              <a:solidFill>
                <a:srgbClr val="E1CF13"/>
              </a:solidFill>
              <a:latin typeface="+mn-lt"/>
            </a:endParaRPr>
          </a:p>
        </p:txBody>
      </p:sp>
      <p:sp>
        <p:nvSpPr>
          <p:cNvPr id="9" name="文字方塊 8"/>
          <p:cNvSpPr txBox="1"/>
          <p:nvPr/>
        </p:nvSpPr>
        <p:spPr>
          <a:xfrm>
            <a:off x="10558178" y="5956419"/>
            <a:ext cx="629226" cy="523220"/>
          </a:xfrm>
          <a:prstGeom prst="rect">
            <a:avLst/>
          </a:prstGeom>
          <a:noFill/>
        </p:spPr>
        <p:txBody>
          <a:bodyPr wrap="square" rtlCol="0">
            <a:spAutoFit/>
          </a:bodyPr>
          <a:lstStyle/>
          <a:p>
            <a:pPr algn="ctr"/>
            <a:r>
              <a:rPr lang="en-US" altLang="zh-TW" sz="2800" dirty="0" smtClean="0">
                <a:solidFill>
                  <a:srgbClr val="D9D7C1"/>
                </a:solidFill>
              </a:rPr>
              <a:t>15</a:t>
            </a:r>
            <a:endParaRPr lang="zh-TW" altLang="en-US" sz="2800" dirty="0">
              <a:solidFill>
                <a:srgbClr val="D9D7C1"/>
              </a:solidFill>
            </a:endParaRPr>
          </a:p>
        </p:txBody>
      </p:sp>
    </p:spTree>
    <p:extLst>
      <p:ext uri="{BB962C8B-B14F-4D97-AF65-F5344CB8AC3E}">
        <p14:creationId xmlns:p14="http://schemas.microsoft.com/office/powerpoint/2010/main" val="23729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057" y="597349"/>
            <a:ext cx="2148650" cy="2148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932" y="597159"/>
            <a:ext cx="2148840" cy="2148840"/>
          </a:xfrm>
          <a:prstGeom prst="rect">
            <a:avLst/>
          </a:prstGeom>
        </p:spPr>
      </p:pic>
      <p:cxnSp>
        <p:nvCxnSpPr>
          <p:cNvPr id="6" name="Straight Connector 5"/>
          <p:cNvCxnSpPr/>
          <p:nvPr/>
        </p:nvCxnSpPr>
        <p:spPr>
          <a:xfrm>
            <a:off x="6062436" y="597159"/>
            <a:ext cx="37323" cy="5822302"/>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7486" y="3347454"/>
            <a:ext cx="4509453" cy="1631216"/>
          </a:xfrm>
          <a:prstGeom prst="rect">
            <a:avLst/>
          </a:prstGeom>
          <a:noFill/>
        </p:spPr>
        <p:txBody>
          <a:bodyPr wrap="square" rtlCol="0">
            <a:spAutoFit/>
          </a:bodyPr>
          <a:lstStyle/>
          <a:p>
            <a:pPr algn="just"/>
            <a:r>
              <a:rPr lang="en-US" sz="2000" dirty="0" err="1" smtClean="0">
                <a:solidFill>
                  <a:schemeClr val="bg1"/>
                </a:solidFill>
              </a:rPr>
              <a:t>Hiiii</a:t>
            </a:r>
            <a:r>
              <a:rPr lang="en-US" sz="2000" dirty="0" smtClean="0">
                <a:solidFill>
                  <a:schemeClr val="bg1"/>
                </a:solidFill>
              </a:rPr>
              <a:t> </a:t>
            </a:r>
            <a:r>
              <a:rPr lang="en-US" sz="2000" dirty="0">
                <a:solidFill>
                  <a:schemeClr val="bg1"/>
                </a:solidFill>
              </a:rPr>
              <a:t>everyone! My dream is to have passionate sex with Katy Perry. </a:t>
            </a:r>
            <a:r>
              <a:rPr lang="en-US" sz="2000" dirty="0" smtClean="0">
                <a:solidFill>
                  <a:schemeClr val="bg1"/>
                </a:solidFill>
              </a:rPr>
              <a:t>Sex </a:t>
            </a:r>
            <a:r>
              <a:rPr lang="en-US" sz="2000" dirty="0">
                <a:solidFill>
                  <a:schemeClr val="bg1"/>
                </a:solidFill>
              </a:rPr>
              <a:t>is a giant part of my life and it pushes me to be a better person! </a:t>
            </a:r>
            <a:r>
              <a:rPr lang="en-US" sz="2000" dirty="0" smtClean="0">
                <a:solidFill>
                  <a:schemeClr val="bg1"/>
                </a:solidFill>
              </a:rPr>
              <a:t>If </a:t>
            </a:r>
            <a:r>
              <a:rPr lang="en-US" sz="2000" dirty="0">
                <a:solidFill>
                  <a:schemeClr val="bg1"/>
                </a:solidFill>
              </a:rPr>
              <a:t>you love my ambition </a:t>
            </a:r>
            <a:r>
              <a:rPr lang="en-US" sz="2000" dirty="0" smtClean="0">
                <a:solidFill>
                  <a:schemeClr val="bg1"/>
                </a:solidFill>
              </a:rPr>
              <a:t>please SUBSCRIBEEE!??? &lt;3</a:t>
            </a:r>
            <a:endParaRPr lang="en-US" sz="2000" dirty="0">
              <a:solidFill>
                <a:schemeClr val="bg1"/>
              </a:solidFill>
            </a:endParaRPr>
          </a:p>
        </p:txBody>
      </p:sp>
      <p:sp>
        <p:nvSpPr>
          <p:cNvPr id="11" name="TextBox 10"/>
          <p:cNvSpPr txBox="1"/>
          <p:nvPr/>
        </p:nvSpPr>
        <p:spPr>
          <a:xfrm>
            <a:off x="7252622" y="5329136"/>
            <a:ext cx="4457296" cy="1015663"/>
          </a:xfrm>
          <a:prstGeom prst="rect">
            <a:avLst/>
          </a:prstGeom>
          <a:noFill/>
        </p:spPr>
        <p:txBody>
          <a:bodyPr wrap="square" rtlCol="0">
            <a:spAutoFit/>
          </a:bodyPr>
          <a:lstStyle/>
          <a:p>
            <a:pPr algn="just"/>
            <a:r>
              <a:rPr lang="en-US" sz="2000" dirty="0">
                <a:solidFill>
                  <a:schemeClr val="bg1"/>
                </a:solidFill>
              </a:rPr>
              <a:t>Ill call u 2mrw at </a:t>
            </a:r>
            <a:r>
              <a:rPr lang="en-US" sz="2000" dirty="0" err="1">
                <a:solidFill>
                  <a:schemeClr val="bg1"/>
                </a:solidFill>
              </a:rPr>
              <a:t>ninish</a:t>
            </a:r>
            <a:r>
              <a:rPr lang="en-US" sz="2000" dirty="0">
                <a:solidFill>
                  <a:schemeClr val="bg1"/>
                </a:solidFill>
              </a:rPr>
              <a:t>, with my address that icky American </a:t>
            </a:r>
            <a:r>
              <a:rPr lang="en-US" sz="2000" dirty="0" err="1">
                <a:solidFill>
                  <a:schemeClr val="bg1"/>
                </a:solidFill>
              </a:rPr>
              <a:t>freek</a:t>
            </a:r>
            <a:r>
              <a:rPr lang="en-US" sz="2000" dirty="0">
                <a:solidFill>
                  <a:schemeClr val="bg1"/>
                </a:solidFill>
              </a:rPr>
              <a:t> wont stop </a:t>
            </a:r>
            <a:r>
              <a:rPr lang="en-US" sz="2000" dirty="0" err="1">
                <a:solidFill>
                  <a:schemeClr val="bg1"/>
                </a:solidFill>
              </a:rPr>
              <a:t>callin</a:t>
            </a:r>
            <a:r>
              <a:rPr lang="en-US" sz="2000" dirty="0">
                <a:solidFill>
                  <a:schemeClr val="bg1"/>
                </a:solidFill>
              </a:rPr>
              <a:t> me 2 bad Jen k eh?</a:t>
            </a:r>
          </a:p>
        </p:txBody>
      </p:sp>
      <p:sp>
        <p:nvSpPr>
          <p:cNvPr id="12" name="TextBox 11"/>
          <p:cNvSpPr txBox="1"/>
          <p:nvPr/>
        </p:nvSpPr>
        <p:spPr>
          <a:xfrm>
            <a:off x="7252622" y="3365691"/>
            <a:ext cx="4457296" cy="1323439"/>
          </a:xfrm>
          <a:prstGeom prst="rect">
            <a:avLst/>
          </a:prstGeom>
          <a:noFill/>
        </p:spPr>
        <p:txBody>
          <a:bodyPr wrap="square" rtlCol="0">
            <a:spAutoFit/>
          </a:bodyPr>
          <a:lstStyle/>
          <a:p>
            <a:pPr algn="just"/>
            <a:r>
              <a:rPr lang="en-US" sz="2000" dirty="0">
                <a:solidFill>
                  <a:schemeClr val="bg1"/>
                </a:solidFill>
              </a:rPr>
              <a:t>YOU HAVE WON! As a valued Vodafone customer our computer has picked YOU to win a ?50 prize. To collect is easy. Just call 09061743386</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385" y="2433054"/>
            <a:ext cx="914400" cy="9144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5385" y="4871936"/>
            <a:ext cx="914400" cy="9144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086" y="2433054"/>
            <a:ext cx="914400" cy="91440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086" y="4871936"/>
            <a:ext cx="914400" cy="914400"/>
          </a:xfrm>
          <a:prstGeom prst="rect">
            <a:avLst/>
          </a:prstGeom>
        </p:spPr>
      </p:pic>
      <p:sp>
        <p:nvSpPr>
          <p:cNvPr id="18" name="Rectangle 17"/>
          <p:cNvSpPr/>
          <p:nvPr/>
        </p:nvSpPr>
        <p:spPr>
          <a:xfrm>
            <a:off x="1065652" y="5467635"/>
            <a:ext cx="4773551" cy="400110"/>
          </a:xfrm>
          <a:prstGeom prst="rect">
            <a:avLst/>
          </a:prstGeom>
        </p:spPr>
        <p:txBody>
          <a:bodyPr wrap="none">
            <a:spAutoFit/>
          </a:bodyPr>
          <a:lstStyle/>
          <a:p>
            <a:r>
              <a:rPr lang="en-US" sz="2000" dirty="0">
                <a:solidFill>
                  <a:schemeClr val="bg1"/>
                </a:solidFill>
                <a:latin typeface="Calibri" panose="020F0502020204030204" pitchFamily="34" charset="0"/>
              </a:rPr>
              <a:t>THIS IS SHIT AND SOOOOO AUTOTUNED???</a:t>
            </a:r>
            <a:r>
              <a:rPr lang="en-US" sz="2000" dirty="0">
                <a:solidFill>
                  <a:schemeClr val="bg1"/>
                </a:solidFill>
              </a:rPr>
              <a:t> </a:t>
            </a:r>
          </a:p>
        </p:txBody>
      </p:sp>
    </p:spTree>
    <p:extLst>
      <p:ext uri="{BB962C8B-B14F-4D97-AF65-F5344CB8AC3E}">
        <p14:creationId xmlns:p14="http://schemas.microsoft.com/office/powerpoint/2010/main" val="4128137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3991" y="914400"/>
            <a:ext cx="7781730" cy="2123658"/>
          </a:xfrm>
          <a:prstGeom prst="rect">
            <a:avLst/>
          </a:prstGeom>
          <a:noFill/>
        </p:spPr>
        <p:txBody>
          <a:bodyPr wrap="square" rtlCol="0">
            <a:spAutoFit/>
          </a:bodyPr>
          <a:lstStyle/>
          <a:p>
            <a:pPr algn="ctr"/>
            <a:r>
              <a:rPr lang="en-US" sz="4400" dirty="0" smtClean="0">
                <a:solidFill>
                  <a:schemeClr val="bg1"/>
                </a:solidFill>
              </a:rPr>
              <a:t>YouTube </a:t>
            </a:r>
            <a:r>
              <a:rPr lang="en-US" altLang="zh-CN" sz="4400" dirty="0" smtClean="0">
                <a:solidFill>
                  <a:schemeClr val="bg1"/>
                </a:solidFill>
              </a:rPr>
              <a:t>&amp; SMS</a:t>
            </a:r>
            <a:r>
              <a:rPr lang="en-US" sz="4400" dirty="0" smtClean="0">
                <a:solidFill>
                  <a:schemeClr val="bg1"/>
                </a:solidFill>
              </a:rPr>
              <a:t> </a:t>
            </a:r>
          </a:p>
          <a:p>
            <a:pPr algn="ctr"/>
            <a:r>
              <a:rPr lang="en-US" sz="4400" dirty="0" smtClean="0">
                <a:solidFill>
                  <a:schemeClr val="bg1"/>
                </a:solidFill>
              </a:rPr>
              <a:t>vs </a:t>
            </a:r>
          </a:p>
          <a:p>
            <a:pPr algn="ctr"/>
            <a:r>
              <a:rPr lang="en-US" sz="4400" dirty="0" smtClean="0">
                <a:solidFill>
                  <a:schemeClr val="bg1"/>
                </a:solidFill>
              </a:rPr>
              <a:t>BBC News</a:t>
            </a:r>
            <a:endParaRPr lang="en-US" sz="4400" dirty="0">
              <a:solidFill>
                <a:schemeClr val="bg1"/>
              </a:solidFill>
            </a:endParaRPr>
          </a:p>
        </p:txBody>
      </p:sp>
      <p:sp>
        <p:nvSpPr>
          <p:cNvPr id="3" name="Down Arrow 2"/>
          <p:cNvSpPr/>
          <p:nvPr/>
        </p:nvSpPr>
        <p:spPr>
          <a:xfrm>
            <a:off x="5836297" y="3489091"/>
            <a:ext cx="737116" cy="1099895"/>
          </a:xfrm>
          <a:prstGeom prst="downArrow">
            <a:avLst/>
          </a:prstGeom>
          <a:solidFill>
            <a:srgbClr val="B7BC08"/>
          </a:solidFill>
          <a:ln>
            <a:solidFill>
              <a:srgbClr val="B7BC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24537" y="5040019"/>
            <a:ext cx="6960637" cy="769441"/>
          </a:xfrm>
          <a:prstGeom prst="rect">
            <a:avLst/>
          </a:prstGeom>
          <a:noFill/>
        </p:spPr>
        <p:txBody>
          <a:bodyPr wrap="square" rtlCol="0">
            <a:spAutoFit/>
          </a:bodyPr>
          <a:lstStyle/>
          <a:p>
            <a:pPr algn="ctr"/>
            <a:r>
              <a:rPr lang="en-US" sz="4400" dirty="0" smtClean="0">
                <a:solidFill>
                  <a:schemeClr val="bg1"/>
                </a:solidFill>
              </a:rPr>
              <a:t>Efficiency of data processing</a:t>
            </a:r>
            <a:endParaRPr lang="en-US" sz="4400" dirty="0">
              <a:solidFill>
                <a:schemeClr val="bg1"/>
              </a:solidFill>
            </a:endParaRPr>
          </a:p>
        </p:txBody>
      </p:sp>
      <p:sp>
        <p:nvSpPr>
          <p:cNvPr id="7" name="TextBox 6"/>
          <p:cNvSpPr txBox="1"/>
          <p:nvPr/>
        </p:nvSpPr>
        <p:spPr>
          <a:xfrm>
            <a:off x="970385" y="3367285"/>
            <a:ext cx="4313074" cy="1077218"/>
          </a:xfrm>
          <a:prstGeom prst="rect">
            <a:avLst/>
          </a:prstGeom>
          <a:noFill/>
        </p:spPr>
        <p:txBody>
          <a:bodyPr wrap="square" rtlCol="0">
            <a:spAutoFit/>
          </a:bodyPr>
          <a:lstStyle/>
          <a:p>
            <a:pPr algn="ctr"/>
            <a:r>
              <a:rPr lang="en-US" sz="3600" dirty="0" smtClean="0">
                <a:solidFill>
                  <a:srgbClr val="E1CF13"/>
                </a:solidFill>
              </a:rPr>
              <a:t>Vectorization</a:t>
            </a:r>
          </a:p>
          <a:p>
            <a:pPr algn="ctr"/>
            <a:r>
              <a:rPr lang="en-US" sz="2800" dirty="0" smtClean="0">
                <a:solidFill>
                  <a:srgbClr val="E1CF13"/>
                </a:solidFill>
              </a:rPr>
              <a:t>Stem words &amp; Stop words</a:t>
            </a:r>
            <a:endParaRPr lang="en-US" sz="2800" dirty="0">
              <a:solidFill>
                <a:srgbClr val="E1CF13"/>
              </a:solidFill>
            </a:endParaRPr>
          </a:p>
        </p:txBody>
      </p:sp>
      <p:sp>
        <p:nvSpPr>
          <p:cNvPr id="8" name="TextBox 7"/>
          <p:cNvSpPr txBox="1"/>
          <p:nvPr/>
        </p:nvSpPr>
        <p:spPr>
          <a:xfrm>
            <a:off x="7259216" y="3582729"/>
            <a:ext cx="3228391" cy="646331"/>
          </a:xfrm>
          <a:prstGeom prst="rect">
            <a:avLst/>
          </a:prstGeom>
          <a:noFill/>
        </p:spPr>
        <p:txBody>
          <a:bodyPr wrap="square" rtlCol="0">
            <a:spAutoFit/>
          </a:bodyPr>
          <a:lstStyle/>
          <a:p>
            <a:pPr algn="ctr"/>
            <a:r>
              <a:rPr lang="en-US" sz="3600" dirty="0" smtClean="0">
                <a:solidFill>
                  <a:srgbClr val="E1CF13"/>
                </a:solidFill>
              </a:rPr>
              <a:t>N-gram model</a:t>
            </a:r>
            <a:endParaRPr lang="en-US" sz="3600" dirty="0">
              <a:solidFill>
                <a:srgbClr val="E1CF13"/>
              </a:solidFill>
            </a:endParaRPr>
          </a:p>
        </p:txBody>
      </p:sp>
    </p:spTree>
    <p:extLst>
      <p:ext uri="{BB962C8B-B14F-4D97-AF65-F5344CB8AC3E}">
        <p14:creationId xmlns:p14="http://schemas.microsoft.com/office/powerpoint/2010/main" val="177530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838200" y="677042"/>
            <a:ext cx="10515600" cy="701731"/>
          </a:xfrm>
          <a:prstGeom prst="rect">
            <a:avLst/>
          </a:prstGeom>
          <a:noFill/>
        </p:spPr>
        <p:txBody>
          <a:bodyPr wrap="square" rtlCol="0">
            <a:spAutoFit/>
          </a:bodyPr>
          <a:lstStyle/>
          <a:p>
            <a:r>
              <a:rPr lang="en-US" dirty="0" smtClean="0">
                <a:solidFill>
                  <a:schemeClr val="bg1"/>
                </a:solidFill>
              </a:rPr>
              <a:t>Vectorization Results (YouTube)</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85" y="2255851"/>
            <a:ext cx="6859699" cy="39583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255850"/>
            <a:ext cx="3467100" cy="3958337"/>
          </a:xfrm>
          <a:prstGeom prst="rect">
            <a:avLst/>
          </a:prstGeom>
        </p:spPr>
      </p:pic>
      <p:sp>
        <p:nvSpPr>
          <p:cNvPr id="7" name="Rectangle 6"/>
          <p:cNvSpPr/>
          <p:nvPr/>
        </p:nvSpPr>
        <p:spPr>
          <a:xfrm>
            <a:off x="838200" y="1378773"/>
            <a:ext cx="7103256" cy="830997"/>
          </a:xfrm>
          <a:prstGeom prst="rect">
            <a:avLst/>
          </a:prstGeom>
        </p:spPr>
        <p:txBody>
          <a:bodyPr wrap="square">
            <a:spAutoFit/>
          </a:bodyPr>
          <a:lstStyle/>
          <a:p>
            <a:r>
              <a:rPr lang="en-US" sz="2400" dirty="0" err="1" smtClean="0">
                <a:solidFill>
                  <a:schemeClr val="bg1"/>
                </a:solidFill>
                <a:latin typeface="Helvetica" panose="020B0604020202020204" pitchFamily="34" charset="0"/>
              </a:rPr>
              <a:t>countVectorizer.get_feature_names</a:t>
            </a:r>
            <a:r>
              <a:rPr lang="en-US" sz="2400" dirty="0" smtClean="0">
                <a:solidFill>
                  <a:schemeClr val="bg1"/>
                </a:solidFill>
                <a:latin typeface="Helvetica" panose="020B0604020202020204" pitchFamily="34" charset="0"/>
              </a:rPr>
              <a:t>()</a:t>
            </a:r>
          </a:p>
          <a:p>
            <a:r>
              <a:rPr lang="en-US" sz="2400" dirty="0" err="1" smtClean="0">
                <a:solidFill>
                  <a:schemeClr val="bg1"/>
                </a:solidFill>
                <a:latin typeface="Helvetica" panose="020B0604020202020204" pitchFamily="34" charset="0"/>
              </a:rPr>
              <a:t>countVectorizer.fit</a:t>
            </a:r>
            <a:endParaRPr lang="en-US" sz="2400" dirty="0" smtClean="0">
              <a:solidFill>
                <a:schemeClr val="bg1"/>
              </a:solidFill>
              <a:latin typeface="Helvetica" panose="020B0604020202020204" pitchFamily="34" charset="0"/>
            </a:endParaRPr>
          </a:p>
        </p:txBody>
      </p:sp>
    </p:spTree>
    <p:extLst>
      <p:ext uri="{BB962C8B-B14F-4D97-AF65-F5344CB8AC3E}">
        <p14:creationId xmlns:p14="http://schemas.microsoft.com/office/powerpoint/2010/main" val="131870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58" y="255053"/>
            <a:ext cx="3097762" cy="6334677"/>
          </a:xfrm>
          <a:prstGeom prst="rect">
            <a:avLst/>
          </a:prstGeom>
        </p:spPr>
      </p:pic>
      <p:sp>
        <p:nvSpPr>
          <p:cNvPr id="3" name="TextBox 2"/>
          <p:cNvSpPr txBox="1"/>
          <p:nvPr/>
        </p:nvSpPr>
        <p:spPr>
          <a:xfrm>
            <a:off x="410546" y="2699117"/>
            <a:ext cx="4963885" cy="1446550"/>
          </a:xfrm>
          <a:prstGeom prst="rect">
            <a:avLst/>
          </a:prstGeom>
          <a:noFill/>
        </p:spPr>
        <p:txBody>
          <a:bodyPr wrap="square" rtlCol="0">
            <a:spAutoFit/>
          </a:bodyPr>
          <a:lstStyle/>
          <a:p>
            <a:r>
              <a:rPr lang="en-US" sz="4400" dirty="0" smtClean="0">
                <a:solidFill>
                  <a:schemeClr val="bg1"/>
                </a:solidFill>
              </a:rPr>
              <a:t>Vectorization Results (BBC)</a:t>
            </a:r>
            <a:endParaRPr lang="en-US" sz="44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125" y="255052"/>
            <a:ext cx="2675442" cy="6334678"/>
          </a:xfrm>
          <a:prstGeom prst="rect">
            <a:avLst/>
          </a:prstGeom>
        </p:spPr>
      </p:pic>
    </p:spTree>
    <p:extLst>
      <p:ext uri="{BB962C8B-B14F-4D97-AF65-F5344CB8AC3E}">
        <p14:creationId xmlns:p14="http://schemas.microsoft.com/office/powerpoint/2010/main" val="2336753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595</Words>
  <Application>Microsoft Office PowerPoint</Application>
  <PresentationFormat>Widescreen</PresentationFormat>
  <Paragraphs>51</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等线 Light</vt:lpstr>
      <vt:lpstr>新細明體</vt:lpstr>
      <vt:lpstr>Arial</vt:lpstr>
      <vt:lpstr>Calibri</vt:lpstr>
      <vt:lpstr>Calibri Light</vt:lpstr>
      <vt:lpstr>Helvetica</vt:lpstr>
      <vt:lpstr>Office 佈景主題</vt:lpstr>
      <vt:lpstr>PowerPoint Presentation</vt:lpstr>
      <vt:lpstr>Find a "standardized" text classification dataset</vt:lpstr>
      <vt:lpstr>2225</vt:lpstr>
      <vt:lpstr>Yukos unit buyer faces loan claim. The owners of embattled Russian oil giant Yukos are to ask the buyer of its former production unit to pay back a $900m (£479m) loan. State-owned Rosneft bought the Yugansk unit for $9.3bn in a sale forced by Russia to part settle a $27.5bn tax claim against Yukos. Yukos' owner Menatep Group says it will ask Rosneft to repay a loan that Yugansk had secured on its assets. Rosneft already faces a similar $540m repayment demand from foreign banks. Legal experts said Rosneft's purchase of Yugansk would include such obligations. "The pledged assets are with Rosneft, so it will have to pay real money to the creditors to avoid seizure of Yugansk assets," said Moscow-based US lawyer Jamie Firestone, who is not connected to the case. Menatep Group's managing director Tim Osborne told the Reuters news agency: "If they default, we will fight them where the rule of law exists under the international arbitration clauses of the credit."Rosneft officials were unavailable for comment. But the company has said it intends to take action against Menatep to recover some of the tax claims and debts owed by Yugansk. Yukos had filed for bankruptcy protection in a US court in an attempt to prevent the forced sale of its main production arm. The sale went ahead in December and Yugansk was sold to a little-known shell company which in turn was bought by Rosneft. Yukos claims its downfall was punishment for the political ambitions of its founder Mikhail Khodorkovsky and has vowed to sue any participant in the sale.</vt:lpstr>
      <vt:lpstr>WHY we recommend this dataset?</vt:lpstr>
      <vt:lpstr>PowerPoint Presentation</vt:lpstr>
      <vt:lpstr>PowerPoint Presentation</vt:lpstr>
      <vt:lpstr>Vectorization Results (YouTube)</vt:lpstr>
      <vt:lpstr>PowerPoint Presentation</vt:lpstr>
      <vt:lpstr>N-gram model</vt:lpstr>
      <vt:lpstr>Feature and Statistics</vt:lpstr>
      <vt:lpstr>Naïve bayes</vt:lpstr>
      <vt:lpstr>Reference</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Air Quality  Sensing and Purifying Rover (IAQSPR)</dc:title>
  <dc:creator>Ruby Wu</dc:creator>
  <cp:lastModifiedBy>Joshua Fan</cp:lastModifiedBy>
  <cp:revision>181</cp:revision>
  <dcterms:created xsi:type="dcterms:W3CDTF">2018-09-08T07:51:07Z</dcterms:created>
  <dcterms:modified xsi:type="dcterms:W3CDTF">2018-10-27T10:48:35Z</dcterms:modified>
</cp:coreProperties>
</file>