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7E3"/>
    <a:srgbClr val="C990C0"/>
    <a:srgbClr val="F2F2F2"/>
    <a:srgbClr val="FFE081"/>
    <a:srgbClr val="F797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660"/>
  </p:normalViewPr>
  <p:slideViewPr>
    <p:cSldViewPr snapToGrid="0">
      <p:cViewPr>
        <p:scale>
          <a:sx n="80" d="100"/>
          <a:sy n="80" d="100"/>
        </p:scale>
        <p:origin x="9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639A0-E699-402A-9BB6-92142922CB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E0922B-D929-43CC-A352-CBF172AB2DF6}">
      <dgm:prSet phldrT="[Text]"/>
      <dgm:spPr/>
      <dgm:t>
        <a:bodyPr/>
        <a:lstStyle/>
        <a:p>
          <a:r>
            <a:rPr lang="en-US" dirty="0"/>
            <a:t>Graph Algorithms</a:t>
          </a:r>
        </a:p>
      </dgm:t>
    </dgm:pt>
    <dgm:pt modelId="{84F12CFA-4A11-4A0D-A351-1BDCB67FC6D9}" type="parTrans" cxnId="{C8F31F17-ABCA-437B-8486-25D55A5FFA5F}">
      <dgm:prSet/>
      <dgm:spPr/>
      <dgm:t>
        <a:bodyPr/>
        <a:lstStyle/>
        <a:p>
          <a:endParaRPr lang="en-US"/>
        </a:p>
      </dgm:t>
    </dgm:pt>
    <dgm:pt modelId="{FE541703-E5B1-4389-A244-A9D8C1E37D48}" type="sibTrans" cxnId="{C8F31F17-ABCA-437B-8486-25D55A5FFA5F}">
      <dgm:prSet/>
      <dgm:spPr/>
      <dgm:t>
        <a:bodyPr/>
        <a:lstStyle/>
        <a:p>
          <a:endParaRPr lang="en-US"/>
        </a:p>
      </dgm:t>
    </dgm:pt>
    <dgm:pt modelId="{E44F1FA7-2438-43FD-81A5-01F3F49C83D0}">
      <dgm:prSet phldrT="[Text]"/>
      <dgm:spPr/>
      <dgm:t>
        <a:bodyPr/>
        <a:lstStyle/>
        <a:p>
          <a:r>
            <a:rPr lang="en-US" dirty="0"/>
            <a:t>Centrality</a:t>
          </a:r>
        </a:p>
      </dgm:t>
    </dgm:pt>
    <dgm:pt modelId="{934885D5-E1AC-479B-BEA9-ADB5A36D0F99}" type="parTrans" cxnId="{F08718BE-D072-4206-85AE-477831D40A3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A4590BA-494B-4551-A4D9-798EBF3A6545}" type="sibTrans" cxnId="{F08718BE-D072-4206-85AE-477831D40A34}">
      <dgm:prSet/>
      <dgm:spPr/>
      <dgm:t>
        <a:bodyPr/>
        <a:lstStyle/>
        <a:p>
          <a:endParaRPr lang="en-US"/>
        </a:p>
      </dgm:t>
    </dgm:pt>
    <dgm:pt modelId="{CEA6BF82-909B-4841-8CF6-DDD235FBF8F2}">
      <dgm:prSet phldrT="[Text]"/>
      <dgm:spPr/>
      <dgm:t>
        <a:bodyPr/>
        <a:lstStyle/>
        <a:p>
          <a:r>
            <a:rPr lang="en-US" dirty="0"/>
            <a:t>PageRank</a:t>
          </a:r>
        </a:p>
      </dgm:t>
    </dgm:pt>
    <dgm:pt modelId="{08F94E2C-87B0-4B2D-984D-DA13164947A7}" type="parTrans" cxnId="{8F26E780-B9EA-40DE-BC8D-2AE366E50B1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B169FA55-312A-4866-BB02-066EAF39BF6E}" type="sibTrans" cxnId="{8F26E780-B9EA-40DE-BC8D-2AE366E50B1E}">
      <dgm:prSet/>
      <dgm:spPr/>
      <dgm:t>
        <a:bodyPr/>
        <a:lstStyle/>
        <a:p>
          <a:endParaRPr lang="en-US"/>
        </a:p>
      </dgm:t>
    </dgm:pt>
    <dgm:pt modelId="{8A4B9897-3979-427F-864C-D86E042CD7FA}">
      <dgm:prSet phldrT="[Text]"/>
      <dgm:spPr/>
      <dgm:t>
        <a:bodyPr/>
        <a:lstStyle/>
        <a:p>
          <a:r>
            <a:rPr lang="en-US" dirty="0"/>
            <a:t>Betweenness</a:t>
          </a:r>
        </a:p>
      </dgm:t>
    </dgm:pt>
    <dgm:pt modelId="{47847C8C-86A5-47A4-AEFF-8552099B0E39}" type="parTrans" cxnId="{D631FAC7-A5E2-4E76-94BF-EB1FB03AAD5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8FAD36AE-4006-4125-949B-914FA316CF92}" type="sibTrans" cxnId="{D631FAC7-A5E2-4E76-94BF-EB1FB03AAD52}">
      <dgm:prSet/>
      <dgm:spPr/>
      <dgm:t>
        <a:bodyPr/>
        <a:lstStyle/>
        <a:p>
          <a:endParaRPr lang="en-US"/>
        </a:p>
      </dgm:t>
    </dgm:pt>
    <dgm:pt modelId="{AB4C626E-42BA-4E08-B02E-33C10409014C}">
      <dgm:prSet phldrT="[Text]"/>
      <dgm:spPr/>
      <dgm:t>
        <a:bodyPr/>
        <a:lstStyle/>
        <a:p>
          <a:r>
            <a:rPr lang="en-US" dirty="0"/>
            <a:t>Community Detection</a:t>
          </a:r>
        </a:p>
      </dgm:t>
    </dgm:pt>
    <dgm:pt modelId="{8E38C98E-9D3C-45D7-9B39-D2E8B6962266}" type="parTrans" cxnId="{342FE661-8214-4625-B58A-B9B613C9F70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F239767-52EC-4591-B99E-A88E0978FA83}" type="sibTrans" cxnId="{342FE661-8214-4625-B58A-B9B613C9F70F}">
      <dgm:prSet/>
      <dgm:spPr/>
      <dgm:t>
        <a:bodyPr/>
        <a:lstStyle/>
        <a:p>
          <a:endParaRPr lang="en-US"/>
        </a:p>
      </dgm:t>
    </dgm:pt>
    <dgm:pt modelId="{8F4DDBC1-C608-4126-A617-E9EFC7F51B8C}">
      <dgm:prSet phldrT="[Text]"/>
      <dgm:spPr/>
      <dgm:t>
        <a:bodyPr/>
        <a:lstStyle/>
        <a:p>
          <a:r>
            <a:rPr lang="en-US" dirty="0"/>
            <a:t>Modularity Optimization</a:t>
          </a:r>
        </a:p>
      </dgm:t>
    </dgm:pt>
    <dgm:pt modelId="{A41AC0FF-C746-480D-A48C-C3198753E2CD}" type="parTrans" cxnId="{9B93D38A-C44E-467F-829D-48F0B702CBC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20518A02-17A1-4529-8A5A-539271CF183F}" type="sibTrans" cxnId="{9B93D38A-C44E-467F-829D-48F0B702CBC2}">
      <dgm:prSet/>
      <dgm:spPr/>
      <dgm:t>
        <a:bodyPr/>
        <a:lstStyle/>
        <a:p>
          <a:endParaRPr lang="en-US"/>
        </a:p>
      </dgm:t>
    </dgm:pt>
    <dgm:pt modelId="{68137AB4-7F80-4B4C-A44D-D544CBFDA953}">
      <dgm:prSet/>
      <dgm:spPr/>
      <dgm:t>
        <a:bodyPr/>
        <a:lstStyle/>
        <a:p>
          <a:r>
            <a:rPr lang="en-US" dirty="0"/>
            <a:t>Degree</a:t>
          </a:r>
        </a:p>
      </dgm:t>
    </dgm:pt>
    <dgm:pt modelId="{04835599-2740-4075-834A-C2BE06A04DA7}" type="parTrans" cxnId="{3386F759-31F8-4293-93ED-7B0A84CE0FB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9E7659A-3EA2-48C9-952B-77AECEEDDB8A}" type="sibTrans" cxnId="{3386F759-31F8-4293-93ED-7B0A84CE0FB0}">
      <dgm:prSet/>
      <dgm:spPr/>
      <dgm:t>
        <a:bodyPr/>
        <a:lstStyle/>
        <a:p>
          <a:endParaRPr lang="en-US"/>
        </a:p>
      </dgm:t>
    </dgm:pt>
    <dgm:pt modelId="{5F4F8697-842C-4E02-80DC-AED49054DB7F}" type="pres">
      <dgm:prSet presAssocID="{35B639A0-E699-402A-9BB6-92142922C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A77B8C-F545-4BE9-BCC3-8849D63CD68B}" type="pres">
      <dgm:prSet presAssocID="{64E0922B-D929-43CC-A352-CBF172AB2DF6}" presName="root1" presStyleCnt="0"/>
      <dgm:spPr/>
    </dgm:pt>
    <dgm:pt modelId="{E7C61298-C0D3-4A86-AB4C-49F3EC7588D1}" type="pres">
      <dgm:prSet presAssocID="{64E0922B-D929-43CC-A352-CBF172AB2DF6}" presName="LevelOneTextNode" presStyleLbl="node0" presStyleIdx="0" presStyleCnt="1">
        <dgm:presLayoutVars>
          <dgm:chPref val="3"/>
        </dgm:presLayoutVars>
      </dgm:prSet>
      <dgm:spPr/>
    </dgm:pt>
    <dgm:pt modelId="{785A3A73-EFE0-47A2-85B3-E03F20164F08}" type="pres">
      <dgm:prSet presAssocID="{64E0922B-D929-43CC-A352-CBF172AB2DF6}" presName="level2hierChild" presStyleCnt="0"/>
      <dgm:spPr/>
    </dgm:pt>
    <dgm:pt modelId="{1448B78A-2D79-40B0-80BA-AE5A3E082622}" type="pres">
      <dgm:prSet presAssocID="{934885D5-E1AC-479B-BEA9-ADB5A36D0F99}" presName="conn2-1" presStyleLbl="parChTrans1D2" presStyleIdx="0" presStyleCnt="2"/>
      <dgm:spPr/>
    </dgm:pt>
    <dgm:pt modelId="{0FC1F181-F291-489B-9C69-ADEC2253E2DE}" type="pres">
      <dgm:prSet presAssocID="{934885D5-E1AC-479B-BEA9-ADB5A36D0F99}" presName="connTx" presStyleLbl="parChTrans1D2" presStyleIdx="0" presStyleCnt="2"/>
      <dgm:spPr/>
    </dgm:pt>
    <dgm:pt modelId="{421EB6FD-4B82-4CDA-ADB9-D821B58C5DB9}" type="pres">
      <dgm:prSet presAssocID="{E44F1FA7-2438-43FD-81A5-01F3F49C83D0}" presName="root2" presStyleCnt="0"/>
      <dgm:spPr/>
    </dgm:pt>
    <dgm:pt modelId="{6FFEF254-B821-4FDB-92BD-BC359D58AE0A}" type="pres">
      <dgm:prSet presAssocID="{E44F1FA7-2438-43FD-81A5-01F3F49C83D0}" presName="LevelTwoTextNode" presStyleLbl="node2" presStyleIdx="0" presStyleCnt="2" custLinFactNeighborX="-22229" custLinFactNeighborY="-1794">
        <dgm:presLayoutVars>
          <dgm:chPref val="3"/>
        </dgm:presLayoutVars>
      </dgm:prSet>
      <dgm:spPr/>
    </dgm:pt>
    <dgm:pt modelId="{F5E9A46D-BBBE-4466-B05C-F1AD08CD9237}" type="pres">
      <dgm:prSet presAssocID="{E44F1FA7-2438-43FD-81A5-01F3F49C83D0}" presName="level3hierChild" presStyleCnt="0"/>
      <dgm:spPr/>
    </dgm:pt>
    <dgm:pt modelId="{B6D1BB25-AD27-4B84-AD27-1179BA4E3CC4}" type="pres">
      <dgm:prSet presAssocID="{08F94E2C-87B0-4B2D-984D-DA13164947A7}" presName="conn2-1" presStyleLbl="parChTrans1D3" presStyleIdx="0" presStyleCnt="4"/>
      <dgm:spPr/>
    </dgm:pt>
    <dgm:pt modelId="{E5DD321A-A271-4843-B1B9-36689D8C4B78}" type="pres">
      <dgm:prSet presAssocID="{08F94E2C-87B0-4B2D-984D-DA13164947A7}" presName="connTx" presStyleLbl="parChTrans1D3" presStyleIdx="0" presStyleCnt="4"/>
      <dgm:spPr/>
    </dgm:pt>
    <dgm:pt modelId="{3D71812D-EB8D-4FCD-A1A5-5BBB27066678}" type="pres">
      <dgm:prSet presAssocID="{CEA6BF82-909B-4841-8CF6-DDD235FBF8F2}" presName="root2" presStyleCnt="0"/>
      <dgm:spPr/>
    </dgm:pt>
    <dgm:pt modelId="{12041AE9-22FF-4735-A9E8-D749CE396C53}" type="pres">
      <dgm:prSet presAssocID="{CEA6BF82-909B-4841-8CF6-DDD235FBF8F2}" presName="LevelTwoTextNode" presStyleLbl="node3" presStyleIdx="0" presStyleCnt="4" custLinFactNeighborX="-16428" custLinFactNeighborY="-29585">
        <dgm:presLayoutVars>
          <dgm:chPref val="3"/>
        </dgm:presLayoutVars>
      </dgm:prSet>
      <dgm:spPr/>
    </dgm:pt>
    <dgm:pt modelId="{9A52DB14-2CB5-4BBA-B439-954F1AA5B03E}" type="pres">
      <dgm:prSet presAssocID="{CEA6BF82-909B-4841-8CF6-DDD235FBF8F2}" presName="level3hierChild" presStyleCnt="0"/>
      <dgm:spPr/>
    </dgm:pt>
    <dgm:pt modelId="{74580CF7-4FF5-4DCD-BBA6-CBE53AFA7591}" type="pres">
      <dgm:prSet presAssocID="{47847C8C-86A5-47A4-AEFF-8552099B0E39}" presName="conn2-1" presStyleLbl="parChTrans1D3" presStyleIdx="1" presStyleCnt="4"/>
      <dgm:spPr/>
    </dgm:pt>
    <dgm:pt modelId="{14487959-82A0-4FE2-AE1A-D4791EB158E6}" type="pres">
      <dgm:prSet presAssocID="{47847C8C-86A5-47A4-AEFF-8552099B0E39}" presName="connTx" presStyleLbl="parChTrans1D3" presStyleIdx="1" presStyleCnt="4"/>
      <dgm:spPr/>
    </dgm:pt>
    <dgm:pt modelId="{336958D6-FE0C-45ED-A140-34EB04B45298}" type="pres">
      <dgm:prSet presAssocID="{8A4B9897-3979-427F-864C-D86E042CD7FA}" presName="root2" presStyleCnt="0"/>
      <dgm:spPr/>
    </dgm:pt>
    <dgm:pt modelId="{D5478D76-7690-4726-A61F-615306E4FDC9}" type="pres">
      <dgm:prSet presAssocID="{8A4B9897-3979-427F-864C-D86E042CD7FA}" presName="LevelTwoTextNode" presStyleLbl="node3" presStyleIdx="1" presStyleCnt="4" custLinFactNeighborX="-16057" custLinFactNeighborY="-1794">
        <dgm:presLayoutVars>
          <dgm:chPref val="3"/>
        </dgm:presLayoutVars>
      </dgm:prSet>
      <dgm:spPr/>
    </dgm:pt>
    <dgm:pt modelId="{C677D7F6-A2BB-4559-9448-5BF8FB54B0A4}" type="pres">
      <dgm:prSet presAssocID="{8A4B9897-3979-427F-864C-D86E042CD7FA}" presName="level3hierChild" presStyleCnt="0"/>
      <dgm:spPr/>
    </dgm:pt>
    <dgm:pt modelId="{90FB20AB-86FC-496A-B66C-83D461833838}" type="pres">
      <dgm:prSet presAssocID="{04835599-2740-4075-834A-C2BE06A04DA7}" presName="conn2-1" presStyleLbl="parChTrans1D3" presStyleIdx="2" presStyleCnt="4"/>
      <dgm:spPr/>
    </dgm:pt>
    <dgm:pt modelId="{F927183B-9536-46DC-8845-DDA2F991C3CB}" type="pres">
      <dgm:prSet presAssocID="{04835599-2740-4075-834A-C2BE06A04DA7}" presName="connTx" presStyleLbl="parChTrans1D3" presStyleIdx="2" presStyleCnt="4"/>
      <dgm:spPr/>
    </dgm:pt>
    <dgm:pt modelId="{E31CFDF8-2D1C-42BC-9466-731E343CE1FA}" type="pres">
      <dgm:prSet presAssocID="{68137AB4-7F80-4B4C-A44D-D544CBFDA953}" presName="root2" presStyleCnt="0"/>
      <dgm:spPr/>
    </dgm:pt>
    <dgm:pt modelId="{A32C7D51-C8D6-43ED-B147-7E2C88E018C3}" type="pres">
      <dgm:prSet presAssocID="{68137AB4-7F80-4B4C-A44D-D544CBFDA953}" presName="LevelTwoTextNode" presStyleLbl="node3" presStyleIdx="2" presStyleCnt="4" custLinFactNeighborX="-17694" custLinFactNeighborY="20842">
        <dgm:presLayoutVars>
          <dgm:chPref val="3"/>
        </dgm:presLayoutVars>
      </dgm:prSet>
      <dgm:spPr/>
    </dgm:pt>
    <dgm:pt modelId="{2927AE9F-DFAD-4668-9E1D-A2E6262F20B6}" type="pres">
      <dgm:prSet presAssocID="{68137AB4-7F80-4B4C-A44D-D544CBFDA953}" presName="level3hierChild" presStyleCnt="0"/>
      <dgm:spPr/>
    </dgm:pt>
    <dgm:pt modelId="{507852C1-7ACC-44A9-ADC0-32DC92ABFD33}" type="pres">
      <dgm:prSet presAssocID="{8E38C98E-9D3C-45D7-9B39-D2E8B6962266}" presName="conn2-1" presStyleLbl="parChTrans1D2" presStyleIdx="1" presStyleCnt="2"/>
      <dgm:spPr/>
    </dgm:pt>
    <dgm:pt modelId="{8185CA29-D9CD-455E-BA84-A5460FE8848E}" type="pres">
      <dgm:prSet presAssocID="{8E38C98E-9D3C-45D7-9B39-D2E8B6962266}" presName="connTx" presStyleLbl="parChTrans1D2" presStyleIdx="1" presStyleCnt="2"/>
      <dgm:spPr/>
    </dgm:pt>
    <dgm:pt modelId="{947332EA-7B32-46B0-9B87-420CC97737F0}" type="pres">
      <dgm:prSet presAssocID="{AB4C626E-42BA-4E08-B02E-33C10409014C}" presName="root2" presStyleCnt="0"/>
      <dgm:spPr/>
    </dgm:pt>
    <dgm:pt modelId="{E238F27A-364C-4E94-B0D5-2301BF8482ED}" type="pres">
      <dgm:prSet presAssocID="{AB4C626E-42BA-4E08-B02E-33C10409014C}" presName="LevelTwoTextNode" presStyleLbl="node2" presStyleIdx="1" presStyleCnt="2" custLinFactNeighborX="-22600" custLinFactNeighborY="2015">
        <dgm:presLayoutVars>
          <dgm:chPref val="3"/>
        </dgm:presLayoutVars>
      </dgm:prSet>
      <dgm:spPr/>
    </dgm:pt>
    <dgm:pt modelId="{26976AA4-95A0-4849-8AD4-6297426811C7}" type="pres">
      <dgm:prSet presAssocID="{AB4C626E-42BA-4E08-B02E-33C10409014C}" presName="level3hierChild" presStyleCnt="0"/>
      <dgm:spPr/>
    </dgm:pt>
    <dgm:pt modelId="{832D7714-4DCD-4F93-BD01-A7ADE9D2178F}" type="pres">
      <dgm:prSet presAssocID="{A41AC0FF-C746-480D-A48C-C3198753E2CD}" presName="conn2-1" presStyleLbl="parChTrans1D3" presStyleIdx="3" presStyleCnt="4"/>
      <dgm:spPr/>
    </dgm:pt>
    <dgm:pt modelId="{CC4E09FB-20C6-456B-9365-4754F797E145}" type="pres">
      <dgm:prSet presAssocID="{A41AC0FF-C746-480D-A48C-C3198753E2CD}" presName="connTx" presStyleLbl="parChTrans1D3" presStyleIdx="3" presStyleCnt="4"/>
      <dgm:spPr/>
    </dgm:pt>
    <dgm:pt modelId="{D9A5770C-EF9C-4859-BAC2-7BB213B28F12}" type="pres">
      <dgm:prSet presAssocID="{8F4DDBC1-C608-4126-A617-E9EFC7F51B8C}" presName="root2" presStyleCnt="0"/>
      <dgm:spPr/>
    </dgm:pt>
    <dgm:pt modelId="{957136A9-83B2-49B3-A0F0-B49694F2218B}" type="pres">
      <dgm:prSet presAssocID="{8F4DDBC1-C608-4126-A617-E9EFC7F51B8C}" presName="LevelTwoTextNode" presStyleLbl="node3" presStyleIdx="3" presStyleCnt="4" custLinFactNeighborX="-17783" custLinFactNeighborY="52015">
        <dgm:presLayoutVars>
          <dgm:chPref val="3"/>
        </dgm:presLayoutVars>
      </dgm:prSet>
      <dgm:spPr/>
    </dgm:pt>
    <dgm:pt modelId="{1D0CC5BE-3A06-4880-832A-DF1F20E6E8AB}" type="pres">
      <dgm:prSet presAssocID="{8F4DDBC1-C608-4126-A617-E9EFC7F51B8C}" presName="level3hierChild" presStyleCnt="0"/>
      <dgm:spPr/>
    </dgm:pt>
  </dgm:ptLst>
  <dgm:cxnLst>
    <dgm:cxn modelId="{F4140A03-A4BD-4881-91A8-EDEC1E66A2C0}" type="presOf" srcId="{8E38C98E-9D3C-45D7-9B39-D2E8B6962266}" destId="{507852C1-7ACC-44A9-ADC0-32DC92ABFD33}" srcOrd="0" destOrd="0" presId="urn:microsoft.com/office/officeart/2005/8/layout/hierarchy2"/>
    <dgm:cxn modelId="{C8F31F17-ABCA-437B-8486-25D55A5FFA5F}" srcId="{35B639A0-E699-402A-9BB6-92142922CBA4}" destId="{64E0922B-D929-43CC-A352-CBF172AB2DF6}" srcOrd="0" destOrd="0" parTransId="{84F12CFA-4A11-4A0D-A351-1BDCB67FC6D9}" sibTransId="{FE541703-E5B1-4389-A244-A9D8C1E37D48}"/>
    <dgm:cxn modelId="{D9B4061C-240B-4C40-8BC2-FA1FC87CEDC4}" type="presOf" srcId="{08F94E2C-87B0-4B2D-984D-DA13164947A7}" destId="{E5DD321A-A271-4843-B1B9-36689D8C4B78}" srcOrd="1" destOrd="0" presId="urn:microsoft.com/office/officeart/2005/8/layout/hierarchy2"/>
    <dgm:cxn modelId="{CFE30C23-0BFD-4112-A80D-398182E9FBC2}" type="presOf" srcId="{04835599-2740-4075-834A-C2BE06A04DA7}" destId="{90FB20AB-86FC-496A-B66C-83D461833838}" srcOrd="0" destOrd="0" presId="urn:microsoft.com/office/officeart/2005/8/layout/hierarchy2"/>
    <dgm:cxn modelId="{F6ADD329-C1FB-45AE-8194-8591D7B86D85}" type="presOf" srcId="{47847C8C-86A5-47A4-AEFF-8552099B0E39}" destId="{14487959-82A0-4FE2-AE1A-D4791EB158E6}" srcOrd="1" destOrd="0" presId="urn:microsoft.com/office/officeart/2005/8/layout/hierarchy2"/>
    <dgm:cxn modelId="{384DA635-9B15-46C8-83E1-8518C4487266}" type="presOf" srcId="{68137AB4-7F80-4B4C-A44D-D544CBFDA953}" destId="{A32C7D51-C8D6-43ED-B147-7E2C88E018C3}" srcOrd="0" destOrd="0" presId="urn:microsoft.com/office/officeart/2005/8/layout/hierarchy2"/>
    <dgm:cxn modelId="{99E4ED3B-E1CC-4EB2-AC45-E17BDBA077E0}" type="presOf" srcId="{CEA6BF82-909B-4841-8CF6-DDD235FBF8F2}" destId="{12041AE9-22FF-4735-A9E8-D749CE396C53}" srcOrd="0" destOrd="0" presId="urn:microsoft.com/office/officeart/2005/8/layout/hierarchy2"/>
    <dgm:cxn modelId="{84205540-736D-447C-B544-C1E2933465DE}" type="presOf" srcId="{64E0922B-D929-43CC-A352-CBF172AB2DF6}" destId="{E7C61298-C0D3-4A86-AB4C-49F3EC7588D1}" srcOrd="0" destOrd="0" presId="urn:microsoft.com/office/officeart/2005/8/layout/hierarchy2"/>
    <dgm:cxn modelId="{342FE661-8214-4625-B58A-B9B613C9F70F}" srcId="{64E0922B-D929-43CC-A352-CBF172AB2DF6}" destId="{AB4C626E-42BA-4E08-B02E-33C10409014C}" srcOrd="1" destOrd="0" parTransId="{8E38C98E-9D3C-45D7-9B39-D2E8B6962266}" sibTransId="{3F239767-52EC-4591-B99E-A88E0978FA83}"/>
    <dgm:cxn modelId="{BDA02566-001F-499E-ABAE-5A82E13210AE}" type="presOf" srcId="{934885D5-E1AC-479B-BEA9-ADB5A36D0F99}" destId="{0FC1F181-F291-489B-9C69-ADEC2253E2DE}" srcOrd="1" destOrd="0" presId="urn:microsoft.com/office/officeart/2005/8/layout/hierarchy2"/>
    <dgm:cxn modelId="{B193334F-892B-4CE2-AF25-28A05866D5AE}" type="presOf" srcId="{35B639A0-E699-402A-9BB6-92142922CBA4}" destId="{5F4F8697-842C-4E02-80DC-AED49054DB7F}" srcOrd="0" destOrd="0" presId="urn:microsoft.com/office/officeart/2005/8/layout/hierarchy2"/>
    <dgm:cxn modelId="{6BE4AE53-7D72-4F40-9D4C-BE5ECF9BDDD5}" type="presOf" srcId="{A41AC0FF-C746-480D-A48C-C3198753E2CD}" destId="{832D7714-4DCD-4F93-BD01-A7ADE9D2178F}" srcOrd="0" destOrd="0" presId="urn:microsoft.com/office/officeart/2005/8/layout/hierarchy2"/>
    <dgm:cxn modelId="{A5BAEE53-DA2F-41BD-A2A7-6486A2E445BE}" type="presOf" srcId="{934885D5-E1AC-479B-BEA9-ADB5A36D0F99}" destId="{1448B78A-2D79-40B0-80BA-AE5A3E082622}" srcOrd="0" destOrd="0" presId="urn:microsoft.com/office/officeart/2005/8/layout/hierarchy2"/>
    <dgm:cxn modelId="{3386F759-31F8-4293-93ED-7B0A84CE0FB0}" srcId="{E44F1FA7-2438-43FD-81A5-01F3F49C83D0}" destId="{68137AB4-7F80-4B4C-A44D-D544CBFDA953}" srcOrd="2" destOrd="0" parTransId="{04835599-2740-4075-834A-C2BE06A04DA7}" sibTransId="{E9E7659A-3EA2-48C9-952B-77AECEEDDB8A}"/>
    <dgm:cxn modelId="{8F26E780-B9EA-40DE-BC8D-2AE366E50B1E}" srcId="{E44F1FA7-2438-43FD-81A5-01F3F49C83D0}" destId="{CEA6BF82-909B-4841-8CF6-DDD235FBF8F2}" srcOrd="0" destOrd="0" parTransId="{08F94E2C-87B0-4B2D-984D-DA13164947A7}" sibTransId="{B169FA55-312A-4866-BB02-066EAF39BF6E}"/>
    <dgm:cxn modelId="{9B93D38A-C44E-467F-829D-48F0B702CBC2}" srcId="{AB4C626E-42BA-4E08-B02E-33C10409014C}" destId="{8F4DDBC1-C608-4126-A617-E9EFC7F51B8C}" srcOrd="0" destOrd="0" parTransId="{A41AC0FF-C746-480D-A48C-C3198753E2CD}" sibTransId="{20518A02-17A1-4529-8A5A-539271CF183F}"/>
    <dgm:cxn modelId="{AB08F0B1-0E11-4057-87D4-BA3FC4C5DCB8}" type="presOf" srcId="{8F4DDBC1-C608-4126-A617-E9EFC7F51B8C}" destId="{957136A9-83B2-49B3-A0F0-B49694F2218B}" srcOrd="0" destOrd="0" presId="urn:microsoft.com/office/officeart/2005/8/layout/hierarchy2"/>
    <dgm:cxn modelId="{87EF9DBA-F5A7-4106-B293-B9FF79EC696D}" type="presOf" srcId="{04835599-2740-4075-834A-C2BE06A04DA7}" destId="{F927183B-9536-46DC-8845-DDA2F991C3CB}" srcOrd="1" destOrd="0" presId="urn:microsoft.com/office/officeart/2005/8/layout/hierarchy2"/>
    <dgm:cxn modelId="{F08718BE-D072-4206-85AE-477831D40A34}" srcId="{64E0922B-D929-43CC-A352-CBF172AB2DF6}" destId="{E44F1FA7-2438-43FD-81A5-01F3F49C83D0}" srcOrd="0" destOrd="0" parTransId="{934885D5-E1AC-479B-BEA9-ADB5A36D0F99}" sibTransId="{FA4590BA-494B-4551-A4D9-798EBF3A6545}"/>
    <dgm:cxn modelId="{D631FAC7-A5E2-4E76-94BF-EB1FB03AAD52}" srcId="{E44F1FA7-2438-43FD-81A5-01F3F49C83D0}" destId="{8A4B9897-3979-427F-864C-D86E042CD7FA}" srcOrd="1" destOrd="0" parTransId="{47847C8C-86A5-47A4-AEFF-8552099B0E39}" sibTransId="{8FAD36AE-4006-4125-949B-914FA316CF92}"/>
    <dgm:cxn modelId="{414E09CB-A3FC-4929-8B20-072A81330E6E}" type="presOf" srcId="{8E38C98E-9D3C-45D7-9B39-D2E8B6962266}" destId="{8185CA29-D9CD-455E-BA84-A5460FE8848E}" srcOrd="1" destOrd="0" presId="urn:microsoft.com/office/officeart/2005/8/layout/hierarchy2"/>
    <dgm:cxn modelId="{1CB11CCE-1714-48D1-9E7B-7E9EE7ACA0B6}" type="presOf" srcId="{E44F1FA7-2438-43FD-81A5-01F3F49C83D0}" destId="{6FFEF254-B821-4FDB-92BD-BC359D58AE0A}" srcOrd="0" destOrd="0" presId="urn:microsoft.com/office/officeart/2005/8/layout/hierarchy2"/>
    <dgm:cxn modelId="{D1B313DF-7601-4C50-8EB6-FC96D7F1571B}" type="presOf" srcId="{47847C8C-86A5-47A4-AEFF-8552099B0E39}" destId="{74580CF7-4FF5-4DCD-BBA6-CBE53AFA7591}" srcOrd="0" destOrd="0" presId="urn:microsoft.com/office/officeart/2005/8/layout/hierarchy2"/>
    <dgm:cxn modelId="{F7CCDADF-ED9C-41B8-B469-4086CA252449}" type="presOf" srcId="{08F94E2C-87B0-4B2D-984D-DA13164947A7}" destId="{B6D1BB25-AD27-4B84-AD27-1179BA4E3CC4}" srcOrd="0" destOrd="0" presId="urn:microsoft.com/office/officeart/2005/8/layout/hierarchy2"/>
    <dgm:cxn modelId="{C4F039E4-2DC2-4A19-9101-986E08210C71}" type="presOf" srcId="{A41AC0FF-C746-480D-A48C-C3198753E2CD}" destId="{CC4E09FB-20C6-456B-9365-4754F797E145}" srcOrd="1" destOrd="0" presId="urn:microsoft.com/office/officeart/2005/8/layout/hierarchy2"/>
    <dgm:cxn modelId="{73EAD7F4-CC20-4E46-BD31-31EF602CE2A2}" type="presOf" srcId="{8A4B9897-3979-427F-864C-D86E042CD7FA}" destId="{D5478D76-7690-4726-A61F-615306E4FDC9}" srcOrd="0" destOrd="0" presId="urn:microsoft.com/office/officeart/2005/8/layout/hierarchy2"/>
    <dgm:cxn modelId="{123657FE-5286-4E0A-AB17-3D7015CBC5D3}" type="presOf" srcId="{AB4C626E-42BA-4E08-B02E-33C10409014C}" destId="{E238F27A-364C-4E94-B0D5-2301BF8482ED}" srcOrd="0" destOrd="0" presId="urn:microsoft.com/office/officeart/2005/8/layout/hierarchy2"/>
    <dgm:cxn modelId="{A70C0892-9547-4656-854E-29C8E90D1954}" type="presParOf" srcId="{5F4F8697-842C-4E02-80DC-AED49054DB7F}" destId="{97A77B8C-F545-4BE9-BCC3-8849D63CD68B}" srcOrd="0" destOrd="0" presId="urn:microsoft.com/office/officeart/2005/8/layout/hierarchy2"/>
    <dgm:cxn modelId="{69848939-27A0-45C1-9413-F513E8203804}" type="presParOf" srcId="{97A77B8C-F545-4BE9-BCC3-8849D63CD68B}" destId="{E7C61298-C0D3-4A86-AB4C-49F3EC7588D1}" srcOrd="0" destOrd="0" presId="urn:microsoft.com/office/officeart/2005/8/layout/hierarchy2"/>
    <dgm:cxn modelId="{D080ACA0-DEFF-4AE2-9F30-7BA1AE23F69E}" type="presParOf" srcId="{97A77B8C-F545-4BE9-BCC3-8849D63CD68B}" destId="{785A3A73-EFE0-47A2-85B3-E03F20164F08}" srcOrd="1" destOrd="0" presId="urn:microsoft.com/office/officeart/2005/8/layout/hierarchy2"/>
    <dgm:cxn modelId="{90E3D3CF-4C16-49EF-9949-BD9C0EADE81D}" type="presParOf" srcId="{785A3A73-EFE0-47A2-85B3-E03F20164F08}" destId="{1448B78A-2D79-40B0-80BA-AE5A3E082622}" srcOrd="0" destOrd="0" presId="urn:microsoft.com/office/officeart/2005/8/layout/hierarchy2"/>
    <dgm:cxn modelId="{D038C053-60F0-4DB8-9579-69ECC70FFBD1}" type="presParOf" srcId="{1448B78A-2D79-40B0-80BA-AE5A3E082622}" destId="{0FC1F181-F291-489B-9C69-ADEC2253E2DE}" srcOrd="0" destOrd="0" presId="urn:microsoft.com/office/officeart/2005/8/layout/hierarchy2"/>
    <dgm:cxn modelId="{21531AF0-E673-4304-B939-D16E05E713D8}" type="presParOf" srcId="{785A3A73-EFE0-47A2-85B3-E03F20164F08}" destId="{421EB6FD-4B82-4CDA-ADB9-D821B58C5DB9}" srcOrd="1" destOrd="0" presId="urn:microsoft.com/office/officeart/2005/8/layout/hierarchy2"/>
    <dgm:cxn modelId="{CFB3D22A-8568-4192-82FA-9951035893B5}" type="presParOf" srcId="{421EB6FD-4B82-4CDA-ADB9-D821B58C5DB9}" destId="{6FFEF254-B821-4FDB-92BD-BC359D58AE0A}" srcOrd="0" destOrd="0" presId="urn:microsoft.com/office/officeart/2005/8/layout/hierarchy2"/>
    <dgm:cxn modelId="{FEAA48C9-A4AD-4083-A140-5D5A52BCABCB}" type="presParOf" srcId="{421EB6FD-4B82-4CDA-ADB9-D821B58C5DB9}" destId="{F5E9A46D-BBBE-4466-B05C-F1AD08CD9237}" srcOrd="1" destOrd="0" presId="urn:microsoft.com/office/officeart/2005/8/layout/hierarchy2"/>
    <dgm:cxn modelId="{810CE2FB-C58B-4EE0-BB79-EA1D93157D2F}" type="presParOf" srcId="{F5E9A46D-BBBE-4466-B05C-F1AD08CD9237}" destId="{B6D1BB25-AD27-4B84-AD27-1179BA4E3CC4}" srcOrd="0" destOrd="0" presId="urn:microsoft.com/office/officeart/2005/8/layout/hierarchy2"/>
    <dgm:cxn modelId="{CE7CA7D3-A483-46A8-8757-A888408989F2}" type="presParOf" srcId="{B6D1BB25-AD27-4B84-AD27-1179BA4E3CC4}" destId="{E5DD321A-A271-4843-B1B9-36689D8C4B78}" srcOrd="0" destOrd="0" presId="urn:microsoft.com/office/officeart/2005/8/layout/hierarchy2"/>
    <dgm:cxn modelId="{16FE2E74-573E-4896-8A94-4A80AF0EA6C7}" type="presParOf" srcId="{F5E9A46D-BBBE-4466-B05C-F1AD08CD9237}" destId="{3D71812D-EB8D-4FCD-A1A5-5BBB27066678}" srcOrd="1" destOrd="0" presId="urn:microsoft.com/office/officeart/2005/8/layout/hierarchy2"/>
    <dgm:cxn modelId="{BA72683F-829F-4512-A6E8-7572FB7A0653}" type="presParOf" srcId="{3D71812D-EB8D-4FCD-A1A5-5BBB27066678}" destId="{12041AE9-22FF-4735-A9E8-D749CE396C53}" srcOrd="0" destOrd="0" presId="urn:microsoft.com/office/officeart/2005/8/layout/hierarchy2"/>
    <dgm:cxn modelId="{1D9BED56-A8C2-4B15-B068-5D5C4BDCC798}" type="presParOf" srcId="{3D71812D-EB8D-4FCD-A1A5-5BBB27066678}" destId="{9A52DB14-2CB5-4BBA-B439-954F1AA5B03E}" srcOrd="1" destOrd="0" presId="urn:microsoft.com/office/officeart/2005/8/layout/hierarchy2"/>
    <dgm:cxn modelId="{638AF34A-DB37-426F-9B86-22C56BFBD4F5}" type="presParOf" srcId="{F5E9A46D-BBBE-4466-B05C-F1AD08CD9237}" destId="{74580CF7-4FF5-4DCD-BBA6-CBE53AFA7591}" srcOrd="2" destOrd="0" presId="urn:microsoft.com/office/officeart/2005/8/layout/hierarchy2"/>
    <dgm:cxn modelId="{795D70F9-ED6A-49A1-958F-A65C7BD7CD7F}" type="presParOf" srcId="{74580CF7-4FF5-4DCD-BBA6-CBE53AFA7591}" destId="{14487959-82A0-4FE2-AE1A-D4791EB158E6}" srcOrd="0" destOrd="0" presId="urn:microsoft.com/office/officeart/2005/8/layout/hierarchy2"/>
    <dgm:cxn modelId="{81D4A33E-97BF-4B87-A887-D74B1E87EA81}" type="presParOf" srcId="{F5E9A46D-BBBE-4466-B05C-F1AD08CD9237}" destId="{336958D6-FE0C-45ED-A140-34EB04B45298}" srcOrd="3" destOrd="0" presId="urn:microsoft.com/office/officeart/2005/8/layout/hierarchy2"/>
    <dgm:cxn modelId="{979A0BC2-813E-4371-AC49-22E10056EB54}" type="presParOf" srcId="{336958D6-FE0C-45ED-A140-34EB04B45298}" destId="{D5478D76-7690-4726-A61F-615306E4FDC9}" srcOrd="0" destOrd="0" presId="urn:microsoft.com/office/officeart/2005/8/layout/hierarchy2"/>
    <dgm:cxn modelId="{D3DE8C23-C5DD-4D48-AB1B-D4DD1EAAB0B5}" type="presParOf" srcId="{336958D6-FE0C-45ED-A140-34EB04B45298}" destId="{C677D7F6-A2BB-4559-9448-5BF8FB54B0A4}" srcOrd="1" destOrd="0" presId="urn:microsoft.com/office/officeart/2005/8/layout/hierarchy2"/>
    <dgm:cxn modelId="{18A12BE9-E728-4954-914B-699BD178E85E}" type="presParOf" srcId="{F5E9A46D-BBBE-4466-B05C-F1AD08CD9237}" destId="{90FB20AB-86FC-496A-B66C-83D461833838}" srcOrd="4" destOrd="0" presId="urn:microsoft.com/office/officeart/2005/8/layout/hierarchy2"/>
    <dgm:cxn modelId="{842EDAC8-CBBA-48A3-B015-2A1CB9737172}" type="presParOf" srcId="{90FB20AB-86FC-496A-B66C-83D461833838}" destId="{F927183B-9536-46DC-8845-DDA2F991C3CB}" srcOrd="0" destOrd="0" presId="urn:microsoft.com/office/officeart/2005/8/layout/hierarchy2"/>
    <dgm:cxn modelId="{98F35B36-2AD0-415A-8B33-2D13245DD92E}" type="presParOf" srcId="{F5E9A46D-BBBE-4466-B05C-F1AD08CD9237}" destId="{E31CFDF8-2D1C-42BC-9466-731E343CE1FA}" srcOrd="5" destOrd="0" presId="urn:microsoft.com/office/officeart/2005/8/layout/hierarchy2"/>
    <dgm:cxn modelId="{5945568D-BF2E-486E-8BB2-36D879CA1409}" type="presParOf" srcId="{E31CFDF8-2D1C-42BC-9466-731E343CE1FA}" destId="{A32C7D51-C8D6-43ED-B147-7E2C88E018C3}" srcOrd="0" destOrd="0" presId="urn:microsoft.com/office/officeart/2005/8/layout/hierarchy2"/>
    <dgm:cxn modelId="{394DB59D-1778-47CA-A41F-E54BEFFE59BD}" type="presParOf" srcId="{E31CFDF8-2D1C-42BC-9466-731E343CE1FA}" destId="{2927AE9F-DFAD-4668-9E1D-A2E6262F20B6}" srcOrd="1" destOrd="0" presId="urn:microsoft.com/office/officeart/2005/8/layout/hierarchy2"/>
    <dgm:cxn modelId="{94EC0F13-0FAB-4C31-A1D3-5F518F5DE5C3}" type="presParOf" srcId="{785A3A73-EFE0-47A2-85B3-E03F20164F08}" destId="{507852C1-7ACC-44A9-ADC0-32DC92ABFD33}" srcOrd="2" destOrd="0" presId="urn:microsoft.com/office/officeart/2005/8/layout/hierarchy2"/>
    <dgm:cxn modelId="{0649583A-447C-4F87-AB46-5E63F72CAC66}" type="presParOf" srcId="{507852C1-7ACC-44A9-ADC0-32DC92ABFD33}" destId="{8185CA29-D9CD-455E-BA84-A5460FE8848E}" srcOrd="0" destOrd="0" presId="urn:microsoft.com/office/officeart/2005/8/layout/hierarchy2"/>
    <dgm:cxn modelId="{0BD8F11F-2594-4CFC-B6F7-941FEA7B7ED9}" type="presParOf" srcId="{785A3A73-EFE0-47A2-85B3-E03F20164F08}" destId="{947332EA-7B32-46B0-9B87-420CC97737F0}" srcOrd="3" destOrd="0" presId="urn:microsoft.com/office/officeart/2005/8/layout/hierarchy2"/>
    <dgm:cxn modelId="{0E4999E0-8CFA-4D06-808A-A780FBA64A73}" type="presParOf" srcId="{947332EA-7B32-46B0-9B87-420CC97737F0}" destId="{E238F27A-364C-4E94-B0D5-2301BF8482ED}" srcOrd="0" destOrd="0" presId="urn:microsoft.com/office/officeart/2005/8/layout/hierarchy2"/>
    <dgm:cxn modelId="{F264E8A1-1B0A-45A9-AC77-B0CF6B3C2A6A}" type="presParOf" srcId="{947332EA-7B32-46B0-9B87-420CC97737F0}" destId="{26976AA4-95A0-4849-8AD4-6297426811C7}" srcOrd="1" destOrd="0" presId="urn:microsoft.com/office/officeart/2005/8/layout/hierarchy2"/>
    <dgm:cxn modelId="{0D462D47-B7F9-43DD-BFF7-02FD3E766FA0}" type="presParOf" srcId="{26976AA4-95A0-4849-8AD4-6297426811C7}" destId="{832D7714-4DCD-4F93-BD01-A7ADE9D2178F}" srcOrd="0" destOrd="0" presId="urn:microsoft.com/office/officeart/2005/8/layout/hierarchy2"/>
    <dgm:cxn modelId="{A4D5A273-313E-4865-BC98-E1F5F7530802}" type="presParOf" srcId="{832D7714-4DCD-4F93-BD01-A7ADE9D2178F}" destId="{CC4E09FB-20C6-456B-9365-4754F797E145}" srcOrd="0" destOrd="0" presId="urn:microsoft.com/office/officeart/2005/8/layout/hierarchy2"/>
    <dgm:cxn modelId="{F953181B-F8EE-4423-B02C-DEDC53E062E0}" type="presParOf" srcId="{26976AA4-95A0-4849-8AD4-6297426811C7}" destId="{D9A5770C-EF9C-4859-BAC2-7BB213B28F12}" srcOrd="1" destOrd="0" presId="urn:microsoft.com/office/officeart/2005/8/layout/hierarchy2"/>
    <dgm:cxn modelId="{890A7DB7-9C5B-437A-AE20-B1B47C67A2B3}" type="presParOf" srcId="{D9A5770C-EF9C-4859-BAC2-7BB213B28F12}" destId="{957136A9-83B2-49B3-A0F0-B49694F2218B}" srcOrd="0" destOrd="0" presId="urn:microsoft.com/office/officeart/2005/8/layout/hierarchy2"/>
    <dgm:cxn modelId="{C08B6F6B-F82F-42D8-A7A6-A9D9014E0FE4}" type="presParOf" srcId="{D9A5770C-EF9C-4859-BAC2-7BB213B28F12}" destId="{1D0CC5BE-3A06-4880-832A-DF1F20E6E8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3DBBD-58FB-4DB4-8076-D1C21475CB0B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973DE3-78DB-4801-909E-723EC7740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Phrase 1 – “Which players have been involved in the most goals and assists plays with Player $last_name”</a:t>
          </a:r>
        </a:p>
      </dgm:t>
    </dgm:pt>
    <dgm:pt modelId="{E4067DD9-50BD-4754-8C2A-E9F94F09E488}" type="parTrans" cxnId="{8489397D-E284-4CBF-B4E7-748AA120D201}">
      <dgm:prSet/>
      <dgm:spPr/>
      <dgm:t>
        <a:bodyPr/>
        <a:lstStyle/>
        <a:p>
          <a:endParaRPr lang="en-US"/>
        </a:p>
      </dgm:t>
    </dgm:pt>
    <dgm:pt modelId="{5ACE18FB-B86A-40E9-83F6-0260125DF997}" type="sibTrans" cxnId="{8489397D-E284-4CBF-B4E7-748AA120D201}">
      <dgm:prSet/>
      <dgm:spPr/>
      <dgm:t>
        <a:bodyPr/>
        <a:lstStyle/>
        <a:p>
          <a:endParaRPr lang="en-US"/>
        </a:p>
      </dgm:t>
    </dgm:pt>
    <dgm:pt modelId="{1613595C-FC3A-44D0-AEB9-2EBA9DAF0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Phrase 2 – “Which players are in the community $community”</a:t>
          </a:r>
        </a:p>
      </dgm:t>
    </dgm:pt>
    <dgm:pt modelId="{E1BD2500-1B26-4EF6-A243-D4C1BE1E6FB4}" type="parTrans" cxnId="{9516CE3E-BEAA-4A2B-A4F9-FA70312C0E39}">
      <dgm:prSet/>
      <dgm:spPr/>
      <dgm:t>
        <a:bodyPr/>
        <a:lstStyle/>
        <a:p>
          <a:endParaRPr lang="en-US"/>
        </a:p>
      </dgm:t>
    </dgm:pt>
    <dgm:pt modelId="{C6DF7310-0909-4433-B588-C50CCBA63D64}" type="sibTrans" cxnId="{9516CE3E-BEAA-4A2B-A4F9-FA70312C0E39}">
      <dgm:prSet/>
      <dgm:spPr/>
      <dgm:t>
        <a:bodyPr/>
        <a:lstStyle/>
        <a:p>
          <a:endParaRPr lang="en-US"/>
        </a:p>
      </dgm:t>
    </dgm:pt>
    <dgm:pt modelId="{65D2F43A-ABDB-47FD-A156-0428AADA35CA}" type="pres">
      <dgm:prSet presAssocID="{5683DBBD-58FB-4DB4-8076-D1C21475CB0B}" presName="root" presStyleCnt="0">
        <dgm:presLayoutVars>
          <dgm:dir/>
          <dgm:resizeHandles val="exact"/>
        </dgm:presLayoutVars>
      </dgm:prSet>
      <dgm:spPr/>
    </dgm:pt>
    <dgm:pt modelId="{1FD6FF1E-C5A6-4617-A45E-99F2334D39E0}" type="pres">
      <dgm:prSet presAssocID="{CF973DE3-78DB-4801-909E-723EC774046E}" presName="compNode" presStyleCnt="0"/>
      <dgm:spPr/>
    </dgm:pt>
    <dgm:pt modelId="{193FDA22-5FA4-4683-835F-4F6CF0E18240}" type="pres">
      <dgm:prSet presAssocID="{CF973DE3-78DB-4801-909E-723EC77404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28D523-FE8F-4049-953C-491781407F6B}" type="pres">
      <dgm:prSet presAssocID="{CF973DE3-78DB-4801-909E-723EC774046E}" presName="spaceRect" presStyleCnt="0"/>
      <dgm:spPr/>
    </dgm:pt>
    <dgm:pt modelId="{CAC8DF1C-82E6-450D-A4A4-CDE9234689EC}" type="pres">
      <dgm:prSet presAssocID="{CF973DE3-78DB-4801-909E-723EC774046E}" presName="textRect" presStyleLbl="revTx" presStyleIdx="0" presStyleCnt="2">
        <dgm:presLayoutVars>
          <dgm:chMax val="1"/>
          <dgm:chPref val="1"/>
        </dgm:presLayoutVars>
      </dgm:prSet>
      <dgm:spPr/>
    </dgm:pt>
    <dgm:pt modelId="{733BD839-815A-4F34-9F68-F16740944ADE}" type="pres">
      <dgm:prSet presAssocID="{5ACE18FB-B86A-40E9-83F6-0260125DF997}" presName="sibTrans" presStyleCnt="0"/>
      <dgm:spPr/>
    </dgm:pt>
    <dgm:pt modelId="{FB925AA0-BB56-4B8D-9AA7-4DB78A63ABE7}" type="pres">
      <dgm:prSet presAssocID="{1613595C-FC3A-44D0-AEB9-2EBA9DAF0F0B}" presName="compNode" presStyleCnt="0"/>
      <dgm:spPr/>
    </dgm:pt>
    <dgm:pt modelId="{9E956EA2-79CD-4AE0-8F7A-77715AFEE2BF}" type="pres">
      <dgm:prSet presAssocID="{1613595C-FC3A-44D0-AEB9-2EBA9DAF0F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39F2F08-EE46-4105-B166-CD5016FF451D}" type="pres">
      <dgm:prSet presAssocID="{1613595C-FC3A-44D0-AEB9-2EBA9DAF0F0B}" presName="spaceRect" presStyleCnt="0"/>
      <dgm:spPr/>
    </dgm:pt>
    <dgm:pt modelId="{7746BA84-C706-49B0-8DD8-84CB4A519887}" type="pres">
      <dgm:prSet presAssocID="{1613595C-FC3A-44D0-AEB9-2EBA9DAF0F0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16CE3E-BEAA-4A2B-A4F9-FA70312C0E39}" srcId="{5683DBBD-58FB-4DB4-8076-D1C21475CB0B}" destId="{1613595C-FC3A-44D0-AEB9-2EBA9DAF0F0B}" srcOrd="1" destOrd="0" parTransId="{E1BD2500-1B26-4EF6-A243-D4C1BE1E6FB4}" sibTransId="{C6DF7310-0909-4433-B588-C50CCBA63D64}"/>
    <dgm:cxn modelId="{B6B6B366-1450-45C9-A632-FAF017716F18}" type="presOf" srcId="{5683DBBD-58FB-4DB4-8076-D1C21475CB0B}" destId="{65D2F43A-ABDB-47FD-A156-0428AADA35CA}" srcOrd="0" destOrd="0" presId="urn:microsoft.com/office/officeart/2018/2/layout/IconLabelList"/>
    <dgm:cxn modelId="{C8879A6C-41F7-4F5F-8C94-ECE170F6EDBA}" type="presOf" srcId="{1613595C-FC3A-44D0-AEB9-2EBA9DAF0F0B}" destId="{7746BA84-C706-49B0-8DD8-84CB4A519887}" srcOrd="0" destOrd="0" presId="urn:microsoft.com/office/officeart/2018/2/layout/IconLabelList"/>
    <dgm:cxn modelId="{8489397D-E284-4CBF-B4E7-748AA120D201}" srcId="{5683DBBD-58FB-4DB4-8076-D1C21475CB0B}" destId="{CF973DE3-78DB-4801-909E-723EC774046E}" srcOrd="0" destOrd="0" parTransId="{E4067DD9-50BD-4754-8C2A-E9F94F09E488}" sibTransId="{5ACE18FB-B86A-40E9-83F6-0260125DF997}"/>
    <dgm:cxn modelId="{CB1059B5-B446-432D-A468-D6738B8872C4}" type="presOf" srcId="{CF973DE3-78DB-4801-909E-723EC774046E}" destId="{CAC8DF1C-82E6-450D-A4A4-CDE9234689EC}" srcOrd="0" destOrd="0" presId="urn:microsoft.com/office/officeart/2018/2/layout/IconLabelList"/>
    <dgm:cxn modelId="{CC7A403B-176B-4FDA-BC04-41E1FF1754E4}" type="presParOf" srcId="{65D2F43A-ABDB-47FD-A156-0428AADA35CA}" destId="{1FD6FF1E-C5A6-4617-A45E-99F2334D39E0}" srcOrd="0" destOrd="0" presId="urn:microsoft.com/office/officeart/2018/2/layout/IconLabelList"/>
    <dgm:cxn modelId="{68A7B1E1-FE3F-419A-B304-81E15B955FAB}" type="presParOf" srcId="{1FD6FF1E-C5A6-4617-A45E-99F2334D39E0}" destId="{193FDA22-5FA4-4683-835F-4F6CF0E18240}" srcOrd="0" destOrd="0" presId="urn:microsoft.com/office/officeart/2018/2/layout/IconLabelList"/>
    <dgm:cxn modelId="{B4E9921B-79B0-42D0-8404-931BEAFFB84A}" type="presParOf" srcId="{1FD6FF1E-C5A6-4617-A45E-99F2334D39E0}" destId="{8B28D523-FE8F-4049-953C-491781407F6B}" srcOrd="1" destOrd="0" presId="urn:microsoft.com/office/officeart/2018/2/layout/IconLabelList"/>
    <dgm:cxn modelId="{6B31106B-5B8E-411E-BB7E-FB4C4B326FF2}" type="presParOf" srcId="{1FD6FF1E-C5A6-4617-A45E-99F2334D39E0}" destId="{CAC8DF1C-82E6-450D-A4A4-CDE9234689EC}" srcOrd="2" destOrd="0" presId="urn:microsoft.com/office/officeart/2018/2/layout/IconLabelList"/>
    <dgm:cxn modelId="{EC7832D6-3A7B-4262-882F-AC61B76915D7}" type="presParOf" srcId="{65D2F43A-ABDB-47FD-A156-0428AADA35CA}" destId="{733BD839-815A-4F34-9F68-F16740944ADE}" srcOrd="1" destOrd="0" presId="urn:microsoft.com/office/officeart/2018/2/layout/IconLabelList"/>
    <dgm:cxn modelId="{E70D9774-1023-4B5E-BF08-BED31DC086C2}" type="presParOf" srcId="{65D2F43A-ABDB-47FD-A156-0428AADA35CA}" destId="{FB925AA0-BB56-4B8D-9AA7-4DB78A63ABE7}" srcOrd="2" destOrd="0" presId="urn:microsoft.com/office/officeart/2018/2/layout/IconLabelList"/>
    <dgm:cxn modelId="{7B0DE735-F692-4267-98A5-368EAAE21D07}" type="presParOf" srcId="{FB925AA0-BB56-4B8D-9AA7-4DB78A63ABE7}" destId="{9E956EA2-79CD-4AE0-8F7A-77715AFEE2BF}" srcOrd="0" destOrd="0" presId="urn:microsoft.com/office/officeart/2018/2/layout/IconLabelList"/>
    <dgm:cxn modelId="{6BC08699-1C4B-425E-9110-666FACBB034B}" type="presParOf" srcId="{FB925AA0-BB56-4B8D-9AA7-4DB78A63ABE7}" destId="{539F2F08-EE46-4105-B166-CD5016FF451D}" srcOrd="1" destOrd="0" presId="urn:microsoft.com/office/officeart/2018/2/layout/IconLabelList"/>
    <dgm:cxn modelId="{3AF85CFD-469F-4C13-949B-FC4A7B782465}" type="presParOf" srcId="{FB925AA0-BB56-4B8D-9AA7-4DB78A63ABE7}" destId="{7746BA84-C706-49B0-8DD8-84CB4A5198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61298-C0D3-4A86-AB4C-49F3EC7588D1}">
      <dsp:nvSpPr>
        <dsp:cNvPr id="0" name=""/>
        <dsp:cNvSpPr/>
      </dsp:nvSpPr>
      <dsp:spPr>
        <a:xfrm>
          <a:off x="5549" y="3193032"/>
          <a:ext cx="2264314" cy="11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Graph Algorithms</a:t>
          </a:r>
        </a:p>
      </dsp:txBody>
      <dsp:txXfrm>
        <a:off x="38709" y="3226192"/>
        <a:ext cx="2197994" cy="1065837"/>
      </dsp:txXfrm>
    </dsp:sp>
    <dsp:sp modelId="{1448B78A-2D79-40B0-80BA-AE5A3E082622}">
      <dsp:nvSpPr>
        <dsp:cNvPr id="0" name=""/>
        <dsp:cNvSpPr/>
      </dsp:nvSpPr>
      <dsp:spPr>
        <a:xfrm rot="17215543">
          <a:off x="1779978" y="3081573"/>
          <a:ext cx="1382163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382163" y="16391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436505" y="3063411"/>
        <a:ext cx="69108" cy="69108"/>
      </dsp:txXfrm>
    </dsp:sp>
    <dsp:sp modelId="{6FFEF254-B821-4FDB-92BD-BC359D58AE0A}">
      <dsp:nvSpPr>
        <dsp:cNvPr id="0" name=""/>
        <dsp:cNvSpPr/>
      </dsp:nvSpPr>
      <dsp:spPr>
        <a:xfrm>
          <a:off x="2672255" y="1870740"/>
          <a:ext cx="2264314" cy="1132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Centrality</a:t>
          </a:r>
        </a:p>
      </dsp:txBody>
      <dsp:txXfrm>
        <a:off x="2705415" y="1903900"/>
        <a:ext cx="2197994" cy="1065837"/>
      </dsp:txXfrm>
    </dsp:sp>
    <dsp:sp modelId="{B6D1BB25-AD27-4B84-AD27-1179BA4E3CC4}">
      <dsp:nvSpPr>
        <dsp:cNvPr id="0" name=""/>
        <dsp:cNvSpPr/>
      </dsp:nvSpPr>
      <dsp:spPr>
        <a:xfrm rot="18160837">
          <a:off x="4494772" y="1612118"/>
          <a:ext cx="1920674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920674" y="16391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5407092" y="1580493"/>
        <a:ext cx="96033" cy="96033"/>
      </dsp:txXfrm>
    </dsp:sp>
    <dsp:sp modelId="{12041AE9-22FF-4735-A9E8-D749CE396C53}">
      <dsp:nvSpPr>
        <dsp:cNvPr id="0" name=""/>
        <dsp:cNvSpPr/>
      </dsp:nvSpPr>
      <dsp:spPr>
        <a:xfrm>
          <a:off x="5973649" y="254122"/>
          <a:ext cx="2264314" cy="1132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PageRank</a:t>
          </a:r>
        </a:p>
      </dsp:txBody>
      <dsp:txXfrm>
        <a:off x="6006809" y="287282"/>
        <a:ext cx="2197994" cy="1065837"/>
      </dsp:txXfrm>
    </dsp:sp>
    <dsp:sp modelId="{74580CF7-4FF5-4DCD-BBA6-CBE53AFA7591}">
      <dsp:nvSpPr>
        <dsp:cNvPr id="0" name=""/>
        <dsp:cNvSpPr/>
      </dsp:nvSpPr>
      <dsp:spPr>
        <a:xfrm>
          <a:off x="4936570" y="2420428"/>
          <a:ext cx="1045479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045479" y="16391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433173" y="2410682"/>
        <a:ext cx="52273" cy="52273"/>
      </dsp:txXfrm>
    </dsp:sp>
    <dsp:sp modelId="{D5478D76-7690-4726-A61F-615306E4FDC9}">
      <dsp:nvSpPr>
        <dsp:cNvPr id="0" name=""/>
        <dsp:cNvSpPr/>
      </dsp:nvSpPr>
      <dsp:spPr>
        <a:xfrm>
          <a:off x="5982049" y="1870740"/>
          <a:ext cx="2264314" cy="1132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Betweenness</a:t>
          </a:r>
        </a:p>
      </dsp:txBody>
      <dsp:txXfrm>
        <a:off x="6015209" y="1903900"/>
        <a:ext cx="2197994" cy="1065837"/>
      </dsp:txXfrm>
    </dsp:sp>
    <dsp:sp modelId="{90FB20AB-86FC-496A-B66C-83D461833838}">
      <dsp:nvSpPr>
        <dsp:cNvPr id="0" name=""/>
        <dsp:cNvSpPr/>
      </dsp:nvSpPr>
      <dsp:spPr>
        <a:xfrm rot="3425485">
          <a:off x="4512733" y="3199556"/>
          <a:ext cx="1856086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856086" y="16391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5394374" y="3169545"/>
        <a:ext cx="92804" cy="92804"/>
      </dsp:txXfrm>
    </dsp:sp>
    <dsp:sp modelId="{A32C7D51-C8D6-43ED-B147-7E2C88E018C3}">
      <dsp:nvSpPr>
        <dsp:cNvPr id="0" name=""/>
        <dsp:cNvSpPr/>
      </dsp:nvSpPr>
      <dsp:spPr>
        <a:xfrm>
          <a:off x="5944982" y="3428997"/>
          <a:ext cx="2264314" cy="1132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Degree</a:t>
          </a:r>
        </a:p>
      </dsp:txBody>
      <dsp:txXfrm>
        <a:off x="5978142" y="3462157"/>
        <a:ext cx="2197994" cy="1065837"/>
      </dsp:txXfrm>
    </dsp:sp>
    <dsp:sp modelId="{507852C1-7ACC-44A9-ADC0-32DC92ABFD33}">
      <dsp:nvSpPr>
        <dsp:cNvPr id="0" name=""/>
        <dsp:cNvSpPr/>
      </dsp:nvSpPr>
      <dsp:spPr>
        <a:xfrm rot="4406258">
          <a:off x="1775790" y="4405116"/>
          <a:ext cx="1382138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382138" y="16391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432306" y="4386954"/>
        <a:ext cx="69106" cy="69106"/>
      </dsp:txXfrm>
    </dsp:sp>
    <dsp:sp modelId="{E238F27A-364C-4E94-B0D5-2301BF8482ED}">
      <dsp:nvSpPr>
        <dsp:cNvPr id="0" name=""/>
        <dsp:cNvSpPr/>
      </dsp:nvSpPr>
      <dsp:spPr>
        <a:xfrm>
          <a:off x="2663855" y="4517826"/>
          <a:ext cx="2264314" cy="1132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Community Detection</a:t>
          </a:r>
        </a:p>
      </dsp:txBody>
      <dsp:txXfrm>
        <a:off x="2697015" y="4550986"/>
        <a:ext cx="2197994" cy="1065837"/>
      </dsp:txXfrm>
    </dsp:sp>
    <dsp:sp modelId="{832D7714-4DCD-4F93-BD01-A7ADE9D2178F}">
      <dsp:nvSpPr>
        <dsp:cNvPr id="0" name=""/>
        <dsp:cNvSpPr/>
      </dsp:nvSpPr>
      <dsp:spPr>
        <a:xfrm rot="1749230">
          <a:off x="4854565" y="5350553"/>
          <a:ext cx="1162006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162006" y="16391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406518" y="5337894"/>
        <a:ext cx="58100" cy="58100"/>
      </dsp:txXfrm>
    </dsp:sp>
    <dsp:sp modelId="{957136A9-83B2-49B3-A0F0-B49694F2218B}">
      <dsp:nvSpPr>
        <dsp:cNvPr id="0" name=""/>
        <dsp:cNvSpPr/>
      </dsp:nvSpPr>
      <dsp:spPr>
        <a:xfrm>
          <a:off x="5942967" y="5083905"/>
          <a:ext cx="2264314" cy="1132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Modularity Optimization</a:t>
          </a:r>
        </a:p>
      </dsp:txBody>
      <dsp:txXfrm>
        <a:off x="5976127" y="5117065"/>
        <a:ext cx="2197994" cy="1065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FDA22-5FA4-4683-835F-4F6CF0E18240}">
      <dsp:nvSpPr>
        <dsp:cNvPr id="0" name=""/>
        <dsp:cNvSpPr/>
      </dsp:nvSpPr>
      <dsp:spPr>
        <a:xfrm>
          <a:off x="1519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DF1C-82E6-450D-A4A4-CDE9234689EC}">
      <dsp:nvSpPr>
        <dsp:cNvPr id="0" name=""/>
        <dsp:cNvSpPr/>
      </dsp:nvSpPr>
      <dsp:spPr>
        <a:xfrm>
          <a:off x="331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 Phrase 1 – “Which players have been involved in the most goals and assists plays with Player $last_name”</a:t>
          </a:r>
        </a:p>
      </dsp:txBody>
      <dsp:txXfrm>
        <a:off x="331199" y="2727574"/>
        <a:ext cx="4320000" cy="720000"/>
      </dsp:txXfrm>
    </dsp:sp>
    <dsp:sp modelId="{9E956EA2-79CD-4AE0-8F7A-77715AFEE2BF}">
      <dsp:nvSpPr>
        <dsp:cNvPr id="0" name=""/>
        <dsp:cNvSpPr/>
      </dsp:nvSpPr>
      <dsp:spPr>
        <a:xfrm>
          <a:off x="6595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6BA84-C706-49B0-8DD8-84CB4A519887}">
      <dsp:nvSpPr>
        <dsp:cNvPr id="0" name=""/>
        <dsp:cNvSpPr/>
      </dsp:nvSpPr>
      <dsp:spPr>
        <a:xfrm>
          <a:off x="5407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 Phrase 2 – “Which players are in the community $community”</a:t>
          </a:r>
        </a:p>
      </dsp:txBody>
      <dsp:txXfrm>
        <a:off x="5407199" y="272757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79EF-5C77-4D36-877F-E1E4C3DDD0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E8A4-8CB8-46A3-A725-FA530890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E8A4-8CB8-46A3-A725-FA530890F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database to store every goal, shot, hit,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E8A4-8CB8-46A3-A725-FA530890F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Vegas excluded from the draft. 30 teams * 20 players = 600 players</a:t>
            </a:r>
          </a:p>
          <a:p>
            <a:endParaRPr lang="en-US" dirty="0"/>
          </a:p>
          <a:p>
            <a:r>
              <a:rPr lang="en-US" dirty="0"/>
              <a:t>To not overcomplicate things, I will be ignoring contracts and player protection.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E8A4-8CB8-46A3-A725-FA530890F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limitation – first 300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E8A4-8CB8-46A3-A725-FA530890F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PageRank – estimate node’s importance by looking at what other nodes it shares a relationship with and their importance</a:t>
            </a:r>
          </a:p>
          <a:p>
            <a:r>
              <a:rPr lang="en-US" dirty="0"/>
              <a:t>Betweenness – who are the main components to the network. Which player has influence over other players</a:t>
            </a:r>
          </a:p>
          <a:p>
            <a:r>
              <a:rPr lang="en-US" dirty="0"/>
              <a:t>Degree – estimates player’s importance by looking at how many edges it has</a:t>
            </a:r>
          </a:p>
          <a:p>
            <a:endParaRPr lang="en-US" dirty="0"/>
          </a:p>
          <a:p>
            <a:r>
              <a:rPr lang="en-US" dirty="0"/>
              <a:t>Modularity optimization – finds clusters of similar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E8A4-8CB8-46A3-A725-FA530890FB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GraphSAGE</a:t>
            </a:r>
            <a:r>
              <a:rPr lang="en-US" dirty="0"/>
              <a:t> = inductive learning = learner discovers rules by observing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E8A4-8CB8-46A3-A725-FA530890FB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2E87A-334B-4D8A-ABEA-0EF5988A3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NHL Graph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3707F-D683-41CA-9FB0-60BBA746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Joshua Fisher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DSBA 6520 - Network Science </a:t>
            </a:r>
          </a:p>
        </p:txBody>
      </p:sp>
      <p:pic>
        <p:nvPicPr>
          <p:cNvPr id="4" name="Picture 3" descr="A network made up of connected lines and dots">
            <a:extLst>
              <a:ext uri="{FF2B5EF4-FFF2-40B4-BE49-F238E27FC236}">
                <a16:creationId xmlns:a16="http://schemas.microsoft.com/office/drawing/2014/main" id="{78AD8270-322E-45FF-ADF7-1C34C465E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46" r="21964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225474-660E-47E2-A8B5-53A044E85F60}"/>
              </a:ext>
            </a:extLst>
          </p:cNvPr>
          <p:cNvSpPr/>
          <p:nvPr/>
        </p:nvSpPr>
        <p:spPr>
          <a:xfrm>
            <a:off x="947956" y="1291905"/>
            <a:ext cx="10461072" cy="94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5FB9DF-71B9-46DA-BC5A-B4D7AE71F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09010"/>
              </p:ext>
            </p:extLst>
          </p:nvPr>
        </p:nvGraphicFramePr>
        <p:xfrm>
          <a:off x="251924" y="0"/>
          <a:ext cx="8615495" cy="621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8808B62-743F-423D-8109-B4A1ABA5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32724"/>
              </p:ext>
            </p:extLst>
          </p:nvPr>
        </p:nvGraphicFramePr>
        <p:xfrm>
          <a:off x="9310851" y="228600"/>
          <a:ext cx="2629223" cy="115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651">
                  <a:extLst>
                    <a:ext uri="{9D8B030D-6E8A-4147-A177-3AD203B41FA5}">
                      <a16:colId xmlns:a16="http://schemas.microsoft.com/office/drawing/2014/main" val="3006708428"/>
                    </a:ext>
                  </a:extLst>
                </a:gridCol>
                <a:gridCol w="800572">
                  <a:extLst>
                    <a:ext uri="{9D8B030D-6E8A-4147-A177-3AD203B41FA5}">
                      <a16:colId xmlns:a16="http://schemas.microsoft.com/office/drawing/2014/main" val="3880119101"/>
                    </a:ext>
                  </a:extLst>
                </a:gridCol>
              </a:tblGrid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57864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Ryan Getzlaf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8158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Radek Faksa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38555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Jordan Staal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35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417B81-AC1C-49E5-88F9-47AF7880A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8826"/>
              </p:ext>
            </p:extLst>
          </p:nvPr>
        </p:nvGraphicFramePr>
        <p:xfrm>
          <a:off x="9310852" y="1870745"/>
          <a:ext cx="2629223" cy="115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651">
                  <a:extLst>
                    <a:ext uri="{9D8B030D-6E8A-4147-A177-3AD203B41FA5}">
                      <a16:colId xmlns:a16="http://schemas.microsoft.com/office/drawing/2014/main" val="3006708428"/>
                    </a:ext>
                  </a:extLst>
                </a:gridCol>
                <a:gridCol w="800572">
                  <a:extLst>
                    <a:ext uri="{9D8B030D-6E8A-4147-A177-3AD203B41FA5}">
                      <a16:colId xmlns:a16="http://schemas.microsoft.com/office/drawing/2014/main" val="3880119101"/>
                    </a:ext>
                  </a:extLst>
                </a:gridCol>
              </a:tblGrid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57864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William Karlsson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8158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Filip Chlapik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38555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Radek Faksa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35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28CA3C-243E-4221-B9D8-98011C1A5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97032"/>
              </p:ext>
            </p:extLst>
          </p:nvPr>
        </p:nvGraphicFramePr>
        <p:xfrm>
          <a:off x="9310852" y="3429000"/>
          <a:ext cx="2636935" cy="115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4015">
                  <a:extLst>
                    <a:ext uri="{9D8B030D-6E8A-4147-A177-3AD203B41FA5}">
                      <a16:colId xmlns:a16="http://schemas.microsoft.com/office/drawing/2014/main" val="3006708428"/>
                    </a:ext>
                  </a:extLst>
                </a:gridCol>
                <a:gridCol w="802920">
                  <a:extLst>
                    <a:ext uri="{9D8B030D-6E8A-4147-A177-3AD203B41FA5}">
                      <a16:colId xmlns:a16="http://schemas.microsoft.com/office/drawing/2014/main" val="3880119101"/>
                    </a:ext>
                  </a:extLst>
                </a:gridCol>
              </a:tblGrid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57864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Ryan Getzlaf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8158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Lars 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38555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Jordan Staal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35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49E072-6EA6-4734-855A-E6F4AE3E1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80738"/>
              </p:ext>
            </p:extLst>
          </p:nvPr>
        </p:nvGraphicFramePr>
        <p:xfrm>
          <a:off x="9310852" y="4987255"/>
          <a:ext cx="2636935" cy="1325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8252">
                  <a:extLst>
                    <a:ext uri="{9D8B030D-6E8A-4147-A177-3AD203B41FA5}">
                      <a16:colId xmlns:a16="http://schemas.microsoft.com/office/drawing/2014/main" val="3006708428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880119101"/>
                    </a:ext>
                  </a:extLst>
                </a:gridCol>
              </a:tblGrid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CommunityID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57864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Shayne Gostisbehere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8158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Claude Giroux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38555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r>
                        <a:rPr lang="en-US" sz="1200" dirty="0"/>
                        <a:t>Travis Konecny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3548"/>
                  </a:ext>
                </a:extLst>
              </a:tr>
            </a:tbl>
          </a:graphicData>
        </a:graphic>
      </p:graphicFrame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1B511696-73EE-458F-BF3C-2D77B48CD705}"/>
              </a:ext>
            </a:extLst>
          </p:cNvPr>
          <p:cNvSpPr/>
          <p:nvPr/>
        </p:nvSpPr>
        <p:spPr>
          <a:xfrm>
            <a:off x="8772955" y="632236"/>
            <a:ext cx="303934" cy="350408"/>
          </a:xfrm>
          <a:prstGeom prst="chevr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2E621B3-1AB0-489D-BE42-415939E039BA}"/>
              </a:ext>
            </a:extLst>
          </p:cNvPr>
          <p:cNvSpPr/>
          <p:nvPr/>
        </p:nvSpPr>
        <p:spPr>
          <a:xfrm>
            <a:off x="8772955" y="2274549"/>
            <a:ext cx="303934" cy="350408"/>
          </a:xfrm>
          <a:prstGeom prst="chevr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EE8ABD7-7EAA-4A83-A7F7-8EE665D3D541}"/>
              </a:ext>
            </a:extLst>
          </p:cNvPr>
          <p:cNvSpPr/>
          <p:nvPr/>
        </p:nvSpPr>
        <p:spPr>
          <a:xfrm>
            <a:off x="8772955" y="3832636"/>
            <a:ext cx="303934" cy="350408"/>
          </a:xfrm>
          <a:prstGeom prst="chevr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31429100-810C-4ADE-A022-09284482522E}"/>
              </a:ext>
            </a:extLst>
          </p:cNvPr>
          <p:cNvSpPr/>
          <p:nvPr/>
        </p:nvSpPr>
        <p:spPr>
          <a:xfrm>
            <a:off x="8772955" y="5566095"/>
            <a:ext cx="303934" cy="350408"/>
          </a:xfrm>
          <a:prstGeom prst="chevr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0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6343702-BA4D-4D7E-8987-995701BF5405}"/>
              </a:ext>
            </a:extLst>
          </p:cNvPr>
          <p:cNvSpPr txBox="1"/>
          <p:nvPr/>
        </p:nvSpPr>
        <p:spPr>
          <a:xfrm>
            <a:off x="822121" y="1543942"/>
            <a:ext cx="104862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B12D-0B20-499F-97DB-70EFB67C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53" y="22182"/>
            <a:ext cx="10058400" cy="736774"/>
          </a:xfrm>
        </p:spPr>
        <p:txBody>
          <a:bodyPr/>
          <a:lstStyle/>
          <a:p>
            <a:r>
              <a:rPr lang="en-US" dirty="0"/>
              <a:t>Graph 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90BCE7-DA14-45B5-A01B-6CB94562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60113"/>
              </p:ext>
            </p:extLst>
          </p:nvPr>
        </p:nvGraphicFramePr>
        <p:xfrm>
          <a:off x="5085826" y="1277630"/>
          <a:ext cx="4493705" cy="122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65">
                  <a:extLst>
                    <a:ext uri="{9D8B030D-6E8A-4147-A177-3AD203B41FA5}">
                      <a16:colId xmlns:a16="http://schemas.microsoft.com/office/drawing/2014/main" val="3969704263"/>
                    </a:ext>
                  </a:extLst>
                </a:gridCol>
                <a:gridCol w="3322040">
                  <a:extLst>
                    <a:ext uri="{9D8B030D-6E8A-4147-A177-3AD203B41FA5}">
                      <a16:colId xmlns:a16="http://schemas.microsoft.com/office/drawing/2014/main" val="3422281723"/>
                    </a:ext>
                  </a:extLst>
                </a:gridCol>
              </a:tblGrid>
              <a:tr h="307029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92831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Claude Giroux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[0.11221969980490319,0.1318266041815291,0.1232...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73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Travis Konecny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[0.11223483076995378,0.13173648205579874,0.123...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35356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Ivan Provorov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[0.11223948957578837,0.1317080497596955,0.1230...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121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C8429-4161-4868-8F88-CF35A1E180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67240" y="1891688"/>
            <a:ext cx="7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842916-E8D4-41DC-92F6-5A6B518BCA7D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>
            <a:off x="9579531" y="1891688"/>
            <a:ext cx="1262364" cy="97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1B29F-5998-429F-A1B8-724CA8C96F6B}"/>
              </a:ext>
            </a:extLst>
          </p:cNvPr>
          <p:cNvSpPr txBox="1"/>
          <p:nvPr/>
        </p:nvSpPr>
        <p:spPr>
          <a:xfrm>
            <a:off x="10152075" y="2064929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299604E8-9726-4982-88B0-23189E9C4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76753"/>
              </p:ext>
            </p:extLst>
          </p:nvPr>
        </p:nvGraphicFramePr>
        <p:xfrm>
          <a:off x="9528669" y="2870082"/>
          <a:ext cx="2626453" cy="122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95">
                  <a:extLst>
                    <a:ext uri="{9D8B030D-6E8A-4147-A177-3AD203B41FA5}">
                      <a16:colId xmlns:a16="http://schemas.microsoft.com/office/drawing/2014/main" val="3969704263"/>
                    </a:ext>
                  </a:extLst>
                </a:gridCol>
                <a:gridCol w="1401658">
                  <a:extLst>
                    <a:ext uri="{9D8B030D-6E8A-4147-A177-3AD203B41FA5}">
                      <a16:colId xmlns:a16="http://schemas.microsoft.com/office/drawing/2014/main" val="3422281723"/>
                    </a:ext>
                  </a:extLst>
                </a:gridCol>
              </a:tblGrid>
              <a:tr h="307029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92831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Claude Giroux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73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Travis Konecny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35356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Ivan Provorov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1215"/>
                  </a:ext>
                </a:extLst>
              </a:tr>
            </a:tbl>
          </a:graphicData>
        </a:graphic>
      </p:graphicFrame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CB60D6C7-693B-4B27-90C8-C23CE9CA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57069"/>
              </p:ext>
            </p:extLst>
          </p:nvPr>
        </p:nvGraphicFramePr>
        <p:xfrm>
          <a:off x="4118995" y="4517641"/>
          <a:ext cx="5563334" cy="149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288">
                  <a:extLst>
                    <a:ext uri="{9D8B030D-6E8A-4147-A177-3AD203B41FA5}">
                      <a16:colId xmlns:a16="http://schemas.microsoft.com/office/drawing/2014/main" val="396970426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1302507232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3422281723"/>
                    </a:ext>
                  </a:extLst>
                </a:gridCol>
                <a:gridCol w="1229186">
                  <a:extLst>
                    <a:ext uri="{9D8B030D-6E8A-4147-A177-3AD203B41FA5}">
                      <a16:colId xmlns:a16="http://schemas.microsoft.com/office/drawing/2014/main" val="259842433"/>
                    </a:ext>
                  </a:extLst>
                </a:gridCol>
                <a:gridCol w="1339278">
                  <a:extLst>
                    <a:ext uri="{9D8B030D-6E8A-4147-A177-3AD203B41FA5}">
                      <a16:colId xmlns:a16="http://schemas.microsoft.com/office/drawing/2014/main" val="651077258"/>
                    </a:ext>
                  </a:extLst>
                </a:gridCol>
              </a:tblGrid>
              <a:tr h="307029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Embedding_0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Embedding_1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Embedding_n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92831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Claude Giroux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0.131827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###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73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Travis Konecny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0.131736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###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35356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en-US" sz="1000" dirty="0"/>
                        <a:t>Ivan Provorov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0.112239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0.131807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###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121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1B2EF-BEC6-4B6C-AE9E-5069061E5E79}"/>
              </a:ext>
            </a:extLst>
          </p:cNvPr>
          <p:cNvCxnSpPr>
            <a:cxnSpLocks/>
            <a:stCxn id="16" idx="2"/>
            <a:endCxn id="19" idx="3"/>
          </p:cNvCxnSpPr>
          <p:nvPr/>
        </p:nvCxnSpPr>
        <p:spPr>
          <a:xfrm flipH="1">
            <a:off x="9682329" y="4098198"/>
            <a:ext cx="1159566" cy="116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7C8977E-271E-4CB0-812F-E7328856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3" y="1277630"/>
            <a:ext cx="2051204" cy="1463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929E78-F873-4162-B480-4E003FE87D8F}"/>
              </a:ext>
            </a:extLst>
          </p:cNvPr>
          <p:cNvSpPr/>
          <p:nvPr/>
        </p:nvSpPr>
        <p:spPr>
          <a:xfrm>
            <a:off x="2800596" y="1559088"/>
            <a:ext cx="1559653" cy="52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6459F-E6A0-4F2A-8D92-3D41524B2468}"/>
              </a:ext>
            </a:extLst>
          </p:cNvPr>
          <p:cNvCxnSpPr>
            <a:cxnSpLocks/>
          </p:cNvCxnSpPr>
          <p:nvPr/>
        </p:nvCxnSpPr>
        <p:spPr>
          <a:xfrm>
            <a:off x="1961697" y="1820994"/>
            <a:ext cx="838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69DA4F-03C2-4DA6-9763-6F5321620338}"/>
              </a:ext>
            </a:extLst>
          </p:cNvPr>
          <p:cNvSpPr txBox="1"/>
          <p:nvPr/>
        </p:nvSpPr>
        <p:spPr>
          <a:xfrm>
            <a:off x="10186941" y="4619185"/>
            <a:ext cx="1845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 embeddings and categorize goals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2FB0A-DDAF-4FEA-B967-4D52ABA64EEA}"/>
              </a:ext>
            </a:extLst>
          </p:cNvPr>
          <p:cNvSpPr/>
          <p:nvPr/>
        </p:nvSpPr>
        <p:spPr>
          <a:xfrm>
            <a:off x="2243181" y="5003609"/>
            <a:ext cx="838899" cy="52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148E94-2716-4F49-8D1F-50CAF83C65B6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flipH="1">
            <a:off x="3082080" y="5265515"/>
            <a:ext cx="103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A78BFA1-7E93-4896-8D06-C02429EF8AE4}"/>
              </a:ext>
            </a:extLst>
          </p:cNvPr>
          <p:cNvSpPr txBox="1"/>
          <p:nvPr/>
        </p:nvSpPr>
        <p:spPr>
          <a:xfrm>
            <a:off x="4831360" y="3871310"/>
            <a:ext cx="12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F2EE0F-9458-4A3E-9D14-F32DE5823595}"/>
              </a:ext>
            </a:extLst>
          </p:cNvPr>
          <p:cNvSpPr txBox="1"/>
          <p:nvPr/>
        </p:nvSpPr>
        <p:spPr>
          <a:xfrm>
            <a:off x="6846550" y="3885991"/>
            <a:ext cx="16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Variables</a:t>
            </a:r>
          </a:p>
        </p:txBody>
      </p:sp>
      <p:graphicFrame>
        <p:nvGraphicFramePr>
          <p:cNvPr id="55" name="Table 11">
            <a:extLst>
              <a:ext uri="{FF2B5EF4-FFF2-40B4-BE49-F238E27FC236}">
                <a16:creationId xmlns:a16="http://schemas.microsoft.com/office/drawing/2014/main" id="{387B2C00-791B-4A05-AE17-6C94DFCCB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53487"/>
              </p:ext>
            </p:extLst>
          </p:nvPr>
        </p:nvGraphicFramePr>
        <p:xfrm>
          <a:off x="104796" y="3318946"/>
          <a:ext cx="21438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34">
                  <a:extLst>
                    <a:ext uri="{9D8B030D-6E8A-4147-A177-3AD203B41FA5}">
                      <a16:colId xmlns:a16="http://schemas.microsoft.com/office/drawing/2014/main" val="3969704263"/>
                    </a:ext>
                  </a:extLst>
                </a:gridCol>
                <a:gridCol w="442807">
                  <a:extLst>
                    <a:ext uri="{9D8B030D-6E8A-4147-A177-3AD203B41FA5}">
                      <a16:colId xmlns:a16="http://schemas.microsoft.com/office/drawing/2014/main" val="1302507232"/>
                    </a:ext>
                  </a:extLst>
                </a:gridCol>
                <a:gridCol w="647181">
                  <a:extLst>
                    <a:ext uri="{9D8B030D-6E8A-4147-A177-3AD203B41FA5}">
                      <a16:colId xmlns:a16="http://schemas.microsoft.com/office/drawing/2014/main" val="3422281723"/>
                    </a:ext>
                  </a:extLst>
                </a:gridCol>
                <a:gridCol w="623864">
                  <a:extLst>
                    <a:ext uri="{9D8B030D-6E8A-4147-A177-3AD203B41FA5}">
                      <a16:colId xmlns:a16="http://schemas.microsoft.com/office/drawing/2014/main" val="259842433"/>
                    </a:ext>
                  </a:extLst>
                </a:gridCol>
              </a:tblGrid>
              <a:tr h="23761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092831"/>
                  </a:ext>
                </a:extLst>
              </a:tr>
              <a:tr h="21121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273"/>
                  </a:ext>
                </a:extLst>
              </a:tr>
              <a:tr h="21121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335356"/>
                  </a:ext>
                </a:extLst>
              </a:tr>
              <a:tr h="211217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88121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616AF8-7DA0-42EE-AC7D-BC757773AD83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1176739" y="4324786"/>
            <a:ext cx="1066446" cy="9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484-F900-4EA0-B9E5-DC055ECD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63D67-08EA-4E85-A5D1-6B4DE3145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11267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96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068E9-989F-4018-AE83-DD7E7EB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0E3-E470-4B4A-B74E-4004363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5" y="5782461"/>
            <a:ext cx="12049125" cy="4605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10 players by PageRank and their connection to other players, ranked by connection degree</a:t>
            </a:r>
          </a:p>
        </p:txBody>
      </p:sp>
      <p:pic>
        <p:nvPicPr>
          <p:cNvPr id="5" name="Picture 4" descr="Chart, background pattern&#10;&#10;Description automatically generated">
            <a:extLst>
              <a:ext uri="{FF2B5EF4-FFF2-40B4-BE49-F238E27FC236}">
                <a16:creationId xmlns:a16="http://schemas.microsoft.com/office/drawing/2014/main" id="{150EFFE6-3301-4BC5-B67C-1DB01A06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67129"/>
            <a:ext cx="3370192" cy="434863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D3D42A-D064-46F7-ADA4-E09143BDE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66" y="267126"/>
            <a:ext cx="6442434" cy="43486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38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DA109-05A0-4018-B893-8B332A04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10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Visualization 2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6797257-F80C-4971-A46D-A01726E7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3" y="363191"/>
            <a:ext cx="6421638" cy="581157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9C54-BF29-40C3-BA47-DD2F0F0E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809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sz="1800" dirty="0"/>
              <a:t>Example use of Cypher Action 1: “Which players have been involved in the most goals and assist plays with Player </a:t>
            </a:r>
            <a:r>
              <a:rPr lang="en-US" sz="1800" b="1" dirty="0"/>
              <a:t>Giroux</a:t>
            </a:r>
            <a:r>
              <a:rPr lang="en-US" sz="1800" dirty="0"/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37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3AD3-1EFC-46EE-80C6-88DED4D5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D83A5-2D70-4E09-A0D4-E88AC851B9F6}"/>
              </a:ext>
            </a:extLst>
          </p:cNvPr>
          <p:cNvSpPr txBox="1"/>
          <p:nvPr/>
        </p:nvSpPr>
        <p:spPr>
          <a:xfrm>
            <a:off x="973123" y="1400961"/>
            <a:ext cx="10377182" cy="707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DC3B-6FB2-44C8-8BE7-06FE6C27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to Target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4BE0FE-7DE5-47CD-B403-E3F4342BBB45}"/>
              </a:ext>
            </a:extLst>
          </p:cNvPr>
          <p:cNvSpPr/>
          <p:nvPr/>
        </p:nvSpPr>
        <p:spPr>
          <a:xfrm>
            <a:off x="4749162" y="2181556"/>
            <a:ext cx="1882390" cy="1812024"/>
          </a:xfrm>
          <a:prstGeom prst="ellipse">
            <a:avLst/>
          </a:prstGeom>
          <a:solidFill>
            <a:srgbClr val="57C7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Ryan Getzlaf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56E48D-2206-41AA-8ECA-CD0B759DD983}"/>
              </a:ext>
            </a:extLst>
          </p:cNvPr>
          <p:cNvSpPr/>
          <p:nvPr/>
        </p:nvSpPr>
        <p:spPr>
          <a:xfrm>
            <a:off x="996024" y="2181556"/>
            <a:ext cx="1882390" cy="1812024"/>
          </a:xfrm>
          <a:prstGeom prst="ellipse">
            <a:avLst/>
          </a:prstGeom>
          <a:solidFill>
            <a:srgbClr val="57C7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Brad Marchand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770032-C170-40A9-B07C-694A01BBF93F}"/>
              </a:ext>
            </a:extLst>
          </p:cNvPr>
          <p:cNvSpPr/>
          <p:nvPr/>
        </p:nvSpPr>
        <p:spPr>
          <a:xfrm>
            <a:off x="2878414" y="4437776"/>
            <a:ext cx="1870748" cy="1756098"/>
          </a:xfrm>
          <a:prstGeom prst="ellipse">
            <a:avLst/>
          </a:prstGeom>
          <a:solidFill>
            <a:srgbClr val="57C7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Shayne Gostisbehere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C8AC9C-C57C-4223-929D-1CE0977C4CED}"/>
              </a:ext>
            </a:extLst>
          </p:cNvPr>
          <p:cNvSpPr/>
          <p:nvPr/>
        </p:nvSpPr>
        <p:spPr>
          <a:xfrm>
            <a:off x="8513942" y="2181556"/>
            <a:ext cx="1882390" cy="1812024"/>
          </a:xfrm>
          <a:prstGeom prst="ellipse">
            <a:avLst/>
          </a:prstGeom>
          <a:solidFill>
            <a:srgbClr val="57C7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Travis Konecny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D3842A-25DC-4AAA-A673-BFA179FCB506}"/>
              </a:ext>
            </a:extLst>
          </p:cNvPr>
          <p:cNvSpPr/>
          <p:nvPr/>
        </p:nvSpPr>
        <p:spPr>
          <a:xfrm>
            <a:off x="6631552" y="4437776"/>
            <a:ext cx="1882390" cy="1812024"/>
          </a:xfrm>
          <a:prstGeom prst="ellipse">
            <a:avLst/>
          </a:prstGeom>
          <a:solidFill>
            <a:srgbClr val="57C7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Carlson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32FB3-8779-4774-A7F5-36FE982FB500}"/>
              </a:ext>
            </a:extLst>
          </p:cNvPr>
          <p:cNvSpPr txBox="1"/>
          <p:nvPr/>
        </p:nvSpPr>
        <p:spPr>
          <a:xfrm>
            <a:off x="2558861" y="3699112"/>
            <a:ext cx="6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067DA-9E19-4857-8A02-47538C02EC67}"/>
              </a:ext>
            </a:extLst>
          </p:cNvPr>
          <p:cNvSpPr txBox="1"/>
          <p:nvPr/>
        </p:nvSpPr>
        <p:spPr>
          <a:xfrm>
            <a:off x="6323641" y="3699112"/>
            <a:ext cx="6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8F5F-7740-4135-8EFA-231B54D69C7A}"/>
              </a:ext>
            </a:extLst>
          </p:cNvPr>
          <p:cNvSpPr txBox="1"/>
          <p:nvPr/>
        </p:nvSpPr>
        <p:spPr>
          <a:xfrm>
            <a:off x="10088421" y="3699112"/>
            <a:ext cx="6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9069C-763D-4EA5-8F64-6C9836397952}"/>
              </a:ext>
            </a:extLst>
          </p:cNvPr>
          <p:cNvSpPr txBox="1"/>
          <p:nvPr/>
        </p:nvSpPr>
        <p:spPr>
          <a:xfrm>
            <a:off x="4449982" y="5934802"/>
            <a:ext cx="6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7DCEF-7DF9-4FF6-AB5E-E8D1F5F757D7}"/>
              </a:ext>
            </a:extLst>
          </p:cNvPr>
          <p:cNvSpPr txBox="1"/>
          <p:nvPr/>
        </p:nvSpPr>
        <p:spPr>
          <a:xfrm>
            <a:off x="8206031" y="5934802"/>
            <a:ext cx="61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1775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9BCE-B494-470A-81F9-D4ADFFBD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4992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5538-4398-4ED2-8ED2-A369FB7A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NHL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F585-0104-4F2F-8A5B-DAA2AF36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1990s – NHL started tracking game-by-game team and player statistics</a:t>
            </a:r>
          </a:p>
          <a:p>
            <a:endParaRPr lang="en-US" dirty="0"/>
          </a:p>
          <a:p>
            <a:r>
              <a:rPr lang="en-US" dirty="0"/>
              <a:t>2009 – Chicago Blackhawks were first team to collaborate with analytics company</a:t>
            </a:r>
          </a:p>
          <a:p>
            <a:endParaRPr lang="en-US" dirty="0"/>
          </a:p>
          <a:p>
            <a:r>
              <a:rPr lang="en-US" dirty="0"/>
              <a:t>2014 – Analytical specialist, Kyle Dubas, named assistant general manager (GM) of the Toronto Maple Leafs. Promoted to GM in 2018</a:t>
            </a:r>
          </a:p>
        </p:txBody>
      </p:sp>
    </p:spTree>
    <p:extLst>
      <p:ext uri="{BB962C8B-B14F-4D97-AF65-F5344CB8AC3E}">
        <p14:creationId xmlns:p14="http://schemas.microsoft.com/office/powerpoint/2010/main" val="19422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79555-B556-48D7-853B-4492F34B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NHL Business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7619-966F-4A1B-9F62-71DCC471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510966" cy="3229714"/>
          </a:xfrm>
        </p:spPr>
        <p:txBody>
          <a:bodyPr>
            <a:normAutofit/>
          </a:bodyPr>
          <a:lstStyle/>
          <a:p>
            <a:r>
              <a:rPr lang="en-US" dirty="0"/>
              <a:t>NHL earns ~$5 billion a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team on average is valued at ~$650 million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0182E1-B9F2-4D42-9CAC-1DC7390F2350}"/>
              </a:ext>
            </a:extLst>
          </p:cNvPr>
          <p:cNvGrpSpPr/>
          <p:nvPr/>
        </p:nvGrpSpPr>
        <p:grpSpPr>
          <a:xfrm>
            <a:off x="5784579" y="643465"/>
            <a:ext cx="4630296" cy="5225620"/>
            <a:chOff x="7452107" y="2131706"/>
            <a:chExt cx="3290779" cy="37138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7F7821-5528-4C76-B32C-8D05E16EFBF9}"/>
                </a:ext>
              </a:extLst>
            </p:cNvPr>
            <p:cNvSpPr/>
            <p:nvPr/>
          </p:nvSpPr>
          <p:spPr>
            <a:xfrm>
              <a:off x="7576686" y="2260987"/>
              <a:ext cx="3032218" cy="1053049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5784777-A70B-4C26-BB71-ACEABF0D0D7D}"/>
                </a:ext>
              </a:extLst>
            </p:cNvPr>
            <p:cNvSpPr/>
            <p:nvPr/>
          </p:nvSpPr>
          <p:spPr>
            <a:xfrm>
              <a:off x="8803677" y="4839548"/>
              <a:ext cx="587639" cy="376089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8552318-862D-4AE5-924D-5FB21EC5289B}"/>
                </a:ext>
              </a:extLst>
            </p:cNvPr>
            <p:cNvSpPr/>
            <p:nvPr/>
          </p:nvSpPr>
          <p:spPr>
            <a:xfrm>
              <a:off x="7687162" y="5140419"/>
              <a:ext cx="2820668" cy="705167"/>
            </a:xfrm>
            <a:custGeom>
              <a:avLst/>
              <a:gdLst>
                <a:gd name="connsiteX0" fmla="*/ 0 w 2820668"/>
                <a:gd name="connsiteY0" fmla="*/ 0 h 705167"/>
                <a:gd name="connsiteX1" fmla="*/ 2820668 w 2820668"/>
                <a:gd name="connsiteY1" fmla="*/ 0 h 705167"/>
                <a:gd name="connsiteX2" fmla="*/ 2820668 w 2820668"/>
                <a:gd name="connsiteY2" fmla="*/ 705167 h 705167"/>
                <a:gd name="connsiteX3" fmla="*/ 0 w 2820668"/>
                <a:gd name="connsiteY3" fmla="*/ 705167 h 705167"/>
                <a:gd name="connsiteX4" fmla="*/ 0 w 2820668"/>
                <a:gd name="connsiteY4" fmla="*/ 0 h 7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0668" h="705167">
                  <a:moveTo>
                    <a:pt x="0" y="0"/>
                  </a:moveTo>
                  <a:lnTo>
                    <a:pt x="2820668" y="0"/>
                  </a:lnTo>
                  <a:lnTo>
                    <a:pt x="2820668" y="705167"/>
                  </a:lnTo>
                  <a:lnTo>
                    <a:pt x="0" y="7051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177800" numCol="1" spcCol="1270" anchor="ctr" anchorCtr="0">
              <a:norm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$$$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EEFC57-A922-4883-B6C8-3C11C07E69A2}"/>
                </a:ext>
              </a:extLst>
            </p:cNvPr>
            <p:cNvSpPr/>
            <p:nvPr/>
          </p:nvSpPr>
          <p:spPr>
            <a:xfrm>
              <a:off x="8679097" y="3395365"/>
              <a:ext cx="1057750" cy="1057750"/>
            </a:xfrm>
            <a:custGeom>
              <a:avLst/>
              <a:gdLst>
                <a:gd name="connsiteX0" fmla="*/ 0 w 1057750"/>
                <a:gd name="connsiteY0" fmla="*/ 528875 h 1057750"/>
                <a:gd name="connsiteX1" fmla="*/ 528875 w 1057750"/>
                <a:gd name="connsiteY1" fmla="*/ 0 h 1057750"/>
                <a:gd name="connsiteX2" fmla="*/ 1057750 w 1057750"/>
                <a:gd name="connsiteY2" fmla="*/ 528875 h 1057750"/>
                <a:gd name="connsiteX3" fmla="*/ 528875 w 1057750"/>
                <a:gd name="connsiteY3" fmla="*/ 1057750 h 1057750"/>
                <a:gd name="connsiteX4" fmla="*/ 0 w 1057750"/>
                <a:gd name="connsiteY4" fmla="*/ 528875 h 10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750" h="1057750">
                  <a:moveTo>
                    <a:pt x="0" y="528875"/>
                  </a:moveTo>
                  <a:cubicBezTo>
                    <a:pt x="0" y="236785"/>
                    <a:pt x="236785" y="0"/>
                    <a:pt x="528875" y="0"/>
                  </a:cubicBezTo>
                  <a:cubicBezTo>
                    <a:pt x="820965" y="0"/>
                    <a:pt x="1057750" y="236785"/>
                    <a:pt x="1057750" y="528875"/>
                  </a:cubicBezTo>
                  <a:cubicBezTo>
                    <a:pt x="1057750" y="820965"/>
                    <a:pt x="820965" y="1057750"/>
                    <a:pt x="528875" y="1057750"/>
                  </a:cubicBezTo>
                  <a:cubicBezTo>
                    <a:pt x="236785" y="1057750"/>
                    <a:pt x="0" y="820965"/>
                    <a:pt x="0" y="528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874" tIns="168874" rIns="168874" bIns="168874" numCol="1" spcCol="1270" anchor="ctr" anchorCtr="0">
              <a:norm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Other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C1BC99-AC9C-4CC7-9729-8743C96BF7E2}"/>
                </a:ext>
              </a:extLst>
            </p:cNvPr>
            <p:cNvSpPr/>
            <p:nvPr/>
          </p:nvSpPr>
          <p:spPr>
            <a:xfrm>
              <a:off x="7922218" y="2601817"/>
              <a:ext cx="1057750" cy="1057750"/>
            </a:xfrm>
            <a:custGeom>
              <a:avLst/>
              <a:gdLst>
                <a:gd name="connsiteX0" fmla="*/ 0 w 1057750"/>
                <a:gd name="connsiteY0" fmla="*/ 528875 h 1057750"/>
                <a:gd name="connsiteX1" fmla="*/ 528875 w 1057750"/>
                <a:gd name="connsiteY1" fmla="*/ 0 h 1057750"/>
                <a:gd name="connsiteX2" fmla="*/ 1057750 w 1057750"/>
                <a:gd name="connsiteY2" fmla="*/ 528875 h 1057750"/>
                <a:gd name="connsiteX3" fmla="*/ 528875 w 1057750"/>
                <a:gd name="connsiteY3" fmla="*/ 1057750 h 1057750"/>
                <a:gd name="connsiteX4" fmla="*/ 0 w 1057750"/>
                <a:gd name="connsiteY4" fmla="*/ 528875 h 10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750" h="1057750">
                  <a:moveTo>
                    <a:pt x="0" y="528875"/>
                  </a:moveTo>
                  <a:cubicBezTo>
                    <a:pt x="0" y="236785"/>
                    <a:pt x="236785" y="0"/>
                    <a:pt x="528875" y="0"/>
                  </a:cubicBezTo>
                  <a:cubicBezTo>
                    <a:pt x="820965" y="0"/>
                    <a:pt x="1057750" y="236785"/>
                    <a:pt x="1057750" y="528875"/>
                  </a:cubicBezTo>
                  <a:cubicBezTo>
                    <a:pt x="1057750" y="820965"/>
                    <a:pt x="820965" y="1057750"/>
                    <a:pt x="528875" y="1057750"/>
                  </a:cubicBezTo>
                  <a:cubicBezTo>
                    <a:pt x="236785" y="1057750"/>
                    <a:pt x="0" y="820965"/>
                    <a:pt x="0" y="528875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874" tIns="168874" rIns="168874" bIns="168874" numCol="1" spcCol="1270" anchor="ctr" anchorCtr="0">
              <a:norm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Ticket Sales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E8A95-8B01-4E30-816A-774BED53A4C6}"/>
                </a:ext>
              </a:extLst>
            </p:cNvPr>
            <p:cNvSpPr/>
            <p:nvPr/>
          </p:nvSpPr>
          <p:spPr>
            <a:xfrm>
              <a:off x="9003474" y="2346077"/>
              <a:ext cx="1057750" cy="1057750"/>
            </a:xfrm>
            <a:custGeom>
              <a:avLst/>
              <a:gdLst>
                <a:gd name="connsiteX0" fmla="*/ 0 w 1057750"/>
                <a:gd name="connsiteY0" fmla="*/ 528875 h 1057750"/>
                <a:gd name="connsiteX1" fmla="*/ 528875 w 1057750"/>
                <a:gd name="connsiteY1" fmla="*/ 0 h 1057750"/>
                <a:gd name="connsiteX2" fmla="*/ 1057750 w 1057750"/>
                <a:gd name="connsiteY2" fmla="*/ 528875 h 1057750"/>
                <a:gd name="connsiteX3" fmla="*/ 528875 w 1057750"/>
                <a:gd name="connsiteY3" fmla="*/ 1057750 h 1057750"/>
                <a:gd name="connsiteX4" fmla="*/ 0 w 1057750"/>
                <a:gd name="connsiteY4" fmla="*/ 528875 h 10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750" h="1057750">
                  <a:moveTo>
                    <a:pt x="0" y="528875"/>
                  </a:moveTo>
                  <a:cubicBezTo>
                    <a:pt x="0" y="236785"/>
                    <a:pt x="236785" y="0"/>
                    <a:pt x="528875" y="0"/>
                  </a:cubicBezTo>
                  <a:cubicBezTo>
                    <a:pt x="820965" y="0"/>
                    <a:pt x="1057750" y="236785"/>
                    <a:pt x="1057750" y="528875"/>
                  </a:cubicBezTo>
                  <a:cubicBezTo>
                    <a:pt x="1057750" y="820965"/>
                    <a:pt x="820965" y="1057750"/>
                    <a:pt x="528875" y="1057750"/>
                  </a:cubicBezTo>
                  <a:cubicBezTo>
                    <a:pt x="236785" y="1057750"/>
                    <a:pt x="0" y="820965"/>
                    <a:pt x="0" y="528875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874" tIns="168874" rIns="168874" bIns="168874" numCol="1" spcCol="1270" anchor="ctr" anchorCtr="0">
              <a:norm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TV Contracts</a:t>
              </a:r>
            </a:p>
          </p:txBody>
        </p:sp>
        <p:sp>
          <p:nvSpPr>
            <p:cNvPr id="14" name="Shape 13">
              <a:extLst>
                <a:ext uri="{FF2B5EF4-FFF2-40B4-BE49-F238E27FC236}">
                  <a16:creationId xmlns:a16="http://schemas.microsoft.com/office/drawing/2014/main" id="{03344644-52AB-4594-9036-B93348D17460}"/>
                </a:ext>
              </a:extLst>
            </p:cNvPr>
            <p:cNvSpPr/>
            <p:nvPr/>
          </p:nvSpPr>
          <p:spPr>
            <a:xfrm>
              <a:off x="7452107" y="2131706"/>
              <a:ext cx="3290779" cy="2632623"/>
            </a:xfrm>
            <a:prstGeom prst="funnel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11633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5E30A8-5246-40DB-B98F-1F1D00197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764" y="1350045"/>
            <a:ext cx="3294253" cy="41361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777A-4B92-4F9B-B878-9C43CE34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Business 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464BF1-AC9D-4797-B1F9-8017A4DC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9"/>
            <a:ext cx="5778919" cy="33839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The Seattle Kraken are set to become the 32</a:t>
            </a:r>
            <a:r>
              <a:rPr lang="en-US" sz="1800" baseline="30000" dirty="0">
                <a:solidFill>
                  <a:srgbClr val="FFFFFF"/>
                </a:solidFill>
              </a:rPr>
              <a:t>nd</a:t>
            </a:r>
            <a:r>
              <a:rPr lang="en-US" sz="1800" dirty="0">
                <a:solidFill>
                  <a:srgbClr val="FFFFFF"/>
                </a:solidFill>
              </a:rPr>
              <a:t> NHL team this upcoming season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Expansion draft allows Seattle to select 1 unprotected player from each team 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Research Question: “Which players are most central to hockey games?”</a:t>
            </a:r>
          </a:p>
        </p:txBody>
      </p:sp>
    </p:spTree>
    <p:extLst>
      <p:ext uri="{BB962C8B-B14F-4D97-AF65-F5344CB8AC3E}">
        <p14:creationId xmlns:p14="http://schemas.microsoft.com/office/powerpoint/2010/main" val="191435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634D4-4430-4D4A-ABB6-8834F35A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C7389C-ED3A-4609-AD8B-AFE382FC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6" y="326572"/>
            <a:ext cx="7402182" cy="5681174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7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FB02-68F4-408F-B57D-ABF5791B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30B9A9-659D-4341-A103-D6A1BBD15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0" y="2656362"/>
            <a:ext cx="3672840" cy="2619694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53287C1-0406-49DE-AD1E-2A63204A1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27" y="3429001"/>
            <a:ext cx="4523166" cy="10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47C4-7B0D-4AE3-9BB8-2811A71B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Data Exploration</a:t>
            </a:r>
            <a:br>
              <a:rPr lang="en-US" sz="3400" b="1" dirty="0">
                <a:solidFill>
                  <a:srgbClr val="FFFFFF"/>
                </a:solidFill>
              </a:rPr>
            </a:br>
            <a:br>
              <a:rPr lang="en-US" sz="3400" b="1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Cypher Query 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8F69-3D69-4A1B-99D8-912FE8E5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Match (p:Player)-[n:INVOLVES]-()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WHERE n.event IN [‘Goal’, ‘Assist’]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RETURN p.first_name + ‘ ‘ + p.last_name as name, count(n.event) as degree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ORDER BY degree DESC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F861E-BF36-48BE-861F-EF6B7A33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64425"/>
              </p:ext>
            </p:extLst>
          </p:nvPr>
        </p:nvGraphicFramePr>
        <p:xfrm>
          <a:off x="1183393" y="643538"/>
          <a:ext cx="9826315" cy="355704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6093212">
                  <a:extLst>
                    <a:ext uri="{9D8B030D-6E8A-4147-A177-3AD203B41FA5}">
                      <a16:colId xmlns:a16="http://schemas.microsoft.com/office/drawing/2014/main" val="796703881"/>
                    </a:ext>
                  </a:extLst>
                </a:gridCol>
                <a:gridCol w="3733103">
                  <a:extLst>
                    <a:ext uri="{9D8B030D-6E8A-4147-A177-3AD203B41FA5}">
                      <a16:colId xmlns:a16="http://schemas.microsoft.com/office/drawing/2014/main" val="385603770"/>
                    </a:ext>
                  </a:extLst>
                </a:gridCol>
              </a:tblGrid>
              <a:tr h="667726">
                <a:tc>
                  <a:txBody>
                    <a:bodyPr/>
                    <a:lstStyle/>
                    <a:p>
                      <a:r>
                        <a:rPr lang="en-US" sz="2700" b="0" cap="none" spc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151601" marR="151601" marT="151601" marB="758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 marL="151601" marR="151601" marT="151601" marB="758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43283"/>
                  </a:ext>
                </a:extLst>
              </a:tr>
              <a:tr h="577864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Leon Draisaitl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78328"/>
                  </a:ext>
                </a:extLst>
              </a:tr>
              <a:tr h="577864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Connor McDavid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43573"/>
                  </a:ext>
                </a:extLst>
              </a:tr>
              <a:tr h="577864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Brad Marchand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13590"/>
                  </a:ext>
                </a:extLst>
              </a:tr>
              <a:tr h="577864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John Carlson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63216"/>
                  </a:ext>
                </a:extLst>
              </a:tr>
              <a:tr h="577864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David Pastrnak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51601" marR="151601" marT="151601" marB="75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4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47C4-7B0D-4AE3-9BB8-2811A71B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Data Exploration</a:t>
            </a:r>
            <a:br>
              <a:rPr lang="en-US" sz="3400" b="1" dirty="0">
                <a:solidFill>
                  <a:srgbClr val="FFFFFF"/>
                </a:solidFill>
              </a:rPr>
            </a:br>
            <a:br>
              <a:rPr lang="en-US" sz="3400" b="1" dirty="0">
                <a:solidFill>
                  <a:srgbClr val="FFFFFF"/>
                </a:solidFill>
              </a:rPr>
            </a:br>
            <a:r>
              <a:rPr lang="en-US" sz="3400" b="1" dirty="0">
                <a:solidFill>
                  <a:srgbClr val="FFFFFF"/>
                </a:solidFill>
              </a:rPr>
              <a:t> </a:t>
            </a:r>
            <a:r>
              <a:rPr lang="en-US" sz="3400" dirty="0">
                <a:solidFill>
                  <a:srgbClr val="FFFFFF"/>
                </a:solidFill>
              </a:rPr>
              <a:t>Cypher Query 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8F69-3D69-4A1B-99D8-912FE8E5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MATCH (p:Player)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WITH p, SIZE((p)&lt;-[:PLAYS_WITH]-()) as plays_with_degree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RETURN p.first_name + ‘ ‘ + p.last_name as name, plays_with_degree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ORDER BY plays_with_degree DESC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F861E-BF36-48BE-861F-EF6B7A33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75722"/>
              </p:ext>
            </p:extLst>
          </p:nvPr>
        </p:nvGraphicFramePr>
        <p:xfrm>
          <a:off x="1739193" y="643538"/>
          <a:ext cx="8714715" cy="378645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5338676">
                  <a:extLst>
                    <a:ext uri="{9D8B030D-6E8A-4147-A177-3AD203B41FA5}">
                      <a16:colId xmlns:a16="http://schemas.microsoft.com/office/drawing/2014/main" val="796703881"/>
                    </a:ext>
                  </a:extLst>
                </a:gridCol>
                <a:gridCol w="3376039">
                  <a:extLst>
                    <a:ext uri="{9D8B030D-6E8A-4147-A177-3AD203B41FA5}">
                      <a16:colId xmlns:a16="http://schemas.microsoft.com/office/drawing/2014/main" val="385603770"/>
                    </a:ext>
                  </a:extLst>
                </a:gridCol>
              </a:tblGrid>
              <a:tr h="592841">
                <a:tc>
                  <a:txBody>
                    <a:bodyPr/>
                    <a:lstStyle/>
                    <a:p>
                      <a:r>
                        <a:rPr lang="en-US" sz="2700" b="0" cap="none" spc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197197" marR="197197" marT="197197" marB="985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 dirty="0">
                          <a:solidFill>
                            <a:schemeClr val="bg1"/>
                          </a:solidFill>
                        </a:rPr>
                        <a:t>plays_with_degree</a:t>
                      </a:r>
                    </a:p>
                  </a:txBody>
                  <a:tcPr marL="197197" marR="197197" marT="197197" marB="985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43283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Ryan Getzlaf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159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78328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Claude Giroux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43573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Jordan Staal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13590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Derek Grant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129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63216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Adam Henrique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marL="197197" marR="197197" marT="197197" marB="985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0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47C4-7B0D-4AE3-9BB8-2811A71B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Data Exploration</a:t>
            </a:r>
            <a:br>
              <a:rPr lang="en-US" sz="3400" b="1" dirty="0">
                <a:solidFill>
                  <a:srgbClr val="FFFFFF"/>
                </a:solidFill>
              </a:rPr>
            </a:br>
            <a:br>
              <a:rPr lang="en-US" sz="3400" b="1" dirty="0">
                <a:solidFill>
                  <a:srgbClr val="FFFFFF"/>
                </a:solidFill>
              </a:rPr>
            </a:br>
            <a:r>
              <a:rPr lang="en-US" sz="3400" b="1" dirty="0">
                <a:solidFill>
                  <a:srgbClr val="FFFFFF"/>
                </a:solidFill>
              </a:rPr>
              <a:t> </a:t>
            </a:r>
            <a:r>
              <a:rPr lang="en-US" sz="3400" dirty="0">
                <a:solidFill>
                  <a:srgbClr val="FFFFFF"/>
                </a:solidFill>
              </a:rPr>
              <a:t>Cypher Query 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8F69-3D69-4A1B-99D8-912FE8E5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664" y="4754013"/>
            <a:ext cx="5860996" cy="1904879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MATCH (p:Player)-[i1:INVOLVES]-(pl:Play)-[i2:INVOLVES]-(p2:Player)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WHERE i1.event IN [‘Faceoff’] AND i2.event IN [‘Faceoff’] AND id(p1)&lt;id(p2)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RETURN p1.first_name + ‘ ‘ + p1.last_name as first_player,</a:t>
            </a:r>
          </a:p>
          <a:p>
            <a:pPr marL="384048" lvl="2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               p2.first_name + ‘ ‘ + p2.last_name as second_player,</a:t>
            </a:r>
          </a:p>
          <a:p>
            <a:pPr marL="384048" lvl="2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              COUNT(pl) as faceoffs_together_count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ORDER BY faceoffs_together _count DESC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F861E-BF36-48BE-861F-EF6B7A33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95670"/>
              </p:ext>
            </p:extLst>
          </p:nvPr>
        </p:nvGraphicFramePr>
        <p:xfrm>
          <a:off x="1192607" y="643538"/>
          <a:ext cx="9807886" cy="355704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939639">
                  <a:extLst>
                    <a:ext uri="{9D8B030D-6E8A-4147-A177-3AD203B41FA5}">
                      <a16:colId xmlns:a16="http://schemas.microsoft.com/office/drawing/2014/main" val="796703881"/>
                    </a:ext>
                  </a:extLst>
                </a:gridCol>
                <a:gridCol w="2939639">
                  <a:extLst>
                    <a:ext uri="{9D8B030D-6E8A-4147-A177-3AD203B41FA5}">
                      <a16:colId xmlns:a16="http://schemas.microsoft.com/office/drawing/2014/main" val="3501867618"/>
                    </a:ext>
                  </a:extLst>
                </a:gridCol>
                <a:gridCol w="3928608">
                  <a:extLst>
                    <a:ext uri="{9D8B030D-6E8A-4147-A177-3AD203B41FA5}">
                      <a16:colId xmlns:a16="http://schemas.microsoft.com/office/drawing/2014/main" val="385603770"/>
                    </a:ext>
                  </a:extLst>
                </a:gridCol>
              </a:tblGrid>
              <a:tr h="660503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first_player</a:t>
                      </a:r>
                    </a:p>
                  </a:txBody>
                  <a:tcPr marL="175101" marR="175101" marT="175101" marB="875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second_player</a:t>
                      </a:r>
                    </a:p>
                  </a:txBody>
                  <a:tcPr marL="175101" marR="175101" marT="175101" marB="875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faceoffs_together_count</a:t>
                      </a:r>
                    </a:p>
                  </a:txBody>
                  <a:tcPr marL="175101" marR="175101" marT="175101" marB="875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43283"/>
                  </a:ext>
                </a:extLst>
              </a:tr>
              <a:tr h="579309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Brock Nelson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Aleksander Barkov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78328"/>
                  </a:ext>
                </a:extLst>
              </a:tr>
              <a:tr h="579309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Auston Matthews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Patrice Bergeron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43573"/>
                  </a:ext>
                </a:extLst>
              </a:tr>
              <a:tr h="579309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Anthony Cirelli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Aleksander Barkov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13590"/>
                  </a:ext>
                </a:extLst>
              </a:tr>
              <a:tr h="579309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Mark Schiefele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Sidney Crosby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63216"/>
                  </a:ext>
                </a:extLst>
              </a:tr>
              <a:tr h="579309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Jack Eichel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Anthony Cirelli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75101" marR="175101" marT="175101" marB="87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01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NHL Neo4j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57C7E3"/>
      </a:accent1>
      <a:accent2>
        <a:srgbClr val="FFE081"/>
      </a:accent2>
      <a:accent3>
        <a:srgbClr val="C990C0"/>
      </a:accent3>
      <a:accent4>
        <a:srgbClr val="F79767"/>
      </a:accent4>
      <a:accent5>
        <a:srgbClr val="D9D9D9"/>
      </a:accent5>
      <a:accent6>
        <a:srgbClr val="FFFFF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804</Words>
  <Application>Microsoft Office PowerPoint</Application>
  <PresentationFormat>Widescreen</PresentationFormat>
  <Paragraphs>218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Sagona Book</vt:lpstr>
      <vt:lpstr>Sagona ExtraLight</vt:lpstr>
      <vt:lpstr>RetrospectVTI</vt:lpstr>
      <vt:lpstr>NHL Graph Analysis </vt:lpstr>
      <vt:lpstr>NHL Analytics</vt:lpstr>
      <vt:lpstr>NHL Business</vt:lpstr>
      <vt:lpstr>Business Objective</vt:lpstr>
      <vt:lpstr>Data Model</vt:lpstr>
      <vt:lpstr>Projections</vt:lpstr>
      <vt:lpstr>Data Exploration  Cypher Query 1</vt:lpstr>
      <vt:lpstr>Data Exploration   Cypher Query 2</vt:lpstr>
      <vt:lpstr>Data Exploration   Cypher Query 3</vt:lpstr>
      <vt:lpstr>PowerPoint Presentation</vt:lpstr>
      <vt:lpstr>Graph Machine Learning</vt:lpstr>
      <vt:lpstr>Cypher Actions</vt:lpstr>
      <vt:lpstr>Visualization 1</vt:lpstr>
      <vt:lpstr>Visualization 2</vt:lpstr>
      <vt:lpstr>PowerPoint Presentation</vt:lpstr>
      <vt:lpstr>Players to Target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Fisher</dc:creator>
  <cp:lastModifiedBy>Josh Fisher</cp:lastModifiedBy>
  <cp:revision>45</cp:revision>
  <dcterms:created xsi:type="dcterms:W3CDTF">2021-07-18T15:41:57Z</dcterms:created>
  <dcterms:modified xsi:type="dcterms:W3CDTF">2021-07-27T21:31:41Z</dcterms:modified>
</cp:coreProperties>
</file>