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83" r:id="rId2"/>
    <p:sldId id="257" r:id="rId3"/>
    <p:sldId id="258" r:id="rId4"/>
    <p:sldId id="260" r:id="rId5"/>
    <p:sldId id="259" r:id="rId6"/>
    <p:sldId id="261" r:id="rId7"/>
    <p:sldId id="262" r:id="rId8"/>
    <p:sldId id="263" r:id="rId9"/>
    <p:sldId id="264" r:id="rId10"/>
    <p:sldId id="265" r:id="rId11"/>
    <p:sldId id="275" r:id="rId12"/>
    <p:sldId id="266" r:id="rId13"/>
    <p:sldId id="267" r:id="rId14"/>
    <p:sldId id="276" r:id="rId15"/>
    <p:sldId id="285" r:id="rId16"/>
    <p:sldId id="268" r:id="rId17"/>
    <p:sldId id="269" r:id="rId18"/>
    <p:sldId id="284" r:id="rId19"/>
    <p:sldId id="277" r:id="rId20"/>
    <p:sldId id="278" r:id="rId21"/>
    <p:sldId id="271" r:id="rId22"/>
    <p:sldId id="272" r:id="rId23"/>
    <p:sldId id="273" r:id="rId24"/>
    <p:sldId id="286"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9" autoAdjust="0"/>
    <p:restoredTop sz="94660"/>
  </p:normalViewPr>
  <p:slideViewPr>
    <p:cSldViewPr snapToGrid="0">
      <p:cViewPr>
        <p:scale>
          <a:sx n="75" d="100"/>
          <a:sy n="75" d="100"/>
        </p:scale>
        <p:origin x="810"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03AEF-44D3-4D4F-8D94-4376AA24CF2D}" type="datetimeFigureOut">
              <a:rPr lang="en-US" smtClean="0"/>
              <a:t>26-Mar-23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4597A-F4D4-4AD5-91EA-DB0969D8A492}" type="slidenum">
              <a:rPr lang="en-US" smtClean="0"/>
              <a:t>‹#›</a:t>
            </a:fld>
            <a:endParaRPr lang="en-US"/>
          </a:p>
        </p:txBody>
      </p:sp>
    </p:spTree>
    <p:extLst>
      <p:ext uri="{BB962C8B-B14F-4D97-AF65-F5344CB8AC3E}">
        <p14:creationId xmlns:p14="http://schemas.microsoft.com/office/powerpoint/2010/main" val="220626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E5B32F-139C-41C3-A012-8CB3BCE0DBCF}" type="datetime1">
              <a:rPr lang="en-US" smtClean="0"/>
              <a:t>26-Mar-23</a:t>
            </a:fld>
            <a:endParaRPr lang="en-US"/>
          </a:p>
        </p:txBody>
      </p:sp>
      <p:sp>
        <p:nvSpPr>
          <p:cNvPr id="5" name="Footer Placeholder 4"/>
          <p:cNvSpPr>
            <a:spLocks noGrp="1"/>
          </p:cNvSpPr>
          <p:nvPr>
            <p:ph type="ftr" sz="quarter" idx="11"/>
          </p:nvPr>
        </p:nvSpPr>
        <p:spPr/>
        <p:txBody>
          <a:bodyPr/>
          <a:lstStyle/>
          <a:p>
            <a:r>
              <a:rPr lang="en-US"/>
              <a:t>https://github.com/joshuagaze/Syracuse-Masters-of-Applied-Data-Science-Portfolio-Milestone</a:t>
            </a:r>
          </a:p>
        </p:txBody>
      </p:sp>
      <p:sp>
        <p:nvSpPr>
          <p:cNvPr id="6" name="Slide Number Placeholder 5"/>
          <p:cNvSpPr>
            <a:spLocks noGrp="1"/>
          </p:cNvSpPr>
          <p:nvPr>
            <p:ph type="sldNum" sz="quarter" idx="12"/>
          </p:nvPr>
        </p:nvSpPr>
        <p:spPr/>
        <p:txBody>
          <a:bodyPr/>
          <a:lstStyle/>
          <a:p>
            <a:fld id="{5BD5C2DF-3913-49EE-9E9F-8555AB92F9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65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60B01-1919-41AD-86F4-93F6EA0C4ABA}" type="datetime1">
              <a:rPr lang="en-US" smtClean="0"/>
              <a:t>26-Mar-23</a:t>
            </a:fld>
            <a:endParaRPr lang="en-US"/>
          </a:p>
        </p:txBody>
      </p:sp>
      <p:sp>
        <p:nvSpPr>
          <p:cNvPr id="5" name="Footer Placeholder 4"/>
          <p:cNvSpPr>
            <a:spLocks noGrp="1"/>
          </p:cNvSpPr>
          <p:nvPr>
            <p:ph type="ftr" sz="quarter" idx="11"/>
          </p:nvPr>
        </p:nvSpPr>
        <p:spPr/>
        <p:txBody>
          <a:bodyPr/>
          <a:lstStyle/>
          <a:p>
            <a:r>
              <a:rPr lang="en-US"/>
              <a:t>https://github.com/joshuagaze/Syracuse-Masters-of-Applied-Data-Science-Portfolio-Milestone</a:t>
            </a:r>
          </a:p>
        </p:txBody>
      </p:sp>
      <p:sp>
        <p:nvSpPr>
          <p:cNvPr id="6" name="Slide Number Placeholder 5"/>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373070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AA6D2-BAE6-4C8D-B0B9-E8863D44BBDD}" type="datetime1">
              <a:rPr lang="en-US" smtClean="0"/>
              <a:t>26-Mar-23</a:t>
            </a:fld>
            <a:endParaRPr lang="en-US"/>
          </a:p>
        </p:txBody>
      </p:sp>
      <p:sp>
        <p:nvSpPr>
          <p:cNvPr id="5" name="Footer Placeholder 4"/>
          <p:cNvSpPr>
            <a:spLocks noGrp="1"/>
          </p:cNvSpPr>
          <p:nvPr>
            <p:ph type="ftr" sz="quarter" idx="11"/>
          </p:nvPr>
        </p:nvSpPr>
        <p:spPr/>
        <p:txBody>
          <a:bodyPr/>
          <a:lstStyle/>
          <a:p>
            <a:r>
              <a:rPr lang="en-US"/>
              <a:t>https://github.com/joshuagaze/Syracuse-Masters-of-Applied-Data-Science-Portfolio-Milestone</a:t>
            </a:r>
          </a:p>
        </p:txBody>
      </p:sp>
      <p:sp>
        <p:nvSpPr>
          <p:cNvPr id="6" name="Slide Number Placeholder 5"/>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31727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6509B-855D-415D-8B25-FCC7F21C51DD}" type="datetime1">
              <a:rPr lang="en-US" smtClean="0"/>
              <a:t>26-Mar-23</a:t>
            </a:fld>
            <a:endParaRPr lang="en-US"/>
          </a:p>
        </p:txBody>
      </p:sp>
      <p:sp>
        <p:nvSpPr>
          <p:cNvPr id="5" name="Footer Placeholder 4"/>
          <p:cNvSpPr>
            <a:spLocks noGrp="1"/>
          </p:cNvSpPr>
          <p:nvPr>
            <p:ph type="ftr" sz="quarter" idx="11"/>
          </p:nvPr>
        </p:nvSpPr>
        <p:spPr/>
        <p:txBody>
          <a:bodyPr/>
          <a:lstStyle/>
          <a:p>
            <a:r>
              <a:rPr lang="en-US"/>
              <a:t>https://github.com/joshuagaze/Syracuse-Masters-of-Applied-Data-Science-Portfolio-Milestone</a:t>
            </a:r>
          </a:p>
        </p:txBody>
      </p:sp>
      <p:sp>
        <p:nvSpPr>
          <p:cNvPr id="6" name="Slide Number Placeholder 5"/>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56634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D30FF-05DA-430A-81C6-68287198B60C}" type="datetime1">
              <a:rPr lang="en-US" smtClean="0"/>
              <a:t>26-Mar-23</a:t>
            </a:fld>
            <a:endParaRPr lang="en-US"/>
          </a:p>
        </p:txBody>
      </p:sp>
      <p:sp>
        <p:nvSpPr>
          <p:cNvPr id="5" name="Footer Placeholder 4"/>
          <p:cNvSpPr>
            <a:spLocks noGrp="1"/>
          </p:cNvSpPr>
          <p:nvPr>
            <p:ph type="ftr" sz="quarter" idx="11"/>
          </p:nvPr>
        </p:nvSpPr>
        <p:spPr/>
        <p:txBody>
          <a:bodyPr/>
          <a:lstStyle/>
          <a:p>
            <a:r>
              <a:rPr lang="en-US"/>
              <a:t>https://github.com/joshuagaze/Syracuse-Masters-of-Applied-Data-Science-Portfolio-Milestone</a:t>
            </a:r>
          </a:p>
        </p:txBody>
      </p:sp>
      <p:sp>
        <p:nvSpPr>
          <p:cNvPr id="6" name="Slide Number Placeholder 5"/>
          <p:cNvSpPr>
            <a:spLocks noGrp="1"/>
          </p:cNvSpPr>
          <p:nvPr>
            <p:ph type="sldNum" sz="quarter" idx="12"/>
          </p:nvPr>
        </p:nvSpPr>
        <p:spPr/>
        <p:txBody>
          <a:bodyPr/>
          <a:lstStyle/>
          <a:p>
            <a:fld id="{5BD5C2DF-3913-49EE-9E9F-8555AB92F9C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1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82D2B-2768-4E42-9F39-9255CEBC3C78}" type="datetime1">
              <a:rPr lang="en-US" smtClean="0"/>
              <a:t>26-Mar-23</a:t>
            </a:fld>
            <a:endParaRPr lang="en-US"/>
          </a:p>
        </p:txBody>
      </p:sp>
      <p:sp>
        <p:nvSpPr>
          <p:cNvPr id="6" name="Footer Placeholder 5"/>
          <p:cNvSpPr>
            <a:spLocks noGrp="1"/>
          </p:cNvSpPr>
          <p:nvPr>
            <p:ph type="ftr" sz="quarter" idx="11"/>
          </p:nvPr>
        </p:nvSpPr>
        <p:spPr/>
        <p:txBody>
          <a:bodyPr/>
          <a:lstStyle/>
          <a:p>
            <a:r>
              <a:rPr lang="en-US"/>
              <a:t>https://github.com/joshuagaze/Syracuse-Masters-of-Applied-Data-Science-Portfolio-Milestone</a:t>
            </a:r>
          </a:p>
        </p:txBody>
      </p:sp>
      <p:sp>
        <p:nvSpPr>
          <p:cNvPr id="7" name="Slide Number Placeholder 6"/>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136162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FE4E7-82F0-4D91-96F2-787574280B92}" type="datetime1">
              <a:rPr lang="en-US" smtClean="0"/>
              <a:t>26-Mar-23</a:t>
            </a:fld>
            <a:endParaRPr lang="en-US"/>
          </a:p>
        </p:txBody>
      </p:sp>
      <p:sp>
        <p:nvSpPr>
          <p:cNvPr id="8" name="Footer Placeholder 7"/>
          <p:cNvSpPr>
            <a:spLocks noGrp="1"/>
          </p:cNvSpPr>
          <p:nvPr>
            <p:ph type="ftr" sz="quarter" idx="11"/>
          </p:nvPr>
        </p:nvSpPr>
        <p:spPr/>
        <p:txBody>
          <a:bodyPr/>
          <a:lstStyle/>
          <a:p>
            <a:r>
              <a:rPr lang="en-US"/>
              <a:t>https://github.com/joshuagaze/Syracuse-Masters-of-Applied-Data-Science-Portfolio-Milestone</a:t>
            </a:r>
          </a:p>
        </p:txBody>
      </p:sp>
      <p:sp>
        <p:nvSpPr>
          <p:cNvPr id="9" name="Slide Number Placeholder 8"/>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123917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7D561F-2DD5-4BB4-8C62-C7C7CBA0861A}" type="datetime1">
              <a:rPr lang="en-US" smtClean="0"/>
              <a:t>26-Mar-23</a:t>
            </a:fld>
            <a:endParaRPr lang="en-US"/>
          </a:p>
        </p:txBody>
      </p:sp>
      <p:sp>
        <p:nvSpPr>
          <p:cNvPr id="4" name="Footer Placeholder 3"/>
          <p:cNvSpPr>
            <a:spLocks noGrp="1"/>
          </p:cNvSpPr>
          <p:nvPr>
            <p:ph type="ftr" sz="quarter" idx="11"/>
          </p:nvPr>
        </p:nvSpPr>
        <p:spPr/>
        <p:txBody>
          <a:bodyPr/>
          <a:lstStyle/>
          <a:p>
            <a:r>
              <a:rPr lang="en-US"/>
              <a:t>https://github.com/joshuagaze/Syracuse-Masters-of-Applied-Data-Science-Portfolio-Milestone</a:t>
            </a:r>
          </a:p>
        </p:txBody>
      </p:sp>
      <p:sp>
        <p:nvSpPr>
          <p:cNvPr id="5" name="Slide Number Placeholder 4"/>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278837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8AA8AE-0E2C-43D5-8DA0-CE87473E01C2}" type="datetime1">
              <a:rPr lang="en-US" smtClean="0"/>
              <a:t>26-Mar-23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https://github.com/joshuagaze/Syracuse-Masters-of-Applied-Data-Science-Portfolio-Milestone</a:t>
            </a:r>
          </a:p>
        </p:txBody>
      </p:sp>
      <p:sp>
        <p:nvSpPr>
          <p:cNvPr id="9" name="Slide Number Placeholder 8"/>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19484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DFD10B-1A31-44CA-AFDA-6571A6DBCAD6}" type="datetime1">
              <a:rPr lang="en-US" smtClean="0"/>
              <a:t>26-Mar-23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https://github.com/joshuagaze/Syracuse-Masters-of-Applied-Data-Science-Portfolio-Milestone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D5C2DF-3913-49EE-9E9F-8555AB92F9CB}" type="slidenum">
              <a:rPr lang="en-US" smtClean="0"/>
              <a:t>‹#›</a:t>
            </a:fld>
            <a:endParaRPr lang="en-US"/>
          </a:p>
        </p:txBody>
      </p:sp>
    </p:spTree>
    <p:extLst>
      <p:ext uri="{BB962C8B-B14F-4D97-AF65-F5344CB8AC3E}">
        <p14:creationId xmlns:p14="http://schemas.microsoft.com/office/powerpoint/2010/main" val="151181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E9003-1AED-4A76-AFB8-2D69436CCB6C}" type="datetime1">
              <a:rPr lang="en-US" smtClean="0"/>
              <a:t>26-Mar-23</a:t>
            </a:fld>
            <a:endParaRPr lang="en-US"/>
          </a:p>
        </p:txBody>
      </p:sp>
      <p:sp>
        <p:nvSpPr>
          <p:cNvPr id="6" name="Footer Placeholder 5"/>
          <p:cNvSpPr>
            <a:spLocks noGrp="1"/>
          </p:cNvSpPr>
          <p:nvPr>
            <p:ph type="ftr" sz="quarter" idx="11"/>
          </p:nvPr>
        </p:nvSpPr>
        <p:spPr/>
        <p:txBody>
          <a:bodyPr/>
          <a:lstStyle/>
          <a:p>
            <a:r>
              <a:rPr lang="en-US"/>
              <a:t>https://github.com/joshuagaze/Syracuse-Masters-of-Applied-Data-Science-Portfolio-Milestone</a:t>
            </a:r>
          </a:p>
        </p:txBody>
      </p:sp>
      <p:sp>
        <p:nvSpPr>
          <p:cNvPr id="7" name="Slide Number Placeholder 6"/>
          <p:cNvSpPr>
            <a:spLocks noGrp="1"/>
          </p:cNvSpPr>
          <p:nvPr>
            <p:ph type="sldNum" sz="quarter" idx="12"/>
          </p:nvPr>
        </p:nvSpPr>
        <p:spPr/>
        <p:txBody>
          <a:bodyPr/>
          <a:lstStyle/>
          <a:p>
            <a:fld id="{5BD5C2DF-3913-49EE-9E9F-8555AB92F9CB}" type="slidenum">
              <a:rPr lang="en-US" smtClean="0"/>
              <a:t>‹#›</a:t>
            </a:fld>
            <a:endParaRPr lang="en-US"/>
          </a:p>
        </p:txBody>
      </p:sp>
    </p:spTree>
    <p:extLst>
      <p:ext uri="{BB962C8B-B14F-4D97-AF65-F5344CB8AC3E}">
        <p14:creationId xmlns:p14="http://schemas.microsoft.com/office/powerpoint/2010/main" val="412224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1AEBAE-0D48-46C9-88A5-B7E8F19943ED}" type="datetime1">
              <a:rPr lang="en-US" smtClean="0"/>
              <a:t>26-Mar-23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https://github.com/joshuagaze/Syracuse-Masters-of-Applied-Data-Science-Portfolio-Milestone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D5C2DF-3913-49EE-9E9F-8555AB92F9C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342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9843-5C95-6DB0-818E-187026FF53F2}"/>
              </a:ext>
            </a:extLst>
          </p:cNvPr>
          <p:cNvSpPr>
            <a:spLocks noGrp="1"/>
          </p:cNvSpPr>
          <p:nvPr>
            <p:ph type="ctrTitle"/>
          </p:nvPr>
        </p:nvSpPr>
        <p:spPr>
          <a:xfrm>
            <a:off x="1036320" y="922882"/>
            <a:ext cx="10058400" cy="17789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Master of Science</a:t>
            </a:r>
          </a:p>
        </p:txBody>
      </p:sp>
      <p:pic>
        <p:nvPicPr>
          <p:cNvPr id="1026" name="Picture 2" descr="Experience Information Technologies - Live - iSchool | Syracuse University">
            <a:extLst>
              <a:ext uri="{FF2B5EF4-FFF2-40B4-BE49-F238E27FC236}">
                <a16:creationId xmlns:a16="http://schemas.microsoft.com/office/drawing/2014/main" id="{6FC2C219-8E83-B463-DBB6-C31AD3C5F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22" y="258889"/>
            <a:ext cx="6191250" cy="1000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D8432F2-CFE7-AE6C-A732-678032A63EF7}"/>
              </a:ext>
            </a:extLst>
          </p:cNvPr>
          <p:cNvSpPr txBox="1">
            <a:spLocks/>
          </p:cNvSpPr>
          <p:nvPr/>
        </p:nvSpPr>
        <p:spPr>
          <a:xfrm>
            <a:off x="1097280" y="2251576"/>
            <a:ext cx="10058400" cy="8297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3600" dirty="0"/>
              <a:t>Applied Data Science</a:t>
            </a:r>
          </a:p>
        </p:txBody>
      </p:sp>
      <p:sp>
        <p:nvSpPr>
          <p:cNvPr id="7" name="TextBox 6">
            <a:extLst>
              <a:ext uri="{FF2B5EF4-FFF2-40B4-BE49-F238E27FC236}">
                <a16:creationId xmlns:a16="http://schemas.microsoft.com/office/drawing/2014/main" id="{9C6BC6AE-2A4F-6E10-8F58-6FE17094DC48}"/>
              </a:ext>
            </a:extLst>
          </p:cNvPr>
          <p:cNvSpPr txBox="1"/>
          <p:nvPr/>
        </p:nvSpPr>
        <p:spPr>
          <a:xfrm>
            <a:off x="1097280" y="4660910"/>
            <a:ext cx="4865716" cy="1261884"/>
          </a:xfrm>
          <a:prstGeom prst="rect">
            <a:avLst/>
          </a:prstGeom>
          <a:noFill/>
        </p:spPr>
        <p:txBody>
          <a:bodyPr wrap="square" rtlCol="0">
            <a:spAutoFit/>
          </a:bodyPr>
          <a:lstStyle/>
          <a:p>
            <a:r>
              <a:rPr lang="en-US" sz="2800" dirty="0"/>
              <a:t>Joshua A. Gaze</a:t>
            </a:r>
          </a:p>
          <a:p>
            <a:endParaRPr lang="en-US" sz="2800" dirty="0"/>
          </a:p>
          <a:p>
            <a:r>
              <a:rPr lang="en-US" sz="2000" dirty="0"/>
              <a:t>SUID: 411546359</a:t>
            </a:r>
            <a:endParaRPr lang="en-US" sz="2800" dirty="0"/>
          </a:p>
        </p:txBody>
      </p:sp>
      <p:sp>
        <p:nvSpPr>
          <p:cNvPr id="8" name="Title 1">
            <a:extLst>
              <a:ext uri="{FF2B5EF4-FFF2-40B4-BE49-F238E27FC236}">
                <a16:creationId xmlns:a16="http://schemas.microsoft.com/office/drawing/2014/main" id="{67873873-C835-F4E5-472E-B973D56573BB}"/>
              </a:ext>
            </a:extLst>
          </p:cNvPr>
          <p:cNvSpPr txBox="1">
            <a:spLocks/>
          </p:cNvSpPr>
          <p:nvPr/>
        </p:nvSpPr>
        <p:spPr>
          <a:xfrm>
            <a:off x="1097280" y="3391983"/>
            <a:ext cx="10058400" cy="8297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400" b="1" dirty="0"/>
              <a:t>Portfolio Milestone</a:t>
            </a:r>
          </a:p>
        </p:txBody>
      </p:sp>
    </p:spTree>
    <p:extLst>
      <p:ext uri="{BB962C8B-B14F-4D97-AF65-F5344CB8AC3E}">
        <p14:creationId xmlns:p14="http://schemas.microsoft.com/office/powerpoint/2010/main" val="333910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1" name="Rectangle 308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3" name="Straight Connector 308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85" name="Rectangle 308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49DA6E-73ED-BA35-539D-FDD521D161A3}"/>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IST 719 – Information Visualization</a:t>
            </a:r>
          </a:p>
        </p:txBody>
      </p:sp>
      <p:sp>
        <p:nvSpPr>
          <p:cNvPr id="3087" name="Rectangle 308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6" name="Picture 4" descr="What is Data Visualization? | Informatica New Zealand">
            <a:extLst>
              <a:ext uri="{FF2B5EF4-FFF2-40B4-BE49-F238E27FC236}">
                <a16:creationId xmlns:a16="http://schemas.microsoft.com/office/drawing/2014/main" id="{D0EB40A1-D614-7F4D-45A1-44EAF68EB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49037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F063DE3-33CF-384E-6FD0-4EBDF851C8EF}"/>
              </a:ext>
            </a:extLst>
          </p:cNvPr>
          <p:cNvSpPr>
            <a:spLocks noGrp="1"/>
          </p:cNvSpPr>
          <p:nvPr>
            <p:ph type="sldNum" sz="quarter" idx="12"/>
          </p:nvPr>
        </p:nvSpPr>
        <p:spPr/>
        <p:txBody>
          <a:bodyPr/>
          <a:lstStyle/>
          <a:p>
            <a:fld id="{5BD5C2DF-3913-49EE-9E9F-8555AB92F9CB}" type="slidenum">
              <a:rPr lang="en-US" smtClean="0"/>
              <a:t>10</a:t>
            </a:fld>
            <a:endParaRPr lang="en-US"/>
          </a:p>
        </p:txBody>
      </p:sp>
      <p:sp>
        <p:nvSpPr>
          <p:cNvPr id="7" name="Footer Placeholder 6">
            <a:extLst>
              <a:ext uri="{FF2B5EF4-FFF2-40B4-BE49-F238E27FC236}">
                <a16:creationId xmlns:a16="http://schemas.microsoft.com/office/drawing/2014/main" id="{1099B23B-C037-05C8-78EB-4B927CC1459F}"/>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188909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DA6E-73ED-BA35-539D-FDD521D161A3}"/>
              </a:ext>
            </a:extLst>
          </p:cNvPr>
          <p:cNvSpPr>
            <a:spLocks noGrp="1"/>
          </p:cNvSpPr>
          <p:nvPr>
            <p:ph type="title"/>
          </p:nvPr>
        </p:nvSpPr>
        <p:spPr/>
        <p:txBody>
          <a:bodyPr/>
          <a:lstStyle/>
          <a:p>
            <a:r>
              <a:rPr lang="en-US" dirty="0"/>
              <a:t>IST 719 – Information Visualization</a:t>
            </a:r>
          </a:p>
        </p:txBody>
      </p:sp>
      <p:sp>
        <p:nvSpPr>
          <p:cNvPr id="3" name="Content Placeholder 2">
            <a:extLst>
              <a:ext uri="{FF2B5EF4-FFF2-40B4-BE49-F238E27FC236}">
                <a16:creationId xmlns:a16="http://schemas.microsoft.com/office/drawing/2014/main" id="{5AC351A5-928C-CA2C-8C9F-1BBC1403E1E1}"/>
              </a:ext>
            </a:extLst>
          </p:cNvPr>
          <p:cNvSpPr>
            <a:spLocks noGrp="1"/>
          </p:cNvSpPr>
          <p:nvPr>
            <p:ph idx="1"/>
          </p:nvPr>
        </p:nvSpPr>
        <p:spPr/>
        <p:txBody>
          <a:bodyPr>
            <a:normAutofit/>
          </a:bodyPr>
          <a:lstStyle/>
          <a:p>
            <a:pPr marL="0" indent="0">
              <a:buNone/>
            </a:pPr>
            <a:r>
              <a:rPr lang="en-US" sz="2400" b="1" dirty="0"/>
              <a:t>Background</a:t>
            </a:r>
          </a:p>
          <a:p>
            <a:pPr>
              <a:buFont typeface="Arial" panose="020B0604020202020204" pitchFamily="34" charset="0"/>
              <a:buChar char="•"/>
            </a:pPr>
            <a:r>
              <a:rPr lang="en-US" sz="2400" dirty="0"/>
              <a:t>This course in Information Visualization was taken under the direction of Professor Gary Krudys.</a:t>
            </a:r>
          </a:p>
          <a:p>
            <a:pPr>
              <a:buFont typeface="Arial" panose="020B0604020202020204" pitchFamily="34" charset="0"/>
              <a:buChar char="•"/>
            </a:pPr>
            <a:r>
              <a:rPr lang="en-US" sz="2400" dirty="0"/>
              <a:t>Tasked with identifying a “data story” through a visual lens. </a:t>
            </a:r>
          </a:p>
          <a:p>
            <a:pPr>
              <a:buFont typeface="Arial" panose="020B0604020202020204" pitchFamily="34" charset="0"/>
              <a:buChar char="•"/>
            </a:pPr>
            <a:r>
              <a:rPr lang="en-US" sz="2400" dirty="0"/>
              <a:t>This data story pertains to the Netflix catalogue, looking for unique insights that are best expressed through data visualizations. </a:t>
            </a:r>
          </a:p>
          <a:p>
            <a:pPr>
              <a:buFont typeface="Arial" panose="020B0604020202020204" pitchFamily="34" charset="0"/>
              <a:buChar char="•"/>
            </a:pPr>
            <a:r>
              <a:rPr lang="en-US" sz="2400" dirty="0"/>
              <a:t>RStudio was used for exploratory data analysis, ggplot and Python for generating the data visualizations, and Adobe Illustrator for constructing the layout and presentation of all the visuals to tell the data story.</a:t>
            </a:r>
          </a:p>
        </p:txBody>
      </p:sp>
      <p:sp>
        <p:nvSpPr>
          <p:cNvPr id="5" name="Slide Number Placeholder 4">
            <a:extLst>
              <a:ext uri="{FF2B5EF4-FFF2-40B4-BE49-F238E27FC236}">
                <a16:creationId xmlns:a16="http://schemas.microsoft.com/office/drawing/2014/main" id="{FFFAAF7D-534F-EFDF-0064-B1EEFE4B29C9}"/>
              </a:ext>
            </a:extLst>
          </p:cNvPr>
          <p:cNvSpPr>
            <a:spLocks noGrp="1"/>
          </p:cNvSpPr>
          <p:nvPr>
            <p:ph type="sldNum" sz="quarter" idx="12"/>
          </p:nvPr>
        </p:nvSpPr>
        <p:spPr/>
        <p:txBody>
          <a:bodyPr/>
          <a:lstStyle/>
          <a:p>
            <a:fld id="{5BD5C2DF-3913-49EE-9E9F-8555AB92F9CB}" type="slidenum">
              <a:rPr lang="en-US" smtClean="0"/>
              <a:t>11</a:t>
            </a:fld>
            <a:endParaRPr lang="en-US"/>
          </a:p>
        </p:txBody>
      </p:sp>
      <p:sp>
        <p:nvSpPr>
          <p:cNvPr id="6" name="Footer Placeholder 5">
            <a:extLst>
              <a:ext uri="{FF2B5EF4-FFF2-40B4-BE49-F238E27FC236}">
                <a16:creationId xmlns:a16="http://schemas.microsoft.com/office/drawing/2014/main" id="{DF1ED415-DFB5-B3FD-789E-EA6E8AFA6BEE}"/>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08155031-34BA-9582-59EC-445EF93E4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52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55CC-23EC-10B9-D221-E10ECFA0604C}"/>
              </a:ext>
            </a:extLst>
          </p:cNvPr>
          <p:cNvSpPr>
            <a:spLocks noGrp="1"/>
          </p:cNvSpPr>
          <p:nvPr>
            <p:ph type="title"/>
          </p:nvPr>
        </p:nvSpPr>
        <p:spPr/>
        <p:txBody>
          <a:bodyPr/>
          <a:lstStyle/>
          <a:p>
            <a:r>
              <a:rPr lang="en-US" dirty="0"/>
              <a:t>IST 719 – Information Visualization</a:t>
            </a:r>
          </a:p>
        </p:txBody>
      </p:sp>
      <p:pic>
        <p:nvPicPr>
          <p:cNvPr id="4" name="Picture 3">
            <a:extLst>
              <a:ext uri="{FF2B5EF4-FFF2-40B4-BE49-F238E27FC236}">
                <a16:creationId xmlns:a16="http://schemas.microsoft.com/office/drawing/2014/main" id="{E80A7D2A-EFEF-4857-2C85-F5A32A5927D4}"/>
              </a:ext>
            </a:extLst>
          </p:cNvPr>
          <p:cNvPicPr>
            <a:picLocks noChangeAspect="1"/>
          </p:cNvPicPr>
          <p:nvPr/>
        </p:nvPicPr>
        <p:blipFill>
          <a:blip r:embed="rId2"/>
          <a:stretch>
            <a:fillRect/>
          </a:stretch>
        </p:blipFill>
        <p:spPr>
          <a:xfrm>
            <a:off x="742136" y="1737360"/>
            <a:ext cx="10768687" cy="4356725"/>
          </a:xfrm>
          <a:prstGeom prst="rect">
            <a:avLst/>
          </a:prstGeom>
        </p:spPr>
      </p:pic>
      <p:sp>
        <p:nvSpPr>
          <p:cNvPr id="6" name="Slide Number Placeholder 5">
            <a:extLst>
              <a:ext uri="{FF2B5EF4-FFF2-40B4-BE49-F238E27FC236}">
                <a16:creationId xmlns:a16="http://schemas.microsoft.com/office/drawing/2014/main" id="{A9E22250-2A78-E9D7-F06A-7D37487E368B}"/>
              </a:ext>
            </a:extLst>
          </p:cNvPr>
          <p:cNvSpPr>
            <a:spLocks noGrp="1"/>
          </p:cNvSpPr>
          <p:nvPr>
            <p:ph type="sldNum" sz="quarter" idx="12"/>
          </p:nvPr>
        </p:nvSpPr>
        <p:spPr/>
        <p:txBody>
          <a:bodyPr/>
          <a:lstStyle/>
          <a:p>
            <a:fld id="{5BD5C2DF-3913-49EE-9E9F-8555AB92F9CB}" type="slidenum">
              <a:rPr lang="en-US" smtClean="0"/>
              <a:t>12</a:t>
            </a:fld>
            <a:endParaRPr lang="en-US"/>
          </a:p>
        </p:txBody>
      </p:sp>
      <p:sp>
        <p:nvSpPr>
          <p:cNvPr id="7" name="Footer Placeholder 6">
            <a:extLst>
              <a:ext uri="{FF2B5EF4-FFF2-40B4-BE49-F238E27FC236}">
                <a16:creationId xmlns:a16="http://schemas.microsoft.com/office/drawing/2014/main" id="{ED6152A0-B4E4-E05F-6C99-34D235167D95}"/>
              </a:ext>
            </a:extLst>
          </p:cNvPr>
          <p:cNvSpPr>
            <a:spLocks noGrp="1"/>
          </p:cNvSpPr>
          <p:nvPr>
            <p:ph type="ftr" sz="quarter" idx="11"/>
          </p:nvPr>
        </p:nvSpPr>
        <p:spPr/>
        <p:txBody>
          <a:bodyPr/>
          <a:lstStyle/>
          <a:p>
            <a:r>
              <a:rPr lang="en-US"/>
              <a:t>https://github.com/joshuagaze/Syracuse-Masters-of-Applied-Data-Science-Portfolio-Milestone</a:t>
            </a:r>
          </a:p>
        </p:txBody>
      </p:sp>
      <p:pic>
        <p:nvPicPr>
          <p:cNvPr id="9" name="Picture 14" descr="Syracuse University Logo PNG Vector (EPS) Free Download">
            <a:extLst>
              <a:ext uri="{FF2B5EF4-FFF2-40B4-BE49-F238E27FC236}">
                <a16:creationId xmlns:a16="http://schemas.microsoft.com/office/drawing/2014/main" id="{43099940-C023-D46D-6910-5577B657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74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EE7-A3E5-FED0-AD38-1F62C056AF03}"/>
              </a:ext>
            </a:extLst>
          </p:cNvPr>
          <p:cNvSpPr>
            <a:spLocks noGrp="1"/>
          </p:cNvSpPr>
          <p:nvPr>
            <p:ph type="title"/>
          </p:nvPr>
        </p:nvSpPr>
        <p:spPr/>
        <p:txBody>
          <a:bodyPr/>
          <a:lstStyle/>
          <a:p>
            <a:r>
              <a:rPr lang="en-US" dirty="0"/>
              <a:t>IST 719 – Information Visualization</a:t>
            </a:r>
          </a:p>
        </p:txBody>
      </p:sp>
      <p:pic>
        <p:nvPicPr>
          <p:cNvPr id="5" name="Picture 4">
            <a:extLst>
              <a:ext uri="{FF2B5EF4-FFF2-40B4-BE49-F238E27FC236}">
                <a16:creationId xmlns:a16="http://schemas.microsoft.com/office/drawing/2014/main" id="{47A0B18C-47E1-A28C-481E-1E14F5123791}"/>
              </a:ext>
            </a:extLst>
          </p:cNvPr>
          <p:cNvPicPr>
            <a:picLocks noChangeAspect="1"/>
          </p:cNvPicPr>
          <p:nvPr/>
        </p:nvPicPr>
        <p:blipFill>
          <a:blip r:embed="rId2"/>
          <a:stretch>
            <a:fillRect/>
          </a:stretch>
        </p:blipFill>
        <p:spPr>
          <a:xfrm>
            <a:off x="595901" y="2416619"/>
            <a:ext cx="10983074" cy="3295812"/>
          </a:xfrm>
          <a:prstGeom prst="rect">
            <a:avLst/>
          </a:prstGeom>
        </p:spPr>
      </p:pic>
      <p:sp>
        <p:nvSpPr>
          <p:cNvPr id="8" name="Slide Number Placeholder 7">
            <a:extLst>
              <a:ext uri="{FF2B5EF4-FFF2-40B4-BE49-F238E27FC236}">
                <a16:creationId xmlns:a16="http://schemas.microsoft.com/office/drawing/2014/main" id="{3F71A0F0-D937-81FC-84C9-D24E5F0E39A8}"/>
              </a:ext>
            </a:extLst>
          </p:cNvPr>
          <p:cNvSpPr>
            <a:spLocks noGrp="1"/>
          </p:cNvSpPr>
          <p:nvPr>
            <p:ph type="sldNum" sz="quarter" idx="12"/>
          </p:nvPr>
        </p:nvSpPr>
        <p:spPr/>
        <p:txBody>
          <a:bodyPr/>
          <a:lstStyle/>
          <a:p>
            <a:fld id="{5BD5C2DF-3913-49EE-9E9F-8555AB92F9CB}" type="slidenum">
              <a:rPr lang="en-US" smtClean="0"/>
              <a:t>13</a:t>
            </a:fld>
            <a:endParaRPr lang="en-US"/>
          </a:p>
        </p:txBody>
      </p:sp>
      <p:sp>
        <p:nvSpPr>
          <p:cNvPr id="9" name="Footer Placeholder 8">
            <a:extLst>
              <a:ext uri="{FF2B5EF4-FFF2-40B4-BE49-F238E27FC236}">
                <a16:creationId xmlns:a16="http://schemas.microsoft.com/office/drawing/2014/main" id="{E4A553B3-ABD5-9192-3FD1-A8D2916AD54F}"/>
              </a:ext>
            </a:extLst>
          </p:cNvPr>
          <p:cNvSpPr>
            <a:spLocks noGrp="1"/>
          </p:cNvSpPr>
          <p:nvPr>
            <p:ph type="ftr" sz="quarter" idx="11"/>
          </p:nvPr>
        </p:nvSpPr>
        <p:spPr/>
        <p:txBody>
          <a:bodyPr/>
          <a:lstStyle/>
          <a:p>
            <a:r>
              <a:rPr lang="en-US"/>
              <a:t>https://github.com/joshuagaze/Syracuse-Masters-of-Applied-Data-Science-Portfolio-Milestone</a:t>
            </a:r>
          </a:p>
        </p:txBody>
      </p:sp>
      <p:pic>
        <p:nvPicPr>
          <p:cNvPr id="11" name="Picture 14" descr="Syracuse University Logo PNG Vector (EPS) Free Download">
            <a:extLst>
              <a:ext uri="{FF2B5EF4-FFF2-40B4-BE49-F238E27FC236}">
                <a16:creationId xmlns:a16="http://schemas.microsoft.com/office/drawing/2014/main" id="{1EE7A3E1-6A50-012B-DA89-4760C99CA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9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DA6E-73ED-BA35-539D-FDD521D161A3}"/>
              </a:ext>
            </a:extLst>
          </p:cNvPr>
          <p:cNvSpPr>
            <a:spLocks noGrp="1"/>
          </p:cNvSpPr>
          <p:nvPr>
            <p:ph type="title"/>
          </p:nvPr>
        </p:nvSpPr>
        <p:spPr/>
        <p:txBody>
          <a:bodyPr/>
          <a:lstStyle/>
          <a:p>
            <a:r>
              <a:rPr lang="en-US" dirty="0"/>
              <a:t>IST 719 – Information Visualization</a:t>
            </a:r>
          </a:p>
        </p:txBody>
      </p:sp>
      <p:sp>
        <p:nvSpPr>
          <p:cNvPr id="3" name="Content Placeholder 2">
            <a:extLst>
              <a:ext uri="{FF2B5EF4-FFF2-40B4-BE49-F238E27FC236}">
                <a16:creationId xmlns:a16="http://schemas.microsoft.com/office/drawing/2014/main" id="{5AC351A5-928C-CA2C-8C9F-1BBC1403E1E1}"/>
              </a:ext>
            </a:extLst>
          </p:cNvPr>
          <p:cNvSpPr>
            <a:spLocks noGrp="1"/>
          </p:cNvSpPr>
          <p:nvPr>
            <p:ph idx="1"/>
          </p:nvPr>
        </p:nvSpPr>
        <p:spPr/>
        <p:txBody>
          <a:bodyPr/>
          <a:lstStyle/>
          <a:p>
            <a:pPr marL="0" indent="0">
              <a:buNone/>
            </a:pPr>
            <a:r>
              <a:rPr lang="en-US" b="1" dirty="0"/>
              <a:t>Reflection</a:t>
            </a:r>
          </a:p>
          <a:p>
            <a:pPr>
              <a:buFont typeface="Arial" panose="020B0604020202020204" pitchFamily="34" charset="0"/>
              <a:buChar char="•"/>
            </a:pPr>
            <a:r>
              <a:rPr lang="en-US" dirty="0"/>
              <a:t>I found that this course showcases the importance a tool like data visualization is for data scientists. Allowing us to simplify complex information and presenting it visually enables stakeholders to make informed and effective decisions quickly and accurately. </a:t>
            </a:r>
          </a:p>
          <a:p>
            <a:pPr>
              <a:buFont typeface="Arial" panose="020B0604020202020204" pitchFamily="34" charset="0"/>
              <a:buChar char="•"/>
            </a:pPr>
            <a:r>
              <a:rPr lang="en-US" dirty="0"/>
              <a:t>The smallest of things can make the impact of delivery that much greater. My original idea for a data visual on the descriptions of tv/movies was a simple word cloud. But I had the thought of instead creating a word cloud and embedding it into the outline of the Netflix logo. The amount of debugging and research of possible ways to implement this code was exhaustive. Knowing how much of an impact this could have, I strived forward until I was finally successful. I found a solution to make my visual </a:t>
            </a:r>
          </a:p>
        </p:txBody>
      </p:sp>
      <p:sp>
        <p:nvSpPr>
          <p:cNvPr id="5" name="Slide Number Placeholder 4">
            <a:extLst>
              <a:ext uri="{FF2B5EF4-FFF2-40B4-BE49-F238E27FC236}">
                <a16:creationId xmlns:a16="http://schemas.microsoft.com/office/drawing/2014/main" id="{C9EFC4B0-200E-CB22-905F-A9C057D11AFD}"/>
              </a:ext>
            </a:extLst>
          </p:cNvPr>
          <p:cNvSpPr>
            <a:spLocks noGrp="1"/>
          </p:cNvSpPr>
          <p:nvPr>
            <p:ph type="sldNum" sz="quarter" idx="12"/>
          </p:nvPr>
        </p:nvSpPr>
        <p:spPr/>
        <p:txBody>
          <a:bodyPr/>
          <a:lstStyle/>
          <a:p>
            <a:fld id="{5BD5C2DF-3913-49EE-9E9F-8555AB92F9CB}" type="slidenum">
              <a:rPr lang="en-US" smtClean="0"/>
              <a:t>14</a:t>
            </a:fld>
            <a:endParaRPr lang="en-US"/>
          </a:p>
        </p:txBody>
      </p:sp>
      <p:sp>
        <p:nvSpPr>
          <p:cNvPr id="6" name="Footer Placeholder 5">
            <a:extLst>
              <a:ext uri="{FF2B5EF4-FFF2-40B4-BE49-F238E27FC236}">
                <a16:creationId xmlns:a16="http://schemas.microsoft.com/office/drawing/2014/main" id="{7CCBA8A1-61C8-469B-9549-3D33AC2EB28E}"/>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BF50615F-8119-FA35-7403-FEBAE446D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40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AB6692-F0C8-E348-153B-8D5C606B415B}"/>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IST 707 – Data Analytics</a:t>
            </a:r>
          </a:p>
        </p:txBody>
      </p:sp>
      <p:sp>
        <p:nvSpPr>
          <p:cNvPr id="17" name="Rectangle 1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Introduction to Data Mining: A Complete Guide">
            <a:extLst>
              <a:ext uri="{FF2B5EF4-FFF2-40B4-BE49-F238E27FC236}">
                <a16:creationId xmlns:a16="http://schemas.microsoft.com/office/drawing/2014/main" id="{01821BB1-B727-9F99-6635-24AF76540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492528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C3D1256-2391-35F3-BA22-EAECF437DB77}"/>
              </a:ext>
            </a:extLst>
          </p:cNvPr>
          <p:cNvSpPr>
            <a:spLocks noGrp="1"/>
          </p:cNvSpPr>
          <p:nvPr>
            <p:ph type="sldNum" sz="quarter" idx="12"/>
          </p:nvPr>
        </p:nvSpPr>
        <p:spPr/>
        <p:txBody>
          <a:bodyPr/>
          <a:lstStyle/>
          <a:p>
            <a:fld id="{5BD5C2DF-3913-49EE-9E9F-8555AB92F9CB}" type="slidenum">
              <a:rPr lang="en-US" smtClean="0"/>
              <a:t>15</a:t>
            </a:fld>
            <a:endParaRPr lang="en-US"/>
          </a:p>
        </p:txBody>
      </p:sp>
      <p:sp>
        <p:nvSpPr>
          <p:cNvPr id="7" name="Footer Placeholder 6">
            <a:extLst>
              <a:ext uri="{FF2B5EF4-FFF2-40B4-BE49-F238E27FC236}">
                <a16:creationId xmlns:a16="http://schemas.microsoft.com/office/drawing/2014/main" id="{214F84C3-2DDA-8B98-68EA-33D48CC163E5}"/>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254356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BFD2-1A9B-E771-9104-A4535174037B}"/>
              </a:ext>
            </a:extLst>
          </p:cNvPr>
          <p:cNvSpPr>
            <a:spLocks noGrp="1"/>
          </p:cNvSpPr>
          <p:nvPr>
            <p:ph type="title"/>
          </p:nvPr>
        </p:nvSpPr>
        <p:spPr/>
        <p:txBody>
          <a:bodyPr/>
          <a:lstStyle/>
          <a:p>
            <a:r>
              <a:rPr lang="en-US" dirty="0"/>
              <a:t>IST 707 – Data Analytics</a:t>
            </a:r>
          </a:p>
        </p:txBody>
      </p:sp>
      <p:sp>
        <p:nvSpPr>
          <p:cNvPr id="3" name="Content Placeholder 2">
            <a:extLst>
              <a:ext uri="{FF2B5EF4-FFF2-40B4-BE49-F238E27FC236}">
                <a16:creationId xmlns:a16="http://schemas.microsoft.com/office/drawing/2014/main" id="{ED6577C2-76D6-5202-E1A9-A89187B2C6DF}"/>
              </a:ext>
            </a:extLst>
          </p:cNvPr>
          <p:cNvSpPr>
            <a:spLocks noGrp="1"/>
          </p:cNvSpPr>
          <p:nvPr>
            <p:ph idx="1"/>
          </p:nvPr>
        </p:nvSpPr>
        <p:spPr/>
        <p:txBody>
          <a:bodyPr/>
          <a:lstStyle/>
          <a:p>
            <a:pPr marL="0" indent="0">
              <a:buNone/>
            </a:pPr>
            <a:r>
              <a:rPr lang="en-US" b="1" dirty="0"/>
              <a:t>Background</a:t>
            </a:r>
          </a:p>
          <a:p>
            <a:pPr>
              <a:buFont typeface="Arial" panose="020B0604020202020204" pitchFamily="34" charset="0"/>
              <a:buChar char="•"/>
            </a:pPr>
            <a:r>
              <a:rPr lang="en-US" dirty="0"/>
              <a:t>This Data Analytics course was taken under the direction of Professor Ying Lin. Where the principles of data mining methods were discussed to aid in the understanding of data and how to formulate data mining tasks in order to solve problems using data. </a:t>
            </a:r>
          </a:p>
          <a:p>
            <a:pPr>
              <a:buFont typeface="Arial" panose="020B0604020202020204" pitchFamily="34" charset="0"/>
              <a:buChar char="•"/>
            </a:pPr>
            <a:r>
              <a:rPr lang="en-US" dirty="0"/>
              <a:t>Data was sourced from Kaggle and covers the credit usage of a bank’s cardholders. We were interested in clustering the cardholders into buckets such that the bank can tailor resources to best serve each cluster of accounts in the aim to improve their overall satisfaction with the financial services of this bank.</a:t>
            </a:r>
          </a:p>
          <a:p>
            <a:pPr>
              <a:buFont typeface="Arial" panose="020B0604020202020204" pitchFamily="34" charset="0"/>
              <a:buChar char="•"/>
            </a:pPr>
            <a:r>
              <a:rPr lang="en-US" dirty="0"/>
              <a:t>Using R and Python, used k-means clustering as our primary method to solve our data science task. </a:t>
            </a:r>
          </a:p>
          <a:p>
            <a:endParaRPr lang="en-US" dirty="0"/>
          </a:p>
        </p:txBody>
      </p:sp>
      <p:sp>
        <p:nvSpPr>
          <p:cNvPr id="5" name="Slide Number Placeholder 4">
            <a:extLst>
              <a:ext uri="{FF2B5EF4-FFF2-40B4-BE49-F238E27FC236}">
                <a16:creationId xmlns:a16="http://schemas.microsoft.com/office/drawing/2014/main" id="{356A2F07-D62D-CA8D-3E85-4A07BF3C8755}"/>
              </a:ext>
            </a:extLst>
          </p:cNvPr>
          <p:cNvSpPr>
            <a:spLocks noGrp="1"/>
          </p:cNvSpPr>
          <p:nvPr>
            <p:ph type="sldNum" sz="quarter" idx="12"/>
          </p:nvPr>
        </p:nvSpPr>
        <p:spPr/>
        <p:txBody>
          <a:bodyPr/>
          <a:lstStyle/>
          <a:p>
            <a:fld id="{5BD5C2DF-3913-49EE-9E9F-8555AB92F9CB}" type="slidenum">
              <a:rPr lang="en-US" smtClean="0"/>
              <a:t>16</a:t>
            </a:fld>
            <a:endParaRPr lang="en-US"/>
          </a:p>
        </p:txBody>
      </p:sp>
      <p:sp>
        <p:nvSpPr>
          <p:cNvPr id="6" name="Footer Placeholder 5">
            <a:extLst>
              <a:ext uri="{FF2B5EF4-FFF2-40B4-BE49-F238E27FC236}">
                <a16:creationId xmlns:a16="http://schemas.microsoft.com/office/drawing/2014/main" id="{084EE288-7700-3D7D-0E13-6FBBC24CB94E}"/>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06283A03-5D8F-2968-FA43-E87FA3B07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04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90EF-D2A0-44BC-FE72-E3A02567BD51}"/>
              </a:ext>
            </a:extLst>
          </p:cNvPr>
          <p:cNvSpPr>
            <a:spLocks noGrp="1"/>
          </p:cNvSpPr>
          <p:nvPr>
            <p:ph type="title"/>
          </p:nvPr>
        </p:nvSpPr>
        <p:spPr/>
        <p:txBody>
          <a:bodyPr/>
          <a:lstStyle/>
          <a:p>
            <a:r>
              <a:rPr lang="en-US" dirty="0"/>
              <a:t>IST 707 – Data Analytics</a:t>
            </a:r>
          </a:p>
        </p:txBody>
      </p:sp>
      <p:pic>
        <p:nvPicPr>
          <p:cNvPr id="4" name="Picture 3">
            <a:extLst>
              <a:ext uri="{FF2B5EF4-FFF2-40B4-BE49-F238E27FC236}">
                <a16:creationId xmlns:a16="http://schemas.microsoft.com/office/drawing/2014/main" id="{E6DD989C-4047-85F8-19B8-969CAF18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5" y="1737360"/>
            <a:ext cx="12025745" cy="4547061"/>
          </a:xfrm>
          <a:prstGeom prst="rect">
            <a:avLst/>
          </a:prstGeom>
        </p:spPr>
      </p:pic>
      <p:sp>
        <p:nvSpPr>
          <p:cNvPr id="6" name="Slide Number Placeholder 5">
            <a:extLst>
              <a:ext uri="{FF2B5EF4-FFF2-40B4-BE49-F238E27FC236}">
                <a16:creationId xmlns:a16="http://schemas.microsoft.com/office/drawing/2014/main" id="{5088C70B-06CF-7C40-D124-6032CBB0DA4D}"/>
              </a:ext>
            </a:extLst>
          </p:cNvPr>
          <p:cNvSpPr>
            <a:spLocks noGrp="1"/>
          </p:cNvSpPr>
          <p:nvPr>
            <p:ph type="sldNum" sz="quarter" idx="12"/>
          </p:nvPr>
        </p:nvSpPr>
        <p:spPr/>
        <p:txBody>
          <a:bodyPr/>
          <a:lstStyle/>
          <a:p>
            <a:fld id="{5BD5C2DF-3913-49EE-9E9F-8555AB92F9CB}" type="slidenum">
              <a:rPr lang="en-US" smtClean="0"/>
              <a:t>17</a:t>
            </a:fld>
            <a:endParaRPr lang="en-US"/>
          </a:p>
        </p:txBody>
      </p:sp>
      <p:sp>
        <p:nvSpPr>
          <p:cNvPr id="7" name="Footer Placeholder 6">
            <a:extLst>
              <a:ext uri="{FF2B5EF4-FFF2-40B4-BE49-F238E27FC236}">
                <a16:creationId xmlns:a16="http://schemas.microsoft.com/office/drawing/2014/main" id="{B1273327-530D-6DD9-E6C0-29DB42120761}"/>
              </a:ext>
            </a:extLst>
          </p:cNvPr>
          <p:cNvSpPr>
            <a:spLocks noGrp="1"/>
          </p:cNvSpPr>
          <p:nvPr>
            <p:ph type="ftr" sz="quarter" idx="11"/>
          </p:nvPr>
        </p:nvSpPr>
        <p:spPr/>
        <p:txBody>
          <a:bodyPr/>
          <a:lstStyle/>
          <a:p>
            <a:r>
              <a:rPr lang="en-US"/>
              <a:t>https://github.com/joshuagaze/Syracuse-Masters-of-Applied-Data-Science-Portfolio-Milestone</a:t>
            </a:r>
          </a:p>
        </p:txBody>
      </p:sp>
      <p:pic>
        <p:nvPicPr>
          <p:cNvPr id="9" name="Picture 14" descr="Syracuse University Logo PNG Vector (EPS) Free Download">
            <a:extLst>
              <a:ext uri="{FF2B5EF4-FFF2-40B4-BE49-F238E27FC236}">
                <a16:creationId xmlns:a16="http://schemas.microsoft.com/office/drawing/2014/main" id="{1BFC0889-055D-D91A-C0A3-EA3EDB9A9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2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6AE3-77E5-AEA5-E42A-76428E4903AE}"/>
              </a:ext>
            </a:extLst>
          </p:cNvPr>
          <p:cNvSpPr>
            <a:spLocks noGrp="1"/>
          </p:cNvSpPr>
          <p:nvPr>
            <p:ph type="title"/>
          </p:nvPr>
        </p:nvSpPr>
        <p:spPr/>
        <p:txBody>
          <a:bodyPr/>
          <a:lstStyle/>
          <a:p>
            <a:r>
              <a:rPr lang="en-US" dirty="0"/>
              <a:t>IST 707 – Data Analytics</a:t>
            </a:r>
          </a:p>
        </p:txBody>
      </p:sp>
      <p:pic>
        <p:nvPicPr>
          <p:cNvPr id="4" name="Picture 3">
            <a:extLst>
              <a:ext uri="{FF2B5EF4-FFF2-40B4-BE49-F238E27FC236}">
                <a16:creationId xmlns:a16="http://schemas.microsoft.com/office/drawing/2014/main" id="{EB25776C-791D-E5D6-56E6-A04553556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8676"/>
            <a:ext cx="6200775" cy="4355869"/>
          </a:xfrm>
          <a:prstGeom prst="rect">
            <a:avLst/>
          </a:prstGeom>
        </p:spPr>
      </p:pic>
      <p:pic>
        <p:nvPicPr>
          <p:cNvPr id="5" name="Picture 4">
            <a:extLst>
              <a:ext uri="{FF2B5EF4-FFF2-40B4-BE49-F238E27FC236}">
                <a16:creationId xmlns:a16="http://schemas.microsoft.com/office/drawing/2014/main" id="{3E47F774-622E-8F5F-3486-CBE59DB2B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850" y="1878676"/>
            <a:ext cx="6153150" cy="4355869"/>
          </a:xfrm>
          <a:prstGeom prst="rect">
            <a:avLst/>
          </a:prstGeom>
        </p:spPr>
      </p:pic>
      <p:sp>
        <p:nvSpPr>
          <p:cNvPr id="7" name="Slide Number Placeholder 6">
            <a:extLst>
              <a:ext uri="{FF2B5EF4-FFF2-40B4-BE49-F238E27FC236}">
                <a16:creationId xmlns:a16="http://schemas.microsoft.com/office/drawing/2014/main" id="{FC574CD8-B932-920F-6C4B-217C0A1FE502}"/>
              </a:ext>
            </a:extLst>
          </p:cNvPr>
          <p:cNvSpPr>
            <a:spLocks noGrp="1"/>
          </p:cNvSpPr>
          <p:nvPr>
            <p:ph type="sldNum" sz="quarter" idx="12"/>
          </p:nvPr>
        </p:nvSpPr>
        <p:spPr/>
        <p:txBody>
          <a:bodyPr/>
          <a:lstStyle/>
          <a:p>
            <a:fld id="{5BD5C2DF-3913-49EE-9E9F-8555AB92F9CB}" type="slidenum">
              <a:rPr lang="en-US" smtClean="0"/>
              <a:t>18</a:t>
            </a:fld>
            <a:endParaRPr lang="en-US"/>
          </a:p>
        </p:txBody>
      </p:sp>
      <p:sp>
        <p:nvSpPr>
          <p:cNvPr id="8" name="Footer Placeholder 7">
            <a:extLst>
              <a:ext uri="{FF2B5EF4-FFF2-40B4-BE49-F238E27FC236}">
                <a16:creationId xmlns:a16="http://schemas.microsoft.com/office/drawing/2014/main" id="{F21ACD09-A2AD-6756-BDD6-5AEE2A3D2001}"/>
              </a:ext>
            </a:extLst>
          </p:cNvPr>
          <p:cNvSpPr>
            <a:spLocks noGrp="1"/>
          </p:cNvSpPr>
          <p:nvPr>
            <p:ph type="ftr" sz="quarter" idx="11"/>
          </p:nvPr>
        </p:nvSpPr>
        <p:spPr/>
        <p:txBody>
          <a:bodyPr/>
          <a:lstStyle/>
          <a:p>
            <a:r>
              <a:rPr lang="en-US"/>
              <a:t>https://github.com/joshuagaze/Syracuse-Masters-of-Applied-Data-Science-Portfolio-Milestone</a:t>
            </a:r>
          </a:p>
        </p:txBody>
      </p:sp>
      <p:pic>
        <p:nvPicPr>
          <p:cNvPr id="10" name="Picture 14" descr="Syracuse University Logo PNG Vector (EPS) Free Download">
            <a:extLst>
              <a:ext uri="{FF2B5EF4-FFF2-40B4-BE49-F238E27FC236}">
                <a16:creationId xmlns:a16="http://schemas.microsoft.com/office/drawing/2014/main" id="{C9764FB6-2A79-3AE7-87A6-46E2C8DC9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4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90EF-D2A0-44BC-FE72-E3A02567BD51}"/>
              </a:ext>
            </a:extLst>
          </p:cNvPr>
          <p:cNvSpPr>
            <a:spLocks noGrp="1"/>
          </p:cNvSpPr>
          <p:nvPr>
            <p:ph type="title"/>
          </p:nvPr>
        </p:nvSpPr>
        <p:spPr/>
        <p:txBody>
          <a:bodyPr/>
          <a:lstStyle/>
          <a:p>
            <a:r>
              <a:rPr lang="en-US" dirty="0"/>
              <a:t>IST 707 – Data Analytics</a:t>
            </a:r>
          </a:p>
        </p:txBody>
      </p:sp>
      <p:sp>
        <p:nvSpPr>
          <p:cNvPr id="3" name="Content Placeholder 2">
            <a:extLst>
              <a:ext uri="{FF2B5EF4-FFF2-40B4-BE49-F238E27FC236}">
                <a16:creationId xmlns:a16="http://schemas.microsoft.com/office/drawing/2014/main" id="{05E1B3B1-6788-C858-D3B2-313D0EFD6E11}"/>
              </a:ext>
            </a:extLst>
          </p:cNvPr>
          <p:cNvSpPr>
            <a:spLocks noGrp="1"/>
          </p:cNvSpPr>
          <p:nvPr>
            <p:ph idx="1"/>
          </p:nvPr>
        </p:nvSpPr>
        <p:spPr/>
        <p:txBody>
          <a:bodyPr>
            <a:normAutofit/>
          </a:bodyPr>
          <a:lstStyle/>
          <a:p>
            <a:pPr marL="0" indent="0">
              <a:buNone/>
            </a:pPr>
            <a:r>
              <a:rPr lang="en-US" sz="2400" b="1" dirty="0"/>
              <a:t>Reflection</a:t>
            </a:r>
          </a:p>
          <a:p>
            <a:pPr>
              <a:buFont typeface="Arial" panose="020B0604020202020204" pitchFamily="34" charset="0"/>
              <a:buChar char="•"/>
            </a:pPr>
            <a:r>
              <a:rPr lang="en-US" sz="2400" dirty="0"/>
              <a:t>This project was an extensive overview of the technical complexity that can arise in data science. It required thorough research in order to ensure the proper application of techniques were being utilized. </a:t>
            </a:r>
          </a:p>
          <a:p>
            <a:pPr>
              <a:buFont typeface="Arial" panose="020B0604020202020204" pitchFamily="34" charset="0"/>
              <a:buChar char="•"/>
            </a:pPr>
            <a:r>
              <a:rPr lang="en-US" sz="2400" dirty="0"/>
              <a:t>Another aspect which was a primary goal in the development of this project was the prioritization of privacy. Since this is classifying individuals based on their banking data, the last thing we would want is to have outcomes were our work was applied in an unethical manner. </a:t>
            </a:r>
          </a:p>
        </p:txBody>
      </p:sp>
      <p:sp>
        <p:nvSpPr>
          <p:cNvPr id="5" name="Slide Number Placeholder 4">
            <a:extLst>
              <a:ext uri="{FF2B5EF4-FFF2-40B4-BE49-F238E27FC236}">
                <a16:creationId xmlns:a16="http://schemas.microsoft.com/office/drawing/2014/main" id="{87DD74B9-A677-5C3A-2B96-4AD8AD04D8D5}"/>
              </a:ext>
            </a:extLst>
          </p:cNvPr>
          <p:cNvSpPr>
            <a:spLocks noGrp="1"/>
          </p:cNvSpPr>
          <p:nvPr>
            <p:ph type="sldNum" sz="quarter" idx="12"/>
          </p:nvPr>
        </p:nvSpPr>
        <p:spPr/>
        <p:txBody>
          <a:bodyPr/>
          <a:lstStyle/>
          <a:p>
            <a:fld id="{5BD5C2DF-3913-49EE-9E9F-8555AB92F9CB}" type="slidenum">
              <a:rPr lang="en-US" smtClean="0"/>
              <a:t>19</a:t>
            </a:fld>
            <a:endParaRPr lang="en-US"/>
          </a:p>
        </p:txBody>
      </p:sp>
      <p:sp>
        <p:nvSpPr>
          <p:cNvPr id="6" name="Footer Placeholder 5">
            <a:extLst>
              <a:ext uri="{FF2B5EF4-FFF2-40B4-BE49-F238E27FC236}">
                <a16:creationId xmlns:a16="http://schemas.microsoft.com/office/drawing/2014/main" id="{6E1FB3A9-4B71-5C0F-9339-AAE8408037FC}"/>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21D9F566-7F64-BEC8-E8E6-E295C3AE4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2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683313-896B-2511-2118-2689765520F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Introduction</a:t>
            </a:r>
          </a:p>
        </p:txBody>
      </p:sp>
      <p:sp>
        <p:nvSpPr>
          <p:cNvPr id="28"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Content Placeholder 2">
            <a:extLst>
              <a:ext uri="{FF2B5EF4-FFF2-40B4-BE49-F238E27FC236}">
                <a16:creationId xmlns:a16="http://schemas.microsoft.com/office/drawing/2014/main" id="{FA5FFB25-C024-340F-C30B-35808EF5D27D}"/>
              </a:ext>
            </a:extLst>
          </p:cNvPr>
          <p:cNvSpPr>
            <a:spLocks noGrp="1"/>
          </p:cNvSpPr>
          <p:nvPr>
            <p:ph idx="1"/>
          </p:nvPr>
        </p:nvSpPr>
        <p:spPr>
          <a:xfrm>
            <a:off x="4742016" y="605896"/>
            <a:ext cx="6413663" cy="5646208"/>
          </a:xfrm>
        </p:spPr>
        <p:txBody>
          <a:bodyPr anchor="ctr">
            <a:normAutofit/>
          </a:bodyPr>
          <a:lstStyle/>
          <a:p>
            <a:pPr marL="0" indent="0">
              <a:buNone/>
            </a:pPr>
            <a:r>
              <a:rPr lang="en-US" dirty="0"/>
              <a:t>The masters of science in Applied Data Science program offered by the School of Information Studies at Syracuse University provides students the opportunity to apply the concepts of data science to enterprise operations and processes, particularly in the areas of data capture, management, analysis and communication for decision making. </a:t>
            </a:r>
          </a:p>
          <a:p>
            <a:pPr marL="0" indent="0">
              <a:buNone/>
            </a:pPr>
            <a:r>
              <a:rPr lang="en-US" dirty="0"/>
              <a:t>Projects were conducted throughout the program which demonstrate the skills developed in the course(s) which include, but not limited to:</a:t>
            </a:r>
          </a:p>
          <a:p>
            <a:r>
              <a:rPr lang="en-US" dirty="0"/>
              <a:t>IST 659: Data Administration Concepts &amp; Database Management</a:t>
            </a:r>
          </a:p>
          <a:p>
            <a:r>
              <a:rPr lang="en-US" dirty="0"/>
              <a:t>IST 719: Information Visualization</a:t>
            </a:r>
          </a:p>
          <a:p>
            <a:r>
              <a:rPr lang="en-US" dirty="0"/>
              <a:t>IST 707: Data Analytics</a:t>
            </a:r>
          </a:p>
          <a:p>
            <a:endParaRPr lang="en-US" dirty="0"/>
          </a:p>
        </p:txBody>
      </p:sp>
      <p:sp>
        <p:nvSpPr>
          <p:cNvPr id="5" name="Slide Number Placeholder 4">
            <a:extLst>
              <a:ext uri="{FF2B5EF4-FFF2-40B4-BE49-F238E27FC236}">
                <a16:creationId xmlns:a16="http://schemas.microsoft.com/office/drawing/2014/main" id="{4BA05646-CF40-55B2-6A0E-D7ECE465F333}"/>
              </a:ext>
            </a:extLst>
          </p:cNvPr>
          <p:cNvSpPr>
            <a:spLocks noGrp="1"/>
          </p:cNvSpPr>
          <p:nvPr>
            <p:ph type="sldNum" sz="quarter" idx="12"/>
          </p:nvPr>
        </p:nvSpPr>
        <p:spPr/>
        <p:txBody>
          <a:bodyPr/>
          <a:lstStyle/>
          <a:p>
            <a:fld id="{5BD5C2DF-3913-49EE-9E9F-8555AB92F9CB}" type="slidenum">
              <a:rPr lang="en-US" smtClean="0"/>
              <a:t>2</a:t>
            </a:fld>
            <a:endParaRPr lang="en-US"/>
          </a:p>
        </p:txBody>
      </p:sp>
      <p:sp>
        <p:nvSpPr>
          <p:cNvPr id="6" name="Footer Placeholder 5">
            <a:extLst>
              <a:ext uri="{FF2B5EF4-FFF2-40B4-BE49-F238E27FC236}">
                <a16:creationId xmlns:a16="http://schemas.microsoft.com/office/drawing/2014/main" id="{0CF48E5F-1CFA-9B66-BDCF-628876CA7938}"/>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182257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205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3" name="Straight Connector 206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5" name="Rectangle 2064">
            <a:extLst>
              <a:ext uri="{FF2B5EF4-FFF2-40B4-BE49-F238E27FC236}">
                <a16:creationId xmlns:a16="http://schemas.microsoft.com/office/drawing/2014/main" id="{9D01F790-DD03-42F9-BA1A-68D67A9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9D3FAB87-3CFA-4F57-9867-8D5B043E5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6297" y="0"/>
            <a:ext cx="705001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0C7817-1F80-7D50-C98D-22E75963E22F}"/>
              </a:ext>
            </a:extLst>
          </p:cNvPr>
          <p:cNvSpPr>
            <a:spLocks noGrp="1"/>
          </p:cNvSpPr>
          <p:nvPr>
            <p:ph type="title"/>
          </p:nvPr>
        </p:nvSpPr>
        <p:spPr>
          <a:xfrm>
            <a:off x="5717731" y="639763"/>
            <a:ext cx="5825118" cy="5583499"/>
          </a:xfrm>
        </p:spPr>
        <p:txBody>
          <a:bodyPr vert="horz" lIns="91440" tIns="45720" rIns="91440" bIns="45720" rtlCol="0" anchor="ctr">
            <a:normAutofit/>
          </a:bodyPr>
          <a:lstStyle/>
          <a:p>
            <a:r>
              <a:rPr lang="en-US">
                <a:solidFill>
                  <a:srgbClr val="FFFFFF"/>
                </a:solidFill>
              </a:rPr>
              <a:t>Achievement of Learning Outcomes</a:t>
            </a:r>
          </a:p>
        </p:txBody>
      </p:sp>
      <p:sp>
        <p:nvSpPr>
          <p:cNvPr id="2069" name="Rectangle 2068">
            <a:extLst>
              <a:ext uri="{FF2B5EF4-FFF2-40B4-BE49-F238E27FC236}">
                <a16:creationId xmlns:a16="http://schemas.microsoft.com/office/drawing/2014/main" id="{76928EA5-66AD-46CE-B63D-16D337556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940"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7">
            <a:extLst>
              <a:ext uri="{FF2B5EF4-FFF2-40B4-BE49-F238E27FC236}">
                <a16:creationId xmlns:a16="http://schemas.microsoft.com/office/drawing/2014/main" id="{85AA501A-3EE9-B1E8-6380-8AF4917284EC}"/>
              </a:ext>
            </a:extLst>
          </p:cNvPr>
          <p:cNvGrpSpPr/>
          <p:nvPr/>
        </p:nvGrpSpPr>
        <p:grpSpPr>
          <a:xfrm>
            <a:off x="69694" y="0"/>
            <a:ext cx="5075254" cy="6858000"/>
            <a:chOff x="0" y="-6692"/>
            <a:chExt cx="6223993" cy="6864692"/>
          </a:xfrm>
        </p:grpSpPr>
        <p:pic>
          <p:nvPicPr>
            <p:cNvPr id="7" name="Picture 6">
              <a:extLst>
                <a:ext uri="{FF2B5EF4-FFF2-40B4-BE49-F238E27FC236}">
                  <a16:creationId xmlns:a16="http://schemas.microsoft.com/office/drawing/2014/main" id="{1A3CB707-534E-B778-4EF0-5AD9CEB1774C}"/>
                </a:ext>
              </a:extLst>
            </p:cNvPr>
            <p:cNvPicPr>
              <a:picLocks noChangeAspect="1"/>
            </p:cNvPicPr>
            <p:nvPr/>
          </p:nvPicPr>
          <p:blipFill rotWithShape="1">
            <a:blip r:embed="rId2"/>
            <a:srcRect l="29692" r="17940" b="3"/>
            <a:stretch/>
          </p:blipFill>
          <p:spPr>
            <a:xfrm>
              <a:off x="0" y="10"/>
              <a:ext cx="6223993" cy="6857990"/>
            </a:xfrm>
            <a:prstGeom prst="rect">
              <a:avLst/>
            </a:prstGeom>
          </p:spPr>
        </p:pic>
        <p:pic>
          <p:nvPicPr>
            <p:cNvPr id="2054" name="Picture 6" descr="Syracuse Orange logo | Logos &amp; Lists">
              <a:extLst>
                <a:ext uri="{FF2B5EF4-FFF2-40B4-BE49-F238E27FC236}">
                  <a16:creationId xmlns:a16="http://schemas.microsoft.com/office/drawing/2014/main" id="{58FA4F4E-E0DD-0DBC-5B66-66C2C9351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04" y="-6692"/>
              <a:ext cx="5688652" cy="6858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Slide Number Placeholder 11">
            <a:extLst>
              <a:ext uri="{FF2B5EF4-FFF2-40B4-BE49-F238E27FC236}">
                <a16:creationId xmlns:a16="http://schemas.microsoft.com/office/drawing/2014/main" id="{C1996B37-449D-2B15-61B2-D67E51CF5E15}"/>
              </a:ext>
            </a:extLst>
          </p:cNvPr>
          <p:cNvSpPr>
            <a:spLocks noGrp="1"/>
          </p:cNvSpPr>
          <p:nvPr>
            <p:ph type="sldNum" sz="quarter" idx="12"/>
          </p:nvPr>
        </p:nvSpPr>
        <p:spPr/>
        <p:txBody>
          <a:bodyPr/>
          <a:lstStyle/>
          <a:p>
            <a:fld id="{5BD5C2DF-3913-49EE-9E9F-8555AB92F9CB}" type="slidenum">
              <a:rPr lang="en-US" smtClean="0"/>
              <a:t>20</a:t>
            </a:fld>
            <a:endParaRPr lang="en-US"/>
          </a:p>
        </p:txBody>
      </p:sp>
      <p:sp>
        <p:nvSpPr>
          <p:cNvPr id="14" name="Footer Placeholder 13">
            <a:extLst>
              <a:ext uri="{FF2B5EF4-FFF2-40B4-BE49-F238E27FC236}">
                <a16:creationId xmlns:a16="http://schemas.microsoft.com/office/drawing/2014/main" id="{D0782BE1-FD11-FB06-096C-7207651A7946}"/>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308536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F8F2-AD69-FAE6-5BBD-DB8AAC743733}"/>
              </a:ext>
            </a:extLst>
          </p:cNvPr>
          <p:cNvSpPr>
            <a:spLocks noGrp="1"/>
          </p:cNvSpPr>
          <p:nvPr>
            <p:ph type="title"/>
          </p:nvPr>
        </p:nvSpPr>
        <p:spPr/>
        <p:txBody>
          <a:bodyPr>
            <a:normAutofit/>
          </a:bodyPr>
          <a:lstStyle/>
          <a:p>
            <a:r>
              <a:rPr lang="en-US" sz="3800" b="1" dirty="0"/>
              <a:t>1. Collect, store, and access data by identifying and leveraging applicable technologies</a:t>
            </a:r>
          </a:p>
        </p:txBody>
      </p:sp>
      <p:sp>
        <p:nvSpPr>
          <p:cNvPr id="3" name="Content Placeholder 2">
            <a:extLst>
              <a:ext uri="{FF2B5EF4-FFF2-40B4-BE49-F238E27FC236}">
                <a16:creationId xmlns:a16="http://schemas.microsoft.com/office/drawing/2014/main" id="{5B5901D0-CB55-C393-50B5-967301666A00}"/>
              </a:ext>
            </a:extLst>
          </p:cNvPr>
          <p:cNvSpPr>
            <a:spLocks noGrp="1"/>
          </p:cNvSpPr>
          <p:nvPr>
            <p:ph idx="1"/>
          </p:nvPr>
        </p:nvSpPr>
        <p:spPr/>
        <p:txBody>
          <a:bodyPr/>
          <a:lstStyle/>
          <a:p>
            <a:pPr>
              <a:buFont typeface="Arial" panose="020B0604020202020204" pitchFamily="34" charset="0"/>
              <a:buChar char="•"/>
            </a:pPr>
            <a:r>
              <a:rPr lang="en-US" sz="2800" dirty="0"/>
              <a:t>IST 659</a:t>
            </a:r>
          </a:p>
          <a:p>
            <a:pPr lvl="1">
              <a:buFont typeface="Arial" panose="020B0604020202020204" pitchFamily="34" charset="0"/>
              <a:buChar char="•"/>
            </a:pPr>
            <a:r>
              <a:rPr lang="en-US" sz="2400" dirty="0"/>
              <a:t>Data was collected, stored, and managed in a relational database management system ingesting credit card transactions and acting as a ledger of points for the loyalty rewards system that banking partners have their cardholders use. </a:t>
            </a:r>
          </a:p>
          <a:p>
            <a:pPr>
              <a:buFont typeface="Arial" panose="020B0604020202020204" pitchFamily="34" charset="0"/>
              <a:buChar char="•"/>
            </a:pPr>
            <a:r>
              <a:rPr lang="en-US" sz="2800" dirty="0"/>
              <a:t>IST 707</a:t>
            </a:r>
          </a:p>
          <a:p>
            <a:pPr lvl="1">
              <a:buFont typeface="Arial" panose="020B0604020202020204" pitchFamily="34" charset="0"/>
              <a:buChar char="•"/>
            </a:pPr>
            <a:r>
              <a:rPr lang="en-US" sz="2400" dirty="0"/>
              <a:t>Used the credit usage data of a banking institution’s cardholders and utilized machine learning models to segment such that each grouping has similar kinds of activity. </a:t>
            </a:r>
          </a:p>
          <a:p>
            <a:pPr marL="0" indent="0">
              <a:buNone/>
            </a:pPr>
            <a:endParaRPr lang="en-US" dirty="0"/>
          </a:p>
        </p:txBody>
      </p:sp>
      <p:sp>
        <p:nvSpPr>
          <p:cNvPr id="5" name="Slide Number Placeholder 4">
            <a:extLst>
              <a:ext uri="{FF2B5EF4-FFF2-40B4-BE49-F238E27FC236}">
                <a16:creationId xmlns:a16="http://schemas.microsoft.com/office/drawing/2014/main" id="{3344DD28-E9DB-B824-0955-451AEFC80B68}"/>
              </a:ext>
            </a:extLst>
          </p:cNvPr>
          <p:cNvSpPr>
            <a:spLocks noGrp="1"/>
          </p:cNvSpPr>
          <p:nvPr>
            <p:ph type="sldNum" sz="quarter" idx="12"/>
          </p:nvPr>
        </p:nvSpPr>
        <p:spPr/>
        <p:txBody>
          <a:bodyPr/>
          <a:lstStyle/>
          <a:p>
            <a:fld id="{5BD5C2DF-3913-49EE-9E9F-8555AB92F9CB}" type="slidenum">
              <a:rPr lang="en-US" smtClean="0"/>
              <a:t>21</a:t>
            </a:fld>
            <a:endParaRPr lang="en-US"/>
          </a:p>
        </p:txBody>
      </p:sp>
      <p:sp>
        <p:nvSpPr>
          <p:cNvPr id="6" name="Footer Placeholder 5">
            <a:extLst>
              <a:ext uri="{FF2B5EF4-FFF2-40B4-BE49-F238E27FC236}">
                <a16:creationId xmlns:a16="http://schemas.microsoft.com/office/drawing/2014/main" id="{00CFFDFA-A249-BCCC-19B3-988C17EA0EB0}"/>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8F43DC86-0FFB-8F4E-7737-530348A8E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7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D21C-A362-D508-B10C-EFD33457A45C}"/>
              </a:ext>
            </a:extLst>
          </p:cNvPr>
          <p:cNvSpPr>
            <a:spLocks noGrp="1"/>
          </p:cNvSpPr>
          <p:nvPr>
            <p:ph type="title"/>
          </p:nvPr>
        </p:nvSpPr>
        <p:spPr>
          <a:xfrm>
            <a:off x="1097280" y="286603"/>
            <a:ext cx="9735820" cy="1450757"/>
          </a:xfrm>
        </p:spPr>
        <p:txBody>
          <a:bodyPr/>
          <a:lstStyle/>
          <a:p>
            <a:r>
              <a:rPr lang="en-US" b="1" dirty="0"/>
              <a:t>2. Create actionable insight across a range of contexts</a:t>
            </a:r>
          </a:p>
        </p:txBody>
      </p:sp>
      <p:sp>
        <p:nvSpPr>
          <p:cNvPr id="3" name="Content Placeholder 2">
            <a:extLst>
              <a:ext uri="{FF2B5EF4-FFF2-40B4-BE49-F238E27FC236}">
                <a16:creationId xmlns:a16="http://schemas.microsoft.com/office/drawing/2014/main" id="{B29ED8A4-C6CA-DF01-81FC-E1DA033F7B68}"/>
              </a:ext>
            </a:extLst>
          </p:cNvPr>
          <p:cNvSpPr>
            <a:spLocks noGrp="1"/>
          </p:cNvSpPr>
          <p:nvPr>
            <p:ph idx="1"/>
          </p:nvPr>
        </p:nvSpPr>
        <p:spPr>
          <a:xfrm>
            <a:off x="1097280" y="1845734"/>
            <a:ext cx="10396220" cy="4023360"/>
          </a:xfrm>
        </p:spPr>
        <p:txBody>
          <a:bodyPr>
            <a:normAutofit/>
          </a:bodyPr>
          <a:lstStyle/>
          <a:p>
            <a:pPr>
              <a:buFont typeface="Arial" panose="020B0604020202020204" pitchFamily="34" charset="0"/>
              <a:buChar char="•"/>
            </a:pPr>
            <a:r>
              <a:rPr lang="en-US" dirty="0"/>
              <a:t>IST 719</a:t>
            </a:r>
          </a:p>
          <a:p>
            <a:pPr lvl="1">
              <a:buFont typeface="Arial" panose="020B0604020202020204" pitchFamily="34" charset="0"/>
              <a:buChar char="•"/>
            </a:pPr>
            <a:r>
              <a:rPr lang="en-US" dirty="0"/>
              <a:t>Showcasing a geographic distribution of Netflix titles to showcase not only the most popular countries, but to also showcase that the most utilized countries for producing titles are clustered tightly together. Which wouldn’t be easily discernable when examining this same data on a frequency table. </a:t>
            </a:r>
          </a:p>
          <a:p>
            <a:pPr>
              <a:buFont typeface="Arial" panose="020B0604020202020204" pitchFamily="34" charset="0"/>
              <a:buChar char="•"/>
            </a:pPr>
            <a:r>
              <a:rPr lang="en-US" dirty="0"/>
              <a:t>IST 707</a:t>
            </a:r>
          </a:p>
          <a:p>
            <a:pPr lvl="1">
              <a:buFont typeface="Arial" panose="020B0604020202020204" pitchFamily="34" charset="0"/>
              <a:buChar char="•"/>
            </a:pPr>
            <a:r>
              <a:rPr lang="en-US" dirty="0"/>
              <a:t>Using k-means clustering, deciding the optimal number of clusters in which to separate the cardholders into. An optimal number that both minimizes the total variation within the sum of squares, while also keeping the count low in order to best communicate these results to the relevant stakeholders. </a:t>
            </a:r>
          </a:p>
          <a:p>
            <a:pPr>
              <a:buFont typeface="Arial" panose="020B0604020202020204" pitchFamily="34" charset="0"/>
              <a:buChar char="•"/>
            </a:pPr>
            <a:r>
              <a:rPr lang="en-US" dirty="0"/>
              <a:t>IST 659</a:t>
            </a:r>
          </a:p>
          <a:p>
            <a:pPr lvl="1">
              <a:buFont typeface="Arial" panose="020B0604020202020204" pitchFamily="34" charset="0"/>
              <a:buChar char="•"/>
            </a:pPr>
            <a:r>
              <a:rPr lang="en-US" dirty="0"/>
              <a:t>Created stored procedures to produce stored reporting metrics that can be beneficial to all the relevant stakeholders. From the company behind this operation, to the banking clients, to the individual account holders. </a:t>
            </a:r>
          </a:p>
        </p:txBody>
      </p:sp>
      <p:sp>
        <p:nvSpPr>
          <p:cNvPr id="5" name="Slide Number Placeholder 4">
            <a:extLst>
              <a:ext uri="{FF2B5EF4-FFF2-40B4-BE49-F238E27FC236}">
                <a16:creationId xmlns:a16="http://schemas.microsoft.com/office/drawing/2014/main" id="{0909B6E0-6A78-B4A0-ADD9-D6958ADA614C}"/>
              </a:ext>
            </a:extLst>
          </p:cNvPr>
          <p:cNvSpPr>
            <a:spLocks noGrp="1"/>
          </p:cNvSpPr>
          <p:nvPr>
            <p:ph type="sldNum" sz="quarter" idx="12"/>
          </p:nvPr>
        </p:nvSpPr>
        <p:spPr/>
        <p:txBody>
          <a:bodyPr/>
          <a:lstStyle/>
          <a:p>
            <a:fld id="{5BD5C2DF-3913-49EE-9E9F-8555AB92F9CB}" type="slidenum">
              <a:rPr lang="en-US" smtClean="0"/>
              <a:t>22</a:t>
            </a:fld>
            <a:endParaRPr lang="en-US"/>
          </a:p>
        </p:txBody>
      </p:sp>
      <p:sp>
        <p:nvSpPr>
          <p:cNvPr id="6" name="Footer Placeholder 5">
            <a:extLst>
              <a:ext uri="{FF2B5EF4-FFF2-40B4-BE49-F238E27FC236}">
                <a16:creationId xmlns:a16="http://schemas.microsoft.com/office/drawing/2014/main" id="{7BD202A1-1F7A-DF76-2A97-C9A59E4BA90F}"/>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856932CE-A6B7-B3C2-9AAC-09C0F9F74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88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D8CE-2169-136C-137A-A136A9AB3929}"/>
              </a:ext>
            </a:extLst>
          </p:cNvPr>
          <p:cNvSpPr>
            <a:spLocks noGrp="1"/>
          </p:cNvSpPr>
          <p:nvPr>
            <p:ph type="title"/>
          </p:nvPr>
        </p:nvSpPr>
        <p:spPr>
          <a:xfrm>
            <a:off x="1097280" y="286603"/>
            <a:ext cx="9639110" cy="1450757"/>
          </a:xfrm>
        </p:spPr>
        <p:txBody>
          <a:bodyPr>
            <a:normAutofit fontScale="90000"/>
          </a:bodyPr>
          <a:lstStyle/>
          <a:p>
            <a:r>
              <a:rPr lang="en-US" b="1" dirty="0"/>
              <a:t>3. Apply visualization and predictive models to help generate actionable insight</a:t>
            </a:r>
          </a:p>
        </p:txBody>
      </p:sp>
      <p:sp>
        <p:nvSpPr>
          <p:cNvPr id="3" name="Content Placeholder 2">
            <a:extLst>
              <a:ext uri="{FF2B5EF4-FFF2-40B4-BE49-F238E27FC236}">
                <a16:creationId xmlns:a16="http://schemas.microsoft.com/office/drawing/2014/main" id="{5609D4A0-E9B1-8BC6-F64F-7C01D8AC0BAD}"/>
              </a:ext>
            </a:extLst>
          </p:cNvPr>
          <p:cNvSpPr>
            <a:spLocks noGrp="1"/>
          </p:cNvSpPr>
          <p:nvPr>
            <p:ph idx="1"/>
          </p:nvPr>
        </p:nvSpPr>
        <p:spPr/>
        <p:txBody>
          <a:bodyPr/>
          <a:lstStyle/>
          <a:p>
            <a:pPr>
              <a:buFont typeface="Arial" panose="020B0604020202020204" pitchFamily="34" charset="0"/>
              <a:buChar char="•"/>
            </a:pPr>
            <a:r>
              <a:rPr lang="en-US" dirty="0"/>
              <a:t>IST 719 </a:t>
            </a:r>
          </a:p>
          <a:p>
            <a:pPr lvl="1">
              <a:buFont typeface="Arial" panose="020B0604020202020204" pitchFamily="34" charset="0"/>
              <a:buChar char="•"/>
            </a:pPr>
            <a:r>
              <a:rPr lang="en-US" dirty="0"/>
              <a:t>Using textual analysis with interactive visuals to display the typical word choice used in describing movies or TV shows.</a:t>
            </a:r>
          </a:p>
          <a:p>
            <a:pPr>
              <a:buFont typeface="Arial" panose="020B0604020202020204" pitchFamily="34" charset="0"/>
              <a:buChar char="•"/>
            </a:pPr>
            <a:r>
              <a:rPr lang="en-US" dirty="0"/>
              <a:t>IST 707</a:t>
            </a:r>
          </a:p>
          <a:p>
            <a:pPr lvl="1">
              <a:buFont typeface="Arial" panose="020B0604020202020204" pitchFamily="34" charset="0"/>
              <a:buChar char="•"/>
            </a:pPr>
            <a:r>
              <a:rPr lang="en-US" dirty="0"/>
              <a:t>Using k-means clustering, was able to generate 4 partitions of the bank’s cardholders where they had the following behaviors:</a:t>
            </a:r>
          </a:p>
          <a:p>
            <a:pPr marL="726948" lvl="2" indent="-342900">
              <a:buFont typeface="+mj-lt"/>
              <a:buAutoNum type="arabicPeriod"/>
            </a:pPr>
            <a:r>
              <a:rPr lang="en-US" dirty="0"/>
              <a:t>Frequent users of credit card with moderate tier of income, spending credit on lower priced goods, paying off majority of balance.</a:t>
            </a:r>
          </a:p>
          <a:p>
            <a:pPr marL="726948" lvl="2" indent="-342900">
              <a:buFont typeface="+mj-lt"/>
              <a:buAutoNum type="arabicPeriod"/>
            </a:pPr>
            <a:r>
              <a:rPr lang="en-US" dirty="0"/>
              <a:t>Frequent users of credit card with higher tier of income, spending credit on higher priced goods, paying off large majority of balance.</a:t>
            </a:r>
          </a:p>
          <a:p>
            <a:pPr marL="726948" lvl="2" indent="-342900">
              <a:buFont typeface="+mj-lt"/>
              <a:buAutoNum type="arabicPeriod"/>
            </a:pPr>
            <a:r>
              <a:rPr lang="en-US" dirty="0"/>
              <a:t>Infrequent users of credit card, take out multiple items on their line of credit. Should be closely examined to ensure no-default.</a:t>
            </a:r>
          </a:p>
          <a:p>
            <a:pPr marL="726948" lvl="2" indent="-342900">
              <a:buFont typeface="+mj-lt"/>
              <a:buAutoNum type="arabicPeriod"/>
            </a:pPr>
            <a:r>
              <a:rPr lang="en-US" dirty="0"/>
              <a:t>Infrequent users of credit card with a lower tier of income, spending their credit on lower priced consumer products.</a:t>
            </a:r>
          </a:p>
          <a:p>
            <a:pPr lvl="1">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1AA05675-BD6E-A659-4F49-35E83351E009}"/>
              </a:ext>
            </a:extLst>
          </p:cNvPr>
          <p:cNvSpPr>
            <a:spLocks noGrp="1"/>
          </p:cNvSpPr>
          <p:nvPr>
            <p:ph type="sldNum" sz="quarter" idx="12"/>
          </p:nvPr>
        </p:nvSpPr>
        <p:spPr/>
        <p:txBody>
          <a:bodyPr/>
          <a:lstStyle/>
          <a:p>
            <a:fld id="{5BD5C2DF-3913-49EE-9E9F-8555AB92F9CB}" type="slidenum">
              <a:rPr lang="en-US" smtClean="0"/>
              <a:t>23</a:t>
            </a:fld>
            <a:endParaRPr lang="en-US"/>
          </a:p>
        </p:txBody>
      </p:sp>
      <p:sp>
        <p:nvSpPr>
          <p:cNvPr id="6" name="Footer Placeholder 5">
            <a:extLst>
              <a:ext uri="{FF2B5EF4-FFF2-40B4-BE49-F238E27FC236}">
                <a16:creationId xmlns:a16="http://schemas.microsoft.com/office/drawing/2014/main" id="{D928CD59-193D-1EE6-E81E-4C2BC2AC672C}"/>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1F5943F4-ADDC-9403-1F0B-7F9007DBA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4CAE-E955-B4F4-6A3E-17F17DFD6A29}"/>
              </a:ext>
            </a:extLst>
          </p:cNvPr>
          <p:cNvSpPr>
            <a:spLocks noGrp="1"/>
          </p:cNvSpPr>
          <p:nvPr>
            <p:ph type="title"/>
          </p:nvPr>
        </p:nvSpPr>
        <p:spPr>
          <a:xfrm>
            <a:off x="1097280" y="286603"/>
            <a:ext cx="9735820" cy="1450757"/>
          </a:xfrm>
        </p:spPr>
        <p:txBody>
          <a:bodyPr>
            <a:noAutofit/>
          </a:bodyPr>
          <a:lstStyle/>
          <a:p>
            <a:r>
              <a:rPr lang="en-US" sz="3600" b="1" dirty="0"/>
              <a:t>4. Use programming languages such as R and Python to support the generation of actionable insight</a:t>
            </a:r>
          </a:p>
        </p:txBody>
      </p:sp>
      <p:sp>
        <p:nvSpPr>
          <p:cNvPr id="3" name="Content Placeholder 2">
            <a:extLst>
              <a:ext uri="{FF2B5EF4-FFF2-40B4-BE49-F238E27FC236}">
                <a16:creationId xmlns:a16="http://schemas.microsoft.com/office/drawing/2014/main" id="{49DBE170-6C9F-6EA9-AA09-43BF230EDE31}"/>
              </a:ext>
            </a:extLst>
          </p:cNvPr>
          <p:cNvSpPr>
            <a:spLocks noGrp="1"/>
          </p:cNvSpPr>
          <p:nvPr>
            <p:ph idx="1"/>
          </p:nvPr>
        </p:nvSpPr>
        <p:spPr/>
        <p:txBody>
          <a:bodyPr/>
          <a:lstStyle/>
          <a:p>
            <a:pPr>
              <a:buFont typeface="Arial" panose="020B0604020202020204" pitchFamily="34" charset="0"/>
              <a:buChar char="•"/>
            </a:pPr>
            <a:r>
              <a:rPr lang="en-US" dirty="0"/>
              <a:t>IST 659</a:t>
            </a:r>
          </a:p>
          <a:p>
            <a:pPr lvl="1">
              <a:buFont typeface="Arial" panose="020B0604020202020204" pitchFamily="34" charset="0"/>
              <a:buChar char="•"/>
            </a:pPr>
            <a:r>
              <a:rPr lang="en-US" dirty="0"/>
              <a:t>Microsoft Access</a:t>
            </a:r>
          </a:p>
          <a:p>
            <a:pPr lvl="1">
              <a:buFont typeface="Arial" panose="020B0604020202020204" pitchFamily="34" charset="0"/>
              <a:buChar char="•"/>
            </a:pPr>
            <a:r>
              <a:rPr lang="en-US" dirty="0"/>
              <a:t>Microsoft SQL Server</a:t>
            </a:r>
          </a:p>
          <a:p>
            <a:pPr>
              <a:buFont typeface="Arial" panose="020B0604020202020204" pitchFamily="34" charset="0"/>
              <a:buChar char="•"/>
            </a:pPr>
            <a:r>
              <a:rPr lang="en-US" dirty="0"/>
              <a:t>IST 719</a:t>
            </a:r>
          </a:p>
          <a:p>
            <a:pPr lvl="1">
              <a:buFont typeface="Arial" panose="020B0604020202020204" pitchFamily="34" charset="0"/>
              <a:buChar char="•"/>
            </a:pPr>
            <a:r>
              <a:rPr lang="en-US" dirty="0"/>
              <a:t>R</a:t>
            </a:r>
          </a:p>
          <a:p>
            <a:pPr lvl="1">
              <a:buFont typeface="Arial" panose="020B0604020202020204" pitchFamily="34" charset="0"/>
              <a:buChar char="•"/>
            </a:pPr>
            <a:r>
              <a:rPr lang="en-US" dirty="0"/>
              <a:t>Python</a:t>
            </a:r>
          </a:p>
          <a:p>
            <a:pPr lvl="1">
              <a:buFont typeface="Arial" panose="020B0604020202020204" pitchFamily="34" charset="0"/>
              <a:buChar char="•"/>
            </a:pPr>
            <a:r>
              <a:rPr lang="en-US" dirty="0" err="1"/>
              <a:t>Plotly</a:t>
            </a:r>
            <a:endParaRPr lang="en-US" dirty="0"/>
          </a:p>
          <a:p>
            <a:pPr lvl="1">
              <a:buFont typeface="Arial" panose="020B0604020202020204" pitchFamily="34" charset="0"/>
              <a:buChar char="•"/>
            </a:pPr>
            <a:r>
              <a:rPr lang="en-US" dirty="0"/>
              <a:t>Adobe Illustrator</a:t>
            </a:r>
          </a:p>
          <a:p>
            <a:pPr>
              <a:buFont typeface="Arial" panose="020B0604020202020204" pitchFamily="34" charset="0"/>
              <a:buChar char="•"/>
            </a:pPr>
            <a:r>
              <a:rPr lang="en-US" dirty="0"/>
              <a:t>IST 707</a:t>
            </a:r>
          </a:p>
          <a:p>
            <a:pPr lvl="1">
              <a:buFont typeface="Arial" panose="020B0604020202020204" pitchFamily="34" charset="0"/>
              <a:buChar char="•"/>
            </a:pPr>
            <a:r>
              <a:rPr lang="en-US" dirty="0"/>
              <a:t>R</a:t>
            </a:r>
          </a:p>
          <a:p>
            <a:pPr lvl="1">
              <a:buFont typeface="Arial" panose="020B0604020202020204" pitchFamily="34" charset="0"/>
              <a:buChar char="•"/>
            </a:pPr>
            <a:r>
              <a:rPr lang="en-US" dirty="0"/>
              <a:t>Python</a:t>
            </a:r>
          </a:p>
          <a:p>
            <a:pPr marL="0" indent="0">
              <a:buNone/>
            </a:pPr>
            <a:endParaRPr lang="en-US" dirty="0"/>
          </a:p>
        </p:txBody>
      </p:sp>
      <p:pic>
        <p:nvPicPr>
          <p:cNvPr id="5122" name="Picture 2" descr="RStudio Logo Usage Guidelines - RStudio">
            <a:extLst>
              <a:ext uri="{FF2B5EF4-FFF2-40B4-BE49-F238E27FC236}">
                <a16:creationId xmlns:a16="http://schemas.microsoft.com/office/drawing/2014/main" id="{8B7516E3-F325-B0AD-C355-36A53B0D3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012" y="1972734"/>
            <a:ext cx="3609975" cy="145626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ython logo landscape transparent PNG - StickPNG">
            <a:extLst>
              <a:ext uri="{FF2B5EF4-FFF2-40B4-BE49-F238E27FC236}">
                <a16:creationId xmlns:a16="http://schemas.microsoft.com/office/drawing/2014/main" id="{CB820CE6-5689-7DBF-42C5-6D0FDBEAB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2" y="3618442"/>
            <a:ext cx="3609975" cy="1931458"/>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A bit about SQL - The Data School Down Under">
            <a:extLst>
              <a:ext uri="{FF2B5EF4-FFF2-40B4-BE49-F238E27FC236}">
                <a16:creationId xmlns:a16="http://schemas.microsoft.com/office/drawing/2014/main" id="{23151DD7-4BCB-7A96-3748-A556D4B3B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8989" y="1972734"/>
            <a:ext cx="313372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Comparing Plotting Libraries / Lee Mason | Observable">
            <a:extLst>
              <a:ext uri="{FF2B5EF4-FFF2-40B4-BE49-F238E27FC236}">
                <a16:creationId xmlns:a16="http://schemas.microsoft.com/office/drawing/2014/main" id="{C502BE3C-74A1-2FE1-EBA1-00B1419B1D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3351" y="385741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7A57FB9-0830-6BD6-AF03-18AFA49E0EC9}"/>
              </a:ext>
            </a:extLst>
          </p:cNvPr>
          <p:cNvSpPr>
            <a:spLocks noGrp="1"/>
          </p:cNvSpPr>
          <p:nvPr>
            <p:ph type="sldNum" sz="quarter" idx="12"/>
          </p:nvPr>
        </p:nvSpPr>
        <p:spPr/>
        <p:txBody>
          <a:bodyPr/>
          <a:lstStyle/>
          <a:p>
            <a:fld id="{5BD5C2DF-3913-49EE-9E9F-8555AB92F9CB}" type="slidenum">
              <a:rPr lang="en-US" smtClean="0"/>
              <a:t>24</a:t>
            </a:fld>
            <a:endParaRPr lang="en-US"/>
          </a:p>
        </p:txBody>
      </p:sp>
      <p:sp>
        <p:nvSpPr>
          <p:cNvPr id="5" name="Footer Placeholder 4">
            <a:extLst>
              <a:ext uri="{FF2B5EF4-FFF2-40B4-BE49-F238E27FC236}">
                <a16:creationId xmlns:a16="http://schemas.microsoft.com/office/drawing/2014/main" id="{E5ADBBFA-7A9F-4CD4-D8CC-3ABDF27453AE}"/>
              </a:ext>
            </a:extLst>
          </p:cNvPr>
          <p:cNvSpPr>
            <a:spLocks noGrp="1"/>
          </p:cNvSpPr>
          <p:nvPr>
            <p:ph type="ftr" sz="quarter" idx="11"/>
          </p:nvPr>
        </p:nvSpPr>
        <p:spPr/>
        <p:txBody>
          <a:bodyPr/>
          <a:lstStyle/>
          <a:p>
            <a:r>
              <a:rPr lang="en-US"/>
              <a:t>https://github.com/joshuagaze/Syracuse-Masters-of-Applied-Data-Science-Portfolio-Milestone</a:t>
            </a:r>
          </a:p>
        </p:txBody>
      </p:sp>
      <p:pic>
        <p:nvPicPr>
          <p:cNvPr id="6" name="Picture 14" descr="Syracuse University Logo PNG Vector (EPS) Free Download">
            <a:extLst>
              <a:ext uri="{FF2B5EF4-FFF2-40B4-BE49-F238E27FC236}">
                <a16:creationId xmlns:a16="http://schemas.microsoft.com/office/drawing/2014/main" id="{3030755B-06B7-D3D2-A7C0-ABD708D1BC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1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B0C-5436-FB7B-59CA-B6BB01246FA2}"/>
              </a:ext>
            </a:extLst>
          </p:cNvPr>
          <p:cNvSpPr>
            <a:spLocks noGrp="1"/>
          </p:cNvSpPr>
          <p:nvPr>
            <p:ph type="title"/>
          </p:nvPr>
        </p:nvSpPr>
        <p:spPr/>
        <p:txBody>
          <a:bodyPr>
            <a:noAutofit/>
          </a:bodyPr>
          <a:lstStyle/>
          <a:p>
            <a:r>
              <a:rPr lang="en-US" sz="4000" b="1" dirty="0"/>
              <a:t>5. Communicate insights gained via visualization and analytics to a broad range of audiences</a:t>
            </a:r>
          </a:p>
        </p:txBody>
      </p:sp>
      <p:sp>
        <p:nvSpPr>
          <p:cNvPr id="3" name="Content Placeholder 2">
            <a:extLst>
              <a:ext uri="{FF2B5EF4-FFF2-40B4-BE49-F238E27FC236}">
                <a16:creationId xmlns:a16="http://schemas.microsoft.com/office/drawing/2014/main" id="{5EA7CFB7-003C-21F6-047D-66D27968A57F}"/>
              </a:ext>
            </a:extLst>
          </p:cNvPr>
          <p:cNvSpPr>
            <a:spLocks noGrp="1"/>
          </p:cNvSpPr>
          <p:nvPr>
            <p:ph idx="1"/>
          </p:nvPr>
        </p:nvSpPr>
        <p:spPr/>
        <p:txBody>
          <a:bodyPr>
            <a:normAutofit/>
          </a:bodyPr>
          <a:lstStyle/>
          <a:p>
            <a:pPr>
              <a:buFont typeface="Arial" panose="020B0604020202020204" pitchFamily="34" charset="0"/>
              <a:buChar char="•"/>
            </a:pPr>
            <a:r>
              <a:rPr lang="en-US" sz="2400" dirty="0"/>
              <a:t>IST 659</a:t>
            </a:r>
          </a:p>
          <a:p>
            <a:pPr lvl="1">
              <a:buFont typeface="Arial" panose="020B0604020202020204" pitchFamily="34" charset="0"/>
              <a:buChar char="•"/>
            </a:pPr>
            <a:r>
              <a:rPr lang="en-US" sz="2000" dirty="0"/>
              <a:t>Demonstrating the record activity visually as it was aggregated across the banking institutions.</a:t>
            </a:r>
          </a:p>
          <a:p>
            <a:pPr>
              <a:buFont typeface="Arial" panose="020B0604020202020204" pitchFamily="34" charset="0"/>
              <a:buChar char="•"/>
            </a:pPr>
            <a:r>
              <a:rPr lang="en-US" sz="2400" dirty="0"/>
              <a:t>IST 719</a:t>
            </a:r>
          </a:p>
          <a:p>
            <a:pPr lvl="1">
              <a:buFont typeface="Arial" panose="020B0604020202020204" pitchFamily="34" charset="0"/>
              <a:buChar char="•"/>
            </a:pPr>
            <a:r>
              <a:rPr lang="en-US" sz="2000" dirty="0"/>
              <a:t>Showcasing complex data relationships through a geographic heat map and a word cloud to showcase the relative frequency of diction in media descriptions.</a:t>
            </a:r>
          </a:p>
          <a:p>
            <a:pPr>
              <a:buFont typeface="Arial" panose="020B0604020202020204" pitchFamily="34" charset="0"/>
              <a:buChar char="•"/>
            </a:pPr>
            <a:r>
              <a:rPr lang="en-US" sz="2400" dirty="0"/>
              <a:t>IST 707</a:t>
            </a:r>
          </a:p>
          <a:p>
            <a:pPr lvl="1">
              <a:buFont typeface="Arial" panose="020B0604020202020204" pitchFamily="34" charset="0"/>
              <a:buChar char="•"/>
            </a:pPr>
            <a:r>
              <a:rPr lang="en-US" sz="2000" dirty="0"/>
              <a:t>After explaining the method behind segmenting the bank’s cardholders, we visualized the clustering with a plot to solidify why they were segmented in the way they ended up. This allowed us to also discern the kind of behaviors that represent a cluster of account holders. </a:t>
            </a:r>
          </a:p>
        </p:txBody>
      </p:sp>
      <p:sp>
        <p:nvSpPr>
          <p:cNvPr id="5" name="Slide Number Placeholder 4">
            <a:extLst>
              <a:ext uri="{FF2B5EF4-FFF2-40B4-BE49-F238E27FC236}">
                <a16:creationId xmlns:a16="http://schemas.microsoft.com/office/drawing/2014/main" id="{2BBA27CA-17F4-B5CB-EA98-49C27B727465}"/>
              </a:ext>
            </a:extLst>
          </p:cNvPr>
          <p:cNvSpPr>
            <a:spLocks noGrp="1"/>
          </p:cNvSpPr>
          <p:nvPr>
            <p:ph type="sldNum" sz="quarter" idx="12"/>
          </p:nvPr>
        </p:nvSpPr>
        <p:spPr/>
        <p:txBody>
          <a:bodyPr/>
          <a:lstStyle/>
          <a:p>
            <a:fld id="{5BD5C2DF-3913-49EE-9E9F-8555AB92F9CB}" type="slidenum">
              <a:rPr lang="en-US" smtClean="0"/>
              <a:t>25</a:t>
            </a:fld>
            <a:endParaRPr lang="en-US"/>
          </a:p>
        </p:txBody>
      </p:sp>
      <p:sp>
        <p:nvSpPr>
          <p:cNvPr id="6" name="Footer Placeholder 5">
            <a:extLst>
              <a:ext uri="{FF2B5EF4-FFF2-40B4-BE49-F238E27FC236}">
                <a16:creationId xmlns:a16="http://schemas.microsoft.com/office/drawing/2014/main" id="{063BEA21-1C67-96F3-F03B-78D852F64246}"/>
              </a:ext>
            </a:extLst>
          </p:cNvPr>
          <p:cNvSpPr>
            <a:spLocks noGrp="1"/>
          </p:cNvSpPr>
          <p:nvPr>
            <p:ph type="ftr" sz="quarter" idx="11"/>
          </p:nvPr>
        </p:nvSpPr>
        <p:spPr/>
        <p:txBody>
          <a:bodyPr/>
          <a:lstStyle/>
          <a:p>
            <a:r>
              <a:rPr lang="en-US"/>
              <a:t>https://github.com/joshuagaze/Syracuse-Masters-of-Applied-Data-Science-Portfolio-Milestone</a:t>
            </a:r>
          </a:p>
        </p:txBody>
      </p:sp>
      <p:pic>
        <p:nvPicPr>
          <p:cNvPr id="7" name="Picture 14" descr="Syracuse University Logo PNG Vector (EPS) Free Download">
            <a:extLst>
              <a:ext uri="{FF2B5EF4-FFF2-40B4-BE49-F238E27FC236}">
                <a16:creationId xmlns:a16="http://schemas.microsoft.com/office/drawing/2014/main" id="{0BE75F2C-DA26-A755-45C2-0C4A8CD4D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38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882E-B259-9C92-69A8-8294CABDA311}"/>
              </a:ext>
            </a:extLst>
          </p:cNvPr>
          <p:cNvSpPr>
            <a:spLocks noGrp="1"/>
          </p:cNvSpPr>
          <p:nvPr>
            <p:ph type="title"/>
          </p:nvPr>
        </p:nvSpPr>
        <p:spPr/>
        <p:txBody>
          <a:bodyPr>
            <a:normAutofit/>
          </a:bodyPr>
          <a:lstStyle/>
          <a:p>
            <a:r>
              <a:rPr lang="en-US" sz="4000" b="1" dirty="0"/>
              <a:t>6. Apply ethics in the development, use and evaluation of data and predictive models</a:t>
            </a:r>
          </a:p>
        </p:txBody>
      </p:sp>
      <p:sp>
        <p:nvSpPr>
          <p:cNvPr id="3" name="Content Placeholder 2">
            <a:extLst>
              <a:ext uri="{FF2B5EF4-FFF2-40B4-BE49-F238E27FC236}">
                <a16:creationId xmlns:a16="http://schemas.microsoft.com/office/drawing/2014/main" id="{5A63D345-715F-F75B-1BC5-5F62784DB68C}"/>
              </a:ext>
            </a:extLst>
          </p:cNvPr>
          <p:cNvSpPr>
            <a:spLocks noGrp="1"/>
          </p:cNvSpPr>
          <p:nvPr>
            <p:ph idx="1"/>
          </p:nvPr>
        </p:nvSpPr>
        <p:spPr/>
        <p:txBody>
          <a:bodyPr>
            <a:normAutofit/>
          </a:bodyPr>
          <a:lstStyle/>
          <a:p>
            <a:pPr>
              <a:buFont typeface="Arial" panose="020B0604020202020204" pitchFamily="34" charset="0"/>
              <a:buChar char="•"/>
            </a:pPr>
            <a:r>
              <a:rPr lang="en-US" sz="2400" dirty="0"/>
              <a:t>IST 659</a:t>
            </a:r>
          </a:p>
          <a:p>
            <a:pPr lvl="1">
              <a:buFont typeface="Arial" panose="020B0604020202020204" pitchFamily="34" charset="0"/>
              <a:buChar char="•"/>
            </a:pPr>
            <a:r>
              <a:rPr lang="en-US" sz="2000" dirty="0"/>
              <a:t>During SQL repeatable script that generates and ingests data sources, I incorporated into my SQL code to safeguard against SQL injection attacks. Additionally, ensuring that accounts are only able to access their own data and not that of other individuals. </a:t>
            </a:r>
          </a:p>
          <a:p>
            <a:pPr>
              <a:buFont typeface="Arial" panose="020B0604020202020204" pitchFamily="34" charset="0"/>
              <a:buChar char="•"/>
            </a:pPr>
            <a:r>
              <a:rPr lang="en-US" sz="2400" dirty="0"/>
              <a:t>IST 707</a:t>
            </a:r>
          </a:p>
          <a:p>
            <a:pPr lvl="1">
              <a:buFont typeface="Arial" panose="020B0604020202020204" pitchFamily="34" charset="0"/>
              <a:buChar char="•"/>
            </a:pPr>
            <a:r>
              <a:rPr lang="en-US" sz="2000" dirty="0"/>
              <a:t>Since the context of our project was in financial banking data, we designed our project to not breach or encroach across ethical boundaries such as identifying specific individuals, asserting negative characteristics that may or may not impact their financial stability. </a:t>
            </a:r>
          </a:p>
        </p:txBody>
      </p:sp>
      <p:sp>
        <p:nvSpPr>
          <p:cNvPr id="5" name="Slide Number Placeholder 4">
            <a:extLst>
              <a:ext uri="{FF2B5EF4-FFF2-40B4-BE49-F238E27FC236}">
                <a16:creationId xmlns:a16="http://schemas.microsoft.com/office/drawing/2014/main" id="{3624E767-D714-147E-ED18-3E3E10F2540F}"/>
              </a:ext>
            </a:extLst>
          </p:cNvPr>
          <p:cNvSpPr>
            <a:spLocks noGrp="1"/>
          </p:cNvSpPr>
          <p:nvPr>
            <p:ph type="sldNum" sz="quarter" idx="12"/>
          </p:nvPr>
        </p:nvSpPr>
        <p:spPr/>
        <p:txBody>
          <a:bodyPr/>
          <a:lstStyle/>
          <a:p>
            <a:fld id="{5BD5C2DF-3913-49EE-9E9F-8555AB92F9CB}" type="slidenum">
              <a:rPr lang="en-US" smtClean="0"/>
              <a:t>26</a:t>
            </a:fld>
            <a:endParaRPr lang="en-US"/>
          </a:p>
        </p:txBody>
      </p:sp>
      <p:sp>
        <p:nvSpPr>
          <p:cNvPr id="6" name="Footer Placeholder 5">
            <a:extLst>
              <a:ext uri="{FF2B5EF4-FFF2-40B4-BE49-F238E27FC236}">
                <a16:creationId xmlns:a16="http://schemas.microsoft.com/office/drawing/2014/main" id="{C895E5AD-79DC-92F6-83F7-98D823E3E650}"/>
              </a:ext>
            </a:extLst>
          </p:cNvPr>
          <p:cNvSpPr>
            <a:spLocks noGrp="1"/>
          </p:cNvSpPr>
          <p:nvPr>
            <p:ph type="ftr" sz="quarter" idx="11"/>
          </p:nvPr>
        </p:nvSpPr>
        <p:spPr/>
        <p:txBody>
          <a:bodyPr/>
          <a:lstStyle/>
          <a:p>
            <a:r>
              <a:rPr lang="en-US"/>
              <a:t>https://github.com/joshuagaze/Syracuse-Masters-of-Applied-Data-Science-Portfolio-Milestone</a:t>
            </a:r>
          </a:p>
        </p:txBody>
      </p:sp>
      <p:pic>
        <p:nvPicPr>
          <p:cNvPr id="7" name="Picture 14" descr="Syracuse University Logo PNG Vector (EPS) Free Download">
            <a:extLst>
              <a:ext uri="{FF2B5EF4-FFF2-40B4-BE49-F238E27FC236}">
                <a16:creationId xmlns:a16="http://schemas.microsoft.com/office/drawing/2014/main" id="{39996D6A-B7AC-45A5-648E-3040ED850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18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A63F-15BE-1DCC-7B1F-43B6A536CB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0C6C08-C855-4EAE-9101-E65FB307A23A}"/>
              </a:ext>
            </a:extLst>
          </p:cNvPr>
          <p:cNvSpPr>
            <a:spLocks noGrp="1"/>
          </p:cNvSpPr>
          <p:nvPr>
            <p:ph idx="1"/>
          </p:nvPr>
        </p:nvSpPr>
        <p:spPr/>
        <p:txBody>
          <a:bodyPr/>
          <a:lstStyle/>
          <a:p>
            <a:pPr>
              <a:buFont typeface="Arial" panose="020B0604020202020204" pitchFamily="34" charset="0"/>
              <a:buChar char="•"/>
            </a:pPr>
            <a:r>
              <a:rPr lang="en-US" dirty="0"/>
              <a:t>This Applied Data Science program has provided me a great opportunity to develop and refine my skills in all areas of the data science life cycle to best prepare me in my profession. </a:t>
            </a:r>
          </a:p>
          <a:p>
            <a:pPr>
              <a:buFont typeface="Arial" panose="020B0604020202020204" pitchFamily="34" charset="0"/>
              <a:buChar char="•"/>
            </a:pPr>
            <a:r>
              <a:rPr lang="en-US" dirty="0"/>
              <a:t>Through this program, I’ve discovered that we can always learn something that was previously unclear or unknown, and that we can always learn more about any situation or outcome. </a:t>
            </a:r>
          </a:p>
          <a:p>
            <a:pPr>
              <a:buFont typeface="Arial" panose="020B0604020202020204" pitchFamily="34" charset="0"/>
              <a:buChar char="•"/>
            </a:pPr>
            <a:r>
              <a:rPr lang="en-US" dirty="0"/>
              <a:t>Skills developed has developed a robust outline to asking the right questions about data and then executing the most proper solution plan for that context. </a:t>
            </a:r>
          </a:p>
          <a:p>
            <a:pPr>
              <a:buFont typeface="Arial" panose="020B0604020202020204" pitchFamily="34" charset="0"/>
              <a:buChar char="•"/>
            </a:pPr>
            <a:r>
              <a:rPr lang="en-US" dirty="0"/>
              <a:t>The concepts and methods learned through this Applied Data Science program equips myself, as a data scientist, the ability to break down and resolve various data questions and the contextual knowledge to communicate insights to stakeholders and technical analysts. </a:t>
            </a:r>
          </a:p>
          <a:p>
            <a:pPr>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45EA12C5-22A4-F46E-452C-E085ADE5927F}"/>
              </a:ext>
            </a:extLst>
          </p:cNvPr>
          <p:cNvSpPr>
            <a:spLocks noGrp="1"/>
          </p:cNvSpPr>
          <p:nvPr>
            <p:ph type="sldNum" sz="quarter" idx="12"/>
          </p:nvPr>
        </p:nvSpPr>
        <p:spPr/>
        <p:txBody>
          <a:bodyPr/>
          <a:lstStyle/>
          <a:p>
            <a:fld id="{5BD5C2DF-3913-49EE-9E9F-8555AB92F9CB}" type="slidenum">
              <a:rPr lang="en-US" smtClean="0"/>
              <a:t>27</a:t>
            </a:fld>
            <a:endParaRPr lang="en-US"/>
          </a:p>
        </p:txBody>
      </p:sp>
      <p:sp>
        <p:nvSpPr>
          <p:cNvPr id="6" name="Footer Placeholder 5">
            <a:extLst>
              <a:ext uri="{FF2B5EF4-FFF2-40B4-BE49-F238E27FC236}">
                <a16:creationId xmlns:a16="http://schemas.microsoft.com/office/drawing/2014/main" id="{C1D2B5A4-7FB4-2A62-6AC5-EEF62069EB8C}"/>
              </a:ext>
            </a:extLst>
          </p:cNvPr>
          <p:cNvSpPr>
            <a:spLocks noGrp="1"/>
          </p:cNvSpPr>
          <p:nvPr>
            <p:ph type="ftr" sz="quarter" idx="11"/>
          </p:nvPr>
        </p:nvSpPr>
        <p:spPr/>
        <p:txBody>
          <a:bodyPr/>
          <a:lstStyle/>
          <a:p>
            <a:r>
              <a:rPr lang="en-US"/>
              <a:t>https://github.com/joshuagaze/Syracuse-Masters-of-Applied-Data-Science-Portfolio-Milestone</a:t>
            </a:r>
          </a:p>
        </p:txBody>
      </p:sp>
      <p:pic>
        <p:nvPicPr>
          <p:cNvPr id="7" name="Picture 14" descr="Syracuse University Logo PNG Vector (EPS) Free Download">
            <a:extLst>
              <a:ext uri="{FF2B5EF4-FFF2-40B4-BE49-F238E27FC236}">
                <a16:creationId xmlns:a16="http://schemas.microsoft.com/office/drawing/2014/main" id="{2306CE0C-4527-922F-9852-62AB87C4E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29D62A-D94B-F60B-0DBB-1685CF9A0231}"/>
              </a:ext>
            </a:extLst>
          </p:cNvPr>
          <p:cNvSpPr>
            <a:spLocks noGrp="1"/>
          </p:cNvSpPr>
          <p:nvPr>
            <p:ph type="title"/>
          </p:nvPr>
        </p:nvSpPr>
        <p:spPr>
          <a:xfrm>
            <a:off x="1100328" y="605896"/>
            <a:ext cx="2476886" cy="5646208"/>
          </a:xfrm>
        </p:spPr>
        <p:txBody>
          <a:bodyPr vert="horz" lIns="91440" tIns="45720" rIns="91440" bIns="45720" rtlCol="0" anchor="ctr">
            <a:normAutofit/>
          </a:bodyPr>
          <a:lstStyle/>
          <a:p>
            <a:r>
              <a:rPr lang="en-US" sz="3600" dirty="0">
                <a:solidFill>
                  <a:srgbClr val="FFFFFF"/>
                </a:solidFill>
              </a:rPr>
              <a:t>Program Learning Outcomes</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9F59B747-D48C-1B1F-8EF8-18F0B6B49808}"/>
              </a:ext>
            </a:extLst>
          </p:cNvPr>
          <p:cNvSpPr txBox="1">
            <a:spLocks/>
          </p:cNvSpPr>
          <p:nvPr/>
        </p:nvSpPr>
        <p:spPr>
          <a:xfrm>
            <a:off x="4742016" y="605896"/>
            <a:ext cx="6413663" cy="5646208"/>
          </a:xfrm>
          <a:prstGeom prst="rect">
            <a:avLst/>
          </a:prstGeom>
        </p:spPr>
        <p:txBody>
          <a:bodyPr vert="horz" lIns="0" tIns="45720" rIns="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Collect, store, and access data by identifying and leveraging applicable technologies</a:t>
            </a:r>
          </a:p>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Create actionable insight across a range of contexts (e.g., societal, business, political), using data and the full data science life cycle</a:t>
            </a:r>
          </a:p>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Apply visualization and predictive models to help generate actionable insight</a:t>
            </a:r>
          </a:p>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Use programming languages such as R and Python to support the generation of actionable insight</a:t>
            </a:r>
          </a:p>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Communicate insights gained via visualization and analytics to a broad range of audiences (including project sponsors and technical team leads)</a:t>
            </a:r>
          </a:p>
          <a:p>
            <a:pPr marL="514350" indent="-514350">
              <a:buClr>
                <a:schemeClr val="accent1"/>
              </a:buClr>
              <a:buFont typeface="Calibri" panose="020F0502020204030204" pitchFamily="34" charset="0"/>
              <a:buAutoNum type="arabicPeriod"/>
            </a:pPr>
            <a:r>
              <a:rPr lang="en-US" sz="2200" dirty="0">
                <a:solidFill>
                  <a:schemeClr val="tx1">
                    <a:lumMod val="75000"/>
                    <a:lumOff val="25000"/>
                  </a:schemeClr>
                </a:solidFill>
              </a:rPr>
              <a:t>Apply ethics in the development, use and evaluation of data and predictive models (e.g., fairness, bias, transparency, privacy)</a:t>
            </a:r>
          </a:p>
        </p:txBody>
      </p:sp>
      <p:sp>
        <p:nvSpPr>
          <p:cNvPr id="6" name="Slide Number Placeholder 5">
            <a:extLst>
              <a:ext uri="{FF2B5EF4-FFF2-40B4-BE49-F238E27FC236}">
                <a16:creationId xmlns:a16="http://schemas.microsoft.com/office/drawing/2014/main" id="{E7C5C2DE-2932-D885-E9D0-F24E67B34378}"/>
              </a:ext>
            </a:extLst>
          </p:cNvPr>
          <p:cNvSpPr>
            <a:spLocks noGrp="1"/>
          </p:cNvSpPr>
          <p:nvPr>
            <p:ph type="sldNum" sz="quarter" idx="12"/>
          </p:nvPr>
        </p:nvSpPr>
        <p:spPr/>
        <p:txBody>
          <a:bodyPr/>
          <a:lstStyle/>
          <a:p>
            <a:fld id="{5BD5C2DF-3913-49EE-9E9F-8555AB92F9CB}" type="slidenum">
              <a:rPr lang="en-US" smtClean="0"/>
              <a:t>3</a:t>
            </a:fld>
            <a:endParaRPr lang="en-US"/>
          </a:p>
        </p:txBody>
      </p:sp>
      <p:sp>
        <p:nvSpPr>
          <p:cNvPr id="7" name="Footer Placeholder 6">
            <a:extLst>
              <a:ext uri="{FF2B5EF4-FFF2-40B4-BE49-F238E27FC236}">
                <a16:creationId xmlns:a16="http://schemas.microsoft.com/office/drawing/2014/main" id="{34284479-CF0F-634B-C1DA-67347A8FB939}"/>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323207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79690F-633A-9D30-6B38-D56945D0E53C}"/>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IST 659 – Database  Management</a:t>
            </a:r>
          </a:p>
        </p:txBody>
      </p:sp>
      <p:pic>
        <p:nvPicPr>
          <p:cNvPr id="4" name="Picture 2" descr="Mobile App Development - Loyalty Rewards Program APP">
            <a:extLst>
              <a:ext uri="{FF2B5EF4-FFF2-40B4-BE49-F238E27FC236}">
                <a16:creationId xmlns:a16="http://schemas.microsoft.com/office/drawing/2014/main" id="{0CE60E11-4C4A-42B2-8589-44549CFF41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9195"/>
          <a:stretch/>
        </p:blipFill>
        <p:spPr bwMode="auto">
          <a:xfrm>
            <a:off x="4639733" y="10"/>
            <a:ext cx="7552266" cy="685799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F7A25FE2-8142-0476-D9CB-10574A824F81}"/>
              </a:ext>
            </a:extLst>
          </p:cNvPr>
          <p:cNvSpPr>
            <a:spLocks noGrp="1"/>
          </p:cNvSpPr>
          <p:nvPr>
            <p:ph type="sldNum" sz="quarter" idx="12"/>
          </p:nvPr>
        </p:nvSpPr>
        <p:spPr/>
        <p:txBody>
          <a:bodyPr/>
          <a:lstStyle/>
          <a:p>
            <a:fld id="{5BD5C2DF-3913-49EE-9E9F-8555AB92F9CB}" type="slidenum">
              <a:rPr lang="en-US" smtClean="0"/>
              <a:t>4</a:t>
            </a:fld>
            <a:endParaRPr lang="en-US"/>
          </a:p>
        </p:txBody>
      </p:sp>
      <p:sp>
        <p:nvSpPr>
          <p:cNvPr id="7" name="Footer Placeholder 6">
            <a:extLst>
              <a:ext uri="{FF2B5EF4-FFF2-40B4-BE49-F238E27FC236}">
                <a16:creationId xmlns:a16="http://schemas.microsoft.com/office/drawing/2014/main" id="{275057D7-7E27-2664-0F0A-98CD30AA2700}"/>
              </a:ext>
            </a:extLst>
          </p:cNvPr>
          <p:cNvSpPr>
            <a:spLocks noGrp="1"/>
          </p:cNvSpPr>
          <p:nvPr>
            <p:ph type="ftr" sz="quarter" idx="11"/>
          </p:nvPr>
        </p:nvSpPr>
        <p:spPr/>
        <p:txBody>
          <a:bodyPr/>
          <a:lstStyle/>
          <a:p>
            <a:r>
              <a:rPr lang="en-US"/>
              <a:t>https://github.com/joshuagaze/Syracuse-Masters-of-Applied-Data-Science-Portfolio-Milestone</a:t>
            </a:r>
          </a:p>
        </p:txBody>
      </p:sp>
    </p:spTree>
    <p:extLst>
      <p:ext uri="{BB962C8B-B14F-4D97-AF65-F5344CB8AC3E}">
        <p14:creationId xmlns:p14="http://schemas.microsoft.com/office/powerpoint/2010/main" val="276272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78E5-E1B7-ED89-ECA2-D9B9FE54819C}"/>
              </a:ext>
            </a:extLst>
          </p:cNvPr>
          <p:cNvSpPr>
            <a:spLocks noGrp="1"/>
          </p:cNvSpPr>
          <p:nvPr>
            <p:ph type="title"/>
          </p:nvPr>
        </p:nvSpPr>
        <p:spPr/>
        <p:txBody>
          <a:bodyPr/>
          <a:lstStyle/>
          <a:p>
            <a:r>
              <a:rPr lang="en-US" dirty="0"/>
              <a:t>IST 659 – Database Management</a:t>
            </a:r>
          </a:p>
        </p:txBody>
      </p:sp>
      <p:sp>
        <p:nvSpPr>
          <p:cNvPr id="3" name="Content Placeholder 2">
            <a:extLst>
              <a:ext uri="{FF2B5EF4-FFF2-40B4-BE49-F238E27FC236}">
                <a16:creationId xmlns:a16="http://schemas.microsoft.com/office/drawing/2014/main" id="{BAEDD9DE-1FA1-1377-5DCB-A96202F6AEA4}"/>
              </a:ext>
            </a:extLst>
          </p:cNvPr>
          <p:cNvSpPr>
            <a:spLocks noGrp="1"/>
          </p:cNvSpPr>
          <p:nvPr>
            <p:ph idx="1"/>
          </p:nvPr>
        </p:nvSpPr>
        <p:spPr/>
        <p:txBody>
          <a:bodyPr/>
          <a:lstStyle/>
          <a:p>
            <a:pPr marL="0" indent="0">
              <a:buNone/>
            </a:pPr>
            <a:r>
              <a:rPr lang="en-US" sz="2400" b="1" dirty="0"/>
              <a:t>Background</a:t>
            </a:r>
          </a:p>
          <a:p>
            <a:pPr>
              <a:buFont typeface="Arial" panose="020B0604020202020204" pitchFamily="34" charset="0"/>
              <a:buChar char="•"/>
            </a:pPr>
            <a:r>
              <a:rPr lang="en-US" sz="2400" dirty="0"/>
              <a:t>This course in Data Administration Concepts &amp; Database Management was taken under the direction of Dr. Gregory Block.</a:t>
            </a:r>
          </a:p>
          <a:p>
            <a:pPr>
              <a:buFont typeface="Arial" panose="020B0604020202020204" pitchFamily="34" charset="0"/>
              <a:buChar char="•"/>
            </a:pPr>
            <a:r>
              <a:rPr lang="en-US" sz="2400" dirty="0"/>
              <a:t>A loyalty rewards database interfacing with the credit card transactions of several issuing banking institutions.</a:t>
            </a:r>
          </a:p>
          <a:p>
            <a:pPr>
              <a:buFont typeface="Arial" panose="020B0604020202020204" pitchFamily="34" charset="0"/>
              <a:buChar char="•"/>
            </a:pPr>
            <a:r>
              <a:rPr lang="en-US" sz="2400" dirty="0"/>
              <a:t>This database will take cardholders transactions from their day-to-day commerce and convert this activity into points which cardholders can then redeem for items/concepts such as cashback cards, statement credits, airmiles, vacation packages, etc. </a:t>
            </a:r>
          </a:p>
          <a:p>
            <a:endParaRPr lang="en-US" dirty="0"/>
          </a:p>
        </p:txBody>
      </p:sp>
      <p:sp>
        <p:nvSpPr>
          <p:cNvPr id="5" name="Slide Number Placeholder 4">
            <a:extLst>
              <a:ext uri="{FF2B5EF4-FFF2-40B4-BE49-F238E27FC236}">
                <a16:creationId xmlns:a16="http://schemas.microsoft.com/office/drawing/2014/main" id="{05216DAC-9BD0-283F-F5A1-7B62531BB46B}"/>
              </a:ext>
            </a:extLst>
          </p:cNvPr>
          <p:cNvSpPr>
            <a:spLocks noGrp="1"/>
          </p:cNvSpPr>
          <p:nvPr>
            <p:ph type="sldNum" sz="quarter" idx="12"/>
          </p:nvPr>
        </p:nvSpPr>
        <p:spPr/>
        <p:txBody>
          <a:bodyPr/>
          <a:lstStyle/>
          <a:p>
            <a:fld id="{5BD5C2DF-3913-49EE-9E9F-8555AB92F9CB}" type="slidenum">
              <a:rPr lang="en-US" smtClean="0"/>
              <a:t>5</a:t>
            </a:fld>
            <a:endParaRPr lang="en-US"/>
          </a:p>
        </p:txBody>
      </p:sp>
      <p:sp>
        <p:nvSpPr>
          <p:cNvPr id="6" name="Footer Placeholder 5">
            <a:extLst>
              <a:ext uri="{FF2B5EF4-FFF2-40B4-BE49-F238E27FC236}">
                <a16:creationId xmlns:a16="http://schemas.microsoft.com/office/drawing/2014/main" id="{5CC20112-1B47-4569-5D04-8B83D328B248}"/>
              </a:ext>
            </a:extLst>
          </p:cNvPr>
          <p:cNvSpPr>
            <a:spLocks noGrp="1"/>
          </p:cNvSpPr>
          <p:nvPr>
            <p:ph type="ftr" sz="quarter" idx="11"/>
          </p:nvPr>
        </p:nvSpPr>
        <p:spPr/>
        <p:txBody>
          <a:bodyPr/>
          <a:lstStyle/>
          <a:p>
            <a:r>
              <a:rPr lang="en-US" dirty="0"/>
              <a:t>https://github.com/joshuagaze/Syracuse-Masters-of-Applied-Data-Science-Portfolio-Milestone</a:t>
            </a:r>
          </a:p>
        </p:txBody>
      </p:sp>
      <p:pic>
        <p:nvPicPr>
          <p:cNvPr id="7182" name="Picture 14" descr="Syracuse University Logo PNG Vector (EPS) Free Download">
            <a:extLst>
              <a:ext uri="{FF2B5EF4-FFF2-40B4-BE49-F238E27FC236}">
                <a16:creationId xmlns:a16="http://schemas.microsoft.com/office/drawing/2014/main" id="{A7981B46-17CD-2908-44BA-A5383C3D7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7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13E2-511D-E3DB-6A4B-1633A3547316}"/>
              </a:ext>
            </a:extLst>
          </p:cNvPr>
          <p:cNvSpPr>
            <a:spLocks noGrp="1"/>
          </p:cNvSpPr>
          <p:nvPr>
            <p:ph type="title"/>
          </p:nvPr>
        </p:nvSpPr>
        <p:spPr/>
        <p:txBody>
          <a:bodyPr/>
          <a:lstStyle/>
          <a:p>
            <a:r>
              <a:rPr lang="en-US" dirty="0"/>
              <a:t>IST 659 – Database Management</a:t>
            </a:r>
          </a:p>
        </p:txBody>
      </p:sp>
      <p:pic>
        <p:nvPicPr>
          <p:cNvPr id="4" name="Picture 4">
            <a:extLst>
              <a:ext uri="{FF2B5EF4-FFF2-40B4-BE49-F238E27FC236}">
                <a16:creationId xmlns:a16="http://schemas.microsoft.com/office/drawing/2014/main" id="{344F3D4F-6D9A-240D-BB83-CF5561A967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591" y="1737360"/>
            <a:ext cx="10267729" cy="448256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ED63FD3-71C7-03B4-5FC3-4CD8B0F30480}"/>
              </a:ext>
            </a:extLst>
          </p:cNvPr>
          <p:cNvSpPr>
            <a:spLocks noGrp="1"/>
          </p:cNvSpPr>
          <p:nvPr>
            <p:ph type="sldNum" sz="quarter" idx="12"/>
          </p:nvPr>
        </p:nvSpPr>
        <p:spPr/>
        <p:txBody>
          <a:bodyPr/>
          <a:lstStyle/>
          <a:p>
            <a:fld id="{5BD5C2DF-3913-49EE-9E9F-8555AB92F9CB}" type="slidenum">
              <a:rPr lang="en-US" smtClean="0"/>
              <a:t>6</a:t>
            </a:fld>
            <a:endParaRPr lang="en-US"/>
          </a:p>
        </p:txBody>
      </p:sp>
      <p:sp>
        <p:nvSpPr>
          <p:cNvPr id="7" name="Footer Placeholder 6">
            <a:extLst>
              <a:ext uri="{FF2B5EF4-FFF2-40B4-BE49-F238E27FC236}">
                <a16:creationId xmlns:a16="http://schemas.microsoft.com/office/drawing/2014/main" id="{E4F5354E-E020-5942-C3A2-6B71915212D5}"/>
              </a:ext>
            </a:extLst>
          </p:cNvPr>
          <p:cNvSpPr>
            <a:spLocks noGrp="1"/>
          </p:cNvSpPr>
          <p:nvPr>
            <p:ph type="ftr" sz="quarter" idx="11"/>
          </p:nvPr>
        </p:nvSpPr>
        <p:spPr/>
        <p:txBody>
          <a:bodyPr/>
          <a:lstStyle/>
          <a:p>
            <a:r>
              <a:rPr lang="en-US"/>
              <a:t>https://github.com/joshuagaze/Syracuse-Masters-of-Applied-Data-Science-Portfolio-Milestone</a:t>
            </a:r>
          </a:p>
        </p:txBody>
      </p:sp>
      <p:pic>
        <p:nvPicPr>
          <p:cNvPr id="9" name="Picture 14" descr="Syracuse University Logo PNG Vector (EPS) Free Download">
            <a:extLst>
              <a:ext uri="{FF2B5EF4-FFF2-40B4-BE49-F238E27FC236}">
                <a16:creationId xmlns:a16="http://schemas.microsoft.com/office/drawing/2014/main" id="{7F5FD870-4A2E-7A8B-6344-8E67DB84B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1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BA67-9904-CE98-1123-DAC195400677}"/>
              </a:ext>
            </a:extLst>
          </p:cNvPr>
          <p:cNvSpPr>
            <a:spLocks noGrp="1"/>
          </p:cNvSpPr>
          <p:nvPr>
            <p:ph type="title"/>
          </p:nvPr>
        </p:nvSpPr>
        <p:spPr/>
        <p:txBody>
          <a:bodyPr/>
          <a:lstStyle/>
          <a:p>
            <a:r>
              <a:rPr lang="en-US" dirty="0"/>
              <a:t>IST 659 – Database Management</a:t>
            </a:r>
          </a:p>
        </p:txBody>
      </p:sp>
      <p:pic>
        <p:nvPicPr>
          <p:cNvPr id="4" name="Content Placeholder 3" descr="Graphical user interface, application&#10;&#10;Description automatically generated">
            <a:extLst>
              <a:ext uri="{FF2B5EF4-FFF2-40B4-BE49-F238E27FC236}">
                <a16:creationId xmlns:a16="http://schemas.microsoft.com/office/drawing/2014/main" id="{3F50398E-804D-CB49-954B-53299F6CE352}"/>
              </a:ext>
            </a:extLst>
          </p:cNvPr>
          <p:cNvPicPr>
            <a:picLocks noGrp="1" noChangeAspect="1"/>
          </p:cNvPicPr>
          <p:nvPr>
            <p:ph idx="1"/>
          </p:nvPr>
        </p:nvPicPr>
        <p:blipFill>
          <a:blip r:embed="rId2"/>
          <a:stretch>
            <a:fillRect/>
          </a:stretch>
        </p:blipFill>
        <p:spPr>
          <a:xfrm>
            <a:off x="281792" y="1985010"/>
            <a:ext cx="5236536" cy="4365914"/>
          </a:xfrm>
          <a:prstGeom prst="rect">
            <a:avLst/>
          </a:prstGeom>
        </p:spPr>
      </p:pic>
      <p:pic>
        <p:nvPicPr>
          <p:cNvPr id="5" name="Picture 4" descr="Text&#10;&#10;Description automatically generated">
            <a:extLst>
              <a:ext uri="{FF2B5EF4-FFF2-40B4-BE49-F238E27FC236}">
                <a16:creationId xmlns:a16="http://schemas.microsoft.com/office/drawing/2014/main" id="{5BFF7639-822B-1649-8880-2EADCE92E7B9}"/>
              </a:ext>
            </a:extLst>
          </p:cNvPr>
          <p:cNvPicPr>
            <a:picLocks noChangeAspect="1"/>
          </p:cNvPicPr>
          <p:nvPr/>
        </p:nvPicPr>
        <p:blipFill>
          <a:blip r:embed="rId3"/>
          <a:stretch>
            <a:fillRect/>
          </a:stretch>
        </p:blipFill>
        <p:spPr>
          <a:xfrm>
            <a:off x="5685905" y="1985009"/>
            <a:ext cx="6506094" cy="2603615"/>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2BC742D8-D98F-1731-2D04-D53A82BBD4C3}"/>
              </a:ext>
            </a:extLst>
          </p:cNvPr>
          <p:cNvPicPr>
            <a:picLocks noChangeAspect="1"/>
          </p:cNvPicPr>
          <p:nvPr/>
        </p:nvPicPr>
        <p:blipFill>
          <a:blip r:embed="rId4"/>
          <a:stretch>
            <a:fillRect/>
          </a:stretch>
        </p:blipFill>
        <p:spPr>
          <a:xfrm>
            <a:off x="5685904" y="4239491"/>
            <a:ext cx="6506095" cy="2111433"/>
          </a:xfrm>
          <a:prstGeom prst="rect">
            <a:avLst/>
          </a:prstGeom>
        </p:spPr>
      </p:pic>
      <p:sp>
        <p:nvSpPr>
          <p:cNvPr id="8" name="Slide Number Placeholder 7">
            <a:extLst>
              <a:ext uri="{FF2B5EF4-FFF2-40B4-BE49-F238E27FC236}">
                <a16:creationId xmlns:a16="http://schemas.microsoft.com/office/drawing/2014/main" id="{3A013307-F6CA-A359-87B9-6962406A6552}"/>
              </a:ext>
            </a:extLst>
          </p:cNvPr>
          <p:cNvSpPr>
            <a:spLocks noGrp="1"/>
          </p:cNvSpPr>
          <p:nvPr>
            <p:ph type="sldNum" sz="quarter" idx="12"/>
          </p:nvPr>
        </p:nvSpPr>
        <p:spPr/>
        <p:txBody>
          <a:bodyPr/>
          <a:lstStyle/>
          <a:p>
            <a:fld id="{5BD5C2DF-3913-49EE-9E9F-8555AB92F9CB}" type="slidenum">
              <a:rPr lang="en-US" smtClean="0"/>
              <a:t>7</a:t>
            </a:fld>
            <a:endParaRPr lang="en-US"/>
          </a:p>
        </p:txBody>
      </p:sp>
      <p:sp>
        <p:nvSpPr>
          <p:cNvPr id="9" name="Footer Placeholder 8">
            <a:extLst>
              <a:ext uri="{FF2B5EF4-FFF2-40B4-BE49-F238E27FC236}">
                <a16:creationId xmlns:a16="http://schemas.microsoft.com/office/drawing/2014/main" id="{C03C46CE-5C19-34A9-59F1-C42D47F5960E}"/>
              </a:ext>
            </a:extLst>
          </p:cNvPr>
          <p:cNvSpPr>
            <a:spLocks noGrp="1"/>
          </p:cNvSpPr>
          <p:nvPr>
            <p:ph type="ftr" sz="quarter" idx="11"/>
          </p:nvPr>
        </p:nvSpPr>
        <p:spPr/>
        <p:txBody>
          <a:bodyPr/>
          <a:lstStyle/>
          <a:p>
            <a:r>
              <a:rPr lang="en-US"/>
              <a:t>https://github.com/joshuagaze/Syracuse-Masters-of-Applied-Data-Science-Portfolio-Milestone</a:t>
            </a:r>
          </a:p>
        </p:txBody>
      </p:sp>
      <p:pic>
        <p:nvPicPr>
          <p:cNvPr id="11" name="Picture 14" descr="Syracuse University Logo PNG Vector (EPS) Free Download">
            <a:extLst>
              <a:ext uri="{FF2B5EF4-FFF2-40B4-BE49-F238E27FC236}">
                <a16:creationId xmlns:a16="http://schemas.microsoft.com/office/drawing/2014/main" id="{39AE3613-6429-19FD-9320-5736C0F8B8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9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9776-3A43-E6CC-9309-FCB6B5321DF8}"/>
              </a:ext>
            </a:extLst>
          </p:cNvPr>
          <p:cNvSpPr>
            <a:spLocks noGrp="1"/>
          </p:cNvSpPr>
          <p:nvPr>
            <p:ph type="title"/>
          </p:nvPr>
        </p:nvSpPr>
        <p:spPr/>
        <p:txBody>
          <a:bodyPr/>
          <a:lstStyle/>
          <a:p>
            <a:r>
              <a:rPr lang="en-US" dirty="0"/>
              <a:t>IST 659 – Database Management</a:t>
            </a:r>
          </a:p>
        </p:txBody>
      </p:sp>
      <p:pic>
        <p:nvPicPr>
          <p:cNvPr id="4" name="Picture 3" descr="Text&#10;&#10;Description automatically generated">
            <a:extLst>
              <a:ext uri="{FF2B5EF4-FFF2-40B4-BE49-F238E27FC236}">
                <a16:creationId xmlns:a16="http://schemas.microsoft.com/office/drawing/2014/main" id="{25188FA5-B75E-4608-8D9B-164BC6E9A0B4}"/>
              </a:ext>
            </a:extLst>
          </p:cNvPr>
          <p:cNvPicPr>
            <a:picLocks noChangeAspect="1"/>
          </p:cNvPicPr>
          <p:nvPr/>
        </p:nvPicPr>
        <p:blipFill>
          <a:blip r:embed="rId2"/>
          <a:stretch>
            <a:fillRect/>
          </a:stretch>
        </p:blipFill>
        <p:spPr>
          <a:xfrm>
            <a:off x="411797" y="1866267"/>
            <a:ext cx="5142280" cy="2312033"/>
          </a:xfrm>
          <a:prstGeom prst="rect">
            <a:avLst/>
          </a:prstGeom>
        </p:spPr>
      </p:pic>
      <p:pic>
        <p:nvPicPr>
          <p:cNvPr id="5" name="Picture 4" descr="Graphical user interface, table&#10;&#10;Description automatically generated with medium confidence">
            <a:extLst>
              <a:ext uri="{FF2B5EF4-FFF2-40B4-BE49-F238E27FC236}">
                <a16:creationId xmlns:a16="http://schemas.microsoft.com/office/drawing/2014/main" id="{BC3F2C87-98BF-B30D-9EEA-E3874416A325}"/>
              </a:ext>
            </a:extLst>
          </p:cNvPr>
          <p:cNvPicPr>
            <a:picLocks noChangeAspect="1"/>
          </p:cNvPicPr>
          <p:nvPr/>
        </p:nvPicPr>
        <p:blipFill>
          <a:blip r:embed="rId3"/>
          <a:stretch>
            <a:fillRect/>
          </a:stretch>
        </p:blipFill>
        <p:spPr>
          <a:xfrm>
            <a:off x="411796" y="4307207"/>
            <a:ext cx="5142279" cy="1626231"/>
          </a:xfrm>
          <a:prstGeom prst="rect">
            <a:avLst/>
          </a:prstGeom>
        </p:spPr>
      </p:pic>
      <p:pic>
        <p:nvPicPr>
          <p:cNvPr id="6" name="Picture 5" descr="Chart&#10;&#10;Description automatically generated">
            <a:extLst>
              <a:ext uri="{FF2B5EF4-FFF2-40B4-BE49-F238E27FC236}">
                <a16:creationId xmlns:a16="http://schemas.microsoft.com/office/drawing/2014/main" id="{47F2288B-8BF6-9CEA-20C9-9B46A200D53A}"/>
              </a:ext>
            </a:extLst>
          </p:cNvPr>
          <p:cNvPicPr>
            <a:picLocks noChangeAspect="1"/>
          </p:cNvPicPr>
          <p:nvPr/>
        </p:nvPicPr>
        <p:blipFill>
          <a:blip r:embed="rId4"/>
          <a:stretch>
            <a:fillRect/>
          </a:stretch>
        </p:blipFill>
        <p:spPr>
          <a:xfrm>
            <a:off x="5925820" y="2307961"/>
            <a:ext cx="5854383" cy="3998492"/>
          </a:xfrm>
          <a:prstGeom prst="rect">
            <a:avLst/>
          </a:prstGeom>
        </p:spPr>
      </p:pic>
      <p:sp>
        <p:nvSpPr>
          <p:cNvPr id="8" name="Slide Number Placeholder 7">
            <a:extLst>
              <a:ext uri="{FF2B5EF4-FFF2-40B4-BE49-F238E27FC236}">
                <a16:creationId xmlns:a16="http://schemas.microsoft.com/office/drawing/2014/main" id="{612BCA57-535D-8591-4F13-55B99B640200}"/>
              </a:ext>
            </a:extLst>
          </p:cNvPr>
          <p:cNvSpPr>
            <a:spLocks noGrp="1"/>
          </p:cNvSpPr>
          <p:nvPr>
            <p:ph type="sldNum" sz="quarter" idx="12"/>
          </p:nvPr>
        </p:nvSpPr>
        <p:spPr/>
        <p:txBody>
          <a:bodyPr/>
          <a:lstStyle/>
          <a:p>
            <a:fld id="{5BD5C2DF-3913-49EE-9E9F-8555AB92F9CB}" type="slidenum">
              <a:rPr lang="en-US" smtClean="0"/>
              <a:t>8</a:t>
            </a:fld>
            <a:endParaRPr lang="en-US"/>
          </a:p>
        </p:txBody>
      </p:sp>
      <p:sp>
        <p:nvSpPr>
          <p:cNvPr id="9" name="Footer Placeholder 8">
            <a:extLst>
              <a:ext uri="{FF2B5EF4-FFF2-40B4-BE49-F238E27FC236}">
                <a16:creationId xmlns:a16="http://schemas.microsoft.com/office/drawing/2014/main" id="{3192B915-E8EC-5735-949E-17B2494BF740}"/>
              </a:ext>
            </a:extLst>
          </p:cNvPr>
          <p:cNvSpPr>
            <a:spLocks noGrp="1"/>
          </p:cNvSpPr>
          <p:nvPr>
            <p:ph type="ftr" sz="quarter" idx="11"/>
          </p:nvPr>
        </p:nvSpPr>
        <p:spPr/>
        <p:txBody>
          <a:bodyPr/>
          <a:lstStyle/>
          <a:p>
            <a:r>
              <a:rPr lang="en-US"/>
              <a:t>https://github.com/joshuagaze/Syracuse-Masters-of-Applied-Data-Science-Portfolio-Milestone</a:t>
            </a:r>
          </a:p>
        </p:txBody>
      </p:sp>
      <p:pic>
        <p:nvPicPr>
          <p:cNvPr id="11" name="Picture 14" descr="Syracuse University Logo PNG Vector (EPS) Free Download">
            <a:extLst>
              <a:ext uri="{FF2B5EF4-FFF2-40B4-BE49-F238E27FC236}">
                <a16:creationId xmlns:a16="http://schemas.microsoft.com/office/drawing/2014/main" id="{86226AD2-EB6E-426C-189D-AF410F21BA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7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2A18-CE24-2EF3-DC1D-E8EDD547D49D}"/>
              </a:ext>
            </a:extLst>
          </p:cNvPr>
          <p:cNvSpPr>
            <a:spLocks noGrp="1"/>
          </p:cNvSpPr>
          <p:nvPr>
            <p:ph type="title"/>
          </p:nvPr>
        </p:nvSpPr>
        <p:spPr/>
        <p:txBody>
          <a:bodyPr/>
          <a:lstStyle/>
          <a:p>
            <a:r>
              <a:rPr lang="en-US" dirty="0"/>
              <a:t>IST 659 – Database Management</a:t>
            </a:r>
          </a:p>
        </p:txBody>
      </p:sp>
      <p:sp>
        <p:nvSpPr>
          <p:cNvPr id="3" name="Content Placeholder 2">
            <a:extLst>
              <a:ext uri="{FF2B5EF4-FFF2-40B4-BE49-F238E27FC236}">
                <a16:creationId xmlns:a16="http://schemas.microsoft.com/office/drawing/2014/main" id="{74F37108-9BD4-3930-628F-EEDF11099691}"/>
              </a:ext>
            </a:extLst>
          </p:cNvPr>
          <p:cNvSpPr>
            <a:spLocks noGrp="1"/>
          </p:cNvSpPr>
          <p:nvPr>
            <p:ph idx="1"/>
          </p:nvPr>
        </p:nvSpPr>
        <p:spPr/>
        <p:txBody>
          <a:bodyPr>
            <a:normAutofit fontScale="92500"/>
          </a:bodyPr>
          <a:lstStyle/>
          <a:p>
            <a:pPr marL="0" indent="0">
              <a:buNone/>
            </a:pPr>
            <a:r>
              <a:rPr lang="en-US" sz="2400" b="1" dirty="0"/>
              <a:t>Reflection</a:t>
            </a:r>
          </a:p>
          <a:p>
            <a:pPr>
              <a:buFont typeface="Arial" panose="020B0604020202020204" pitchFamily="34" charset="0"/>
              <a:buChar char="•"/>
            </a:pPr>
            <a:r>
              <a:rPr lang="en-US" sz="2400" dirty="0"/>
              <a:t>One of my favorite takeaways from this project was the interaction of how data flows through a system. How it is ingested, processed, fed into pipelines, consumed, and everything else. </a:t>
            </a:r>
          </a:p>
          <a:p>
            <a:pPr>
              <a:buFont typeface="Arial" panose="020B0604020202020204" pitchFamily="34" charset="0"/>
              <a:buChar char="•"/>
            </a:pPr>
            <a:r>
              <a:rPr lang="en-US" sz="2400" dirty="0"/>
              <a:t>Regardless of where I end up in my data science career, the likelihood that I do not encounter a relational database management system are about slim to none. Meaning that it was a fantastic opportunity to learn foundational material of how databases work and using SQL to interact with them to meet my data needs. </a:t>
            </a:r>
          </a:p>
          <a:p>
            <a:pPr>
              <a:buFont typeface="Arial" panose="020B0604020202020204" pitchFamily="34" charset="0"/>
              <a:buChar char="•"/>
            </a:pPr>
            <a:r>
              <a:rPr lang="en-US" sz="2400" dirty="0"/>
              <a:t>Realized the importance of data integration in a database system. As a major source of dirty data can stem from it not being properly formatted when it was ingested in the database. </a:t>
            </a:r>
          </a:p>
          <a:p>
            <a:pPr>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D8CCA81D-B446-10F3-65AF-77F11612AA0C}"/>
              </a:ext>
            </a:extLst>
          </p:cNvPr>
          <p:cNvSpPr>
            <a:spLocks noGrp="1"/>
          </p:cNvSpPr>
          <p:nvPr>
            <p:ph type="sldNum" sz="quarter" idx="12"/>
          </p:nvPr>
        </p:nvSpPr>
        <p:spPr/>
        <p:txBody>
          <a:bodyPr/>
          <a:lstStyle/>
          <a:p>
            <a:fld id="{5BD5C2DF-3913-49EE-9E9F-8555AB92F9CB}" type="slidenum">
              <a:rPr lang="en-US" smtClean="0"/>
              <a:t>9</a:t>
            </a:fld>
            <a:endParaRPr lang="en-US"/>
          </a:p>
        </p:txBody>
      </p:sp>
      <p:sp>
        <p:nvSpPr>
          <p:cNvPr id="6" name="Footer Placeholder 5">
            <a:extLst>
              <a:ext uri="{FF2B5EF4-FFF2-40B4-BE49-F238E27FC236}">
                <a16:creationId xmlns:a16="http://schemas.microsoft.com/office/drawing/2014/main" id="{B865254E-6A8B-168C-8BC3-D7C241252C08}"/>
              </a:ext>
            </a:extLst>
          </p:cNvPr>
          <p:cNvSpPr>
            <a:spLocks noGrp="1"/>
          </p:cNvSpPr>
          <p:nvPr>
            <p:ph type="ftr" sz="quarter" idx="11"/>
          </p:nvPr>
        </p:nvSpPr>
        <p:spPr/>
        <p:txBody>
          <a:bodyPr/>
          <a:lstStyle/>
          <a:p>
            <a:r>
              <a:rPr lang="en-US"/>
              <a:t>https://github.com/joshuagaze/Syracuse-Masters-of-Applied-Data-Science-Portfolio-Milestone</a:t>
            </a:r>
          </a:p>
        </p:txBody>
      </p:sp>
      <p:pic>
        <p:nvPicPr>
          <p:cNvPr id="8" name="Picture 14" descr="Syracuse University Logo PNG Vector (EPS) Free Download">
            <a:extLst>
              <a:ext uri="{FF2B5EF4-FFF2-40B4-BE49-F238E27FC236}">
                <a16:creationId xmlns:a16="http://schemas.microsoft.com/office/drawing/2014/main" id="{886F9747-7194-116C-C59C-6C8E4F4F1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90" y="99631"/>
            <a:ext cx="1312025" cy="145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134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563</TotalTime>
  <Words>1981</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Master of Science</vt:lpstr>
      <vt:lpstr>Introduction</vt:lpstr>
      <vt:lpstr>Program Learning Outcomes</vt:lpstr>
      <vt:lpstr>IST 659 – Database  Management</vt:lpstr>
      <vt:lpstr>IST 659 – Database Management</vt:lpstr>
      <vt:lpstr>IST 659 – Database Management</vt:lpstr>
      <vt:lpstr>IST 659 – Database Management</vt:lpstr>
      <vt:lpstr>IST 659 – Database Management</vt:lpstr>
      <vt:lpstr>IST 659 – Database Management</vt:lpstr>
      <vt:lpstr>IST 719 – Information Visualization</vt:lpstr>
      <vt:lpstr>IST 719 – Information Visualization</vt:lpstr>
      <vt:lpstr>IST 719 – Information Visualization</vt:lpstr>
      <vt:lpstr>IST 719 – Information Visualization</vt:lpstr>
      <vt:lpstr>IST 719 – Information Visualization</vt:lpstr>
      <vt:lpstr>IST 707 – Data Analytics</vt:lpstr>
      <vt:lpstr>IST 707 – Data Analytics</vt:lpstr>
      <vt:lpstr>IST 707 – Data Analytics</vt:lpstr>
      <vt:lpstr>IST 707 – Data Analytics</vt:lpstr>
      <vt:lpstr>IST 707 – Data Analytics</vt:lpstr>
      <vt:lpstr>Achievement of Learning Outcomes</vt:lpstr>
      <vt:lpstr>1. Collect, store, and access data by identifying and leveraging applicable technologies</vt:lpstr>
      <vt:lpstr>2. Create actionable insight across a range of contexts</vt:lpstr>
      <vt:lpstr>3. Apply visualization and predictive models to help generate actionable insight</vt:lpstr>
      <vt:lpstr>4. Use programming languages such as R and Python to support the generation of actionable insight</vt:lpstr>
      <vt:lpstr>5. Communicate insights gained via visualization and analytics to a broad range of audiences</vt:lpstr>
      <vt:lpstr>6. Apply ethics in the development, use and evaluation of data and predictive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Science</dc:title>
  <dc:creator>Joshua Gaze</dc:creator>
  <cp:lastModifiedBy>Joshua Gaze</cp:lastModifiedBy>
  <cp:revision>3</cp:revision>
  <dcterms:created xsi:type="dcterms:W3CDTF">2023-03-26T07:47:07Z</dcterms:created>
  <dcterms:modified xsi:type="dcterms:W3CDTF">2023-03-26T17:10:17Z</dcterms:modified>
</cp:coreProperties>
</file>