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6" r:id="rId6"/>
    <p:sldId id="258" r:id="rId7"/>
    <p:sldId id="257" r:id="rId8"/>
    <p:sldId id="264" r:id="rId9"/>
    <p:sldId id="259" r:id="rId10"/>
    <p:sldId id="261" r:id="rId11"/>
    <p:sldId id="260" r:id="rId12"/>
    <p:sldId id="26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5CEDE2-1B8D-4956-ADF9-F7A7F787E188}" v="28" dt="2022-03-27T01:50:58.174"/>
    <p1510:client id="{4B81DBDD-22F2-4F78-8121-98C20C54EC97}" v="2" dt="2022-03-27T01:53:33.584"/>
    <p1510:client id="{51FA075F-D789-41A7-81FF-18241CED6013}" v="20" dt="2022-03-27T02:56:05.041"/>
    <p1510:client id="{E963D120-8CA3-4586-98F2-3BA95A6E194F}" v="1" dt="2022-03-27T02:58:43.1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4FA10D-5116-47B4-A70E-776435251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2718AAE-52B9-4DD9-9D83-A9C975C9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302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49FF39B1-9689-44AE-A803-7B90A059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76484" cy="6858001"/>
          </a:xfrm>
          <a:custGeom>
            <a:avLst/>
            <a:gdLst>
              <a:gd name="connsiteX0" fmla="*/ 7031769 w 8376484"/>
              <a:gd name="connsiteY0" fmla="*/ 0 h 6858001"/>
              <a:gd name="connsiteX1" fmla="*/ 8375307 w 8376484"/>
              <a:gd name="connsiteY1" fmla="*/ 0 h 6858001"/>
              <a:gd name="connsiteX2" fmla="*/ 8350262 w 8376484"/>
              <a:gd name="connsiteY2" fmla="*/ 155677 h 6858001"/>
              <a:gd name="connsiteX3" fmla="*/ 8326393 w 8376484"/>
              <a:gd name="connsiteY3" fmla="*/ 310668 h 6858001"/>
              <a:gd name="connsiteX4" fmla="*/ 8303029 w 8376484"/>
              <a:gd name="connsiteY4" fmla="*/ 466344 h 6858001"/>
              <a:gd name="connsiteX5" fmla="*/ 8283026 w 8376484"/>
              <a:gd name="connsiteY5" fmla="*/ 622707 h 6858001"/>
              <a:gd name="connsiteX6" fmla="*/ 8262855 w 8376484"/>
              <a:gd name="connsiteY6" fmla="*/ 778383 h 6858001"/>
              <a:gd name="connsiteX7" fmla="*/ 8244029 w 8376484"/>
              <a:gd name="connsiteY7" fmla="*/ 934746 h 6858001"/>
              <a:gd name="connsiteX8" fmla="*/ 8227893 w 8376484"/>
              <a:gd name="connsiteY8" fmla="*/ 1089051 h 6858001"/>
              <a:gd name="connsiteX9" fmla="*/ 8212597 w 8376484"/>
              <a:gd name="connsiteY9" fmla="*/ 1245413 h 6858001"/>
              <a:gd name="connsiteX10" fmla="*/ 8198645 w 8376484"/>
              <a:gd name="connsiteY10" fmla="*/ 1401090 h 6858001"/>
              <a:gd name="connsiteX11" fmla="*/ 8186543 w 8376484"/>
              <a:gd name="connsiteY11" fmla="*/ 1554023 h 6858001"/>
              <a:gd name="connsiteX12" fmla="*/ 8174440 w 8376484"/>
              <a:gd name="connsiteY12" fmla="*/ 1709014 h 6858001"/>
              <a:gd name="connsiteX13" fmla="*/ 8164355 w 8376484"/>
              <a:gd name="connsiteY13" fmla="*/ 1861947 h 6858001"/>
              <a:gd name="connsiteX14" fmla="*/ 8156455 w 8376484"/>
              <a:gd name="connsiteY14" fmla="*/ 2014881 h 6858001"/>
              <a:gd name="connsiteX15" fmla="*/ 8148218 w 8376484"/>
              <a:gd name="connsiteY15" fmla="*/ 2167128 h 6858001"/>
              <a:gd name="connsiteX16" fmla="*/ 8141327 w 8376484"/>
              <a:gd name="connsiteY16" fmla="*/ 2318004 h 6858001"/>
              <a:gd name="connsiteX17" fmla="*/ 8136452 w 8376484"/>
              <a:gd name="connsiteY17" fmla="*/ 2467509 h 6858001"/>
              <a:gd name="connsiteX18" fmla="*/ 8132250 w 8376484"/>
              <a:gd name="connsiteY18" fmla="*/ 2617013 h 6858001"/>
              <a:gd name="connsiteX19" fmla="*/ 8128216 w 8376484"/>
              <a:gd name="connsiteY19" fmla="*/ 2765146 h 6858001"/>
              <a:gd name="connsiteX20" fmla="*/ 8126367 w 8376484"/>
              <a:gd name="connsiteY20" fmla="*/ 2911221 h 6858001"/>
              <a:gd name="connsiteX21" fmla="*/ 8124350 w 8376484"/>
              <a:gd name="connsiteY21" fmla="*/ 3057297 h 6858001"/>
              <a:gd name="connsiteX22" fmla="*/ 8123341 w 8376484"/>
              <a:gd name="connsiteY22" fmla="*/ 3201315 h 6858001"/>
              <a:gd name="connsiteX23" fmla="*/ 8124350 w 8376484"/>
              <a:gd name="connsiteY23" fmla="*/ 3343961 h 6858001"/>
              <a:gd name="connsiteX24" fmla="*/ 8124350 w 8376484"/>
              <a:gd name="connsiteY24" fmla="*/ 3485236 h 6858001"/>
              <a:gd name="connsiteX25" fmla="*/ 8126367 w 8376484"/>
              <a:gd name="connsiteY25" fmla="*/ 3625139 h 6858001"/>
              <a:gd name="connsiteX26" fmla="*/ 8129392 w 8376484"/>
              <a:gd name="connsiteY26" fmla="*/ 3762299 h 6858001"/>
              <a:gd name="connsiteX27" fmla="*/ 8132250 w 8376484"/>
              <a:gd name="connsiteY27" fmla="*/ 3898087 h 6858001"/>
              <a:gd name="connsiteX28" fmla="*/ 8135444 w 8376484"/>
              <a:gd name="connsiteY28" fmla="*/ 4031133 h 6858001"/>
              <a:gd name="connsiteX29" fmla="*/ 8140318 w 8376484"/>
              <a:gd name="connsiteY29" fmla="*/ 4163492 h 6858001"/>
              <a:gd name="connsiteX30" fmla="*/ 8145529 w 8376484"/>
              <a:gd name="connsiteY30" fmla="*/ 4293793 h 6858001"/>
              <a:gd name="connsiteX31" fmla="*/ 8150235 w 8376484"/>
              <a:gd name="connsiteY31" fmla="*/ 4421352 h 6858001"/>
              <a:gd name="connsiteX32" fmla="*/ 8163515 w 8376484"/>
              <a:gd name="connsiteY32" fmla="*/ 4670298 h 6858001"/>
              <a:gd name="connsiteX33" fmla="*/ 8177634 w 8376484"/>
              <a:gd name="connsiteY33" fmla="*/ 4908956 h 6858001"/>
              <a:gd name="connsiteX34" fmla="*/ 8192426 w 8376484"/>
              <a:gd name="connsiteY34" fmla="*/ 5138013 h 6858001"/>
              <a:gd name="connsiteX35" fmla="*/ 8208731 w 8376484"/>
              <a:gd name="connsiteY35" fmla="*/ 5354726 h 6858001"/>
              <a:gd name="connsiteX36" fmla="*/ 8225708 w 8376484"/>
              <a:gd name="connsiteY36" fmla="*/ 5561838 h 6858001"/>
              <a:gd name="connsiteX37" fmla="*/ 8244029 w 8376484"/>
              <a:gd name="connsiteY37" fmla="*/ 5753862 h 6858001"/>
              <a:gd name="connsiteX38" fmla="*/ 8262015 w 8376484"/>
              <a:gd name="connsiteY38" fmla="*/ 5934227 h 6858001"/>
              <a:gd name="connsiteX39" fmla="*/ 8280000 w 8376484"/>
              <a:gd name="connsiteY39" fmla="*/ 6100191 h 6858001"/>
              <a:gd name="connsiteX40" fmla="*/ 8296977 w 8376484"/>
              <a:gd name="connsiteY40" fmla="*/ 6252438 h 6858001"/>
              <a:gd name="connsiteX41" fmla="*/ 8313114 w 8376484"/>
              <a:gd name="connsiteY41" fmla="*/ 6387541 h 6858001"/>
              <a:gd name="connsiteX42" fmla="*/ 8328410 w 8376484"/>
              <a:gd name="connsiteY42" fmla="*/ 6509613 h 6858001"/>
              <a:gd name="connsiteX43" fmla="*/ 8341185 w 8376484"/>
              <a:gd name="connsiteY43" fmla="*/ 6612483 h 6858001"/>
              <a:gd name="connsiteX44" fmla="*/ 8353287 w 8376484"/>
              <a:gd name="connsiteY44" fmla="*/ 6698894 h 6858001"/>
              <a:gd name="connsiteX45" fmla="*/ 8370601 w 8376484"/>
              <a:gd name="connsiteY45" fmla="*/ 6817538 h 6858001"/>
              <a:gd name="connsiteX46" fmla="*/ 8376484 w 8376484"/>
              <a:gd name="connsiteY46" fmla="*/ 6858000 h 6858001"/>
              <a:gd name="connsiteX47" fmla="*/ 7471130 w 8376484"/>
              <a:gd name="connsiteY47" fmla="*/ 6858000 h 6858001"/>
              <a:gd name="connsiteX48" fmla="*/ 7471130 w 8376484"/>
              <a:gd name="connsiteY48" fmla="*/ 6858001 h 6858001"/>
              <a:gd name="connsiteX49" fmla="*/ 1380566 w 8376484"/>
              <a:gd name="connsiteY49" fmla="*/ 6858001 h 6858001"/>
              <a:gd name="connsiteX50" fmla="*/ 1380566 w 8376484"/>
              <a:gd name="connsiteY50" fmla="*/ 6858000 h 6858001"/>
              <a:gd name="connsiteX51" fmla="*/ 0 w 8376484"/>
              <a:gd name="connsiteY51" fmla="*/ 6858000 h 6858001"/>
              <a:gd name="connsiteX52" fmla="*/ 0 w 8376484"/>
              <a:gd name="connsiteY52" fmla="*/ 0 h 6858001"/>
              <a:gd name="connsiteX53" fmla="*/ 1917290 w 8376484"/>
              <a:gd name="connsiteY53" fmla="*/ 0 h 6858001"/>
              <a:gd name="connsiteX54" fmla="*/ 1917290 w 8376484"/>
              <a:gd name="connsiteY54" fmla="*/ 1 h 6858001"/>
              <a:gd name="connsiteX55" fmla="*/ 7031769 w 8376484"/>
              <a:gd name="connsiteY5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6484" h="6858001">
                <a:moveTo>
                  <a:pt x="7031769" y="0"/>
                </a:moveTo>
                <a:lnTo>
                  <a:pt x="8375307" y="0"/>
                </a:lnTo>
                <a:lnTo>
                  <a:pt x="8350262" y="155677"/>
                </a:lnTo>
                <a:lnTo>
                  <a:pt x="8326393" y="310668"/>
                </a:lnTo>
                <a:lnTo>
                  <a:pt x="8303029" y="466344"/>
                </a:lnTo>
                <a:lnTo>
                  <a:pt x="8283026" y="622707"/>
                </a:lnTo>
                <a:lnTo>
                  <a:pt x="8262855" y="778383"/>
                </a:lnTo>
                <a:lnTo>
                  <a:pt x="8244029" y="934746"/>
                </a:lnTo>
                <a:lnTo>
                  <a:pt x="8227893" y="1089051"/>
                </a:lnTo>
                <a:lnTo>
                  <a:pt x="8212597" y="1245413"/>
                </a:lnTo>
                <a:lnTo>
                  <a:pt x="8198645" y="1401090"/>
                </a:lnTo>
                <a:lnTo>
                  <a:pt x="8186543" y="1554023"/>
                </a:lnTo>
                <a:lnTo>
                  <a:pt x="8174440" y="1709014"/>
                </a:lnTo>
                <a:lnTo>
                  <a:pt x="8164355" y="1861947"/>
                </a:lnTo>
                <a:lnTo>
                  <a:pt x="8156455" y="2014881"/>
                </a:lnTo>
                <a:lnTo>
                  <a:pt x="8148218" y="2167128"/>
                </a:lnTo>
                <a:lnTo>
                  <a:pt x="8141327" y="2318004"/>
                </a:lnTo>
                <a:lnTo>
                  <a:pt x="8136452" y="2467509"/>
                </a:lnTo>
                <a:lnTo>
                  <a:pt x="8132250" y="2617013"/>
                </a:lnTo>
                <a:lnTo>
                  <a:pt x="8128216" y="2765146"/>
                </a:lnTo>
                <a:lnTo>
                  <a:pt x="8126367" y="2911221"/>
                </a:lnTo>
                <a:lnTo>
                  <a:pt x="8124350" y="3057297"/>
                </a:lnTo>
                <a:lnTo>
                  <a:pt x="8123341" y="3201315"/>
                </a:lnTo>
                <a:lnTo>
                  <a:pt x="8124350" y="3343961"/>
                </a:lnTo>
                <a:lnTo>
                  <a:pt x="8124350" y="3485236"/>
                </a:lnTo>
                <a:lnTo>
                  <a:pt x="8126367" y="3625139"/>
                </a:lnTo>
                <a:lnTo>
                  <a:pt x="8129392" y="3762299"/>
                </a:lnTo>
                <a:lnTo>
                  <a:pt x="8132250" y="3898087"/>
                </a:lnTo>
                <a:lnTo>
                  <a:pt x="8135444" y="4031133"/>
                </a:lnTo>
                <a:lnTo>
                  <a:pt x="8140318" y="4163492"/>
                </a:lnTo>
                <a:lnTo>
                  <a:pt x="8145529" y="4293793"/>
                </a:lnTo>
                <a:lnTo>
                  <a:pt x="8150235" y="4421352"/>
                </a:lnTo>
                <a:lnTo>
                  <a:pt x="8163515" y="4670298"/>
                </a:lnTo>
                <a:lnTo>
                  <a:pt x="8177634" y="4908956"/>
                </a:lnTo>
                <a:lnTo>
                  <a:pt x="8192426" y="5138013"/>
                </a:lnTo>
                <a:lnTo>
                  <a:pt x="8208731" y="5354726"/>
                </a:lnTo>
                <a:lnTo>
                  <a:pt x="8225708" y="5561838"/>
                </a:lnTo>
                <a:lnTo>
                  <a:pt x="8244029" y="5753862"/>
                </a:lnTo>
                <a:lnTo>
                  <a:pt x="8262015" y="5934227"/>
                </a:lnTo>
                <a:lnTo>
                  <a:pt x="8280000" y="6100191"/>
                </a:lnTo>
                <a:lnTo>
                  <a:pt x="8296977" y="6252438"/>
                </a:lnTo>
                <a:lnTo>
                  <a:pt x="8313114" y="6387541"/>
                </a:lnTo>
                <a:lnTo>
                  <a:pt x="8328410" y="6509613"/>
                </a:lnTo>
                <a:lnTo>
                  <a:pt x="8341185" y="6612483"/>
                </a:lnTo>
                <a:lnTo>
                  <a:pt x="8353287" y="6698894"/>
                </a:lnTo>
                <a:lnTo>
                  <a:pt x="8370601" y="6817538"/>
                </a:lnTo>
                <a:lnTo>
                  <a:pt x="8376484" y="6858000"/>
                </a:lnTo>
                <a:lnTo>
                  <a:pt x="7471130" y="6858000"/>
                </a:lnTo>
                <a:lnTo>
                  <a:pt x="7471130" y="6858001"/>
                </a:lnTo>
                <a:lnTo>
                  <a:pt x="1380566" y="6858001"/>
                </a:lnTo>
                <a:lnTo>
                  <a:pt x="1380566" y="6858000"/>
                </a:lnTo>
                <a:lnTo>
                  <a:pt x="0" y="6858000"/>
                </a:lnTo>
                <a:lnTo>
                  <a:pt x="0" y="0"/>
                </a:lnTo>
                <a:lnTo>
                  <a:pt x="1917290" y="0"/>
                </a:lnTo>
                <a:lnTo>
                  <a:pt x="1917290" y="1"/>
                </a:lnTo>
                <a:lnTo>
                  <a:pt x="7031769" y="1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74A888-48BE-4604-BB14-E6C5E9D0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9514E-C9E8-7446-A941-9B79BBEF7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31" y="938953"/>
            <a:ext cx="6630143" cy="4980094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Credit Card Cluster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70AE1-9D65-EE42-8E0D-C4292F7EC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9682" y="1317171"/>
            <a:ext cx="2872975" cy="4223658"/>
          </a:xfrm>
        </p:spPr>
        <p:txBody>
          <a:bodyPr anchor="ctr">
            <a:normAutofit/>
          </a:bodyPr>
          <a:lstStyle/>
          <a:p>
            <a:pPr fontAlgn="base"/>
            <a:r>
              <a:rPr lang="en-US">
                <a:solidFill>
                  <a:schemeClr val="bg2"/>
                </a:solidFill>
              </a:rPr>
              <a:t>Andrew Thomas Joshua Gaze  </a:t>
            </a:r>
            <a:r>
              <a:rPr lang="en-US" err="1">
                <a:solidFill>
                  <a:schemeClr val="bg2"/>
                </a:solidFill>
              </a:rPr>
              <a:t>Phong</a:t>
            </a:r>
            <a:r>
              <a:rPr lang="en-US">
                <a:solidFill>
                  <a:schemeClr val="bg2"/>
                </a:solidFill>
              </a:rPr>
              <a:t> Ong  Sophea Hummel </a:t>
            </a:r>
          </a:p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808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3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4DEF7-E650-0E14-441C-0721C3BFD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Average Values of Attributes in Clusters</a:t>
            </a:r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4A6BB67E-1AB5-F341-3B1B-33FD0A168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991048"/>
            <a:ext cx="6270662" cy="4875438"/>
          </a:xfrm>
          <a:prstGeom prst="rect">
            <a:avLst/>
          </a:prstGeom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4840FA-8C46-C133-7EF5-A74268CB5DBB}"/>
              </a:ext>
            </a:extLst>
          </p:cNvPr>
          <p:cNvSpPr/>
          <p:nvPr/>
        </p:nvSpPr>
        <p:spPr>
          <a:xfrm>
            <a:off x="3689018" y="1044765"/>
            <a:ext cx="750627" cy="1012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0136A5-48D5-EA1A-A791-1A94EB1857FB}"/>
              </a:ext>
            </a:extLst>
          </p:cNvPr>
          <p:cNvSpPr/>
          <p:nvPr/>
        </p:nvSpPr>
        <p:spPr>
          <a:xfrm>
            <a:off x="4439644" y="1044764"/>
            <a:ext cx="1342029" cy="1012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F29FC1-739A-42B3-7148-31205C574E34}"/>
              </a:ext>
            </a:extLst>
          </p:cNvPr>
          <p:cNvSpPr/>
          <p:nvPr/>
        </p:nvSpPr>
        <p:spPr>
          <a:xfrm>
            <a:off x="5031047" y="3910794"/>
            <a:ext cx="943970" cy="1012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9F88C8-AE83-016E-C92B-D104156C7BCA}"/>
              </a:ext>
            </a:extLst>
          </p:cNvPr>
          <p:cNvSpPr/>
          <p:nvPr/>
        </p:nvSpPr>
        <p:spPr>
          <a:xfrm>
            <a:off x="5975018" y="3910795"/>
            <a:ext cx="818865" cy="1012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E1E21B-1C81-8435-9094-13F2C529791A}"/>
              </a:ext>
            </a:extLst>
          </p:cNvPr>
          <p:cNvSpPr/>
          <p:nvPr/>
        </p:nvSpPr>
        <p:spPr>
          <a:xfrm>
            <a:off x="2301496" y="4888883"/>
            <a:ext cx="1262418" cy="978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09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1720-06EF-FE49-84C4-823D6CA3F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>
            <a:normAutofit/>
          </a:bodyPr>
          <a:lstStyle/>
          <a:p>
            <a:r>
              <a:rPr lang="en-US"/>
              <a:t>Project Objectives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4F00AF-99D6-4A21-B662-E4571BEC5C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9" r="16338"/>
          <a:stretch/>
        </p:blipFill>
        <p:spPr>
          <a:xfrm>
            <a:off x="4757782" y="802107"/>
            <a:ext cx="6924756" cy="56387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F5288-FBD9-034B-A3C1-3B4AAEC50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3324141" cy="3809998"/>
          </a:xfrm>
        </p:spPr>
        <p:txBody>
          <a:bodyPr>
            <a:normAutofit/>
          </a:bodyPr>
          <a:lstStyle/>
          <a:p>
            <a:r>
              <a:rPr lang="en-US"/>
              <a:t>Understand various usage behaviors of credit card holders across a large population</a:t>
            </a:r>
          </a:p>
          <a:p>
            <a:r>
              <a:rPr lang="en-US"/>
              <a:t>Learn the habits of payment cadence and amounts to understand the level of impact it has one’s credit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3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EF95C-3307-D84C-AD92-B2965D3E4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023" y="0"/>
            <a:ext cx="3505495" cy="220531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2F2F2"/>
                </a:solidFill>
              </a:rPr>
              <a:t>Data Overview</a:t>
            </a: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F27CDC-C6A0-344A-A85B-1314312AB1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428016"/>
              </p:ext>
            </p:extLst>
          </p:nvPr>
        </p:nvGraphicFramePr>
        <p:xfrm>
          <a:off x="5958472" y="965200"/>
          <a:ext cx="4915320" cy="4773615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95000"/>
                  </a:schemeClr>
                </a:solidFill>
              </a:tblPr>
              <a:tblGrid>
                <a:gridCol w="1963218">
                  <a:extLst>
                    <a:ext uri="{9D8B030D-6E8A-4147-A177-3AD203B41FA5}">
                      <a16:colId xmlns:a16="http://schemas.microsoft.com/office/drawing/2014/main" val="3572436961"/>
                    </a:ext>
                  </a:extLst>
                </a:gridCol>
                <a:gridCol w="2952102">
                  <a:extLst>
                    <a:ext uri="{9D8B030D-6E8A-4147-A177-3AD203B41FA5}">
                      <a16:colId xmlns:a16="http://schemas.microsoft.com/office/drawing/2014/main" val="3905694171"/>
                    </a:ext>
                  </a:extLst>
                </a:gridCol>
              </a:tblGrid>
              <a:tr h="22266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700" b="1" i="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Variable</a:t>
                      </a:r>
                      <a:r>
                        <a:rPr lang="en-US" sz="700" b="0" i="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7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15" marR="28821" marT="10861" marB="81461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700" b="1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r>
                        <a:rPr lang="en-US" sz="700" b="0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7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15" marR="28821" marT="10861" marB="814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086419"/>
                  </a:ext>
                </a:extLst>
              </a:tr>
              <a:tr h="22266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7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CUST</a:t>
                      </a:r>
                      <a:r>
                        <a:rPr lang="en-US" sz="700" b="0" i="1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r>
                        <a:rPr lang="en-US" sz="7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endParaRPr lang="en-US" sz="7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15" marR="28821" marT="10861" marB="81461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7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Identification of Credit Card holder (Categorical) </a:t>
                      </a:r>
                      <a:endParaRPr lang="en-US" sz="7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15" marR="28821" marT="10861" marB="814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878707"/>
                  </a:ext>
                </a:extLst>
              </a:tr>
              <a:tr h="22266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7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BALANCE </a:t>
                      </a:r>
                      <a:endParaRPr lang="en-US" sz="7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15" marR="28821" marT="10861" marB="81461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7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Balance amount left in their account to make purchases </a:t>
                      </a:r>
                      <a:endParaRPr lang="en-US" sz="7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15" marR="28821" marT="10861" marB="814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811504"/>
                  </a:ext>
                </a:extLst>
              </a:tr>
              <a:tr h="33127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7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BALANCEFREQUENCY </a:t>
                      </a:r>
                      <a:endParaRPr lang="en-US" sz="7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15" marR="28821" marT="10861" marB="81461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7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How frequently the Balance is updated, score between 0 and 1 (1 = frequently updated, 0 = not frequently updated) </a:t>
                      </a:r>
                      <a:endParaRPr lang="en-US" sz="7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15" marR="28821" marT="10861" marB="814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19713"/>
                  </a:ext>
                </a:extLst>
              </a:tr>
              <a:tr h="22266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7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PURCHASES </a:t>
                      </a:r>
                      <a:endParaRPr lang="en-US" sz="7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15" marR="28821" marT="10861" marB="81461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7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Amount of purchases made from account </a:t>
                      </a:r>
                      <a:endParaRPr lang="en-US" sz="7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15" marR="28821" marT="10861" marB="814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720073"/>
                  </a:ext>
                </a:extLst>
              </a:tr>
              <a:tr h="22266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7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ONEOFF</a:t>
                      </a:r>
                      <a:r>
                        <a:rPr lang="en-US" sz="700" b="0" i="1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PURCHASES</a:t>
                      </a:r>
                      <a:r>
                        <a:rPr lang="en-US" sz="700" b="0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7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15" marR="28821" marT="10861" marB="81461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7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Maximum purchase amount done in one-go </a:t>
                      </a:r>
                      <a:endParaRPr lang="en-US" sz="7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15" marR="28821" marT="10861" marB="814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12169"/>
                  </a:ext>
                </a:extLst>
              </a:tr>
              <a:tr h="22266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7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INSTALLMENTSPURCHASES </a:t>
                      </a:r>
                      <a:endParaRPr lang="en-US" sz="7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15" marR="28821" marT="10861" marB="81461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7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Amount of purchase done in installment </a:t>
                      </a:r>
                      <a:endParaRPr lang="en-US" sz="7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15" marR="28821" marT="10861" marB="814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816063"/>
                  </a:ext>
                </a:extLst>
              </a:tr>
              <a:tr h="22266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7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CASH</a:t>
                      </a:r>
                      <a:r>
                        <a:rPr lang="en-US" sz="700" b="0" i="1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ADVANCE</a:t>
                      </a:r>
                      <a:r>
                        <a:rPr lang="en-US" sz="700" b="0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7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15" marR="28821" marT="10861" marB="81461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7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Cash in advance given by the user </a:t>
                      </a:r>
                      <a:endParaRPr lang="en-US" sz="7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15" marR="28821" marT="10861" marB="814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591646"/>
                  </a:ext>
                </a:extLst>
              </a:tr>
              <a:tr h="33127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7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PURCHASESFREQUENCY </a:t>
                      </a:r>
                      <a:endParaRPr lang="en-US" sz="7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15" marR="28821" marT="10861" marB="81461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7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How frequently the Purchases are being made, score between 0 and 1 (1 = frequently purchased, 0 = not frequently purchased) </a:t>
                      </a:r>
                      <a:endParaRPr lang="en-US" sz="7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15" marR="28821" marT="10861" marB="814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679559"/>
                  </a:ext>
                </a:extLst>
              </a:tr>
              <a:tr h="43989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7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ONEOFFPURCHASESFREQUENCY </a:t>
                      </a:r>
                      <a:endParaRPr lang="en-US" sz="7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15" marR="28821" marT="10861" marB="81461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7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How frequently Purchases are happening in one-go (1 = frequently purchased, 0 = not frequently purchased) </a:t>
                      </a:r>
                      <a:endParaRPr lang="en-US" sz="7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US" sz="700" b="0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 </a:t>
                      </a:r>
                      <a:endParaRPr lang="en-US" sz="7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15" marR="28821" marT="10861" marB="814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182435"/>
                  </a:ext>
                </a:extLst>
              </a:tr>
              <a:tr h="33127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7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PURCHASESINSTALLMENTSFREQUENCY </a:t>
                      </a:r>
                      <a:endParaRPr lang="en-US" sz="7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15" marR="28821" marT="10861" marB="81461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7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How frequently purchases in installments are being done (1 = frequently done, 0 = not frequently done) </a:t>
                      </a:r>
                      <a:endParaRPr lang="en-US" sz="7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15" marR="28821" marT="10861" marB="814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883475"/>
                  </a:ext>
                </a:extLst>
              </a:tr>
              <a:tr h="22266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7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CASHADVANCEFREQUENCY </a:t>
                      </a:r>
                      <a:endParaRPr lang="en-US" sz="7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15" marR="28821" marT="10861" marB="81461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7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How frequently the cash in advance being paid </a:t>
                      </a:r>
                      <a:endParaRPr lang="en-US" sz="7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15" marR="28821" marT="10861" marB="814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081810"/>
                  </a:ext>
                </a:extLst>
              </a:tr>
              <a:tr h="22266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7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CASHADVANCETRX </a:t>
                      </a:r>
                      <a:endParaRPr lang="en-US" sz="7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15" marR="28821" marT="10861" marB="81461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7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 of Transactions made with "Cash in Advanced" </a:t>
                      </a:r>
                      <a:endParaRPr lang="en-US" sz="7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15" marR="28821" marT="10861" marB="814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075926"/>
                  </a:ext>
                </a:extLst>
              </a:tr>
              <a:tr h="22266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7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PURCHASES</a:t>
                      </a:r>
                      <a:r>
                        <a:rPr lang="en-US" sz="700" b="0" i="1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TRX</a:t>
                      </a:r>
                      <a:r>
                        <a:rPr lang="en-US" sz="700" b="0" i="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7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15" marR="28821" marT="10861" marB="81461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7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Number of purchase transactions made </a:t>
                      </a:r>
                      <a:endParaRPr lang="en-US" sz="7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15" marR="28821" marT="10861" marB="814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755993"/>
                  </a:ext>
                </a:extLst>
              </a:tr>
              <a:tr h="22266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7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CREDITLIMIT </a:t>
                      </a:r>
                      <a:endParaRPr lang="en-US" sz="7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15" marR="28821" marT="10861" marB="81461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7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Limit of Credit Card for user </a:t>
                      </a:r>
                      <a:endParaRPr lang="en-US" sz="7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15" marR="28821" marT="10861" marB="814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18123"/>
                  </a:ext>
                </a:extLst>
              </a:tr>
              <a:tr h="22266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7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PAYMENTS </a:t>
                      </a:r>
                      <a:endParaRPr lang="en-US" sz="7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15" marR="28821" marT="10861" marB="81461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7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Amount of Payment done by user </a:t>
                      </a:r>
                      <a:endParaRPr lang="en-US" sz="7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15" marR="28821" marT="10861" marB="814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840172"/>
                  </a:ext>
                </a:extLst>
              </a:tr>
              <a:tr h="22266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7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MINIMUM_PAYMENTS </a:t>
                      </a:r>
                      <a:endParaRPr lang="en-US" sz="7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15" marR="28821" marT="10861" marB="81461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7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Minimum amount of payments made by user </a:t>
                      </a:r>
                      <a:endParaRPr lang="en-US" sz="7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15" marR="28821" marT="10861" marB="814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541680"/>
                  </a:ext>
                </a:extLst>
              </a:tr>
              <a:tr h="22266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7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PRCFULLPAYMENT </a:t>
                      </a:r>
                      <a:endParaRPr lang="en-US" sz="7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15" marR="28821" marT="10861" marB="81461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7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Percent of full payment paid by user </a:t>
                      </a:r>
                      <a:endParaRPr lang="en-US" sz="7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15" marR="28821" marT="10861" marB="814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808433"/>
                  </a:ext>
                </a:extLst>
              </a:tr>
              <a:tr h="22266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7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TENURE </a:t>
                      </a:r>
                      <a:endParaRPr lang="en-US" sz="7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15" marR="28821" marT="10861" marB="81461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700" b="0" i="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Tenure of credit card service for user </a:t>
                      </a:r>
                      <a:endParaRPr lang="en-US" sz="7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15" marR="28821" marT="10861" marB="814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7737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4FEDDA0-614D-4A4E-830E-40DC3E1E93E3}"/>
              </a:ext>
            </a:extLst>
          </p:cNvPr>
          <p:cNvSpPr txBox="1"/>
          <p:nvPr/>
        </p:nvSpPr>
        <p:spPr>
          <a:xfrm>
            <a:off x="554022" y="2205318"/>
            <a:ext cx="3083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Around 9,000 Active Credit Card Holders over a 6-month period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8,950 records across 18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Datasource</a:t>
            </a:r>
            <a:r>
              <a:rPr lang="en-US" dirty="0">
                <a:solidFill>
                  <a:schemeClr val="bg1"/>
                </a:solidFill>
              </a:rPr>
              <a:t> Located on Kaggle</a:t>
            </a:r>
          </a:p>
        </p:txBody>
      </p:sp>
    </p:spTree>
    <p:extLst>
      <p:ext uri="{BB962C8B-B14F-4D97-AF65-F5344CB8AC3E}">
        <p14:creationId xmlns:p14="http://schemas.microsoft.com/office/powerpoint/2010/main" val="1794646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F1A2CA-689A-E944-80C9-A0B95098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</a:rPr>
              <a:t>Exploratory Data Analysis 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41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3" name="Freeform: Shape 142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AC85D2AF-81A9-7F21-6067-9AC522EE2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Variables have a positively skewed distribution</a:t>
            </a:r>
          </a:p>
          <a:p>
            <a:r>
              <a:rPr lang="en-US" sz="1400">
                <a:solidFill>
                  <a:schemeClr val="bg1"/>
                </a:solidFill>
              </a:rPr>
              <a:t>Balance is the exception with only slight positive skewness</a:t>
            </a:r>
          </a:p>
          <a:p>
            <a:r>
              <a:rPr lang="en-US" sz="1400">
                <a:solidFill>
                  <a:schemeClr val="bg1"/>
                </a:solidFill>
              </a:rPr>
              <a:t>Outliers were kept in the dataset</a:t>
            </a:r>
          </a:p>
        </p:txBody>
      </p:sp>
      <p:pic>
        <p:nvPicPr>
          <p:cNvPr id="2050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449330B1-FA81-D341-A665-F28CC4CA4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8451" y="1729367"/>
            <a:ext cx="6495847" cy="400886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518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1720-06EF-FE49-84C4-823D6CA3F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Naïve Bayes Attempt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F5288-FBD9-034B-A3C1-3B4AAEC50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729" y="2052214"/>
            <a:ext cx="4415293" cy="4196185"/>
          </a:xfrm>
        </p:spPr>
        <p:txBody>
          <a:bodyPr>
            <a:normAutofit/>
          </a:bodyPr>
          <a:lstStyle/>
          <a:p>
            <a:r>
              <a:rPr lang="en-US"/>
              <a:t>Algorithm was attempted to see if additional insight could be brought in and provide further insight</a:t>
            </a:r>
          </a:p>
          <a:p>
            <a:r>
              <a:rPr lang="en-US"/>
              <a:t>Output did not seem logical or conducive given the nature of the dataset</a:t>
            </a:r>
          </a:p>
          <a:p>
            <a:r>
              <a:rPr lang="en-US"/>
              <a:t>Results were way off compared to the approximate balances ~Predictability with this approach did not seem to make sense to the team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567D15-51F8-4FE5-B2D2-B674B1DB0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" y="2645773"/>
            <a:ext cx="5800725" cy="26289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2376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9" name="Oval 13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CE369-45CB-4348-90ED-BEBD83FDC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Preprocessing </a:t>
            </a:r>
          </a:p>
        </p:txBody>
      </p:sp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6F66766-388C-4445-938F-9F68596F46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5392" y="1495131"/>
            <a:ext cx="6275584" cy="387293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437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1720-06EF-FE49-84C4-823D6CA3F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F5288-FBD9-034B-A3C1-3B4AAEC50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729" y="2052214"/>
            <a:ext cx="4415293" cy="4196185"/>
          </a:xfrm>
        </p:spPr>
        <p:txBody>
          <a:bodyPr>
            <a:normAutofit/>
          </a:bodyPr>
          <a:lstStyle/>
          <a:p>
            <a:r>
              <a:rPr lang="en-US"/>
              <a:t>“Elbow-plot” aided us in assessing the optimal number of clusters to utilize for K-Means</a:t>
            </a:r>
          </a:p>
          <a:p>
            <a:r>
              <a:rPr lang="en-US"/>
              <a:t>This approach appropriately segments the bank’s cardholders.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A397A82-97B5-A46D-C28D-28E166B59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59" y="1718525"/>
            <a:ext cx="6189260" cy="381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9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38233-A334-E542-8B1C-36BFEDF8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K-Means</a:t>
            </a:r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6EBE4C4A-DD3B-8EF3-3785-5BBBF1E70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0661" y="1256799"/>
            <a:ext cx="6801096" cy="4536675"/>
          </a:xfrm>
        </p:spPr>
      </p:pic>
    </p:spTree>
    <p:extLst>
      <p:ext uri="{BB962C8B-B14F-4D97-AF65-F5344CB8AC3E}">
        <p14:creationId xmlns:p14="http://schemas.microsoft.com/office/powerpoint/2010/main" val="3666808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8854EA-4E41-5B4B-979A-34346536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Hierarchical Clustering </a:t>
            </a:r>
            <a:r>
              <a:rPr lang="en-US"/>
              <a:t> </a:t>
            </a:r>
            <a:endParaRPr lang="en-US" sz="3200">
              <a:solidFill>
                <a:srgbClr val="EBEBEB"/>
              </a:solidFill>
            </a:endParaRPr>
          </a:p>
        </p:txBody>
      </p:sp>
      <p:sp>
        <p:nvSpPr>
          <p:cNvPr id="7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9E334-51DF-F448-805A-84350B26A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dendrogram clusters evolved from ward method</a:t>
            </a:r>
          </a:p>
          <a:p>
            <a:r>
              <a:rPr lang="en-US" sz="1400">
                <a:solidFill>
                  <a:schemeClr val="bg1"/>
                </a:solidFill>
              </a:rPr>
              <a:t>Characteristic fiscal behaviors are derived from the cluster model</a:t>
            </a:r>
          </a:p>
          <a:p>
            <a:r>
              <a:rPr lang="en-US" sz="1400">
                <a:solidFill>
                  <a:schemeClr val="bg1"/>
                </a:solidFill>
              </a:rPr>
              <a:t>Groupings are determined on these similar behaviors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C39838A-334D-EB4C-ADE7-BDF31D28C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8451" y="1484851"/>
            <a:ext cx="6495847" cy="449789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421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25A2384954164EB7A766320453A585" ma:contentTypeVersion="8" ma:contentTypeDescription="Create a new document." ma:contentTypeScope="" ma:versionID="6ee271ffe4caa83752583935f57eb9f4">
  <xsd:schema xmlns:xsd="http://www.w3.org/2001/XMLSchema" xmlns:xs="http://www.w3.org/2001/XMLSchema" xmlns:p="http://schemas.microsoft.com/office/2006/metadata/properties" xmlns:ns2="64a820d0-4b78-4c01-92fd-e8c1d8c82fbd" targetNamespace="http://schemas.microsoft.com/office/2006/metadata/properties" ma:root="true" ma:fieldsID="174fdffe08f3ec07dc3e0e0ea01d2e55" ns2:_="">
    <xsd:import namespace="64a820d0-4b78-4c01-92fd-e8c1d8c82f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820d0-4b78-4c01-92fd-e8c1d8c82f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62B374-7F05-4879-A96E-3E4668D9A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EF4968-3FCD-4847-8AE5-A51042C326DB}">
  <ds:schemaRefs>
    <ds:schemaRef ds:uri="64a820d0-4b78-4c01-92fd-e8c1d8c82fb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62E48E8-FFC5-44A7-9D73-9A8BEEF49D9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</TotalTime>
  <Words>413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Ion</vt:lpstr>
      <vt:lpstr>Credit Card Cluster Analysis </vt:lpstr>
      <vt:lpstr>Project Objectives</vt:lpstr>
      <vt:lpstr>Data Overview</vt:lpstr>
      <vt:lpstr>Exploratory Data Analysis </vt:lpstr>
      <vt:lpstr>Naïve Bayes Attempt</vt:lpstr>
      <vt:lpstr>Data Preprocessing </vt:lpstr>
      <vt:lpstr>K-Means</vt:lpstr>
      <vt:lpstr>K-Means</vt:lpstr>
      <vt:lpstr>Hierarchical Clustering  </vt:lpstr>
      <vt:lpstr>Average Values of Attributes in Clusters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Cluster Analysis</dc:title>
  <dc:creator>Sophea Hummel</dc:creator>
  <cp:lastModifiedBy>Andrew Thomas</cp:lastModifiedBy>
  <cp:revision>5</cp:revision>
  <dcterms:created xsi:type="dcterms:W3CDTF">2022-03-25T01:35:19Z</dcterms:created>
  <dcterms:modified xsi:type="dcterms:W3CDTF">2022-03-29T02:27:17Z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0x010100B025A2384954164EB7A766320453A585</vt:lpwstr>
  </property>
</Properties>
</file>