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09F"/>
    <a:srgbClr val="9C4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7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01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54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0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40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5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4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0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7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3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0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74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8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82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1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FE37-0400-452B-B433-E5D4B77C9EF2}" type="datetimeFigureOut">
              <a:rPr lang="en-GB" smtClean="0"/>
              <a:t>14/02/2020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986337-CEBC-4133-BB0C-6024A67035D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5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A429-FB5C-444E-B623-8210651F7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Moving to Berlin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D9758-1FEF-45F8-B9CF-4167191E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dirty="0"/>
              <a:t> A </a:t>
            </a:r>
            <a:r>
              <a:rPr lang="en-GB" dirty="0"/>
              <a:t>Neighbourhood</a:t>
            </a:r>
            <a:r>
              <a:rPr lang="en-US" dirty="0"/>
              <a:t> Guide for Newcomers to Berlin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4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7671-F79D-401C-9A7A-7C68F4A1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Determining the right neighbourhood is important for new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B4FD-EE5C-4166-AB7B-FEFB6FFC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Living in an unsuitable neighbourhood can have an impact on overall happiness and work performance.</a:t>
            </a:r>
          </a:p>
          <a:p>
            <a:r>
              <a:rPr lang="en-GB" sz="2800" dirty="0"/>
              <a:t>Visiting a city as a tourist gives an incomplete picture of life as a resident.</a:t>
            </a:r>
          </a:p>
          <a:p>
            <a:r>
              <a:rPr lang="en-GB" sz="2800" dirty="0"/>
              <a:t>Worst-case scenario: an employee may quit, causing a company to waste time and money recruiting for the role again.</a:t>
            </a:r>
          </a:p>
        </p:txBody>
      </p:sp>
    </p:spTree>
    <p:extLst>
      <p:ext uri="{BB962C8B-B14F-4D97-AF65-F5344CB8AC3E}">
        <p14:creationId xmlns:p14="http://schemas.microsoft.com/office/powerpoint/2010/main" val="32811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C430A-9A24-459D-A514-E1D03C8F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C165-8411-4E6F-BBF5-42048E54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list of 96 neighbourhoods was collected from Wikipedia.</a:t>
            </a:r>
          </a:p>
          <a:p>
            <a:r>
              <a:rPr lang="en-GB" dirty="0">
                <a:solidFill>
                  <a:schemeClr val="bg1"/>
                </a:solidFill>
              </a:rPr>
              <a:t>Combined with location data from Geocoder</a:t>
            </a:r>
          </a:p>
          <a:p>
            <a:r>
              <a:rPr lang="en-GB" dirty="0">
                <a:solidFill>
                  <a:schemeClr val="bg1"/>
                </a:solidFill>
              </a:rPr>
              <a:t>Venue data acquired from the Foursquare API – 2435 venues across 292 unique venue categories.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5EF67D-2C47-4365-842C-B20CBC9B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07479"/>
            <a:ext cx="5143500" cy="4230527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B1326-073E-42B1-A1ED-A2D2DEF8F0D3}"/>
              </a:ext>
            </a:extLst>
          </p:cNvPr>
          <p:cNvSpPr txBox="1"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 range of the number of venues in each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venue, more accurate clustering will be.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7C68397-FB2D-432F-83AD-B903F6C2F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290" y="804672"/>
            <a:ext cx="4674040" cy="523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63B84845-990F-4379-9128-BD629715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i="1" dirty="0"/>
              <a:t>Great range of venue categories across the city</a:t>
            </a:r>
          </a:p>
          <a:p>
            <a:r>
              <a:rPr lang="en-GB" i="1" dirty="0"/>
              <a:t>Café</a:t>
            </a:r>
            <a:r>
              <a:rPr lang="en-GB" dirty="0"/>
              <a:t>, </a:t>
            </a:r>
            <a:r>
              <a:rPr lang="en-GB" i="1" dirty="0"/>
              <a:t>Restaurant</a:t>
            </a:r>
            <a:r>
              <a:rPr lang="en-GB" dirty="0"/>
              <a:t>, </a:t>
            </a:r>
            <a:r>
              <a:rPr lang="en-GB" i="1" dirty="0"/>
              <a:t>Supermarket</a:t>
            </a:r>
            <a:r>
              <a:rPr lang="en-GB" dirty="0"/>
              <a:t>, </a:t>
            </a:r>
            <a:r>
              <a:rPr lang="en-GB" i="1" dirty="0"/>
              <a:t>Italian Restaurant</a:t>
            </a:r>
            <a:r>
              <a:rPr lang="en-GB" dirty="0"/>
              <a:t>, </a:t>
            </a:r>
            <a:r>
              <a:rPr lang="en-GB" i="1" dirty="0"/>
              <a:t>Bakery are the most abundant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044196-AED0-4298-86F4-08DA6815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6083" y="853654"/>
            <a:ext cx="6243264" cy="515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860-6674-4240-A5CC-BAFD9180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Distinct Areas – </a:t>
            </a:r>
            <a:r>
              <a:rPr lang="en-GB" dirty="0">
                <a:solidFill>
                  <a:srgbClr val="9C42F4"/>
                </a:solidFill>
              </a:rPr>
              <a:t>Inner &amp; Western</a:t>
            </a:r>
            <a:br>
              <a:rPr lang="en-GB" dirty="0">
                <a:solidFill>
                  <a:srgbClr val="9C42F4"/>
                </a:solidFill>
              </a:rPr>
            </a:br>
            <a:r>
              <a:rPr lang="en-GB" dirty="0">
                <a:solidFill>
                  <a:srgbClr val="9C42F4"/>
                </a:solidFill>
              </a:rPr>
              <a:t>									</a:t>
            </a:r>
            <a:r>
              <a:rPr lang="en-GB" dirty="0">
                <a:solidFill>
                  <a:srgbClr val="DAE09F"/>
                </a:solidFill>
              </a:rPr>
              <a:t>Outer &amp; Eastern</a:t>
            </a:r>
            <a:r>
              <a:rPr lang="en-GB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3C097-D96F-4D29-B305-8A6234988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02" y="2160588"/>
            <a:ext cx="64668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038680-4292-4BBB-B031-80C49557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71" y="4181380"/>
            <a:ext cx="8614300" cy="7099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dirty="0"/>
              <a:t>A greater range of venues in </a:t>
            </a:r>
            <a:r>
              <a:rPr lang="en-US" sz="2800" dirty="0">
                <a:solidFill>
                  <a:srgbClr val="9C42F4"/>
                </a:solidFill>
              </a:rPr>
              <a:t>Inner &amp; Western </a:t>
            </a:r>
            <a:r>
              <a:rPr lang="en-US" sz="2800" dirty="0"/>
              <a:t>Berlin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A156E16-2EB0-4454-90C1-0E665700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868" y="494312"/>
            <a:ext cx="4021498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41873A-FCCA-44E8-A4FE-5A39CC7D0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621" y="309360"/>
            <a:ext cx="4021498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A2F6B-69B6-40E2-A212-9749002F3427}"/>
              </a:ext>
            </a:extLst>
          </p:cNvPr>
          <p:cNvSpPr txBox="1"/>
          <p:nvPr/>
        </p:nvSpPr>
        <p:spPr>
          <a:xfrm>
            <a:off x="1069749" y="3335894"/>
            <a:ext cx="346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C42F4"/>
                </a:solidFill>
              </a:rPr>
              <a:t>Inner &amp; Western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AB0F7-B4B3-42A2-BF2B-18182463E773}"/>
              </a:ext>
            </a:extLst>
          </p:cNvPr>
          <p:cNvSpPr txBox="1"/>
          <p:nvPr/>
        </p:nvSpPr>
        <p:spPr>
          <a:xfrm>
            <a:off x="5419932" y="3312081"/>
            <a:ext cx="346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DAE09F"/>
                </a:solidFill>
              </a:rPr>
              <a:t>Outer &amp; Eastern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8EB615F-19FC-4F9E-8BDF-561934801EC1}"/>
              </a:ext>
            </a:extLst>
          </p:cNvPr>
          <p:cNvSpPr txBox="1">
            <a:spLocks/>
          </p:cNvSpPr>
          <p:nvPr/>
        </p:nvSpPr>
        <p:spPr>
          <a:xfrm>
            <a:off x="854671" y="5005620"/>
            <a:ext cx="8614300" cy="709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More bars, cafés and restaurants suggest livelier </a:t>
            </a:r>
            <a:r>
              <a:rPr lang="en-US" sz="2800" dirty="0" err="1"/>
              <a:t>neighbourhoods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545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E92E-4F85-4159-98B8-660929BA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B702-A6DF-4E76-9BE9-F1D5E23E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9C42F4"/>
                </a:solidFill>
              </a:rPr>
              <a:t>Western &amp; Inner</a:t>
            </a:r>
            <a:r>
              <a:rPr lang="en-GB" dirty="0"/>
              <a:t> Berlin livelier, greater variety of things to do</a:t>
            </a:r>
          </a:p>
          <a:p>
            <a:r>
              <a:rPr lang="en-GB" dirty="0">
                <a:solidFill>
                  <a:srgbClr val="DAE09F"/>
                </a:solidFill>
              </a:rPr>
              <a:t>Eastern &amp; Outer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/>
              <a:t>Berlin quiet, fewer things to do</a:t>
            </a:r>
          </a:p>
          <a:p>
            <a:pPr marL="0" indent="0">
              <a:buNone/>
            </a:pPr>
            <a:endParaRPr lang="en-GB" dirty="0">
              <a:solidFill>
                <a:srgbClr val="DAE09F"/>
              </a:solidFill>
            </a:endParaRPr>
          </a:p>
          <a:p>
            <a:pPr marL="0" indent="0">
              <a:buNone/>
            </a:pPr>
            <a:r>
              <a:rPr lang="en-GB" dirty="0"/>
              <a:t>Future: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complete data source for outer Berlin Neighbourhoods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relationship between venue categories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i.e. Restaurant &gt; Japanese Restaurant &gt; 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Sushi Restaurant</a:t>
            </a:r>
          </a:p>
        </p:txBody>
      </p:sp>
    </p:spTree>
    <p:extLst>
      <p:ext uri="{BB962C8B-B14F-4D97-AF65-F5344CB8AC3E}">
        <p14:creationId xmlns:p14="http://schemas.microsoft.com/office/powerpoint/2010/main" val="1965655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Moving to Berlin</vt:lpstr>
      <vt:lpstr>Determining the right neighbourhood is important for new employees</vt:lpstr>
      <vt:lpstr>Data</vt:lpstr>
      <vt:lpstr>PowerPoint Presentation</vt:lpstr>
      <vt:lpstr>PowerPoint Presentation</vt:lpstr>
      <vt:lpstr>Two Distinct Areas – Inner &amp; Western          Outer &amp; Eastern </vt:lpstr>
      <vt:lpstr>A greater range of venues in Inner &amp; Western Berlin</vt:lpstr>
      <vt:lpstr>Conclusion &amp;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Berlin</dc:title>
  <dc:creator>Josh</dc:creator>
  <cp:lastModifiedBy>Josh</cp:lastModifiedBy>
  <cp:revision>4</cp:revision>
  <dcterms:created xsi:type="dcterms:W3CDTF">2020-02-14T16:43:02Z</dcterms:created>
  <dcterms:modified xsi:type="dcterms:W3CDTF">2020-02-14T17:12:06Z</dcterms:modified>
</cp:coreProperties>
</file>