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60" r:id="rId2"/>
    <p:sldId id="271" r:id="rId3"/>
    <p:sldId id="287" r:id="rId4"/>
    <p:sldId id="288" r:id="rId5"/>
    <p:sldId id="289" r:id="rId6"/>
    <p:sldId id="290" r:id="rId7"/>
    <p:sldId id="278" r:id="rId8"/>
    <p:sldId id="286" r:id="rId9"/>
    <p:sldId id="279" r:id="rId10"/>
    <p:sldId id="285" r:id="rId11"/>
    <p:sldId id="280" r:id="rId12"/>
    <p:sldId id="291" r:id="rId13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FA26"/>
    <a:srgbClr val="00A0E9"/>
    <a:srgbClr val="53C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9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779E92-5453-4E8F-84F0-0A23E68FAF6A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329C365-4A42-4D84-B58A-0F814F716D87}">
      <dgm:prSet phldrT="[Text]"/>
      <dgm:spPr/>
      <dgm:t>
        <a:bodyPr/>
        <a:lstStyle/>
        <a:p>
          <a:r>
            <a:rPr lang="en-US" dirty="0" smtClean="0"/>
            <a:t>1. Build curves for each category using each setting on a random 80% subset of all sets </a:t>
          </a:r>
          <a:endParaRPr lang="en-US" dirty="0"/>
        </a:p>
      </dgm:t>
    </dgm:pt>
    <dgm:pt modelId="{6B1DA126-CDB8-4C7B-B00C-DCFEFC4163FD}" type="parTrans" cxnId="{94F4AEDB-AF5A-4A33-BF91-6316268474B2}">
      <dgm:prSet/>
      <dgm:spPr/>
      <dgm:t>
        <a:bodyPr/>
        <a:lstStyle/>
        <a:p>
          <a:endParaRPr lang="en-US"/>
        </a:p>
      </dgm:t>
    </dgm:pt>
    <dgm:pt modelId="{6B6DCDF0-1511-4AB3-871B-74FBBEC3BC96}" type="sibTrans" cxnId="{94F4AEDB-AF5A-4A33-BF91-6316268474B2}">
      <dgm:prSet/>
      <dgm:spPr/>
      <dgm:t>
        <a:bodyPr/>
        <a:lstStyle/>
        <a:p>
          <a:endParaRPr lang="en-US"/>
        </a:p>
      </dgm:t>
    </dgm:pt>
    <dgm:pt modelId="{131E491D-4E64-47E2-9A44-419C5CF238A1}">
      <dgm:prSet phldrT="[Text]"/>
      <dgm:spPr/>
      <dgm:t>
        <a:bodyPr/>
        <a:lstStyle/>
        <a:p>
          <a:r>
            <a:rPr lang="en-US" dirty="0" smtClean="0"/>
            <a:t>2. Select the curve setting for each category with the closest predictions to actual for the 20% holdout group</a:t>
          </a:r>
          <a:r>
            <a:rPr lang="en-US" baseline="30000" dirty="0" smtClean="0"/>
            <a:t>1</a:t>
          </a:r>
          <a:endParaRPr lang="en-US" dirty="0"/>
        </a:p>
      </dgm:t>
    </dgm:pt>
    <dgm:pt modelId="{2D2A74C1-69CD-4060-9707-7CF4E2E597E4}" type="parTrans" cxnId="{E2290AB8-EB39-4C65-9E9A-64E441B48C1C}">
      <dgm:prSet/>
      <dgm:spPr/>
      <dgm:t>
        <a:bodyPr/>
        <a:lstStyle/>
        <a:p>
          <a:endParaRPr lang="en-US"/>
        </a:p>
      </dgm:t>
    </dgm:pt>
    <dgm:pt modelId="{8DC6B7CD-1AC3-4186-844D-DE7A002D8292}" type="sibTrans" cxnId="{E2290AB8-EB39-4C65-9E9A-64E441B48C1C}">
      <dgm:prSet/>
      <dgm:spPr/>
      <dgm:t>
        <a:bodyPr/>
        <a:lstStyle/>
        <a:p>
          <a:endParaRPr lang="en-US"/>
        </a:p>
      </dgm:t>
    </dgm:pt>
    <dgm:pt modelId="{D9204D26-4F1B-4BD7-BFF4-E0AC0902C531}">
      <dgm:prSet phldrT="[Text]"/>
      <dgm:spPr/>
      <dgm:t>
        <a:bodyPr/>
        <a:lstStyle/>
        <a:p>
          <a:r>
            <a:rPr lang="en-US" dirty="0" smtClean="0"/>
            <a:t>3. Combine time savings and improved </a:t>
          </a:r>
          <a:r>
            <a:rPr lang="en-US" dirty="0" err="1" smtClean="0"/>
            <a:t>predictiveness</a:t>
          </a:r>
          <a:r>
            <a:rPr lang="en-US" dirty="0" smtClean="0"/>
            <a:t> from automation to profit </a:t>
          </a:r>
          <a:endParaRPr lang="en-US" dirty="0"/>
        </a:p>
      </dgm:t>
    </dgm:pt>
    <dgm:pt modelId="{A4B69118-5B34-43C7-9696-0719249AC31F}" type="parTrans" cxnId="{564F321C-8254-48B2-9787-81B71797BEB0}">
      <dgm:prSet/>
      <dgm:spPr/>
      <dgm:t>
        <a:bodyPr/>
        <a:lstStyle/>
        <a:p>
          <a:endParaRPr lang="en-US"/>
        </a:p>
      </dgm:t>
    </dgm:pt>
    <dgm:pt modelId="{C649E191-F539-43AF-A8B2-87F6E66165BD}" type="sibTrans" cxnId="{564F321C-8254-48B2-9787-81B71797BEB0}">
      <dgm:prSet/>
      <dgm:spPr/>
      <dgm:t>
        <a:bodyPr/>
        <a:lstStyle/>
        <a:p>
          <a:endParaRPr lang="en-US"/>
        </a:p>
      </dgm:t>
    </dgm:pt>
    <dgm:pt modelId="{6CBD0910-F1E5-47CA-99C5-2D0442354D5F}" type="pres">
      <dgm:prSet presAssocID="{82779E92-5453-4E8F-84F0-0A23E68FAF6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726463-C9BC-4EC6-8278-250DAA39F742}" type="pres">
      <dgm:prSet presAssocID="{82779E92-5453-4E8F-84F0-0A23E68FAF6A}" presName="dummyMaxCanvas" presStyleCnt="0">
        <dgm:presLayoutVars/>
      </dgm:prSet>
      <dgm:spPr/>
    </dgm:pt>
    <dgm:pt modelId="{C14484F4-B6FD-41D9-AB8B-C63637D6CE3E}" type="pres">
      <dgm:prSet presAssocID="{82779E92-5453-4E8F-84F0-0A23E68FAF6A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8CE22B-128D-431B-BF22-D6017025AEC4}" type="pres">
      <dgm:prSet presAssocID="{82779E92-5453-4E8F-84F0-0A23E68FAF6A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DD31C5-E34B-492B-AE2E-3F28028325B1}" type="pres">
      <dgm:prSet presAssocID="{82779E92-5453-4E8F-84F0-0A23E68FAF6A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EF3BAF-2C88-4292-A073-0A8BCEC4A1AD}" type="pres">
      <dgm:prSet presAssocID="{82779E92-5453-4E8F-84F0-0A23E68FAF6A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43743C-F2A0-4A75-AA80-6AA8A63A1CA6}" type="pres">
      <dgm:prSet presAssocID="{82779E92-5453-4E8F-84F0-0A23E68FAF6A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AD19CE-CA8D-49AE-BDD7-8D8C35B5082C}" type="pres">
      <dgm:prSet presAssocID="{82779E92-5453-4E8F-84F0-0A23E68FAF6A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D971CF-B301-4FEE-9517-5A9E3E3855AF}" type="pres">
      <dgm:prSet presAssocID="{82779E92-5453-4E8F-84F0-0A23E68FAF6A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0E165B-E304-4B3E-89BE-A5BBA9EDBA7D}" type="pres">
      <dgm:prSet presAssocID="{82779E92-5453-4E8F-84F0-0A23E68FAF6A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F4AEDB-AF5A-4A33-BF91-6316268474B2}" srcId="{82779E92-5453-4E8F-84F0-0A23E68FAF6A}" destId="{C329C365-4A42-4D84-B58A-0F814F716D87}" srcOrd="0" destOrd="0" parTransId="{6B1DA126-CDB8-4C7B-B00C-DCFEFC4163FD}" sibTransId="{6B6DCDF0-1511-4AB3-871B-74FBBEC3BC96}"/>
    <dgm:cxn modelId="{FD35DAED-FF7E-44A2-8799-18DB51462189}" type="presOf" srcId="{82779E92-5453-4E8F-84F0-0A23E68FAF6A}" destId="{6CBD0910-F1E5-47CA-99C5-2D0442354D5F}" srcOrd="0" destOrd="0" presId="urn:microsoft.com/office/officeart/2005/8/layout/vProcess5"/>
    <dgm:cxn modelId="{2C6E6C8E-E902-4D07-9A16-6390B50F9F55}" type="presOf" srcId="{6B6DCDF0-1511-4AB3-871B-74FBBEC3BC96}" destId="{AFEF3BAF-2C88-4292-A073-0A8BCEC4A1AD}" srcOrd="0" destOrd="0" presId="urn:microsoft.com/office/officeart/2005/8/layout/vProcess5"/>
    <dgm:cxn modelId="{AC13250D-E954-4D33-91B1-5B0B30D37BB0}" type="presOf" srcId="{D9204D26-4F1B-4BD7-BFF4-E0AC0902C531}" destId="{1A0E165B-E304-4B3E-89BE-A5BBA9EDBA7D}" srcOrd="1" destOrd="0" presId="urn:microsoft.com/office/officeart/2005/8/layout/vProcess5"/>
    <dgm:cxn modelId="{198991AC-7033-4C06-8D8F-23FC25A5924E}" type="presOf" srcId="{C329C365-4A42-4D84-B58A-0F814F716D87}" destId="{58AD19CE-CA8D-49AE-BDD7-8D8C35B5082C}" srcOrd="1" destOrd="0" presId="urn:microsoft.com/office/officeart/2005/8/layout/vProcess5"/>
    <dgm:cxn modelId="{A4231A52-554D-4DA7-8606-B2FBA9C52E42}" type="presOf" srcId="{D9204D26-4F1B-4BD7-BFF4-E0AC0902C531}" destId="{60DD31C5-E34B-492B-AE2E-3F28028325B1}" srcOrd="0" destOrd="0" presId="urn:microsoft.com/office/officeart/2005/8/layout/vProcess5"/>
    <dgm:cxn modelId="{6BB9418C-9173-4C0C-93B4-98D38E1B8DC0}" type="presOf" srcId="{C329C365-4A42-4D84-B58A-0F814F716D87}" destId="{C14484F4-B6FD-41D9-AB8B-C63637D6CE3E}" srcOrd="0" destOrd="0" presId="urn:microsoft.com/office/officeart/2005/8/layout/vProcess5"/>
    <dgm:cxn modelId="{E2290AB8-EB39-4C65-9E9A-64E441B48C1C}" srcId="{82779E92-5453-4E8F-84F0-0A23E68FAF6A}" destId="{131E491D-4E64-47E2-9A44-419C5CF238A1}" srcOrd="1" destOrd="0" parTransId="{2D2A74C1-69CD-4060-9707-7CF4E2E597E4}" sibTransId="{8DC6B7CD-1AC3-4186-844D-DE7A002D8292}"/>
    <dgm:cxn modelId="{383CA0D1-03B7-4488-AA0B-64851B9BD47E}" type="presOf" srcId="{8DC6B7CD-1AC3-4186-844D-DE7A002D8292}" destId="{4A43743C-F2A0-4A75-AA80-6AA8A63A1CA6}" srcOrd="0" destOrd="0" presId="urn:microsoft.com/office/officeart/2005/8/layout/vProcess5"/>
    <dgm:cxn modelId="{564F321C-8254-48B2-9787-81B71797BEB0}" srcId="{82779E92-5453-4E8F-84F0-0A23E68FAF6A}" destId="{D9204D26-4F1B-4BD7-BFF4-E0AC0902C531}" srcOrd="2" destOrd="0" parTransId="{A4B69118-5B34-43C7-9696-0719249AC31F}" sibTransId="{C649E191-F539-43AF-A8B2-87F6E66165BD}"/>
    <dgm:cxn modelId="{9458C030-D4C2-4235-B683-337C8B69E541}" type="presOf" srcId="{131E491D-4E64-47E2-9A44-419C5CF238A1}" destId="{93D971CF-B301-4FEE-9517-5A9E3E3855AF}" srcOrd="1" destOrd="0" presId="urn:microsoft.com/office/officeart/2005/8/layout/vProcess5"/>
    <dgm:cxn modelId="{8434DAA0-02AF-4AD4-ACE6-211C641771F1}" type="presOf" srcId="{131E491D-4E64-47E2-9A44-419C5CF238A1}" destId="{218CE22B-128D-431B-BF22-D6017025AEC4}" srcOrd="0" destOrd="0" presId="urn:microsoft.com/office/officeart/2005/8/layout/vProcess5"/>
    <dgm:cxn modelId="{A446E473-D479-4ACE-8D96-31AF520AE0FA}" type="presParOf" srcId="{6CBD0910-F1E5-47CA-99C5-2D0442354D5F}" destId="{0A726463-C9BC-4EC6-8278-250DAA39F742}" srcOrd="0" destOrd="0" presId="urn:microsoft.com/office/officeart/2005/8/layout/vProcess5"/>
    <dgm:cxn modelId="{4B494A07-5D11-413E-B93B-0222FA2F969E}" type="presParOf" srcId="{6CBD0910-F1E5-47CA-99C5-2D0442354D5F}" destId="{C14484F4-B6FD-41D9-AB8B-C63637D6CE3E}" srcOrd="1" destOrd="0" presId="urn:microsoft.com/office/officeart/2005/8/layout/vProcess5"/>
    <dgm:cxn modelId="{1FC7F00F-2DB3-4975-8411-27D1F9901F6C}" type="presParOf" srcId="{6CBD0910-F1E5-47CA-99C5-2D0442354D5F}" destId="{218CE22B-128D-431B-BF22-D6017025AEC4}" srcOrd="2" destOrd="0" presId="urn:microsoft.com/office/officeart/2005/8/layout/vProcess5"/>
    <dgm:cxn modelId="{3746F543-0ABE-4198-BAC6-D97FD530D7BF}" type="presParOf" srcId="{6CBD0910-F1E5-47CA-99C5-2D0442354D5F}" destId="{60DD31C5-E34B-492B-AE2E-3F28028325B1}" srcOrd="3" destOrd="0" presId="urn:microsoft.com/office/officeart/2005/8/layout/vProcess5"/>
    <dgm:cxn modelId="{368C8138-C990-4E4F-A680-50876E7F2E0D}" type="presParOf" srcId="{6CBD0910-F1E5-47CA-99C5-2D0442354D5F}" destId="{AFEF3BAF-2C88-4292-A073-0A8BCEC4A1AD}" srcOrd="4" destOrd="0" presId="urn:microsoft.com/office/officeart/2005/8/layout/vProcess5"/>
    <dgm:cxn modelId="{A94E2B3E-372D-4844-95D5-026F880E8AFC}" type="presParOf" srcId="{6CBD0910-F1E5-47CA-99C5-2D0442354D5F}" destId="{4A43743C-F2A0-4A75-AA80-6AA8A63A1CA6}" srcOrd="5" destOrd="0" presId="urn:microsoft.com/office/officeart/2005/8/layout/vProcess5"/>
    <dgm:cxn modelId="{85AD9FBC-F0D0-4721-ACE6-4FADCC2950A9}" type="presParOf" srcId="{6CBD0910-F1E5-47CA-99C5-2D0442354D5F}" destId="{58AD19CE-CA8D-49AE-BDD7-8D8C35B5082C}" srcOrd="6" destOrd="0" presId="urn:microsoft.com/office/officeart/2005/8/layout/vProcess5"/>
    <dgm:cxn modelId="{F84F12AE-6726-49AC-8FC3-BC10327589B0}" type="presParOf" srcId="{6CBD0910-F1E5-47CA-99C5-2D0442354D5F}" destId="{93D971CF-B301-4FEE-9517-5A9E3E3855AF}" srcOrd="7" destOrd="0" presId="urn:microsoft.com/office/officeart/2005/8/layout/vProcess5"/>
    <dgm:cxn modelId="{626CD0A0-B9B0-484A-82DB-BCCF63A49F0F}" type="presParOf" srcId="{6CBD0910-F1E5-47CA-99C5-2D0442354D5F}" destId="{1A0E165B-E304-4B3E-89BE-A5BBA9EDBA7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484F4-B6FD-41D9-AB8B-C63637D6CE3E}">
      <dsp:nvSpPr>
        <dsp:cNvPr id="0" name=""/>
        <dsp:cNvSpPr/>
      </dsp:nvSpPr>
      <dsp:spPr>
        <a:xfrm>
          <a:off x="0" y="0"/>
          <a:ext cx="6528816" cy="5867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1. Build curves for each category using each setting on a random 80% subset of all sets </a:t>
          </a:r>
          <a:endParaRPr lang="en-US" sz="1600" kern="1200" dirty="0"/>
        </a:p>
      </dsp:txBody>
      <dsp:txXfrm>
        <a:off x="17185" y="17185"/>
        <a:ext cx="5895677" cy="552370"/>
      </dsp:txXfrm>
    </dsp:sp>
    <dsp:sp modelId="{218CE22B-128D-431B-BF22-D6017025AEC4}">
      <dsp:nvSpPr>
        <dsp:cNvPr id="0" name=""/>
        <dsp:cNvSpPr/>
      </dsp:nvSpPr>
      <dsp:spPr>
        <a:xfrm>
          <a:off x="576071" y="684529"/>
          <a:ext cx="6528816" cy="5867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2. Select the curve setting for each category with the closest predictions to actual for the 20% holdout group</a:t>
          </a:r>
          <a:r>
            <a:rPr lang="en-US" sz="1600" kern="1200" baseline="30000" dirty="0" smtClean="0"/>
            <a:t>1</a:t>
          </a:r>
          <a:endParaRPr lang="en-US" sz="1600" kern="1200" dirty="0"/>
        </a:p>
      </dsp:txBody>
      <dsp:txXfrm>
        <a:off x="593256" y="701714"/>
        <a:ext cx="5536993" cy="552370"/>
      </dsp:txXfrm>
    </dsp:sp>
    <dsp:sp modelId="{60DD31C5-E34B-492B-AE2E-3F28028325B1}">
      <dsp:nvSpPr>
        <dsp:cNvPr id="0" name=""/>
        <dsp:cNvSpPr/>
      </dsp:nvSpPr>
      <dsp:spPr>
        <a:xfrm>
          <a:off x="1152143" y="1369059"/>
          <a:ext cx="6528816" cy="5867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3. Combine time savings and improved </a:t>
          </a:r>
          <a:r>
            <a:rPr lang="en-US" sz="1600" kern="1200" dirty="0" err="1" smtClean="0"/>
            <a:t>predictiveness</a:t>
          </a:r>
          <a:r>
            <a:rPr lang="en-US" sz="1600" kern="1200" dirty="0" smtClean="0"/>
            <a:t> from automation to profit </a:t>
          </a:r>
          <a:endParaRPr lang="en-US" sz="1600" kern="1200" dirty="0"/>
        </a:p>
      </dsp:txBody>
      <dsp:txXfrm>
        <a:off x="1169328" y="1386244"/>
        <a:ext cx="5536993" cy="552370"/>
      </dsp:txXfrm>
    </dsp:sp>
    <dsp:sp modelId="{AFEF3BAF-2C88-4292-A073-0A8BCEC4A1AD}">
      <dsp:nvSpPr>
        <dsp:cNvPr id="0" name=""/>
        <dsp:cNvSpPr/>
      </dsp:nvSpPr>
      <dsp:spPr>
        <a:xfrm>
          <a:off x="6147435" y="444944"/>
          <a:ext cx="381381" cy="381381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6233246" y="444944"/>
        <a:ext cx="209759" cy="286989"/>
      </dsp:txXfrm>
    </dsp:sp>
    <dsp:sp modelId="{4A43743C-F2A0-4A75-AA80-6AA8A63A1CA6}">
      <dsp:nvSpPr>
        <dsp:cNvPr id="0" name=""/>
        <dsp:cNvSpPr/>
      </dsp:nvSpPr>
      <dsp:spPr>
        <a:xfrm>
          <a:off x="6723507" y="1125562"/>
          <a:ext cx="381381" cy="381381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6809318" y="1125562"/>
        <a:ext cx="209759" cy="286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ront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inal APT_logo_b299r49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350518"/>
            <a:ext cx="1828800" cy="77623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5"/>
          <a:stretch/>
        </p:blipFill>
        <p:spPr>
          <a:xfrm>
            <a:off x="0" y="4136344"/>
            <a:ext cx="3545066" cy="28245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63917" y="6027003"/>
            <a:ext cx="45909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Test &amp; Learn</a:t>
            </a:r>
            <a:endParaRPr lang="en-US" sz="4800" b="1" dirty="0">
              <a:solidFill>
                <a:schemeClr val="accent1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371600" y="2133600"/>
            <a:ext cx="6400799" cy="1259889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352800"/>
            <a:ext cx="6400800" cy="9144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2800" baseline="0">
                <a:solidFill>
                  <a:schemeClr val="accent3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Rectangle 1"/>
          <p:cNvSpPr/>
          <p:nvPr/>
        </p:nvSpPr>
        <p:spPr>
          <a:xfrm>
            <a:off x="8877720" y="6129370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®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7578671" y="240505"/>
            <a:ext cx="1572768" cy="274320"/>
          </a:xfrm>
          <a:solidFill>
            <a:srgbClr val="53CEFF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 smtClean="0"/>
              <a:t>Month XX, XXXX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242" y="185738"/>
            <a:ext cx="1252266" cy="261610"/>
          </a:xfrm>
          <a:solidFill>
            <a:srgbClr val="53CEFF"/>
          </a:solidFill>
        </p:spPr>
        <p:txBody>
          <a:bodyPr wrap="none" anchor="ctr" anchorCtr="0">
            <a:spAutoFit/>
          </a:bodyPr>
          <a:lstStyle>
            <a:lvl1pPr marL="0" indent="0" algn="r">
              <a:buNone/>
              <a:defRPr sz="1100" b="1">
                <a:solidFill>
                  <a:schemeClr val="bg1"/>
                </a:solidFill>
                <a:latin typeface="+mj-lt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Company Name</a:t>
            </a:r>
          </a:p>
        </p:txBody>
      </p:sp>
      <p:sp>
        <p:nvSpPr>
          <p:cNvPr id="27" name="Freeform 26"/>
          <p:cNvSpPr/>
          <p:nvPr/>
        </p:nvSpPr>
        <p:spPr>
          <a:xfrm>
            <a:off x="7521303" y="182880"/>
            <a:ext cx="58057" cy="333829"/>
          </a:xfrm>
          <a:custGeom>
            <a:avLst/>
            <a:gdLst>
              <a:gd name="connsiteX0" fmla="*/ 0 w 58057"/>
              <a:gd name="connsiteY0" fmla="*/ 0 h 333829"/>
              <a:gd name="connsiteX1" fmla="*/ 58057 w 58057"/>
              <a:gd name="connsiteY1" fmla="*/ 60960 h 333829"/>
              <a:gd name="connsiteX2" fmla="*/ 58057 w 58057"/>
              <a:gd name="connsiteY2" fmla="*/ 333829 h 333829"/>
              <a:gd name="connsiteX3" fmla="*/ 2903 w 58057"/>
              <a:gd name="connsiteY3" fmla="*/ 267063 h 333829"/>
              <a:gd name="connsiteX4" fmla="*/ 0 w 58057"/>
              <a:gd name="connsiteY4" fmla="*/ 0 h 33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7" h="333829">
                <a:moveTo>
                  <a:pt x="0" y="0"/>
                </a:moveTo>
                <a:lnTo>
                  <a:pt x="58057" y="60960"/>
                </a:lnTo>
                <a:lnTo>
                  <a:pt x="58057" y="333829"/>
                </a:lnTo>
                <a:lnTo>
                  <a:pt x="2903" y="267063"/>
                </a:lnTo>
                <a:cubicBezTo>
                  <a:pt x="1935" y="178042"/>
                  <a:pt x="968" y="89021"/>
                  <a:pt x="0" y="0"/>
                </a:cubicBezTo>
                <a:close/>
              </a:path>
            </a:pathLst>
          </a:custGeom>
          <a:solidFill>
            <a:srgbClr val="00A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3641" r="3764" b="3641"/>
          <a:stretch/>
        </p:blipFill>
        <p:spPr>
          <a:xfrm>
            <a:off x="0" y="4239196"/>
            <a:ext cx="3406389" cy="2618804"/>
          </a:xfrm>
          <a:prstGeom prst="rect">
            <a:avLst/>
          </a:prstGeom>
        </p:spPr>
      </p:pic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5223510" y="6675120"/>
            <a:ext cx="39837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900" b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APT </a:t>
            </a:r>
            <a:r>
              <a:rPr lang="en-US" sz="9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Confidential </a:t>
            </a:r>
            <a:r>
              <a:rPr lang="en-US" sz="900" b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Information</a:t>
            </a:r>
            <a:r>
              <a:rPr lang="en-US" sz="900" b="0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900" b="0" i="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b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Distribution </a:t>
            </a:r>
            <a:r>
              <a:rPr lang="en-US" sz="9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by receiving party </a:t>
            </a:r>
            <a:r>
              <a:rPr lang="en-US" sz="900" b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is prohibited</a:t>
            </a:r>
            <a:endParaRPr lang="en-US" sz="9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77720" y="6129370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®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7521303" y="182880"/>
            <a:ext cx="58057" cy="333829"/>
          </a:xfrm>
          <a:custGeom>
            <a:avLst/>
            <a:gdLst>
              <a:gd name="connsiteX0" fmla="*/ 0 w 58057"/>
              <a:gd name="connsiteY0" fmla="*/ 0 h 333829"/>
              <a:gd name="connsiteX1" fmla="*/ 58057 w 58057"/>
              <a:gd name="connsiteY1" fmla="*/ 60960 h 333829"/>
              <a:gd name="connsiteX2" fmla="*/ 58057 w 58057"/>
              <a:gd name="connsiteY2" fmla="*/ 333829 h 333829"/>
              <a:gd name="connsiteX3" fmla="*/ 2903 w 58057"/>
              <a:gd name="connsiteY3" fmla="*/ 267063 h 333829"/>
              <a:gd name="connsiteX4" fmla="*/ 0 w 58057"/>
              <a:gd name="connsiteY4" fmla="*/ 0 h 33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7" h="333829">
                <a:moveTo>
                  <a:pt x="0" y="0"/>
                </a:moveTo>
                <a:lnTo>
                  <a:pt x="58057" y="60960"/>
                </a:lnTo>
                <a:lnTo>
                  <a:pt x="58057" y="333829"/>
                </a:lnTo>
                <a:lnTo>
                  <a:pt x="2903" y="267063"/>
                </a:lnTo>
                <a:cubicBezTo>
                  <a:pt x="1935" y="178042"/>
                  <a:pt x="968" y="89021"/>
                  <a:pt x="0" y="0"/>
                </a:cubicBezTo>
                <a:close/>
              </a:path>
            </a:pathLst>
          </a:custGeom>
          <a:solidFill>
            <a:srgbClr val="00A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76200"/>
            <a:ext cx="8226425" cy="530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676400"/>
            <a:ext cx="7880350" cy="3735388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65925" y="6545263"/>
            <a:ext cx="1905000" cy="2921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56C3645-DA3A-42D1-9344-38EEEE15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79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65925" y="6545263"/>
            <a:ext cx="1905000" cy="2921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56C3645-DA3A-42D1-9344-38EEEE15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5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C78FA8-2CE5-4C8A-AFCD-75604E982316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6C3645-DA3A-42D1-9344-38EEEE15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6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50623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668044"/>
            <a:ext cx="8610600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1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228600" y="1402672"/>
            <a:ext cx="8610600" cy="4845728"/>
          </a:xfrm>
        </p:spPr>
        <p:txBody>
          <a:bodyPr/>
          <a:lstStyle>
            <a:lvl1pPr>
              <a:defRPr sz="1800"/>
            </a:lvl1pPr>
            <a:lvl2pPr marL="742950" indent="-285750">
              <a:buFont typeface="Symbol" pitchFamily="18" charset="2"/>
              <a:buChar char=""/>
              <a:defRPr sz="1600"/>
            </a:lvl2pPr>
            <a:lvl3pPr marL="1143000" indent="-228600">
              <a:buFont typeface="Courier New" pitchFamily="49" charset="0"/>
              <a:buChar char="o"/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06237"/>
            <a:ext cx="9144000" cy="0"/>
          </a:xfrm>
          <a:prstGeom prst="line">
            <a:avLst/>
          </a:prstGeom>
          <a:ln w="31750" cmpd="sng">
            <a:solidFill>
              <a:srgbClr val="B4524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506237"/>
            <a:ext cx="9144000" cy="0"/>
          </a:xfrm>
          <a:prstGeom prst="line">
            <a:avLst/>
          </a:prstGeom>
          <a:ln w="31750" cmpd="sng">
            <a:solidFill>
              <a:srgbClr val="B4524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50623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28600" y="685800"/>
            <a:ext cx="8610600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1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1"/>
          </p:nvPr>
        </p:nvSpPr>
        <p:spPr>
          <a:xfrm>
            <a:off x="228600" y="1438183"/>
            <a:ext cx="8610600" cy="488641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table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06237"/>
            <a:ext cx="9144000" cy="0"/>
          </a:xfrm>
          <a:prstGeom prst="line">
            <a:avLst/>
          </a:prstGeom>
          <a:ln w="31750" cmpd="sng">
            <a:solidFill>
              <a:srgbClr val="B4524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506237"/>
            <a:ext cx="9144000" cy="0"/>
          </a:xfrm>
          <a:prstGeom prst="line">
            <a:avLst/>
          </a:prstGeom>
          <a:ln w="31750" cmpd="sng">
            <a:solidFill>
              <a:srgbClr val="B4524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50623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06237"/>
            <a:ext cx="9144000" cy="0"/>
          </a:xfrm>
          <a:prstGeom prst="line">
            <a:avLst/>
          </a:prstGeom>
          <a:ln w="31750" cmpd="sng">
            <a:solidFill>
              <a:srgbClr val="B4524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506237"/>
            <a:ext cx="9144000" cy="0"/>
          </a:xfrm>
          <a:prstGeom prst="line">
            <a:avLst/>
          </a:prstGeom>
          <a:ln w="31750" cmpd="sng">
            <a:solidFill>
              <a:srgbClr val="B4524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25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50623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06237"/>
            <a:ext cx="9144000" cy="0"/>
          </a:xfrm>
          <a:prstGeom prst="line">
            <a:avLst/>
          </a:prstGeom>
          <a:ln w="31750" cmpd="sng">
            <a:solidFill>
              <a:srgbClr val="B4524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37923" y="676302"/>
            <a:ext cx="4151197" cy="5526088"/>
          </a:xfrm>
        </p:spPr>
        <p:txBody>
          <a:bodyPr/>
          <a:lstStyle>
            <a:lvl1pPr>
              <a:defRPr sz="1800"/>
            </a:lvl1pPr>
            <a:lvl2pPr marL="742950" indent="-285750">
              <a:buFont typeface="Symbol" pitchFamily="18" charset="2"/>
              <a:buChar char="-"/>
              <a:defRPr sz="1800"/>
            </a:lvl2pPr>
            <a:lvl3pPr marL="1143000" indent="-228600">
              <a:buFont typeface="Courier New" pitchFamily="49" charset="0"/>
              <a:buChar char="o"/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62835" y="685584"/>
            <a:ext cx="4127584" cy="5526088"/>
          </a:xfrm>
        </p:spPr>
        <p:txBody>
          <a:bodyPr/>
          <a:lstStyle>
            <a:lvl1pPr>
              <a:defRPr sz="1800"/>
            </a:lvl1pPr>
            <a:lvl2pPr marL="742950" indent="-285750">
              <a:buFont typeface="Symbol" pitchFamily="18" charset="2"/>
              <a:buChar char="-"/>
              <a:defRPr sz="1800"/>
            </a:lvl2pPr>
            <a:lvl3pPr marL="1143000" indent="-228600">
              <a:buFont typeface="Courier New" pitchFamily="49" charset="0"/>
              <a:buChar char="o"/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506237"/>
            <a:ext cx="9144000" cy="0"/>
          </a:xfrm>
          <a:prstGeom prst="line">
            <a:avLst/>
          </a:prstGeom>
          <a:ln w="31750" cmpd="sng">
            <a:solidFill>
              <a:srgbClr val="B4524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74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+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50623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506237"/>
            <a:ext cx="9144000" cy="0"/>
          </a:xfrm>
          <a:prstGeom prst="line">
            <a:avLst/>
          </a:prstGeom>
          <a:ln w="31750" cmpd="sng">
            <a:solidFill>
              <a:srgbClr val="B4524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28600" y="685800"/>
            <a:ext cx="8610600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506237"/>
            <a:ext cx="9144000" cy="0"/>
          </a:xfrm>
          <a:prstGeom prst="line">
            <a:avLst/>
          </a:prstGeom>
          <a:ln w="31750" cmpd="sng">
            <a:solidFill>
              <a:srgbClr val="B4524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23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65925" y="6545263"/>
            <a:ext cx="1905000" cy="2921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56C3645-DA3A-42D1-9344-38EEEE15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0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65925" y="6545263"/>
            <a:ext cx="1905000" cy="2921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56C3645-DA3A-42D1-9344-38EEEE15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88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PP Band.png"/>
          <p:cNvPicPr>
            <a:picLocks noChangeAspect="1"/>
          </p:cNvPicPr>
          <p:nvPr/>
        </p:nvPicPr>
        <p:blipFill rotWithShape="1">
          <a:blip r:embed="rId14" cstate="print"/>
          <a:srcRect l="6422" t="30256" r="8333"/>
          <a:stretch/>
        </p:blipFill>
        <p:spPr>
          <a:xfrm>
            <a:off x="0" y="0"/>
            <a:ext cx="9144000" cy="774592"/>
          </a:xfrm>
          <a:prstGeom prst="rect">
            <a:avLst/>
          </a:prstGeom>
        </p:spPr>
      </p:pic>
      <p:pic>
        <p:nvPicPr>
          <p:cNvPr id="14" name="Picture 13" descr="PP Band.png"/>
          <p:cNvPicPr>
            <a:picLocks noChangeAspect="1"/>
          </p:cNvPicPr>
          <p:nvPr/>
        </p:nvPicPr>
        <p:blipFill rotWithShape="1">
          <a:blip r:embed="rId14" cstate="print"/>
          <a:srcRect l="6422" t="30256" r="8333"/>
          <a:stretch/>
        </p:blipFill>
        <p:spPr>
          <a:xfrm>
            <a:off x="0" y="0"/>
            <a:ext cx="9144000" cy="77459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838200" y="6535438"/>
            <a:ext cx="407585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800" b="0" dirty="0" smtClean="0">
                <a:latin typeface="Arial" pitchFamily="34" charset="0"/>
                <a:cs typeface="Arial" pitchFamily="34" charset="0"/>
              </a:rPr>
              <a:t>APT </a:t>
            </a:r>
            <a:r>
              <a:rPr lang="en-US" sz="800" b="0" dirty="0">
                <a:latin typeface="Arial" pitchFamily="34" charset="0"/>
                <a:cs typeface="Arial" pitchFamily="34" charset="0"/>
              </a:rPr>
              <a:t>Confidential </a:t>
            </a:r>
            <a:r>
              <a:rPr lang="en-US" sz="800" b="0" dirty="0" smtClean="0">
                <a:latin typeface="Arial" pitchFamily="34" charset="0"/>
                <a:cs typeface="Arial" pitchFamily="34" charset="0"/>
              </a:rPr>
              <a:t>Information -</a:t>
            </a:r>
            <a:r>
              <a:rPr lang="en-US" sz="800" b="0" baseline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sz="800" b="0" dirty="0" smtClean="0">
                <a:latin typeface="Arial" pitchFamily="34" charset="0"/>
                <a:cs typeface="Arial" pitchFamily="34" charset="0"/>
              </a:rPr>
              <a:t>stribution </a:t>
            </a:r>
            <a:r>
              <a:rPr lang="en-US" sz="800" b="0" dirty="0">
                <a:latin typeface="Arial" pitchFamily="34" charset="0"/>
                <a:cs typeface="Arial" pitchFamily="34" charset="0"/>
              </a:rPr>
              <a:t>by receiving party </a:t>
            </a:r>
            <a:r>
              <a:rPr lang="en-US" sz="800" b="0" dirty="0" smtClean="0">
                <a:latin typeface="Arial" pitchFamily="34" charset="0"/>
                <a:cs typeface="Arial" pitchFamily="34" charset="0"/>
              </a:rPr>
              <a:t>is prohibited</a:t>
            </a:r>
            <a:endParaRPr lang="en-US" sz="8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8200" y="6541532"/>
            <a:ext cx="0" cy="2286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flipV="1">
            <a:off x="0" y="6423966"/>
            <a:ext cx="91440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68967" y="6441980"/>
            <a:ext cx="3913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Test &amp; Learn</a:t>
            </a:r>
            <a:endParaRPr lang="en-US" sz="2000" b="1" dirty="0">
              <a:solidFill>
                <a:schemeClr val="accent1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11" descr="Final APT_logo_b299r492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2400" y="6511387"/>
            <a:ext cx="609600" cy="2587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58200" y="6490922"/>
            <a:ext cx="66569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fld id="{471E683B-9987-4BFF-B607-84E54A5C0A7C}" type="slidenum">
              <a:rPr lang="en-US" sz="1600" b="1" smtClean="0">
                <a:solidFill>
                  <a:schemeClr val="tx2"/>
                </a:solidFill>
              </a:rPr>
              <a:pPr algn="ctr"/>
              <a:t>‹#›</a:t>
            </a:fld>
            <a:endParaRPr lang="en-US" sz="1600" b="1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.bin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4.tmp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microsoft.com/office/2007/relationships/hdphoto" Target="../media/hdphoto1.wdp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8.pn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Space Planning </a:t>
            </a:r>
            <a:r>
              <a:rPr lang="en-GB" dirty="0" err="1" smtClean="0"/>
              <a:t>Analyzer</a:t>
            </a:r>
            <a:r>
              <a:rPr lang="en-GB" dirty="0" smtClean="0"/>
              <a:t> (SPA)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Changing the Space Planning Game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9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Leveraging MBA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71600" y="76200"/>
            <a:ext cx="3429000" cy="381000"/>
          </a:xfrm>
          <a:prstGeom prst="rect">
            <a:avLst/>
          </a:prstGeom>
          <a:solidFill>
            <a:srgbClr val="63FA26"/>
          </a:solidFill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Happens in the “Background”</a:t>
            </a:r>
          </a:p>
        </p:txBody>
      </p:sp>
      <p:pic>
        <p:nvPicPr>
          <p:cNvPr id="12290" name="Picture 2" descr="http://cbsnews1.cbsistatic.com/hub/i/r/2013/04/26/bad37048-1c4c-11e3-9918-005056850598/thumbnail/620x350/4f52f1f8b18b2d47573014eaabae0873/510337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6571" l="9516" r="89516">
                        <a14:foregroundMark x1="27419" y1="52000" x2="17903" y2="12857"/>
                        <a14:foregroundMark x1="24839" y1="52000" x2="18065" y2="27714"/>
                        <a14:foregroundMark x1="25323" y1="55714" x2="18387" y2="34286"/>
                        <a14:foregroundMark x1="27903" y1="58000" x2="26935" y2="55143"/>
                        <a14:foregroundMark x1="19516" y1="36000" x2="15968" y2="22857"/>
                        <a14:foregroundMark x1="15806" y1="27714" x2="15968" y2="13143"/>
                        <a14:foregroundMark x1="17903" y1="8571" x2="17097" y2="9714"/>
                        <a14:foregroundMark x1="85323" y1="76857" x2="64677" y2="74000"/>
                        <a14:foregroundMark x1="87419" y1="82857" x2="73871" y2="85429"/>
                        <a14:foregroundMark x1="19839" y1="81143" x2="27097" y2="70000"/>
                        <a14:foregroundMark x1="11452" y1="82857" x2="22581" y2="74571"/>
                        <a14:foregroundMark x1="10484" y1="84857" x2="25484" y2="83714"/>
                        <a14:foregroundMark x1="34194" y1="69714" x2="52419" y2="68857"/>
                        <a14:foregroundMark x1="45806" y1="75714" x2="40323" y2="64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0270"/>
          <a:stretch/>
        </p:blipFill>
        <p:spPr bwMode="auto">
          <a:xfrm>
            <a:off x="-533400" y="4213953"/>
            <a:ext cx="4838700" cy="217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2667000" y="4081800"/>
            <a:ext cx="3200400" cy="1371600"/>
          </a:xfrm>
          <a:prstGeom prst="wedgeRoundRectCallout">
            <a:avLst>
              <a:gd name="adj1" fmla="val -71771"/>
              <a:gd name="adj2" fmla="val 40531"/>
              <a:gd name="adj3" fmla="val 16667"/>
            </a:avLst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You threw in MBA too?  Honestly, I’m not even mad, I’m impressed</a:t>
            </a:r>
          </a:p>
        </p:txBody>
      </p:sp>
      <p:sp>
        <p:nvSpPr>
          <p:cNvPr id="9" name="Rectangle 8"/>
          <p:cNvSpPr/>
          <p:nvPr/>
        </p:nvSpPr>
        <p:spPr>
          <a:xfrm>
            <a:off x="682487" y="1474839"/>
            <a:ext cx="7779026" cy="18017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During your SPA analysis, an MBA run is kicked off to calculate the affinities between each category combination in your analysis</a:t>
            </a:r>
          </a:p>
        </p:txBody>
      </p:sp>
    </p:spTree>
    <p:extLst>
      <p:ext uri="{BB962C8B-B14F-4D97-AF65-F5344CB8AC3E}">
        <p14:creationId xmlns:p14="http://schemas.microsoft.com/office/powerpoint/2010/main" val="1066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Location-Planning Analytics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668044"/>
            <a:ext cx="8610600" cy="707886"/>
          </a:xfrm>
        </p:spPr>
        <p:txBody>
          <a:bodyPr/>
          <a:lstStyle/>
          <a:p>
            <a:r>
              <a:rPr lang="en-US" dirty="0" smtClean="0"/>
              <a:t>Affinities from the MBA run are used to determine locations of space-optimized categories within your category set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71600" y="76200"/>
            <a:ext cx="3429000" cy="381000"/>
          </a:xfrm>
          <a:prstGeom prst="rect">
            <a:avLst/>
          </a:prstGeom>
          <a:solidFill>
            <a:srgbClr val="63FA26"/>
          </a:solidFill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Happens in the “Background”</a:t>
            </a:r>
          </a:p>
        </p:txBody>
      </p:sp>
      <p:pic>
        <p:nvPicPr>
          <p:cNvPr id="7170" name="Picture 2" descr="http://d1h1icg9nkzvny.cloudfront.net/wp-content/uploads/2013/06/Anchorman-The-Legend-of-Ron-Burgundy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56" b="90000" l="10000" r="90000">
                        <a14:foregroundMark x1="33750" y1="85556" x2="50156" y2="78333"/>
                        <a14:foregroundMark x1="75469" y1="88333" x2="60469" y2="85556"/>
                        <a14:foregroundMark x1="27656" y1="87778" x2="32344" y2="80833"/>
                        <a14:foregroundMark x1="30938" y1="87500" x2="78750" y2="88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750"/>
          <a:stretch/>
        </p:blipFill>
        <p:spPr bwMode="auto">
          <a:xfrm>
            <a:off x="5518387" y="4495800"/>
            <a:ext cx="3975413" cy="190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925269"/>
              </p:ext>
            </p:extLst>
          </p:nvPr>
        </p:nvGraphicFramePr>
        <p:xfrm>
          <a:off x="6573838" y="2212975"/>
          <a:ext cx="1906587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5" imgW="583920" imgH="457200" progId="Equation.3">
                  <p:embed/>
                </p:oleObj>
              </mc:Choice>
              <mc:Fallback>
                <p:oleObj name="Equation" r:id="rId5" imgW="58392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3838" y="2212975"/>
                        <a:ext cx="1906587" cy="1489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22800" y="259411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18400" y="259411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840669"/>
            <a:ext cx="472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tx2"/>
                </a:solidFill>
              </a:rPr>
              <a:t>Assumptions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Distance between categories with high affinity should be minimized</a:t>
            </a: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Customers travel on a defined path through your category set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Your analysis includes categories under the same direct parent category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94200" y="2882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2667000" y="4081800"/>
            <a:ext cx="3200400" cy="1371600"/>
          </a:xfrm>
          <a:prstGeom prst="wedgeRoundRectCallout">
            <a:avLst>
              <a:gd name="adj1" fmla="val 92908"/>
              <a:gd name="adj2" fmla="val 64153"/>
              <a:gd name="adj3" fmla="val 16667"/>
            </a:avLst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I’m not </a:t>
            </a:r>
            <a:r>
              <a:rPr lang="en-US" dirty="0" err="1" smtClean="0">
                <a:solidFill>
                  <a:schemeClr val="tx1"/>
                </a:solidFill>
              </a:rPr>
              <a:t>gonna</a:t>
            </a:r>
            <a:r>
              <a:rPr lang="en-US" dirty="0" smtClean="0">
                <a:solidFill>
                  <a:schemeClr val="tx1"/>
                </a:solidFill>
              </a:rPr>
              <a:t> lie, I like where this is going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953000" y="2514600"/>
            <a:ext cx="8382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2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pace Planning Optimizer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069"/>
            <a:ext cx="9144000" cy="6425861"/>
          </a:xfrm>
          <a:prstGeom prst="rect">
            <a:avLst/>
          </a:prstGeom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66" y="1095600"/>
            <a:ext cx="45815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2843404" y="1367662"/>
            <a:ext cx="4191000" cy="685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75000" y="2008424"/>
            <a:ext cx="8083200" cy="5823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9601" y="1516616"/>
            <a:ext cx="2706003" cy="848471"/>
            <a:chOff x="159601" y="1516616"/>
            <a:chExt cx="2706003" cy="848471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928"/>
            <a:stretch/>
          </p:blipFill>
          <p:spPr bwMode="auto">
            <a:xfrm>
              <a:off x="1008001" y="1517362"/>
              <a:ext cx="1857603" cy="847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006"/>
            <a:stretch/>
          </p:blipFill>
          <p:spPr bwMode="auto">
            <a:xfrm>
              <a:off x="159601" y="1516616"/>
              <a:ext cx="848400" cy="847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44" y="2303400"/>
            <a:ext cx="8289156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84" y="2533200"/>
            <a:ext cx="7737231" cy="37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14" name="Picture 2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41"/>
          <a:stretch/>
        </p:blipFill>
        <p:spPr bwMode="auto">
          <a:xfrm>
            <a:off x="0" y="2269558"/>
            <a:ext cx="8991600" cy="4391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26" y="5559135"/>
            <a:ext cx="8831999" cy="1222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5" r="55311" b="10835"/>
          <a:stretch/>
        </p:blipFill>
        <p:spPr bwMode="auto">
          <a:xfrm rot="16200000">
            <a:off x="3822986" y="1358605"/>
            <a:ext cx="2130145" cy="627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756816" y="3019425"/>
            <a:ext cx="238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2" name="Rectangle 141"/>
          <p:cNvSpPr/>
          <p:nvPr/>
        </p:nvSpPr>
        <p:spPr>
          <a:xfrm>
            <a:off x="2271873" y="3428989"/>
            <a:ext cx="399303" cy="21301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489616" y="3428990"/>
            <a:ext cx="330223" cy="21301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852880" y="4362563"/>
            <a:ext cx="399303" cy="11965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085953" y="3428990"/>
            <a:ext cx="330223" cy="155701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449217" y="3426473"/>
            <a:ext cx="399303" cy="1145527"/>
          </a:xfrm>
          <a:prstGeom prst="rect">
            <a:avLst/>
          </a:prstGeom>
          <a:solidFill>
            <a:srgbClr val="E0565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681821" y="3428991"/>
            <a:ext cx="330223" cy="21301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7045085" y="3432606"/>
            <a:ext cx="399303" cy="200013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8250505" y="3428991"/>
            <a:ext cx="330223" cy="213014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5449217" y="4570846"/>
            <a:ext cx="399303" cy="9882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5085953" y="4986002"/>
            <a:ext cx="330223" cy="573132"/>
          </a:xfrm>
          <a:prstGeom prst="rect">
            <a:avLst/>
          </a:prstGeom>
          <a:solidFill>
            <a:srgbClr val="E0565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7045085" y="4843462"/>
            <a:ext cx="399303" cy="7156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58" name="Picture 14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86" t="35653" b="19791"/>
          <a:stretch/>
        </p:blipFill>
        <p:spPr bwMode="auto">
          <a:xfrm>
            <a:off x="3856856" y="3432607"/>
            <a:ext cx="401699" cy="933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0" name="Straight Connector 139"/>
          <p:cNvCxnSpPr/>
          <p:nvPr/>
        </p:nvCxnSpPr>
        <p:spPr>
          <a:xfrm flipH="1">
            <a:off x="3837806" y="3429005"/>
            <a:ext cx="2" cy="2130129"/>
          </a:xfrm>
          <a:prstGeom prst="line">
            <a:avLst/>
          </a:prstGeom>
          <a:ln w="60325">
            <a:solidFill>
              <a:schemeClr val="tx1"/>
            </a:solidFill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2156116" y="3581400"/>
            <a:ext cx="2211964" cy="425675"/>
            <a:chOff x="2083815" y="3536725"/>
            <a:chExt cx="2211964" cy="425675"/>
          </a:xfrm>
        </p:grpSpPr>
        <p:pic>
          <p:nvPicPr>
            <p:cNvPr id="43" name="Picture 15"/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9" t="7848" r="1845" b="8818"/>
            <a:stretch/>
          </p:blipFill>
          <p:spPr bwMode="auto">
            <a:xfrm>
              <a:off x="2300720" y="3536725"/>
              <a:ext cx="1744808" cy="4048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2338819" y="3573288"/>
              <a:ext cx="16616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+mj-lt"/>
                </a:rPr>
                <a:t>SCOTCH</a:t>
              </a:r>
            </a:p>
            <a:p>
              <a:pPr algn="ctr"/>
              <a:r>
                <a:rPr lang="en-US" sz="400" dirty="0" smtClean="0">
                  <a:latin typeface="+mj-lt"/>
                </a:rPr>
                <a:t> 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83815" y="3716179"/>
              <a:ext cx="22119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Aisle 2 Allocation</a:t>
              </a:r>
              <a:r>
                <a:rPr lang="en-US" sz="1000" dirty="0"/>
                <a:t>: 26 linear ft. </a:t>
              </a:r>
            </a:p>
          </p:txBody>
        </p:sp>
      </p:grp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75" y="2600310"/>
            <a:ext cx="11144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15" name="Picture 2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313" y="2633663"/>
            <a:ext cx="2390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4" name="Straight Connector 173"/>
          <p:cNvCxnSpPr/>
          <p:nvPr/>
        </p:nvCxnSpPr>
        <p:spPr>
          <a:xfrm flipH="1">
            <a:off x="2263310" y="3432607"/>
            <a:ext cx="2" cy="2126527"/>
          </a:xfrm>
          <a:prstGeom prst="line">
            <a:avLst/>
          </a:prstGeom>
          <a:ln w="60325">
            <a:solidFill>
              <a:schemeClr val="tx1"/>
            </a:solidFill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5449217" y="3432607"/>
            <a:ext cx="2" cy="2126527"/>
          </a:xfrm>
          <a:prstGeom prst="line">
            <a:avLst/>
          </a:prstGeom>
          <a:ln w="60325">
            <a:solidFill>
              <a:schemeClr val="tx1"/>
            </a:solidFill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7043218" y="3432607"/>
            <a:ext cx="1867" cy="2126526"/>
          </a:xfrm>
          <a:prstGeom prst="line">
            <a:avLst/>
          </a:prstGeom>
          <a:ln w="60325">
            <a:solidFill>
              <a:schemeClr val="tx1"/>
            </a:solidFill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8580778" y="3432607"/>
            <a:ext cx="1" cy="2126528"/>
          </a:xfrm>
          <a:prstGeom prst="line">
            <a:avLst/>
          </a:prstGeom>
          <a:ln w="60325">
            <a:solidFill>
              <a:schemeClr val="tx1"/>
            </a:solidFill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216" name="Picture 2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674" y="2995613"/>
            <a:ext cx="3788979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4" t="11830" r="18202" b="11345"/>
          <a:stretch/>
        </p:blipFill>
        <p:spPr bwMode="auto">
          <a:xfrm rot="5400000">
            <a:off x="2965741" y="3021590"/>
            <a:ext cx="238991" cy="519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534768" y="3009900"/>
            <a:ext cx="2952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60079" y="3014662"/>
            <a:ext cx="2667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909" y="5404106"/>
            <a:ext cx="7270115" cy="1108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9" name="Rectangle 2048"/>
          <p:cNvSpPr/>
          <p:nvPr/>
        </p:nvSpPr>
        <p:spPr>
          <a:xfrm>
            <a:off x="1828800" y="3116580"/>
            <a:ext cx="6781800" cy="23161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6" name="Picture 12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2" r="35864"/>
          <a:stretch/>
        </p:blipFill>
        <p:spPr bwMode="auto">
          <a:xfrm>
            <a:off x="3759148" y="5678154"/>
            <a:ext cx="2448894" cy="4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r="14479"/>
          <a:stretch/>
        </p:blipFill>
        <p:spPr bwMode="auto">
          <a:xfrm>
            <a:off x="4717344" y="5679354"/>
            <a:ext cx="2439297" cy="4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4" r="6797"/>
          <a:stretch/>
        </p:blipFill>
        <p:spPr bwMode="auto">
          <a:xfrm>
            <a:off x="5646161" y="5679354"/>
            <a:ext cx="1888194" cy="4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2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23" r="6797"/>
          <a:stretch/>
        </p:blipFill>
        <p:spPr bwMode="auto">
          <a:xfrm>
            <a:off x="6531441" y="5678154"/>
            <a:ext cx="944097" cy="4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40" t="4947" b="-4947"/>
          <a:stretch/>
        </p:blipFill>
        <p:spPr bwMode="auto">
          <a:xfrm>
            <a:off x="7435338" y="5699785"/>
            <a:ext cx="152400" cy="4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4556"/>
          <a:stretch/>
        </p:blipFill>
        <p:spPr bwMode="auto">
          <a:xfrm>
            <a:off x="2746566" y="5678154"/>
            <a:ext cx="1089750" cy="4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073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ace Planning Optimizer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069"/>
            <a:ext cx="9144000" cy="6425861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85800" y="5105400"/>
            <a:ext cx="7696200" cy="15365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7200" y="1331400"/>
            <a:ext cx="8153400" cy="1259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00" y="2222563"/>
            <a:ext cx="7597200" cy="3200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66" y="1045200"/>
            <a:ext cx="45815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263"/>
          <a:stretch/>
        </p:blipFill>
        <p:spPr bwMode="auto">
          <a:xfrm>
            <a:off x="308768" y="1328775"/>
            <a:ext cx="1836832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r="77240"/>
          <a:stretch/>
        </p:blipFill>
        <p:spPr bwMode="auto">
          <a:xfrm>
            <a:off x="1447799" y="1330800"/>
            <a:ext cx="5544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58"/>
          <a:stretch/>
        </p:blipFill>
        <p:spPr bwMode="auto">
          <a:xfrm>
            <a:off x="1163399" y="1331400"/>
            <a:ext cx="1862631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075"/>
          <a:stretch/>
        </p:blipFill>
        <p:spPr bwMode="auto">
          <a:xfrm>
            <a:off x="327600" y="5184600"/>
            <a:ext cx="7496361" cy="378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300" y="2373766"/>
            <a:ext cx="72390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1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73" b="54425"/>
          <a:stretch/>
        </p:blipFill>
        <p:spPr bwMode="auto">
          <a:xfrm>
            <a:off x="327600" y="5563067"/>
            <a:ext cx="7496361" cy="173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03" b="25889"/>
          <a:stretch/>
        </p:blipFill>
        <p:spPr bwMode="auto">
          <a:xfrm>
            <a:off x="327600" y="5736432"/>
            <a:ext cx="7496361" cy="20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68"/>
          <a:stretch/>
        </p:blipFill>
        <p:spPr bwMode="auto">
          <a:xfrm>
            <a:off x="327600" y="5924323"/>
            <a:ext cx="749636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61" y="5684782"/>
            <a:ext cx="4772025" cy="8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60" y="5541466"/>
            <a:ext cx="957510" cy="362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70" y="5541466"/>
            <a:ext cx="2571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62" y="5729232"/>
            <a:ext cx="608048" cy="165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331" y="5518381"/>
            <a:ext cx="219075" cy="1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62" y="5713644"/>
            <a:ext cx="277617" cy="191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00" y="2177012"/>
            <a:ext cx="8617963" cy="447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Workflow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70442" y="30480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SPO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89821" y="3897868"/>
            <a:ext cx="279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Linear Space Allocation</a:t>
            </a:r>
          </a:p>
        </p:txBody>
      </p:sp>
      <p:cxnSp>
        <p:nvCxnSpPr>
          <p:cNvPr id="38" name="Elbow Connector 37"/>
          <p:cNvCxnSpPr/>
          <p:nvPr/>
        </p:nvCxnSpPr>
        <p:spPr>
          <a:xfrm rot="5400000">
            <a:off x="6688888" y="2710934"/>
            <a:ext cx="545068" cy="1"/>
          </a:xfrm>
          <a:prstGeom prst="bentConnector3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6094085" y="1600200"/>
            <a:ext cx="1832630" cy="697468"/>
            <a:chOff x="5486400" y="1524000"/>
            <a:chExt cx="1832630" cy="697468"/>
          </a:xfrm>
        </p:grpSpPr>
        <p:sp>
          <p:nvSpPr>
            <p:cNvPr id="7" name="TextBox 6"/>
            <p:cNvSpPr txBox="1"/>
            <p:nvPr/>
          </p:nvSpPr>
          <p:spPr>
            <a:xfrm>
              <a:off x="5670747" y="1524000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Categories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5486400" y="1905000"/>
              <a:ext cx="1832630" cy="316468"/>
              <a:chOff x="5486400" y="1905000"/>
              <a:chExt cx="1832630" cy="316468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7012315" y="1905000"/>
                <a:ext cx="306715" cy="304800"/>
              </a:xfrm>
              <a:prstGeom prst="ellipse">
                <a:avLst/>
              </a:prstGeom>
              <a:solidFill>
                <a:srgbClr val="E0565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486400" y="1916668"/>
                <a:ext cx="306715" cy="3048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29400" y="1905000"/>
                <a:ext cx="306715" cy="3048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867400" y="1905000"/>
                <a:ext cx="306715" cy="3048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248400" y="1916668"/>
                <a:ext cx="306715" cy="3048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8" name="Left Brace 57"/>
          <p:cNvSpPr/>
          <p:nvPr/>
        </p:nvSpPr>
        <p:spPr>
          <a:xfrm rot="16200000">
            <a:off x="7654891" y="4683092"/>
            <a:ext cx="304800" cy="692216"/>
          </a:xfrm>
          <a:prstGeom prst="leftBrace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Elbow Connector 62"/>
          <p:cNvCxnSpPr>
            <a:stCxn id="58" idx="1"/>
          </p:cNvCxnSpPr>
          <p:nvPr/>
        </p:nvCxnSpPr>
        <p:spPr>
          <a:xfrm rot="5400000" flipH="1" flipV="1">
            <a:off x="6570646" y="2989243"/>
            <a:ext cx="3429001" cy="955713"/>
          </a:xfrm>
          <a:prstGeom prst="bentConnector3">
            <a:avLst>
              <a:gd name="adj1" fmla="val -12316"/>
            </a:avLst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7875822" y="1752600"/>
            <a:ext cx="88718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7430294" y="4257889"/>
            <a:ext cx="674127" cy="618911"/>
          </a:xfrm>
          <a:prstGeom prst="ellipse">
            <a:avLst/>
          </a:prstGeom>
          <a:solidFill>
            <a:srgbClr val="E0565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5742221" y="4447210"/>
            <a:ext cx="228600" cy="2215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7035706" y="4410289"/>
            <a:ext cx="306715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6047021" y="4278487"/>
            <a:ext cx="557606" cy="51280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6732821" y="4486489"/>
            <a:ext cx="153357" cy="14771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5" name="Elbow Connector 44"/>
          <p:cNvCxnSpPr/>
          <p:nvPr/>
        </p:nvCxnSpPr>
        <p:spPr>
          <a:xfrm rot="5400000">
            <a:off x="6688888" y="3689865"/>
            <a:ext cx="545068" cy="1"/>
          </a:xfrm>
          <a:prstGeom prst="bentConnector3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79747" y="160020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Categories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899585" y="30480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MBA</a:t>
            </a:r>
          </a:p>
        </p:txBody>
      </p:sp>
      <p:sp>
        <p:nvSpPr>
          <p:cNvPr id="61" name="Oval 60"/>
          <p:cNvSpPr/>
          <p:nvPr/>
        </p:nvSpPr>
        <p:spPr>
          <a:xfrm>
            <a:off x="2819400" y="1981200"/>
            <a:ext cx="306715" cy="304800"/>
          </a:xfrm>
          <a:prstGeom prst="ellipse">
            <a:avLst/>
          </a:prstGeom>
          <a:solidFill>
            <a:srgbClr val="E0565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1295400" y="1992868"/>
            <a:ext cx="306715" cy="3048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2438400" y="1981200"/>
            <a:ext cx="306715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1676400" y="1981200"/>
            <a:ext cx="306715" cy="3048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2057400" y="1992868"/>
            <a:ext cx="306715" cy="304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67" name="Elbow Connector 66"/>
          <p:cNvCxnSpPr/>
          <p:nvPr/>
        </p:nvCxnSpPr>
        <p:spPr>
          <a:xfrm rot="5400000">
            <a:off x="1937267" y="2710934"/>
            <a:ext cx="545068" cy="1"/>
          </a:xfrm>
          <a:prstGeom prst="bentConnector3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5400000">
            <a:off x="1937267" y="3689865"/>
            <a:ext cx="545068" cy="1"/>
          </a:xfrm>
          <a:prstGeom prst="bentConnector3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19385" y="3974068"/>
            <a:ext cx="2227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Category Affinities</a:t>
            </a:r>
          </a:p>
        </p:txBody>
      </p:sp>
      <p:sp>
        <p:nvSpPr>
          <p:cNvPr id="77" name="Heart 76"/>
          <p:cNvSpPr/>
          <p:nvPr/>
        </p:nvSpPr>
        <p:spPr>
          <a:xfrm>
            <a:off x="1067913" y="4525144"/>
            <a:ext cx="132602" cy="159413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685800" y="4419600"/>
            <a:ext cx="306715" cy="304800"/>
          </a:xfrm>
          <a:prstGeom prst="ellipse">
            <a:avLst/>
          </a:prstGeom>
          <a:solidFill>
            <a:srgbClr val="E0565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1281978" y="4419600"/>
            <a:ext cx="306715" cy="3048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3200400" y="4419600"/>
            <a:ext cx="306715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1905000" y="4419600"/>
            <a:ext cx="306715" cy="3048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2514600" y="4419600"/>
            <a:ext cx="306715" cy="304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9" name="Heart 88"/>
          <p:cNvSpPr/>
          <p:nvPr/>
        </p:nvSpPr>
        <p:spPr>
          <a:xfrm>
            <a:off x="2286000" y="4521693"/>
            <a:ext cx="132602" cy="159413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90" name="Elbow Connector 89"/>
          <p:cNvCxnSpPr/>
          <p:nvPr/>
        </p:nvCxnSpPr>
        <p:spPr>
          <a:xfrm rot="10800000" flipV="1">
            <a:off x="2209803" y="1784866"/>
            <a:ext cx="1296354" cy="1186932"/>
          </a:xfrm>
          <a:prstGeom prst="bentConnector3">
            <a:avLst>
              <a:gd name="adj1" fmla="val 100000"/>
            </a:avLst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>
            <a:off x="5742221" y="1784866"/>
            <a:ext cx="1223402" cy="1122402"/>
          </a:xfrm>
          <a:prstGeom prst="bentConnector3">
            <a:avLst>
              <a:gd name="adj1" fmla="val 100144"/>
            </a:avLst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429957" y="4114800"/>
            <a:ext cx="2056443" cy="0"/>
          </a:xfrm>
          <a:prstGeom prst="line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572000" y="4114800"/>
            <a:ext cx="0" cy="501134"/>
          </a:xfrm>
          <a:prstGeom prst="line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234765" y="4659868"/>
            <a:ext cx="64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SPA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01212" y="5377930"/>
            <a:ext cx="3007596" cy="381000"/>
          </a:xfrm>
          <a:prstGeom prst="rect">
            <a:avLst/>
          </a:prstGeom>
          <a:solidFill>
            <a:srgbClr val="E0565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308808" y="5377930"/>
            <a:ext cx="1034592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43400" y="5377930"/>
            <a:ext cx="1752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096001" y="5377930"/>
            <a:ext cx="2514600" cy="381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610600" y="5377930"/>
            <a:ext cx="381000" cy="381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9" name="Right Brace 108"/>
          <p:cNvSpPr/>
          <p:nvPr/>
        </p:nvSpPr>
        <p:spPr>
          <a:xfrm rot="16200000">
            <a:off x="4411988" y="1226809"/>
            <a:ext cx="320023" cy="7924801"/>
          </a:xfrm>
          <a:prstGeom prst="rightBrace">
            <a:avLst>
              <a:gd name="adj1" fmla="val 8333"/>
              <a:gd name="adj2" fmla="val 49707"/>
            </a:avLst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Left Brace 109"/>
          <p:cNvSpPr/>
          <p:nvPr/>
        </p:nvSpPr>
        <p:spPr>
          <a:xfrm rot="16200000">
            <a:off x="1677465" y="4682081"/>
            <a:ext cx="304800" cy="2610900"/>
          </a:xfrm>
          <a:prstGeom prst="leftBrace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Elbow Connector 110"/>
          <p:cNvCxnSpPr>
            <a:stCxn id="110" idx="1"/>
          </p:cNvCxnSpPr>
          <p:nvPr/>
        </p:nvCxnSpPr>
        <p:spPr>
          <a:xfrm rot="5400000" flipH="1">
            <a:off x="-1643601" y="2666465"/>
            <a:ext cx="5269466" cy="1677467"/>
          </a:xfrm>
          <a:prstGeom prst="bentConnector3">
            <a:avLst>
              <a:gd name="adj1" fmla="val -2058"/>
            </a:avLst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152398" y="870465"/>
            <a:ext cx="4648202" cy="0"/>
          </a:xfrm>
          <a:prstGeom prst="line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800600" y="870465"/>
            <a:ext cx="0" cy="501135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63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4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7" grpId="0"/>
      <p:bldP spid="61" grpId="0" animBg="1"/>
      <p:bldP spid="62" grpId="0" animBg="1"/>
      <p:bldP spid="64" grpId="0" animBg="1"/>
      <p:bldP spid="65" grpId="0" animBg="1"/>
      <p:bldP spid="66" grpId="0" animBg="1"/>
      <p:bldP spid="103" grpId="0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Workflow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01212" y="5377930"/>
            <a:ext cx="8690388" cy="381000"/>
            <a:chOff x="301212" y="5377930"/>
            <a:chExt cx="8690388" cy="381000"/>
          </a:xfrm>
        </p:grpSpPr>
        <p:sp>
          <p:nvSpPr>
            <p:cNvPr id="104" name="Rectangle 103"/>
            <p:cNvSpPr/>
            <p:nvPr/>
          </p:nvSpPr>
          <p:spPr>
            <a:xfrm>
              <a:off x="301212" y="5377930"/>
              <a:ext cx="3007596" cy="381000"/>
            </a:xfrm>
            <a:prstGeom prst="rect">
              <a:avLst/>
            </a:prstGeom>
            <a:solidFill>
              <a:srgbClr val="E0565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308808" y="5377930"/>
              <a:ext cx="1034592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343400" y="5377930"/>
              <a:ext cx="1752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096001" y="5377930"/>
              <a:ext cx="2514600" cy="381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8610600" y="5377930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52400" y="870465"/>
            <a:ext cx="8382002" cy="5269467"/>
            <a:chOff x="152400" y="870465"/>
            <a:chExt cx="8382002" cy="5269467"/>
          </a:xfrm>
        </p:grpSpPr>
        <p:cxnSp>
          <p:nvCxnSpPr>
            <p:cNvPr id="69" name="Elbow Connector 68"/>
            <p:cNvCxnSpPr/>
            <p:nvPr/>
          </p:nvCxnSpPr>
          <p:spPr>
            <a:xfrm rot="5400000">
              <a:off x="1937265" y="3689865"/>
              <a:ext cx="545068" cy="1"/>
            </a:xfrm>
            <a:prstGeom prst="bentConnector3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152400" y="870465"/>
              <a:ext cx="8382002" cy="5269467"/>
              <a:chOff x="152400" y="870465"/>
              <a:chExt cx="8382002" cy="526946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670444" y="3048000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2"/>
                    </a:solidFill>
                  </a:rPr>
                  <a:t>SPO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589823" y="3897868"/>
                <a:ext cx="27921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2"/>
                    </a:solidFill>
                  </a:rPr>
                  <a:t>Linear Space Allocation</a:t>
                </a: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3806172" y="1600200"/>
                <a:ext cx="1832630" cy="697468"/>
                <a:chOff x="5486400" y="1524000"/>
                <a:chExt cx="1832630" cy="697468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5670747" y="1524000"/>
                  <a:ext cx="13773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chemeClr val="tx2"/>
                      </a:solidFill>
                    </a:rPr>
                    <a:t>Categories</a:t>
                  </a: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5486400" y="1905000"/>
                  <a:ext cx="1832630" cy="316468"/>
                  <a:chOff x="5486400" y="1905000"/>
                  <a:chExt cx="1832630" cy="316468"/>
                </a:xfrm>
              </p:grpSpPr>
              <p:sp>
                <p:nvSpPr>
                  <p:cNvPr id="18" name="Oval 17"/>
                  <p:cNvSpPr/>
                  <p:nvPr/>
                </p:nvSpPr>
                <p:spPr>
                  <a:xfrm>
                    <a:off x="7012315" y="1905000"/>
                    <a:ext cx="306715" cy="304800"/>
                  </a:xfrm>
                  <a:prstGeom prst="ellipse">
                    <a:avLst/>
                  </a:prstGeom>
                  <a:solidFill>
                    <a:srgbClr val="E05656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5486400" y="1916668"/>
                    <a:ext cx="306715" cy="30480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Oval 23"/>
                  <p:cNvSpPr/>
                  <p:nvPr/>
                </p:nvSpPr>
                <p:spPr>
                  <a:xfrm>
                    <a:off x="6629400" y="1905000"/>
                    <a:ext cx="306715" cy="304800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>
                    <a:off x="5867400" y="1905000"/>
                    <a:ext cx="306715" cy="304800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6248400" y="1916668"/>
                    <a:ext cx="306715" cy="3048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71" name="Oval 70"/>
              <p:cNvSpPr/>
              <p:nvPr/>
            </p:nvSpPr>
            <p:spPr>
              <a:xfrm>
                <a:off x="7430296" y="4257889"/>
                <a:ext cx="674127" cy="618911"/>
              </a:xfrm>
              <a:prstGeom prst="ellipse">
                <a:avLst/>
              </a:prstGeom>
              <a:solidFill>
                <a:srgbClr val="E0565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742223" y="4447210"/>
                <a:ext cx="228600" cy="22158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7035708" y="4410289"/>
                <a:ext cx="306715" cy="3048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6047023" y="4278487"/>
                <a:ext cx="557606" cy="512802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6732823" y="4486489"/>
                <a:ext cx="153357" cy="14771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" name="Elbow Connector 44"/>
              <p:cNvCxnSpPr/>
              <p:nvPr/>
            </p:nvCxnSpPr>
            <p:spPr>
              <a:xfrm rot="5400000">
                <a:off x="6688890" y="3689865"/>
                <a:ext cx="545068" cy="1"/>
              </a:xfrm>
              <a:prstGeom prst="bentConnector3">
                <a:avLst/>
              </a:prstGeom>
              <a:ln w="254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1899587" y="3048000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2"/>
                    </a:solidFill>
                  </a:rPr>
                  <a:t>MBA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119387" y="3974068"/>
                <a:ext cx="22279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2"/>
                    </a:solidFill>
                  </a:rPr>
                  <a:t>Category Affinities</a:t>
                </a:r>
              </a:p>
            </p:txBody>
          </p:sp>
          <p:sp>
            <p:nvSpPr>
              <p:cNvPr id="77" name="Heart 76"/>
              <p:cNvSpPr/>
              <p:nvPr/>
            </p:nvSpPr>
            <p:spPr>
              <a:xfrm>
                <a:off x="1067915" y="4525144"/>
                <a:ext cx="132602" cy="159413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685802" y="4419600"/>
                <a:ext cx="306715" cy="304800"/>
              </a:xfrm>
              <a:prstGeom prst="ellipse">
                <a:avLst/>
              </a:prstGeom>
              <a:solidFill>
                <a:srgbClr val="E0565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281980" y="4419600"/>
                <a:ext cx="306715" cy="3048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3200402" y="4419600"/>
                <a:ext cx="306715" cy="3048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905002" y="4419600"/>
                <a:ext cx="306715" cy="3048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2514602" y="4419600"/>
                <a:ext cx="306715" cy="3048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Heart 88"/>
              <p:cNvSpPr/>
              <p:nvPr/>
            </p:nvSpPr>
            <p:spPr>
              <a:xfrm>
                <a:off x="2286002" y="4521693"/>
                <a:ext cx="132602" cy="159413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Elbow Connector 89"/>
              <p:cNvCxnSpPr/>
              <p:nvPr/>
            </p:nvCxnSpPr>
            <p:spPr>
              <a:xfrm rot="10800000" flipV="1">
                <a:off x="2209805" y="1784866"/>
                <a:ext cx="1296354" cy="1186932"/>
              </a:xfrm>
              <a:prstGeom prst="bentConnector3">
                <a:avLst>
                  <a:gd name="adj1" fmla="val 100000"/>
                </a:avLst>
              </a:prstGeom>
              <a:ln w="254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3429959" y="4114800"/>
                <a:ext cx="2056443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tailEnd type="non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4572002" y="4114800"/>
                <a:ext cx="0" cy="501134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tailEnd type="non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4234767" y="4659868"/>
                <a:ext cx="642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2"/>
                    </a:solidFill>
                  </a:rPr>
                  <a:t>SPA</a:t>
                </a:r>
              </a:p>
            </p:txBody>
          </p:sp>
          <p:sp>
            <p:nvSpPr>
              <p:cNvPr id="109" name="Right Brace 108"/>
              <p:cNvSpPr/>
              <p:nvPr/>
            </p:nvSpPr>
            <p:spPr>
              <a:xfrm rot="16200000">
                <a:off x="4411990" y="1226809"/>
                <a:ext cx="320023" cy="7924801"/>
              </a:xfrm>
              <a:prstGeom prst="rightBrace">
                <a:avLst>
                  <a:gd name="adj1" fmla="val 8333"/>
                  <a:gd name="adj2" fmla="val 49707"/>
                </a:avLst>
              </a:prstGeom>
              <a:ln w="25400">
                <a:solidFill>
                  <a:schemeClr val="accent1"/>
                </a:solidFill>
                <a:tailEnd type="non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Left Brace 109"/>
              <p:cNvSpPr/>
              <p:nvPr/>
            </p:nvSpPr>
            <p:spPr>
              <a:xfrm rot="16200000">
                <a:off x="1677467" y="4682081"/>
                <a:ext cx="304800" cy="2610900"/>
              </a:xfrm>
              <a:prstGeom prst="leftBrace">
                <a:avLst/>
              </a:prstGeom>
              <a:ln w="25400">
                <a:solidFill>
                  <a:schemeClr val="accent1"/>
                </a:solidFill>
                <a:tailEnd type="non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Elbow Connector 110"/>
              <p:cNvCxnSpPr>
                <a:stCxn id="110" idx="1"/>
              </p:cNvCxnSpPr>
              <p:nvPr/>
            </p:nvCxnSpPr>
            <p:spPr>
              <a:xfrm rot="5400000" flipH="1">
                <a:off x="-1643599" y="2666465"/>
                <a:ext cx="5269466" cy="1677467"/>
              </a:xfrm>
              <a:prstGeom prst="bentConnector3">
                <a:avLst>
                  <a:gd name="adj1" fmla="val -2058"/>
                </a:avLst>
              </a:prstGeom>
              <a:ln w="25400">
                <a:solidFill>
                  <a:schemeClr val="accent1"/>
                </a:solidFill>
                <a:tailEnd type="non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152400" y="870465"/>
                <a:ext cx="4648202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tailEnd type="non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4800602" y="870465"/>
                <a:ext cx="0" cy="501135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6" name="Elbow Connector 75"/>
              <p:cNvCxnSpPr/>
              <p:nvPr/>
            </p:nvCxnSpPr>
            <p:spPr>
              <a:xfrm>
                <a:off x="5742221" y="1784866"/>
                <a:ext cx="1223402" cy="1122402"/>
              </a:xfrm>
              <a:prstGeom prst="bentConnector3">
                <a:avLst>
                  <a:gd name="adj1" fmla="val 100144"/>
                </a:avLst>
              </a:prstGeom>
              <a:ln w="254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14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96296E-6 L 2.77778E-7 -0.3009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Workflow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301212" y="3276600"/>
            <a:ext cx="1434774" cy="381000"/>
          </a:xfrm>
          <a:prstGeom prst="rect">
            <a:avLst/>
          </a:prstGeom>
          <a:solidFill>
            <a:srgbClr val="E0565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737780" y="3276600"/>
            <a:ext cx="1434774" cy="381000"/>
          </a:xfrm>
          <a:prstGeom prst="rect">
            <a:avLst/>
          </a:prstGeom>
          <a:solidFill>
            <a:srgbClr val="E0565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172554" y="3276600"/>
            <a:ext cx="1415040" cy="381000"/>
            <a:chOff x="3172554" y="3657600"/>
            <a:chExt cx="1415040" cy="381000"/>
          </a:xfrm>
        </p:grpSpPr>
        <p:sp>
          <p:nvSpPr>
            <p:cNvPr id="105" name="Rectangle 104"/>
            <p:cNvSpPr/>
            <p:nvPr/>
          </p:nvSpPr>
          <p:spPr>
            <a:xfrm>
              <a:off x="3308808" y="3657600"/>
              <a:ext cx="1034592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343400" y="3657600"/>
              <a:ext cx="244194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172554" y="3657600"/>
              <a:ext cx="152400" cy="381000"/>
            </a:xfrm>
            <a:prstGeom prst="rect">
              <a:avLst/>
            </a:prstGeom>
            <a:solidFill>
              <a:srgbClr val="E0565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4572000" y="3276600"/>
            <a:ext cx="1443192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019800" y="3276600"/>
            <a:ext cx="1422990" cy="381000"/>
            <a:chOff x="6019800" y="3657600"/>
            <a:chExt cx="1422990" cy="381000"/>
          </a:xfrm>
        </p:grpSpPr>
        <p:sp>
          <p:nvSpPr>
            <p:cNvPr id="107" name="Rectangle 106"/>
            <p:cNvSpPr/>
            <p:nvPr/>
          </p:nvSpPr>
          <p:spPr>
            <a:xfrm>
              <a:off x="6096001" y="3657600"/>
              <a:ext cx="1346789" cy="381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019800" y="3657600"/>
              <a:ext cx="762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442790" y="3276600"/>
            <a:ext cx="1548810" cy="381000"/>
            <a:chOff x="7442790" y="3657600"/>
            <a:chExt cx="1548810" cy="381000"/>
          </a:xfrm>
        </p:grpSpPr>
        <p:sp>
          <p:nvSpPr>
            <p:cNvPr id="108" name="Rectangle 107"/>
            <p:cNvSpPr/>
            <p:nvPr/>
          </p:nvSpPr>
          <p:spPr>
            <a:xfrm>
              <a:off x="8610600" y="3657600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442790" y="3657600"/>
              <a:ext cx="1167810" cy="381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H="1">
            <a:off x="1735986" y="2819400"/>
            <a:ext cx="3588" cy="1144929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159996" y="2819400"/>
            <a:ext cx="0" cy="1144929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587594" y="2819400"/>
            <a:ext cx="0" cy="114300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019800" y="2895600"/>
            <a:ext cx="0" cy="114300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442790" y="2819400"/>
            <a:ext cx="0" cy="114300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01212" y="2133600"/>
            <a:ext cx="8499888" cy="457200"/>
            <a:chOff x="301212" y="2133600"/>
            <a:chExt cx="8499888" cy="457200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301212" y="2590800"/>
              <a:ext cx="84998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530531" y="2133600"/>
              <a:ext cx="21082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Path of Customer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966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7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3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81" grpId="0" animBg="1"/>
      <p:bldP spid="8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Workflow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 rot="5400000">
            <a:off x="313736" y="3343865"/>
            <a:ext cx="1420352" cy="371424"/>
          </a:xfrm>
          <a:prstGeom prst="rect">
            <a:avLst/>
          </a:prstGeom>
          <a:solidFill>
            <a:srgbClr val="E0565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 rot="5400000">
            <a:off x="1763892" y="3341509"/>
            <a:ext cx="1420351" cy="376133"/>
          </a:xfrm>
          <a:prstGeom prst="rect">
            <a:avLst/>
          </a:prstGeom>
          <a:solidFill>
            <a:srgbClr val="E0565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 rot="5400000">
            <a:off x="3135494" y="3341509"/>
            <a:ext cx="1420351" cy="376135"/>
            <a:chOff x="3145205" y="3722392"/>
            <a:chExt cx="1415040" cy="381002"/>
          </a:xfrm>
        </p:grpSpPr>
        <p:sp>
          <p:nvSpPr>
            <p:cNvPr id="105" name="Rectangle 104"/>
            <p:cNvSpPr/>
            <p:nvPr/>
          </p:nvSpPr>
          <p:spPr>
            <a:xfrm>
              <a:off x="3281458" y="3722392"/>
              <a:ext cx="1034592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316051" y="3722393"/>
              <a:ext cx="244194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145205" y="3722394"/>
              <a:ext cx="152400" cy="381000"/>
            </a:xfrm>
            <a:prstGeom prst="rect">
              <a:avLst/>
            </a:prstGeom>
            <a:solidFill>
              <a:srgbClr val="E0565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 rot="5400000">
            <a:off x="4590512" y="3343865"/>
            <a:ext cx="1420352" cy="3714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 rot="5400000">
            <a:off x="6038311" y="3343865"/>
            <a:ext cx="1420352" cy="371426"/>
            <a:chOff x="5992301" y="3576298"/>
            <a:chExt cx="1422991" cy="381002"/>
          </a:xfrm>
        </p:grpSpPr>
        <p:sp>
          <p:nvSpPr>
            <p:cNvPr id="107" name="Rectangle 106"/>
            <p:cNvSpPr/>
            <p:nvPr/>
          </p:nvSpPr>
          <p:spPr>
            <a:xfrm>
              <a:off x="6068503" y="3576300"/>
              <a:ext cx="1346789" cy="381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992301" y="3576298"/>
              <a:ext cx="762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 rot="5400000">
            <a:off x="7486111" y="3343864"/>
            <a:ext cx="1420352" cy="371425"/>
            <a:chOff x="7412858" y="3577071"/>
            <a:chExt cx="1548811" cy="381001"/>
          </a:xfrm>
        </p:grpSpPr>
        <p:sp>
          <p:nvSpPr>
            <p:cNvPr id="108" name="Rectangle 107"/>
            <p:cNvSpPr/>
            <p:nvPr/>
          </p:nvSpPr>
          <p:spPr>
            <a:xfrm>
              <a:off x="8580669" y="3577071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412858" y="3577072"/>
              <a:ext cx="1167810" cy="381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H="1">
            <a:off x="1735986" y="2819401"/>
            <a:ext cx="3588" cy="1144929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159996" y="2819401"/>
            <a:ext cx="0" cy="1144929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587594" y="2819401"/>
            <a:ext cx="0" cy="114300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019800" y="2819401"/>
            <a:ext cx="0" cy="114300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442790" y="2819401"/>
            <a:ext cx="0" cy="114300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01212" y="2133600"/>
            <a:ext cx="8499888" cy="457200"/>
            <a:chOff x="301212" y="2133600"/>
            <a:chExt cx="8499888" cy="457200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301212" y="2590800"/>
              <a:ext cx="84998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530531" y="2133600"/>
              <a:ext cx="21082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Path of Customer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371600" y="685800"/>
            <a:ext cx="0" cy="52578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133600" y="990600"/>
            <a:ext cx="0" cy="4953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819400" y="990600"/>
            <a:ext cx="0" cy="4953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848600" y="979714"/>
            <a:ext cx="0" cy="4963886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71600" y="5943600"/>
            <a:ext cx="76200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819400" y="5943600"/>
            <a:ext cx="76200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267200" y="5943600"/>
            <a:ext cx="76200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715000" y="5943600"/>
            <a:ext cx="76200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162800" y="5943600"/>
            <a:ext cx="68580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133600" y="990600"/>
            <a:ext cx="68580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848600" y="990600"/>
            <a:ext cx="9525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581400" y="990600"/>
            <a:ext cx="0" cy="4953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267200" y="979714"/>
            <a:ext cx="0" cy="4963886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581400" y="990600"/>
            <a:ext cx="68580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029200" y="990600"/>
            <a:ext cx="0" cy="4953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715000" y="979714"/>
            <a:ext cx="0" cy="4963886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029200" y="990600"/>
            <a:ext cx="68580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477000" y="990600"/>
            <a:ext cx="0" cy="4920343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162800" y="990600"/>
            <a:ext cx="0" cy="4953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477000" y="990600"/>
            <a:ext cx="68580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64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800" fill="hold"/>
                                        <p:tgtEl>
                                          <p:spTgt spid="104"/>
                                        </p:tgtEl>
                                      </p:cBhvr>
                                      <p:by x="100000" y="3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00"/>
                            </p:stCondLst>
                            <p:childTnLst>
                              <p:par>
                                <p:cTn id="27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900" fill="hold"/>
                                        <p:tgtEl>
                                          <p:spTgt spid="81"/>
                                        </p:tgtEl>
                                      </p:cBhvr>
                                      <p:by x="100000" y="3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00"/>
                            </p:stCondLst>
                            <p:childTnLst>
                              <p:par>
                                <p:cTn id="3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900" fill="hold"/>
                                        <p:tgtEl>
                                          <p:spTgt spid="32"/>
                                        </p:tgtEl>
                                      </p:cBhvr>
                                      <p:by x="100000" y="3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100"/>
                            </p:stCondLst>
                            <p:childTnLst>
                              <p:par>
                                <p:cTn id="33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1000" fill="hold"/>
                                        <p:tgtEl>
                                          <p:spTgt spid="83"/>
                                        </p:tgtEl>
                                      </p:cBhvr>
                                      <p:by x="100000" y="32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36" dur="800" fill="hold"/>
                                        <p:tgtEl>
                                          <p:spTgt spid="31"/>
                                        </p:tgtEl>
                                      </p:cBhvr>
                                      <p:by x="100000" y="32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38" dur="800" fill="hold"/>
                                        <p:tgtEl>
                                          <p:spTgt spid="30"/>
                                        </p:tgtEl>
                                      </p:cBhvr>
                                      <p:by x="100000" y="3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0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81" grpId="0" animBg="1"/>
      <p:bldP spid="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http://www.adweek.com/files/imagecache/node-detail/news_article/ron-burgandy-hed-201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18" l="9969" r="89877">
                        <a14:foregroundMark x1="29755" y1="73297" x2="43098" y2="58583"/>
                        <a14:foregroundMark x1="67791" y1="76022" x2="57669" y2="56403"/>
                        <a14:foregroundMark x1="32209" y1="79564" x2="63650" y2="80109"/>
                        <a14:foregroundMark x1="25153" y1="80381" x2="25920" y2="68120"/>
                        <a14:foregroundMark x1="73926" y1="85014" x2="27607" y2="84196"/>
                        <a14:backgroundMark x1="34356" y1="36785" x2="25460" y2="11717"/>
                        <a14:backgroundMark x1="73313" y1="43052" x2="69325" y2="138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3818"/>
          <a:stretch/>
        </p:blipFill>
        <p:spPr bwMode="auto">
          <a:xfrm>
            <a:off x="-990600" y="1541400"/>
            <a:ext cx="5334000" cy="198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Curve Building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600" y="685800"/>
            <a:ext cx="8610600" cy="707886"/>
          </a:xfrm>
        </p:spPr>
        <p:txBody>
          <a:bodyPr/>
          <a:lstStyle/>
          <a:p>
            <a:r>
              <a:rPr lang="en-US" dirty="0" smtClean="0"/>
              <a:t>Holdout simulations determine the most predictive curve for each analyzed category, automating and optimizing curve building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71600" y="76200"/>
            <a:ext cx="3429000" cy="381000"/>
          </a:xfrm>
          <a:prstGeom prst="rect">
            <a:avLst/>
          </a:prstGeom>
          <a:solidFill>
            <a:srgbClr val="63FA26"/>
          </a:solidFill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Happens in the “Background”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93800"/>
            <a:ext cx="3596482" cy="102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027341" y="2720400"/>
            <a:ext cx="1143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tx2"/>
                </a:solidFill>
              </a:rPr>
              <a:t>?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800514267"/>
              </p:ext>
            </p:extLst>
          </p:nvPr>
        </p:nvGraphicFramePr>
        <p:xfrm>
          <a:off x="731520" y="3822000"/>
          <a:ext cx="7680960" cy="195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" y="5983800"/>
            <a:ext cx="637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 For stats people, we used MSE (mean squared error)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2438400" y="1541400"/>
            <a:ext cx="2286000" cy="1066800"/>
          </a:xfrm>
          <a:prstGeom prst="wedgeRoundRectCallout">
            <a:avLst>
              <a:gd name="adj1" fmla="val -61864"/>
              <a:gd name="adj2" fmla="val 67716"/>
              <a:gd name="adj3" fmla="val 16667"/>
            </a:avLst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Wait, how do I pick curve settings?</a:t>
            </a:r>
          </a:p>
        </p:txBody>
      </p:sp>
    </p:spTree>
    <p:extLst>
      <p:ext uri="{BB962C8B-B14F-4D97-AF65-F5344CB8AC3E}">
        <p14:creationId xmlns:p14="http://schemas.microsoft.com/office/powerpoint/2010/main" val="330844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“Guardrail” Constraints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71600" y="76200"/>
            <a:ext cx="3429000" cy="381000"/>
          </a:xfrm>
          <a:prstGeom prst="rect">
            <a:avLst/>
          </a:prstGeom>
          <a:solidFill>
            <a:srgbClr val="63FA26"/>
          </a:solidFill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Happens in the “Background”</a:t>
            </a:r>
          </a:p>
        </p:txBody>
      </p:sp>
      <p:pic>
        <p:nvPicPr>
          <p:cNvPr id="13314" name="Picture 2" descr="http://digitaldeconstruction.com/wp-content/uploads/2013/11/Anchorman-The-Legend-of-Ron-Burgundy-movies-2037258-576-30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803" l="9896" r="89931">
                        <a14:foregroundMark x1="25174" y1="75000" x2="32639" y2="69079"/>
                        <a14:foregroundMark x1="17882" y1="82895" x2="21701" y2="68421"/>
                        <a14:foregroundMark x1="23090" y1="86842" x2="67535" y2="72368"/>
                        <a14:foregroundMark x1="53472" y1="82566" x2="69097" y2="81579"/>
                        <a14:foregroundMark x1="70660" y1="85855" x2="68403" y2="79934"/>
                        <a14:foregroundMark x1="68924" y1="87829" x2="59201" y2="87829"/>
                        <a14:foregroundMark x1="25000" y1="69079" x2="60764" y2="71711"/>
                        <a14:backgroundMark x1="15625" y1="41776" x2="28472" y2="6579"/>
                        <a14:backgroundMark x1="73785" y1="35855" x2="65278" y2="8224"/>
                        <a14:backgroundMark x1="60417" y1="43421" x2="81424" y2="38158"/>
                        <a14:backgroundMark x1="15278" y1="50658" x2="27778" y2="41776"/>
                        <a14:backgroundMark x1="56076" y1="49671" x2="56597" y2="43750"/>
                        <a14:backgroundMark x1="56944" y1="43421" x2="59896" y2="30592"/>
                        <a14:backgroundMark x1="23438" y1="59868" x2="30903" y2="56908"/>
                        <a14:backgroundMark x1="59375" y1="60526" x2="67361" y2="65132"/>
                        <a14:backgroundMark x1="71875" y1="70066" x2="68403" y2="651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5259"/>
          <a:stretch/>
        </p:blipFill>
        <p:spPr bwMode="auto">
          <a:xfrm>
            <a:off x="-771600" y="1219200"/>
            <a:ext cx="5486400" cy="216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ular Callout 14"/>
          <p:cNvSpPr/>
          <p:nvPr/>
        </p:nvSpPr>
        <p:spPr>
          <a:xfrm>
            <a:off x="2819400" y="1219500"/>
            <a:ext cx="3048000" cy="1066800"/>
          </a:xfrm>
          <a:prstGeom prst="wedgeRoundRectCallout">
            <a:avLst>
              <a:gd name="adj1" fmla="val -64699"/>
              <a:gd name="adj2" fmla="val 74465"/>
              <a:gd name="adj3" fmla="val 16667"/>
            </a:avLst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 client would never implement that recommendation!</a:t>
            </a:r>
          </a:p>
        </p:txBody>
      </p:sp>
      <p:sp>
        <p:nvSpPr>
          <p:cNvPr id="5" name="Rectangle 4"/>
          <p:cNvSpPr/>
          <p:nvPr/>
        </p:nvSpPr>
        <p:spPr>
          <a:xfrm>
            <a:off x="1669800" y="3886200"/>
            <a:ext cx="6096000" cy="2057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Recommended space changes for a given category cannot exceed minimum and maximum values for that category that exist in the group of stores used to build curves</a:t>
            </a:r>
          </a:p>
        </p:txBody>
      </p:sp>
    </p:spTree>
    <p:extLst>
      <p:ext uri="{BB962C8B-B14F-4D97-AF65-F5344CB8AC3E}">
        <p14:creationId xmlns:p14="http://schemas.microsoft.com/office/powerpoint/2010/main" val="296877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Leveraging SPO</a:t>
            </a:r>
            <a:endParaRPr lang="en-US" dirty="0"/>
          </a:p>
        </p:txBody>
      </p:sp>
      <p:pic>
        <p:nvPicPr>
          <p:cNvPr id="8194" name="Picture 2" descr="http://blogs-images.forbes.com/davidewalt/files/2014/06/ron-burgundy-i-love-scotch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0781" y1="68116" x2="72656" y2="69565"/>
                        <a14:foregroundMark x1="79844" y1="73913" x2="26563" y2="82126"/>
                        <a14:foregroundMark x1="77969" y1="79469" x2="44219" y2="82850"/>
                        <a14:foregroundMark x1="43750" y1="50000" x2="45938" y2="37440"/>
                        <a14:foregroundMark x1="43281" y1="44686" x2="42969" y2="36232"/>
                        <a14:foregroundMark x1="45156" y1="38889" x2="45625" y2="35266"/>
                        <a14:foregroundMark x1="47969" y1="38164" x2="43438" y2="34058"/>
                        <a14:backgroundMark x1="18281" y1="55072" x2="40156" y2="18599"/>
                        <a14:backgroundMark x1="19531" y1="34300" x2="29219" y2="19324"/>
                        <a14:backgroundMark x1="18125" y1="66908" x2="13594" y2="15217"/>
                        <a14:backgroundMark x1="21094" y1="71014" x2="43281" y2="16184"/>
                        <a14:backgroundMark x1="51719" y1="40580" x2="43125" y2="13527"/>
                        <a14:backgroundMark x1="53594" y1="15217" x2="56563" y2="11111"/>
                        <a14:backgroundMark x1="82500" y1="54348" x2="78906" y2="12319"/>
                        <a14:backgroundMark x1="85000" y1="77536" x2="87188" y2="70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5422"/>
          <a:stretch/>
        </p:blipFill>
        <p:spPr bwMode="auto">
          <a:xfrm>
            <a:off x="-1295400" y="3962400"/>
            <a:ext cx="5035826" cy="24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571600" y="76200"/>
            <a:ext cx="3429000" cy="381000"/>
          </a:xfrm>
          <a:prstGeom prst="rect">
            <a:avLst/>
          </a:prstGeom>
          <a:solidFill>
            <a:srgbClr val="63FA26"/>
          </a:solidFill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Happens in the “Background”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283142" y="4495800"/>
            <a:ext cx="2286000" cy="1447800"/>
          </a:xfrm>
          <a:prstGeom prst="wedgeRoundRectCallout">
            <a:avLst>
              <a:gd name="adj1" fmla="val -87348"/>
              <a:gd name="adj2" fmla="val 10415"/>
              <a:gd name="adj3" fmla="val 16667"/>
            </a:avLst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SPO was actually discovered by the Germans in the late 1800s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1031158"/>
            <a:ext cx="3207026" cy="11024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Automated Custom Curve Set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86400" y="1474839"/>
            <a:ext cx="3207026" cy="2057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SPO Optimization, giving maximized space allocation across categories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" y="3009900"/>
            <a:ext cx="3207026" cy="1066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Universal Guardrail Constraints</a:t>
            </a:r>
          </a:p>
        </p:txBody>
      </p:sp>
      <p:cxnSp>
        <p:nvCxnSpPr>
          <p:cNvPr id="18" name="Straight Arrow Connector 17"/>
          <p:cNvCxnSpPr>
            <a:stCxn id="12" idx="3"/>
          </p:cNvCxnSpPr>
          <p:nvPr/>
        </p:nvCxnSpPr>
        <p:spPr>
          <a:xfrm>
            <a:off x="3740426" y="1582379"/>
            <a:ext cx="1669774" cy="856021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</p:cNvCxnSpPr>
          <p:nvPr/>
        </p:nvCxnSpPr>
        <p:spPr>
          <a:xfrm flipV="1">
            <a:off x="3740426" y="2590800"/>
            <a:ext cx="1669774" cy="9525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85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Master Slide Template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0F3"/>
      </a:accent1>
      <a:accent2>
        <a:srgbClr val="B45240"/>
      </a:accent2>
      <a:accent3>
        <a:srgbClr val="004080"/>
      </a:accent3>
      <a:accent4>
        <a:srgbClr val="FFFF99"/>
      </a:accent4>
      <a:accent5>
        <a:srgbClr val="FFFFFF"/>
      </a:accent5>
      <a:accent6>
        <a:srgbClr val="808080"/>
      </a:accent6>
      <a:hlink>
        <a:srgbClr val="004080"/>
      </a:hlink>
      <a:folHlink>
        <a:srgbClr val="00A0DF"/>
      </a:folHlink>
    </a:clrScheme>
    <a:fontScheme name="Master Slide Template 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25400">
          <a:solidFill>
            <a:schemeClr val="accent1"/>
          </a:solidFill>
          <a:tailEnd type="none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b="1" dirty="0" smtClean="0">
            <a:solidFill>
              <a:schemeClr val="tx2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1519</TotalTime>
  <Words>351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blank</vt:lpstr>
      <vt:lpstr>Equation</vt:lpstr>
      <vt:lpstr>Space Planning Analyzer (SPA)</vt:lpstr>
      <vt:lpstr>PowerPoint Presentation</vt:lpstr>
      <vt:lpstr>SPA Workflow</vt:lpstr>
      <vt:lpstr>SPA Workflow</vt:lpstr>
      <vt:lpstr>SPA Workflow</vt:lpstr>
      <vt:lpstr>SPA Workflow</vt:lpstr>
      <vt:lpstr>Automated Curve Building</vt:lpstr>
      <vt:lpstr>Universal “Guardrail” Constraints</vt:lpstr>
      <vt:lpstr>Leveraging SPO</vt:lpstr>
      <vt:lpstr>Leveraging MBA</vt:lpstr>
      <vt:lpstr>Location-Planning Analytics</vt:lpstr>
      <vt:lpstr>PowerPoint Presentation</vt:lpstr>
    </vt:vector>
  </TitlesOfParts>
  <Company>Applied Predictive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Planning Analyzer</dc:title>
  <dc:creator>James Kostelnik</dc:creator>
  <cp:lastModifiedBy>Josh Grossman</cp:lastModifiedBy>
  <cp:revision>36</cp:revision>
  <cp:lastPrinted>2012-10-10T18:51:33Z</cp:lastPrinted>
  <dcterms:created xsi:type="dcterms:W3CDTF">2015-07-16T17:30:20Z</dcterms:created>
  <dcterms:modified xsi:type="dcterms:W3CDTF">2015-07-24T19:42:06Z</dcterms:modified>
</cp:coreProperties>
</file>