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mov" ContentType="video/quicktime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1" r:id="rId4"/>
    <p:sldId id="258" r:id="rId5"/>
    <p:sldId id="271" r:id="rId6"/>
    <p:sldId id="262" r:id="rId7"/>
    <p:sldId id="265" r:id="rId8"/>
    <p:sldId id="259" r:id="rId9"/>
    <p:sldId id="266" r:id="rId10"/>
    <p:sldId id="267" r:id="rId11"/>
    <p:sldId id="272" r:id="rId12"/>
    <p:sldId id="268" r:id="rId13"/>
    <p:sldId id="273" r:id="rId14"/>
    <p:sldId id="269" r:id="rId15"/>
    <p:sldId id="275" r:id="rId16"/>
    <p:sldId id="270" r:id="rId17"/>
    <p:sldId id="274" r:id="rId18"/>
    <p:sldId id="279" r:id="rId19"/>
    <p:sldId id="276" r:id="rId20"/>
    <p:sldId id="278" r:id="rId21"/>
    <p:sldId id="277" r:id="rId22"/>
    <p:sldId id="280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F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6"/>
    <p:restoredTop sz="89933" autoAdjust="0"/>
  </p:normalViewPr>
  <p:slideViewPr>
    <p:cSldViewPr snapToGrid="0" snapToObjects="1">
      <p:cViewPr varScale="1">
        <p:scale>
          <a:sx n="77" d="100"/>
          <a:sy n="77" d="100"/>
        </p:scale>
        <p:origin x="200" y="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80855-2CD9-7943-B6E6-379C84783E6C}" type="datetimeFigureOut">
              <a:rPr lang="en-US" smtClean="0"/>
              <a:t>2/11/16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55996-C8F0-6842-9EAB-42B86EB10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51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5996-C8F0-6842-9EAB-42B86EB10A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05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Natural</a:t>
            </a:r>
            <a:r>
              <a:rPr lang="en-US" baseline="0" dirty="0" smtClean="0"/>
              <a:t> stability (slowness) of </a:t>
            </a:r>
            <a:r>
              <a:rPr lang="en-US" baseline="0" dirty="0" err="1" smtClean="0"/>
              <a:t>objectidentity</a:t>
            </a:r>
            <a:r>
              <a:rPr lang="en-US" baseline="0" dirty="0" smtClean="0"/>
              <a:t> instructs learning that occurs without external supervision– which is why longer fixating exposure times had stronger </a:t>
            </a:r>
            <a:r>
              <a:rPr lang="en-US" baseline="0" dirty="0" err="1" smtClean="0"/>
              <a:t>hange</a:t>
            </a:r>
            <a:r>
              <a:rPr lang="en-US" baseline="0" dirty="0" smtClean="0"/>
              <a:t> effects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5996-C8F0-6842-9EAB-42B86EB10AF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71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Temporal contiguity: Reduced object selectivity at swap position </a:t>
            </a:r>
            <a:r>
              <a:rPr lang="en-US" b="1" dirty="0" smtClean="0"/>
              <a:t>(position specific)</a:t>
            </a:r>
            <a:r>
              <a:rPr lang="en-US" dirty="0" smtClean="0"/>
              <a:t>. Objects associated in time have decreased difference in neural response in IT neurons (P decrease and N increase).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355996-C8F0-6842-9EAB-42B86EB10AF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0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7F3D4-E064-D643-BB95-A43925CEE5E1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BA3A-7E60-E04D-BD34-DC2AC529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1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7F3D4-E064-D643-BB95-A43925CEE5E1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BA3A-7E60-E04D-BD34-DC2AC529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7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7F3D4-E064-D643-BB95-A43925CEE5E1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BA3A-7E60-E04D-BD34-DC2AC529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2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7F3D4-E064-D643-BB95-A43925CEE5E1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BA3A-7E60-E04D-BD34-DC2AC529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2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7F3D4-E064-D643-BB95-A43925CEE5E1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BA3A-7E60-E04D-BD34-DC2AC529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0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7F3D4-E064-D643-BB95-A43925CEE5E1}" type="datetimeFigureOut">
              <a:rPr lang="en-US" smtClean="0"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BA3A-7E60-E04D-BD34-DC2AC529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7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7F3D4-E064-D643-BB95-A43925CEE5E1}" type="datetimeFigureOut">
              <a:rPr lang="en-US" smtClean="0"/>
              <a:t>2/11/16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BA3A-7E60-E04D-BD34-DC2AC529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6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7F3D4-E064-D643-BB95-A43925CEE5E1}" type="datetimeFigureOut">
              <a:rPr lang="en-US" smtClean="0"/>
              <a:t>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BA3A-7E60-E04D-BD34-DC2AC529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3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7F3D4-E064-D643-BB95-A43925CEE5E1}" type="datetimeFigureOut">
              <a:rPr lang="en-US" smtClean="0"/>
              <a:t>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BA3A-7E60-E04D-BD34-DC2AC529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4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7F3D4-E064-D643-BB95-A43925CEE5E1}" type="datetimeFigureOut">
              <a:rPr lang="en-US" smtClean="0"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BA3A-7E60-E04D-BD34-DC2AC529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7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7F3D4-E064-D643-BB95-A43925CEE5E1}" type="datetimeFigureOut">
              <a:rPr lang="en-US" smtClean="0"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BA3A-7E60-E04D-BD34-DC2AC529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2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7F3D4-E064-D643-BB95-A43925CEE5E1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BBA3A-7E60-E04D-BD34-DC2AC5296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3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eg"/><Relationship Id="rId3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1" Type="http://schemas.microsoft.com/office/2007/relationships/media" Target="../media/media1.mov"/><Relationship Id="rId2" Type="http://schemas.openxmlformats.org/officeDocument/2006/relationships/video" Target="../media/media1.mov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Invariance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Josh Grossman, Adriana Méndez Leal, and Kevin </a:t>
            </a:r>
            <a:r>
              <a:rPr lang="en-US" dirty="0" err="1" smtClean="0"/>
              <a:t>Rankine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8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4800"/>
            <a:ext cx="9144000" cy="3706120"/>
          </a:xfrm>
          <a:prstGeom prst="rect">
            <a:avLst/>
          </a:prstGeom>
        </p:spPr>
      </p:pic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No trace (</a:t>
            </a:r>
            <a:r>
              <a:rPr lang="en-US" dirty="0" err="1" smtClean="0"/>
              <a:t>Hebbian</a:t>
            </a:r>
            <a:r>
              <a:rPr lang="en-US" dirty="0" smtClean="0"/>
              <a:t>) and slow learning rate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3649" y="4954769"/>
            <a:ext cx="102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vertical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93469" y="4911588"/>
            <a:ext cx="129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horizontal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87485" y="5280920"/>
            <a:ext cx="130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iagonal 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53130" y="5324101"/>
            <a:ext cx="148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</a:t>
            </a:r>
            <a:r>
              <a:rPr lang="en-US" smtClean="0"/>
              <a:t>iagonal 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32063" y="4954769"/>
            <a:ext cx="78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h2da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63473" y="4933179"/>
            <a:ext cx="79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h2db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9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9807"/>
            <a:ext cx="8229600" cy="151589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What would happen with a </a:t>
            </a:r>
            <a:r>
              <a:rPr lang="en-US" dirty="0" smtClean="0"/>
              <a:t>weak </a:t>
            </a:r>
            <a:r>
              <a:rPr lang="en-US" dirty="0" smtClean="0"/>
              <a:t>trace?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35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4800"/>
            <a:ext cx="9144000" cy="3706120"/>
          </a:xfrm>
          <a:prstGeom prst="rect">
            <a:avLst/>
          </a:prstGeom>
        </p:spPr>
      </p:pic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Weak trace </a:t>
            </a:r>
            <a:r>
              <a:rPr lang="en-US" dirty="0" smtClean="0"/>
              <a:t>with slow learning rate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3649" y="4954769"/>
            <a:ext cx="102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vertical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93469" y="4911588"/>
            <a:ext cx="129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horizontal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87485" y="5280920"/>
            <a:ext cx="130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iagonal 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53130" y="5324101"/>
            <a:ext cx="148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</a:t>
            </a:r>
            <a:r>
              <a:rPr lang="en-US" smtClean="0"/>
              <a:t>iagonal 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32063" y="4954769"/>
            <a:ext cx="78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h2da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63473" y="4933179"/>
            <a:ext cx="79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h2db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9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9807"/>
            <a:ext cx="8229600" cy="151589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What would happen with a lower learning rate?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0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4800"/>
            <a:ext cx="9144000" cy="3706120"/>
          </a:xfrm>
          <a:prstGeom prst="rect">
            <a:avLst/>
          </a:prstGeom>
        </p:spPr>
      </p:pic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49872" y="365126"/>
            <a:ext cx="864835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Weak trace </a:t>
            </a:r>
            <a:r>
              <a:rPr lang="en-US" smtClean="0"/>
              <a:t>with </a:t>
            </a:r>
            <a:r>
              <a:rPr lang="en-US" smtClean="0"/>
              <a:t>very slow </a:t>
            </a:r>
            <a:r>
              <a:rPr lang="en-US" dirty="0" smtClean="0"/>
              <a:t>learning rate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3649" y="4954769"/>
            <a:ext cx="102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vertical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93469" y="4911588"/>
            <a:ext cx="129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horizontal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87485" y="5280920"/>
            <a:ext cx="130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iagonal 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53130" y="5324101"/>
            <a:ext cx="148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</a:t>
            </a:r>
            <a:r>
              <a:rPr lang="en-US" smtClean="0"/>
              <a:t>iagonal 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32063" y="4954769"/>
            <a:ext cx="78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h2da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63473" y="4933179"/>
            <a:ext cx="79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h2db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3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9807"/>
            <a:ext cx="8229600" cy="151589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What would happen with </a:t>
            </a:r>
            <a:r>
              <a:rPr lang="en-US" dirty="0" smtClean="0"/>
              <a:t>a weak trace </a:t>
            </a:r>
            <a:r>
              <a:rPr lang="en-US" dirty="0" smtClean="0"/>
              <a:t>and a high learning rate?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0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4800"/>
            <a:ext cx="9144000" cy="3706120"/>
          </a:xfrm>
          <a:prstGeom prst="rect">
            <a:avLst/>
          </a:prstGeom>
        </p:spPr>
      </p:pic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Weak trace </a:t>
            </a:r>
            <a:r>
              <a:rPr lang="en-US" dirty="0" smtClean="0"/>
              <a:t>with high learning rate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3649" y="4954769"/>
            <a:ext cx="102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vertical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93469" y="4911588"/>
            <a:ext cx="129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horizontal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87485" y="5280920"/>
            <a:ext cx="130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iagonal 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53130" y="5324101"/>
            <a:ext cx="148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</a:t>
            </a:r>
            <a:r>
              <a:rPr lang="en-US" smtClean="0"/>
              <a:t>iagonal 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32063" y="4954769"/>
            <a:ext cx="78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h2da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63473" y="4933179"/>
            <a:ext cx="79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h2db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1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339"/>
            <a:ext cx="8229600" cy="862866"/>
          </a:xfrm>
        </p:spPr>
        <p:txBody>
          <a:bodyPr>
            <a:normAutofit/>
          </a:bodyPr>
          <a:lstStyle/>
          <a:p>
            <a:r>
              <a:rPr lang="en-US" dirty="0" smtClean="0"/>
              <a:t>Evaluating the Model: </a:t>
            </a:r>
            <a:r>
              <a:rPr lang="en-US" dirty="0" err="1" smtClean="0"/>
              <a:t>DiCarlo</a:t>
            </a:r>
            <a:r>
              <a:rPr lang="en-US" dirty="0" smtClean="0"/>
              <a:t> &amp; Li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" r="45379"/>
          <a:stretch/>
        </p:blipFill>
        <p:spPr bwMode="auto">
          <a:xfrm>
            <a:off x="150635" y="840212"/>
            <a:ext cx="4308244" cy="418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" name="Picture 6" descr="Screenshot 2016-02-11 05.52.19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"/>
          <a:stretch/>
        </p:blipFill>
        <p:spPr>
          <a:xfrm>
            <a:off x="5040049" y="1640159"/>
            <a:ext cx="3763537" cy="30422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0634" y="5028804"/>
            <a:ext cx="85361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Temporal contiguity: Reduced object selectivity at swap position </a:t>
            </a:r>
            <a:r>
              <a:rPr lang="en-US" b="1" dirty="0"/>
              <a:t>(position specific)</a:t>
            </a:r>
            <a:r>
              <a:rPr lang="en-US" dirty="0"/>
              <a:t>. Objects associated in time have decreased difference in neural response in IT neurons (P decrease and N increase). </a:t>
            </a:r>
          </a:p>
        </p:txBody>
      </p:sp>
    </p:spTree>
    <p:extLst>
      <p:ext uri="{BB962C8B-B14F-4D97-AF65-F5344CB8AC3E}">
        <p14:creationId xmlns:p14="http://schemas.microsoft.com/office/powerpoint/2010/main" val="8527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3" t="1" b="73395"/>
          <a:stretch/>
        </p:blipFill>
        <p:spPr bwMode="auto">
          <a:xfrm>
            <a:off x="603182" y="1417638"/>
            <a:ext cx="4704008" cy="2349244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3182" y="6153368"/>
            <a:ext cx="795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Unsupervised Temporal Slowness Learning (UCL) as a mechanism for invariance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Evaluating the Model: </a:t>
            </a:r>
            <a:r>
              <a:rPr lang="en-US" dirty="0" err="1" smtClean="0"/>
              <a:t>DiCarlo</a:t>
            </a:r>
            <a:r>
              <a:rPr lang="en-US" dirty="0" smtClean="0"/>
              <a:t> &amp; Li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0" t="61838" r="1"/>
          <a:stretch/>
        </p:blipFill>
        <p:spPr bwMode="auto">
          <a:xfrm>
            <a:off x="3488071" y="3526944"/>
            <a:ext cx="5330113" cy="2349039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557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356927"/>
            <a:ext cx="8229600" cy="862866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Evaluating the Model: Wallis &amp; </a:t>
            </a:r>
            <a:r>
              <a:rPr lang="en-US" dirty="0" err="1" smtClean="0"/>
              <a:t>Bulthoff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03" y="1219793"/>
            <a:ext cx="3835437" cy="2202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707" y="1063711"/>
            <a:ext cx="4458451" cy="258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89903" y="3752008"/>
            <a:ext cx="38354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Experiment 1: associate face with different profile,  discrimination task (WG and BG)</a:t>
            </a:r>
          </a:p>
          <a:p>
            <a:r>
              <a:rPr lang="en-US" sz="2400" dirty="0" smtClean="0"/>
              <a:t>Experiment 2:Morphs presented simultaneously (not in order)</a:t>
            </a:r>
          </a:p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77065" y="3840210"/>
            <a:ext cx="42840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Experiment 3: Experiment 1 with randomized order of head views </a:t>
            </a:r>
          </a:p>
          <a:p>
            <a:endParaRPr lang="en-US" sz="2400" dirty="0"/>
          </a:p>
          <a:p>
            <a:r>
              <a:rPr lang="en-US" sz="2400" dirty="0" smtClean="0"/>
              <a:t>Experiment 4:Veridical+morphs, indicate if the face has changed. One group exposed to morphs before testing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369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 smtClean="0"/>
              <a:t>Foldiak’s</a:t>
            </a:r>
            <a:r>
              <a:rPr lang="en-US" dirty="0" smtClean="0"/>
              <a:t> Learning Rule</a:t>
            </a:r>
            <a:endParaRPr lang="en-US" dirty="0"/>
          </a:p>
        </p:txBody>
      </p:sp>
      <p:pic>
        <p:nvPicPr>
          <p:cNvPr id="4" name="Content Placeholder 3" descr="Screenshot 2016-02-10 20.18.0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570" b="-16570"/>
          <a:stretch>
            <a:fillRect/>
          </a:stretch>
        </p:blipFill>
        <p:spPr>
          <a:xfrm>
            <a:off x="457200" y="1023723"/>
            <a:ext cx="8686800" cy="5088180"/>
          </a:xfrm>
        </p:spPr>
      </p:pic>
      <p:sp>
        <p:nvSpPr>
          <p:cNvPr id="5" name="TextBox 4"/>
          <p:cNvSpPr txBox="1"/>
          <p:nvPr/>
        </p:nvSpPr>
        <p:spPr>
          <a:xfrm>
            <a:off x="6285689" y="6350878"/>
            <a:ext cx="305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Fukushima (1980)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9914" y="5606114"/>
            <a:ext cx="46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Hierarchical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09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546717"/>
            <a:ext cx="8229600" cy="862866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Evaluating the Model: Wallis &amp; </a:t>
            </a:r>
            <a:r>
              <a:rPr lang="en-US" dirty="0" err="1" smtClean="0"/>
              <a:t>Bulthoff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21" y="1686969"/>
            <a:ext cx="7784411" cy="2227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92683" y="5065940"/>
            <a:ext cx="75064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Suggests objects are represented as many two dimensional views</a:t>
            </a:r>
          </a:p>
          <a:p>
            <a:endParaRPr lang="en-US" dirty="0"/>
          </a:p>
          <a:p>
            <a:r>
              <a:rPr lang="en-US" dirty="0" smtClean="0"/>
              <a:t>Spatiotemporal continuity (and not just temporal) affects invariance, although </a:t>
            </a:r>
          </a:p>
          <a:p>
            <a:r>
              <a:rPr lang="en-US" dirty="0"/>
              <a:t>s</a:t>
            </a:r>
            <a:r>
              <a:rPr lang="en-US" dirty="0" smtClean="0"/>
              <a:t>omewhat inconclusive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24068" y="4193950"/>
            <a:ext cx="680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EXPT 4:  Untrained group could distinguish, pre-exposed group had trouble with discrimination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7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9807"/>
            <a:ext cx="8229600" cy="151589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With this evidence in mind, how could we improve/extend </a:t>
            </a:r>
            <a:r>
              <a:rPr lang="en-US" dirty="0" err="1" smtClean="0"/>
              <a:t>Foldiak’s</a:t>
            </a:r>
            <a:r>
              <a:rPr lang="en-US" dirty="0" smtClean="0"/>
              <a:t> model?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98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9807"/>
            <a:ext cx="8229600" cy="151589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What are the limitations of </a:t>
            </a:r>
            <a:r>
              <a:rPr lang="en-US" dirty="0" err="1" smtClean="0"/>
              <a:t>Foldiak’s</a:t>
            </a:r>
            <a:r>
              <a:rPr lang="en-US" dirty="0" smtClean="0"/>
              <a:t> model?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14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9807"/>
            <a:ext cx="8229600" cy="151589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How could you extend the model to a continuous time scale?</a:t>
            </a:r>
          </a:p>
        </p:txBody>
      </p:sp>
    </p:spTree>
    <p:extLst>
      <p:ext uri="{BB962C8B-B14F-4D97-AF65-F5344CB8AC3E}">
        <p14:creationId xmlns:p14="http://schemas.microsoft.com/office/powerpoint/2010/main" val="88765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 smtClean="0"/>
              <a:t>Foldiak’s</a:t>
            </a:r>
            <a:r>
              <a:rPr lang="en-US" dirty="0" smtClean="0"/>
              <a:t> Learning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Alternating feature detector (“S”) and invariance (“C”/complex) layers</a:t>
            </a:r>
            <a:r>
              <a:rPr lang="en-US" dirty="0" smtClean="0">
                <a:sym typeface="Wingdings"/>
              </a:rPr>
              <a:t> hierarchical structure</a:t>
            </a:r>
          </a:p>
          <a:p>
            <a:r>
              <a:rPr lang="en-US" dirty="0" smtClean="0">
                <a:sym typeface="Wingdings"/>
              </a:rPr>
              <a:t>Simple units form </a:t>
            </a:r>
            <a:r>
              <a:rPr lang="en-US" u="sng" dirty="0" smtClean="0">
                <a:sym typeface="Wingdings"/>
              </a:rPr>
              <a:t>adaptive</a:t>
            </a:r>
            <a:r>
              <a:rPr lang="en-US" dirty="0" smtClean="0">
                <a:sym typeface="Wingdings"/>
              </a:rPr>
              <a:t> connections to a complex unit (“clubs” instead of “families”)</a:t>
            </a:r>
          </a:p>
          <a:p>
            <a:r>
              <a:rPr lang="en-US" dirty="0" smtClean="0">
                <a:sym typeface="Wingdings"/>
              </a:rPr>
              <a:t>Weight of connections determined by modified </a:t>
            </a:r>
            <a:r>
              <a:rPr lang="en-US" dirty="0" err="1" smtClean="0">
                <a:sym typeface="Wingdings"/>
              </a:rPr>
              <a:t>Hebbian</a:t>
            </a:r>
            <a:r>
              <a:rPr lang="en-US" dirty="0" smtClean="0">
                <a:sym typeface="Wingdings"/>
              </a:rPr>
              <a:t> rule</a:t>
            </a:r>
          </a:p>
          <a:p>
            <a:endParaRPr lang="en-US" dirty="0" smtClean="0">
              <a:sym typeface="Wingdings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8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Foldiak</a:t>
            </a:r>
            <a:r>
              <a:rPr lang="en-US" dirty="0" smtClean="0"/>
              <a:t> vs. </a:t>
            </a:r>
            <a:r>
              <a:rPr lang="en-US" dirty="0" err="1" smtClean="0"/>
              <a:t>Hebbian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123891" y="1329174"/>
            <a:ext cx="3853990" cy="2865006"/>
          </a:xfrm>
        </p:spPr>
        <p:txBody>
          <a:bodyPr>
            <a:normAutofit/>
          </a:bodyPr>
          <a:lstStyle/>
          <a:p>
            <a:r>
              <a:rPr lang="en-US" dirty="0" err="1" smtClean="0"/>
              <a:t>Hebbian</a:t>
            </a:r>
            <a:r>
              <a:rPr lang="en-US" dirty="0" smtClean="0"/>
              <a:t>:</a:t>
            </a:r>
          </a:p>
          <a:p>
            <a:r>
              <a:rPr lang="en-US" sz="2200" dirty="0" smtClean="0"/>
              <a:t>Where trace is 0, </a:t>
            </a:r>
            <a:r>
              <a:rPr lang="en-US" sz="2200" dirty="0" err="1" smtClean="0"/>
              <a:t>δ</a:t>
            </a:r>
            <a:r>
              <a:rPr lang="en-US" sz="2200" dirty="0" smtClean="0"/>
              <a:t> is 1</a:t>
            </a:r>
          </a:p>
          <a:p>
            <a:r>
              <a:rPr lang="en-US" sz="2200" dirty="0" smtClean="0"/>
              <a:t>Depends only on instantaneous activation (no overlap between features)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810122" y="1326518"/>
            <a:ext cx="4120337" cy="48293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Modified </a:t>
            </a:r>
            <a:r>
              <a:rPr lang="en-US" dirty="0" err="1" smtClean="0"/>
              <a:t>Hebbian</a:t>
            </a:r>
            <a:r>
              <a:rPr lang="en-US" dirty="0" smtClean="0"/>
              <a:t>: </a:t>
            </a:r>
          </a:p>
          <a:p>
            <a:r>
              <a:rPr lang="en-US" sz="2400" dirty="0" smtClean="0"/>
              <a:t>Weight with trace:</a:t>
            </a:r>
            <a:endParaRPr lang="en-US" sz="24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 smtClean="0"/>
              <a:t>Inhibition:</a:t>
            </a:r>
          </a:p>
          <a:p>
            <a:endParaRPr lang="en-US" dirty="0"/>
          </a:p>
          <a:p>
            <a:r>
              <a:rPr lang="en-US" sz="2400" dirty="0" smtClean="0"/>
              <a:t>Trace accounts for previous activation, incorporates temporal continuity</a:t>
            </a:r>
            <a:endParaRPr lang="en-US" sz="2400" dirty="0"/>
          </a:p>
        </p:txBody>
      </p:sp>
      <p:pic>
        <p:nvPicPr>
          <p:cNvPr id="11" name="Picture 10" descr="Screenshot 2016-02-10 21.34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52" y="4356955"/>
            <a:ext cx="3530600" cy="546100"/>
          </a:xfrm>
          <a:prstGeom prst="rect">
            <a:avLst/>
          </a:prstGeom>
        </p:spPr>
      </p:pic>
      <p:pic>
        <p:nvPicPr>
          <p:cNvPr id="14" name="Picture 13" descr="Screenshot 2016-02-10 21.34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38" y="3165290"/>
            <a:ext cx="4235153" cy="667720"/>
          </a:xfrm>
          <a:prstGeom prst="rect">
            <a:avLst/>
          </a:prstGeom>
        </p:spPr>
      </p:pic>
      <p:pic>
        <p:nvPicPr>
          <p:cNvPr id="15" name="Picture 14" descr="Screenshot 2016-02-10 21.33.5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91" y="2227738"/>
            <a:ext cx="4480868" cy="93755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123891" y="3632723"/>
            <a:ext cx="3728981" cy="2308324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 = complex cell number</a:t>
            </a:r>
          </a:p>
          <a:p>
            <a:r>
              <a:rPr lang="en-US" dirty="0"/>
              <a:t>j</a:t>
            </a:r>
            <a:r>
              <a:rPr lang="en-US" dirty="0" smtClean="0"/>
              <a:t> = simple unit number</a:t>
            </a:r>
          </a:p>
          <a:p>
            <a:r>
              <a:rPr lang="en-US" dirty="0" smtClean="0"/>
              <a:t>x = 0/1 output of feature detector</a:t>
            </a:r>
          </a:p>
          <a:p>
            <a:r>
              <a:rPr lang="en-US" dirty="0" smtClean="0"/>
              <a:t>y = 0/1  output of complex cell</a:t>
            </a:r>
          </a:p>
          <a:p>
            <a:r>
              <a:rPr lang="en-US" dirty="0" smtClean="0"/>
              <a:t>w = strength (weight) of connection</a:t>
            </a:r>
          </a:p>
          <a:p>
            <a:r>
              <a:rPr lang="en-US" dirty="0"/>
              <a:t>b</a:t>
            </a:r>
            <a:r>
              <a:rPr lang="en-US" dirty="0" smtClean="0"/>
              <a:t>etween simple unit and complex cell</a:t>
            </a:r>
          </a:p>
          <a:p>
            <a:r>
              <a:rPr lang="en-US" dirty="0" smtClean="0"/>
              <a:t>“∂” – the degree of latency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62708" y="2227738"/>
            <a:ext cx="4065563" cy="1778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6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inicell-copy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6391"/>
            <a:ext cx="9144000" cy="325504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Simple Unit to Complex 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SY 1401-copy-copy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89"/>
            <a:ext cx="9144000" cy="669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0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2016-02-10 22.26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3" y="1917700"/>
            <a:ext cx="6018923" cy="4506483"/>
          </a:xfrm>
          <a:prstGeom prst="rect">
            <a:avLst/>
          </a:prstGeom>
          <a:ln>
            <a:solidFill>
              <a:srgbClr val="3366FF"/>
            </a:solidFill>
          </a:ln>
        </p:spPr>
      </p:pic>
      <p:pic>
        <p:nvPicPr>
          <p:cNvPr id="6" name="Picture 5" descr="Screenshot 2016-02-10 22.27.5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2" y="106226"/>
            <a:ext cx="6018923" cy="1811473"/>
          </a:xfrm>
          <a:prstGeom prst="rect">
            <a:avLst/>
          </a:prstGeom>
          <a:ln>
            <a:solidFill>
              <a:srgbClr val="3EFF52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75884" y="886094"/>
            <a:ext cx="171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Stimulus: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5884" y="2436759"/>
            <a:ext cx="1402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Connection Patterns: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01832" y="6424183"/>
            <a:ext cx="156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Complex Cell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61895" y="6443052"/>
            <a:ext cx="97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</a:t>
            </a:r>
            <a:r>
              <a:rPr lang="en-US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63814" y="6433618"/>
            <a:ext cx="97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Cell 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29035" y="6424183"/>
            <a:ext cx="87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9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Stimulus</a:t>
            </a:r>
            <a:endParaRPr lang="en-US" dirty="0"/>
          </a:p>
        </p:txBody>
      </p:sp>
      <p:pic>
        <p:nvPicPr>
          <p:cNvPr id="4" name="gridimagevisualization.mo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32038" y="1600200"/>
            <a:ext cx="4478337" cy="4525963"/>
          </a:xfrm>
        </p:spPr>
      </p:pic>
    </p:spTree>
    <p:extLst>
      <p:ext uri="{BB962C8B-B14F-4D97-AF65-F5344CB8AC3E}">
        <p14:creationId xmlns:p14="http://schemas.microsoft.com/office/powerpoint/2010/main" val="409019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4800"/>
            <a:ext cx="9144000" cy="370612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Strong trace </a:t>
            </a:r>
            <a:r>
              <a:rPr lang="en-US" dirty="0" smtClean="0"/>
              <a:t>and slow learning rate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3649" y="4954769"/>
            <a:ext cx="102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vertical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3469" y="4911588"/>
            <a:ext cx="129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horizontal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87485" y="5280920"/>
            <a:ext cx="130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iagonal 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53130" y="5324101"/>
            <a:ext cx="148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</a:t>
            </a:r>
            <a:r>
              <a:rPr lang="en-US" smtClean="0"/>
              <a:t>iagonal 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32063" y="4954769"/>
            <a:ext cx="78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h2da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63473" y="4933179"/>
            <a:ext cx="79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h2db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10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544</Words>
  <Application>Microsoft Macintosh PowerPoint</Application>
  <PresentationFormat>On-screen Show (4:3)</PresentationFormat>
  <Paragraphs>100</Paragraphs>
  <Slides>23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Wingdings</vt:lpstr>
      <vt:lpstr>Arial</vt:lpstr>
      <vt:lpstr>Office Theme</vt:lpstr>
      <vt:lpstr>Learning Invariance</vt:lpstr>
      <vt:lpstr> Foldiak’s Learning Rule</vt:lpstr>
      <vt:lpstr> Foldiak’s Learning Rule</vt:lpstr>
      <vt:lpstr>Foldiak vs. Hebbian Rule</vt:lpstr>
      <vt:lpstr>Simple Unit to Complex Cell</vt:lpstr>
      <vt:lpstr>PowerPoint Presentation</vt:lpstr>
      <vt:lpstr>PowerPoint Presentation</vt:lpstr>
      <vt:lpstr>Implementation: Stimulus</vt:lpstr>
      <vt:lpstr>Strong trace and slow learning rate</vt:lpstr>
      <vt:lpstr>No trace (Hebbian) and slow learning rate</vt:lpstr>
      <vt:lpstr>PowerPoint Presentation</vt:lpstr>
      <vt:lpstr>Weak trace with slow learning rate</vt:lpstr>
      <vt:lpstr>PowerPoint Presentation</vt:lpstr>
      <vt:lpstr>Weak trace with very slow learning rate</vt:lpstr>
      <vt:lpstr>PowerPoint Presentation</vt:lpstr>
      <vt:lpstr>Weak trace with high learning rate</vt:lpstr>
      <vt:lpstr>Evaluating the Model: DiCarlo &amp; Li</vt:lpstr>
      <vt:lpstr>Evaluating the Model: DiCarlo &amp; Li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Adriana Mendez Leal</dc:creator>
  <cp:lastModifiedBy>Joshua Grossman</cp:lastModifiedBy>
  <cp:revision>49</cp:revision>
  <cp:lastPrinted>2016-02-11T14:38:41Z</cp:lastPrinted>
  <dcterms:created xsi:type="dcterms:W3CDTF">2016-02-11T00:03:19Z</dcterms:created>
  <dcterms:modified xsi:type="dcterms:W3CDTF">2016-02-11T16:19:20Z</dcterms:modified>
</cp:coreProperties>
</file>