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5" r:id="rId11"/>
    <p:sldId id="266" r:id="rId12"/>
    <p:sldId id="267" r:id="rId13"/>
    <p:sldId id="264" r:id="rId14"/>
    <p:sldId id="276" r:id="rId15"/>
    <p:sldId id="269" r:id="rId16"/>
    <p:sldId id="273" r:id="rId17"/>
    <p:sldId id="270" r:id="rId18"/>
    <p:sldId id="272" r:id="rId19"/>
    <p:sldId id="271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57AB-0961-CC4D-801D-067E2C83B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F6182-FBBC-4346-B83A-D3CE507BD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93DE9-3A5F-4049-9F4B-7E731BA2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ED5D-1FF7-1148-BD17-867FBB2547C1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75293-FC6A-2048-B451-921063FD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01192-DC35-E14F-916D-FB298A00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E5B6-61BD-4A46-9F1A-FD879438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0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E9C8-33C6-DE41-8529-07FB8C16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E3985-6890-9F40-AFF3-61C5894D9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064C6-3F99-1944-87ED-549C6FFC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ED5D-1FF7-1148-BD17-867FBB2547C1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FA30-B2FD-DB4A-9706-C5F93A86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16F1B-BD7F-1248-B90D-14A63FF3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E5B6-61BD-4A46-9F1A-FD879438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1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ED0A8-E19C-8C42-AA03-C6C9B9898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4CDFF-B20E-8642-BC71-A099CF696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FD44-40C3-E34B-9601-06A8B1EC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ED5D-1FF7-1148-BD17-867FBB2547C1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48409-7145-F948-9F8C-B01C63D0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0B5F-F2E2-164B-A001-B9EFE19A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E5B6-61BD-4A46-9F1A-FD879438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2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C185-FBE2-E446-A1E5-622CC6DE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20DC-1BDC-4C4D-8D1E-0210597D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DCB3D-3FAD-9B44-A9A2-00CFCB77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ED5D-1FF7-1148-BD17-867FBB2547C1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ADD1-9023-AF43-8257-B8FF4C1E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01CC-FFBB-A94F-82F4-50B0FEA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E5B6-61BD-4A46-9F1A-FD879438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4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8F98-6A72-D845-B3F2-9CD7BF2A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EC56C-E0B4-B441-9AC2-1A22BAFB8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892A-1980-9245-AB2D-81EB72F2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ED5D-1FF7-1148-BD17-867FBB2547C1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158F4-58CB-044A-9BF9-7DBF6FDD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9A08-1479-8446-9622-EDDDA353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E5B6-61BD-4A46-9F1A-FD879438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B83A-4058-8E4E-9E57-F6C9608F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619F-36FF-9B49-87B5-0759CF707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B7249-9B78-3E4A-B4DC-F36D15FBD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2F42F-5266-374C-96DB-F49B76CE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ED5D-1FF7-1148-BD17-867FBB2547C1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AD0B9-99D8-FA49-BBF6-094A4271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E1029-49F3-6643-A1FF-F8FF2F03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E5B6-61BD-4A46-9F1A-FD879438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8A58-2765-754F-BC49-D55D4D90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6B734-F3AB-8E46-A9ED-8EDB04F90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89E81-4B7E-FC43-AF89-AE8ABBC09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D6047-B2C4-644B-AFDA-49B9C69F0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7ECC1-5FBF-9E41-9CEE-52EDEAE6A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C587D-F164-AE44-A640-0A8385F5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ED5D-1FF7-1148-BD17-867FBB2547C1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C96E6-A4E1-3F4F-B147-7F33DDAC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CF5BE-1981-5741-9385-F1BCCA6B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E5B6-61BD-4A46-9F1A-FD879438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6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2749-3AEF-7B43-8771-7995044E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08C09-2E64-A94D-8180-2D28C8FA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ED5D-1FF7-1148-BD17-867FBB2547C1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F2E3B-E24F-F649-BA8C-B7D6AA36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4C19B-EA88-9C40-A0E2-478AC019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E5B6-61BD-4A46-9F1A-FD879438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7CFD5-181B-F24C-97A8-6F3FE63A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ED5D-1FF7-1148-BD17-867FBB2547C1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5CC92-B9F5-5B4F-8EFD-24E4996F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F8A25-C06C-7F48-AA7F-9A9695D3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E5B6-61BD-4A46-9F1A-FD879438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5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2188-CE0D-2A42-8B9A-2527AC6A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CB60-E704-EE44-B87D-0608E9997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A9E92-3D09-3240-9556-6E2250CD4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6559F-1E09-A549-80E1-0E31757D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ED5D-1FF7-1148-BD17-867FBB2547C1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AF5B-F019-F64C-B6AC-AA19A4B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29DAA-A86A-F54D-A437-CBEA6876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E5B6-61BD-4A46-9F1A-FD879438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F9AB-D263-AD40-89AD-83927E47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A83B9-2D83-8C44-9165-B554943BC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F2A91-DE3D-3F40-AE4D-F5791E8B1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17492-96E7-9545-897C-C2F4D8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ED5D-1FF7-1148-BD17-867FBB2547C1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872F-85AC-674C-9159-AF88C570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456EB-6523-B540-B4E2-552EE4AA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E5B6-61BD-4A46-9F1A-FD879438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5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1150F-7E5A-9149-966D-4AC67AD1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8EA87-7951-EB44-BA83-E9FB421C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7F24-E822-2946-9D6B-A812A0289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ED5D-1FF7-1148-BD17-867FBB2547C1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4769-B225-DC45-BB8C-84D8CA064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2589C-1EA8-874B-B0A0-7BB1E1F85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0E5B6-61BD-4A46-9F1A-FD879438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4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hndcook.com/blog/2019/03/06/rsa-exponent-3/" TargetMode="External"/><Relationship Id="rId2" Type="http://schemas.openxmlformats.org/officeDocument/2006/relationships/hyperlink" Target="https://medium.com/@fangya.123/chinese-remainder-theorem-with-python-a483de81fbb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rypto.stanford.edu/~dabo/papers/RSA-survey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agecell.sagemath.org/" TargetMode="External"/><Relationship Id="rId2" Type="http://schemas.openxmlformats.org/officeDocument/2006/relationships/hyperlink" Target="https://www.rapidtables.com/convert/number/ascii-hex-bin-dec-converte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ega.nz/#!7WZg2I5I!UiyBukv8_IjartojnY86nhN5jsQFKE4tPCEF1lPqsQ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huahaddad/RSA_Lectur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9879-AC26-444A-88BF-01EADEFEC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816" y="1984443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/>
              <a:t>Breaking RSA: The Art of Crypto Hacking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oogle Shape;401;p14">
            <a:extLst>
              <a:ext uri="{FF2B5EF4-FFF2-40B4-BE49-F238E27FC236}">
                <a16:creationId xmlns:a16="http://schemas.microsoft.com/office/drawing/2014/main" id="{9AF1D35C-52AD-D248-A314-DA509C9D3D76}"/>
              </a:ext>
            </a:extLst>
          </p:cNvPr>
          <p:cNvPicPr preferRelativeResize="0"/>
          <p:nvPr/>
        </p:nvPicPr>
        <p:blipFill rotWithShape="1">
          <a:blip r:embed="rId2"/>
          <a:srcRect l="14277" r="1962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810694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C0C0-50A4-F549-B949-DFD43362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Exponent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CA44-CA84-E347-B537-A7CC3EEA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</a:t>
            </a:r>
            <a:r>
              <a:rPr lang="en-US" i="1" dirty="0"/>
              <a:t>e </a:t>
            </a:r>
            <a:r>
              <a:rPr lang="en-US" dirty="0"/>
              <a:t>and </a:t>
            </a:r>
            <a:r>
              <a:rPr lang="en-US" i="1" dirty="0"/>
              <a:t>m </a:t>
            </a:r>
            <a:r>
              <a:rPr lang="en-US" dirty="0"/>
              <a:t> are both relatively small?</a:t>
            </a:r>
          </a:p>
          <a:p>
            <a:pPr lvl="1"/>
            <a:r>
              <a:rPr lang="en-US" dirty="0"/>
              <a:t>IE </a:t>
            </a:r>
            <a:r>
              <a:rPr lang="en-US" i="1" dirty="0"/>
              <a:t>e</a:t>
            </a:r>
            <a:r>
              <a:rPr lang="en-US" dirty="0"/>
              <a:t> is small and you encrypt a less than 100 byte message with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being in the order of 1024 bytes?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C0C0-50A4-F549-B949-DFD43362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Exponent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CA44-CA84-E347-B537-A7CC3EEA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</a:t>
            </a:r>
            <a:r>
              <a:rPr lang="en-US" i="1" dirty="0"/>
              <a:t>e </a:t>
            </a:r>
            <a:r>
              <a:rPr lang="en-US" dirty="0"/>
              <a:t>and </a:t>
            </a:r>
            <a:r>
              <a:rPr lang="en-US" i="1" dirty="0"/>
              <a:t>m </a:t>
            </a:r>
            <a:r>
              <a:rPr lang="en-US" dirty="0"/>
              <a:t> are both relatively small?</a:t>
            </a:r>
          </a:p>
          <a:p>
            <a:pPr lvl="1"/>
            <a:r>
              <a:rPr lang="en-US" dirty="0"/>
              <a:t>IE </a:t>
            </a:r>
            <a:r>
              <a:rPr lang="en-US" i="1" dirty="0"/>
              <a:t>e</a:t>
            </a:r>
            <a:r>
              <a:rPr lang="en-US" dirty="0"/>
              <a:t> is small and you encrypt a less than 100 byte message with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being in the order of 1024 bytes?</a:t>
            </a:r>
          </a:p>
          <a:p>
            <a:endParaRPr lang="en-US" dirty="0"/>
          </a:p>
          <a:p>
            <a:r>
              <a:rPr lang="en-US" dirty="0"/>
              <a:t>Since we encrypt with:</a:t>
            </a:r>
          </a:p>
          <a:p>
            <a:pPr lvl="1"/>
            <a:r>
              <a:rPr lang="en-US" i="1" dirty="0"/>
              <a:t>m</a:t>
            </a:r>
            <a:r>
              <a:rPr lang="en-US" i="1" baseline="30000" dirty="0"/>
              <a:t>e</a:t>
            </a:r>
            <a:r>
              <a:rPr lang="en-US" dirty="0"/>
              <a:t> mod(n)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9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C0C0-50A4-F549-B949-DFD43362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Exponent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CA44-CA84-E347-B537-A7CC3EEA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</a:t>
            </a:r>
            <a:r>
              <a:rPr lang="en-US" i="1" dirty="0"/>
              <a:t>e </a:t>
            </a:r>
            <a:r>
              <a:rPr lang="en-US" dirty="0"/>
              <a:t>and </a:t>
            </a:r>
            <a:r>
              <a:rPr lang="en-US" i="1" dirty="0"/>
              <a:t>m </a:t>
            </a:r>
            <a:r>
              <a:rPr lang="en-US" dirty="0"/>
              <a:t> are both relatively small?</a:t>
            </a:r>
          </a:p>
          <a:p>
            <a:pPr lvl="1"/>
            <a:r>
              <a:rPr lang="en-US" dirty="0"/>
              <a:t>IE </a:t>
            </a:r>
            <a:r>
              <a:rPr lang="en-US" i="1" dirty="0"/>
              <a:t>e</a:t>
            </a:r>
            <a:r>
              <a:rPr lang="en-US" dirty="0"/>
              <a:t> is small and you encrypt a less than 100 byte message with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being in the order of 1024 bytes?</a:t>
            </a:r>
          </a:p>
          <a:p>
            <a:endParaRPr lang="en-US" dirty="0"/>
          </a:p>
          <a:p>
            <a:r>
              <a:rPr lang="en-US" dirty="0"/>
              <a:t>Since we encrypt with:</a:t>
            </a:r>
          </a:p>
          <a:p>
            <a:pPr lvl="1"/>
            <a:r>
              <a:rPr lang="en-US" i="1" dirty="0"/>
              <a:t>m</a:t>
            </a:r>
            <a:r>
              <a:rPr lang="en-US" i="1" baseline="30000" dirty="0"/>
              <a:t>e</a:t>
            </a:r>
            <a:r>
              <a:rPr lang="en-US" dirty="0"/>
              <a:t> mod(n)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i="1" dirty="0"/>
              <a:t>A &lt; B </a:t>
            </a:r>
            <a:r>
              <a:rPr lang="en-US" dirty="0"/>
              <a:t>then</a:t>
            </a:r>
            <a:r>
              <a:rPr lang="en-US" i="1" dirty="0"/>
              <a:t> A</a:t>
            </a:r>
            <a:r>
              <a:rPr lang="en-US" dirty="0"/>
              <a:t> mod (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i="1" dirty="0"/>
              <a:t>A </a:t>
            </a:r>
            <a:r>
              <a:rPr lang="en-US" dirty="0"/>
              <a:t>(Remainder is </a:t>
            </a:r>
            <a:r>
              <a:rPr lang="en-US" i="1" dirty="0"/>
              <a:t>A</a:t>
            </a:r>
            <a:r>
              <a:rPr lang="en-US" dirty="0"/>
              <a:t> since </a:t>
            </a:r>
            <a:r>
              <a:rPr lang="en-US" i="1" dirty="0"/>
              <a:t>B</a:t>
            </a:r>
            <a:r>
              <a:rPr lang="en-US" dirty="0"/>
              <a:t> cannot divide)</a:t>
            </a:r>
          </a:p>
          <a:p>
            <a:r>
              <a:rPr lang="en-US" dirty="0"/>
              <a:t>Utilize CRT to break this.</a:t>
            </a:r>
          </a:p>
        </p:txBody>
      </p:sp>
    </p:spTree>
    <p:extLst>
      <p:ext uri="{BB962C8B-B14F-4D97-AF65-F5344CB8AC3E}">
        <p14:creationId xmlns:p14="http://schemas.microsoft.com/office/powerpoint/2010/main" val="224268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57AB-1D68-5343-95DC-DB8D4191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Chinese Remainder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4A8E-5266-C340-8BCF-568BC3D7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Same message sent </a:t>
            </a:r>
            <a:r>
              <a:rPr lang="en-US" i="1" dirty="0"/>
              <a:t>e</a:t>
            </a:r>
            <a:r>
              <a:rPr lang="en-US" dirty="0"/>
              <a:t> times using different </a:t>
            </a:r>
            <a:r>
              <a:rPr lang="en-US" i="1" dirty="0"/>
              <a:t>n</a:t>
            </a:r>
            <a:endParaRPr lang="en-US" dirty="0"/>
          </a:p>
          <a:p>
            <a:r>
              <a:rPr lang="en-US" dirty="0"/>
              <a:t>Taking </a:t>
            </a:r>
            <a:r>
              <a:rPr lang="en-US" i="1" dirty="0"/>
              <a:t>e</a:t>
            </a:r>
            <a:r>
              <a:rPr lang="en-US" dirty="0"/>
              <a:t> = 3</a:t>
            </a:r>
          </a:p>
          <a:p>
            <a:pPr lvl="1"/>
            <a:r>
              <a:rPr lang="en-US" i="1" dirty="0" err="1"/>
              <a:t>m</a:t>
            </a:r>
            <a:r>
              <a:rPr lang="en-US" i="1" baseline="30000" dirty="0" err="1"/>
              <a:t>e</a:t>
            </a:r>
            <a:r>
              <a:rPr lang="en-US" dirty="0" err="1"/>
              <a:t>mod</a:t>
            </a:r>
            <a:r>
              <a:rPr lang="en-US" dirty="0"/>
              <a:t>(</a:t>
            </a:r>
            <a:r>
              <a:rPr lang="en-US" i="1" dirty="0"/>
              <a:t>A)</a:t>
            </a:r>
          </a:p>
          <a:p>
            <a:pPr lvl="1"/>
            <a:r>
              <a:rPr lang="en-US" i="1" dirty="0" err="1"/>
              <a:t>m</a:t>
            </a:r>
            <a:r>
              <a:rPr lang="en-US" i="1" baseline="30000" dirty="0" err="1"/>
              <a:t>e</a:t>
            </a:r>
            <a:r>
              <a:rPr lang="en-US" dirty="0" err="1"/>
              <a:t>mod</a:t>
            </a:r>
            <a:r>
              <a:rPr lang="en-US" dirty="0"/>
              <a:t>(</a:t>
            </a:r>
            <a:r>
              <a:rPr lang="en-US" i="1" dirty="0"/>
              <a:t>B) </a:t>
            </a:r>
          </a:p>
          <a:p>
            <a:pPr lvl="1"/>
            <a:r>
              <a:rPr lang="en-US" i="1" dirty="0" err="1"/>
              <a:t>m</a:t>
            </a:r>
            <a:r>
              <a:rPr lang="en-US" i="1" baseline="30000" dirty="0" err="1"/>
              <a:t>e</a:t>
            </a:r>
            <a:r>
              <a:rPr lang="en-US" dirty="0" err="1"/>
              <a:t>mod</a:t>
            </a:r>
            <a:r>
              <a:rPr lang="en-US" dirty="0"/>
              <a:t>(</a:t>
            </a:r>
            <a:r>
              <a:rPr lang="en-US" i="1" dirty="0"/>
              <a:t>C)</a:t>
            </a:r>
          </a:p>
          <a:p>
            <a:r>
              <a:rPr lang="en-US" dirty="0"/>
              <a:t>We can recover </a:t>
            </a:r>
            <a:r>
              <a:rPr lang="en-US" i="1" dirty="0" err="1"/>
              <a:t>m</a:t>
            </a:r>
            <a:r>
              <a:rPr lang="en-US" i="1" baseline="30000" dirty="0" err="1"/>
              <a:t>e</a:t>
            </a:r>
            <a:r>
              <a:rPr lang="en-US" dirty="0" err="1"/>
              <a:t>mod</a:t>
            </a:r>
            <a:r>
              <a:rPr lang="en-US" dirty="0"/>
              <a:t>(</a:t>
            </a:r>
            <a:r>
              <a:rPr lang="en-US" i="1" dirty="0"/>
              <a:t>A*B*C) </a:t>
            </a:r>
            <a:r>
              <a:rPr lang="en-US" dirty="0"/>
              <a:t>using the CRT, makes it a weak exponent problem</a:t>
            </a:r>
            <a:endParaRPr lang="en-US" i="1" dirty="0"/>
          </a:p>
          <a:p>
            <a:r>
              <a:rPr lang="en-US" dirty="0"/>
              <a:t>I use this code and explanation when doing CTFs </a:t>
            </a:r>
            <a:r>
              <a:rPr lang="en-US" dirty="0">
                <a:hlinkClick r:id="rId2"/>
              </a:rPr>
              <a:t>https://medium.com/@fangya.123/chinese-remainder-theorem-with-python-a483de81fbb8</a:t>
            </a:r>
            <a:endParaRPr lang="en-US" dirty="0"/>
          </a:p>
          <a:p>
            <a:r>
              <a:rPr lang="en-US" dirty="0"/>
              <a:t>Another good explanation for weak moduli </a:t>
            </a:r>
            <a:r>
              <a:rPr lang="en-US" dirty="0">
                <a:hlinkClick r:id="rId3"/>
              </a:rPr>
              <a:t>https://www.johndcook.com/blog/2019/03/06/rsa-exponent-3/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5284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6C32-EADA-A745-BD0A-AEE56A1F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Modulus CRT – When can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62FC-040F-354F-92C7-81F899F6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CTF problem you would see that e is small and know that this approach may be viable</a:t>
            </a:r>
          </a:p>
          <a:p>
            <a:endParaRPr lang="en-US" dirty="0"/>
          </a:p>
          <a:p>
            <a:r>
              <a:rPr lang="en-US" dirty="0"/>
              <a:t>You would need a session-dependent RSA system that allows user-input encryption</a:t>
            </a:r>
          </a:p>
          <a:p>
            <a:pPr lvl="1"/>
            <a:r>
              <a:rPr lang="en-US" dirty="0"/>
              <a:t>IE different </a:t>
            </a:r>
            <a:r>
              <a:rPr lang="en-US" i="1" dirty="0"/>
              <a:t>n</a:t>
            </a:r>
            <a:r>
              <a:rPr lang="en-US" dirty="0"/>
              <a:t> each time you connect/encrypt and user-input encryption capabilities</a:t>
            </a:r>
          </a:p>
          <a:p>
            <a:pPr lvl="1"/>
            <a:endParaRPr lang="en-US" dirty="0"/>
          </a:p>
          <a:p>
            <a:r>
              <a:rPr lang="en-US" dirty="0"/>
              <a:t>OR you would need to be given a text which has </a:t>
            </a:r>
            <a:r>
              <a:rPr lang="en-US" i="1" dirty="0"/>
              <a:t>e</a:t>
            </a:r>
            <a:r>
              <a:rPr lang="en-US" dirty="0"/>
              <a:t> number of identical texts encrypted with different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0913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FC76-CC46-1E42-9156-F3AB0D68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4440-4B1D-1340-B82B-55A913F3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https://crypto.stanford.edu/~dabo/papers/RSA-survey.pdf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Would take another lecture to go over most of these</a:t>
            </a:r>
          </a:p>
          <a:p>
            <a:endParaRPr lang="en-US" dirty="0"/>
          </a:p>
          <a:p>
            <a:r>
              <a:rPr lang="en-US" dirty="0"/>
              <a:t>Instead we are going to just jump into problems!</a:t>
            </a:r>
          </a:p>
        </p:txBody>
      </p:sp>
    </p:spTree>
    <p:extLst>
      <p:ext uri="{BB962C8B-B14F-4D97-AF65-F5344CB8AC3E}">
        <p14:creationId xmlns:p14="http://schemas.microsoft.com/office/powerpoint/2010/main" val="245736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EF52-D06E-1846-A267-36D7690C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F322-4207-AE42-B9EC-6A8F5B9E5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each problem, try to solve it!</a:t>
            </a:r>
          </a:p>
          <a:p>
            <a:pPr lvl="1"/>
            <a:r>
              <a:rPr lang="en-US" dirty="0"/>
              <a:t>All flags will be in decimal form.  You can use </a:t>
            </a:r>
            <a:r>
              <a:rPr lang="en-US" dirty="0">
                <a:hlinkClick r:id="rId2"/>
              </a:rPr>
              <a:t>https://www.rapidtables.com/convert/number/ascii-hex-bin-dec-converter.html</a:t>
            </a:r>
            <a:r>
              <a:rPr lang="en-US" dirty="0"/>
              <a:t> to convert to ASCII</a:t>
            </a:r>
          </a:p>
          <a:p>
            <a:endParaRPr lang="en-US" dirty="0"/>
          </a:p>
          <a:p>
            <a:r>
              <a:rPr lang="en-US" dirty="0"/>
              <a:t>If you don’t know what concept I am trying to test, feel free to ask for hints.  I have each problem’s concept written down.</a:t>
            </a:r>
          </a:p>
          <a:p>
            <a:endParaRPr lang="en-US" dirty="0"/>
          </a:p>
          <a:p>
            <a:r>
              <a:rPr lang="en-US" dirty="0"/>
              <a:t>Any flags which are made by me (don’t have a credit) will be in the form of UFSIT{</a:t>
            </a:r>
            <a:r>
              <a:rPr lang="en-US" dirty="0" err="1"/>
              <a:t>flag_here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Feel free to download sage, or use the “Sage Math Cell” at </a:t>
            </a:r>
            <a:r>
              <a:rPr lang="en-US" dirty="0">
                <a:hlinkClick r:id="rId3"/>
              </a:rPr>
              <a:t>https://sagecell.sagemath.org/</a:t>
            </a:r>
            <a:r>
              <a:rPr lang="en-US" dirty="0"/>
              <a:t> for any math operations.</a:t>
            </a:r>
          </a:p>
        </p:txBody>
      </p:sp>
    </p:spTree>
    <p:extLst>
      <p:ext uri="{BB962C8B-B14F-4D97-AF65-F5344CB8AC3E}">
        <p14:creationId xmlns:p14="http://schemas.microsoft.com/office/powerpoint/2010/main" val="143793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AAE4-1884-3847-A8CC-455E6CCA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(Easy)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6D99-49DC-4E4E-8F92-5E944509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= 245841236512478852752909734912575581815967630033049838269083</a:t>
            </a:r>
          </a:p>
          <a:p>
            <a:r>
              <a:rPr lang="en-US" dirty="0"/>
              <a:t>e = 3</a:t>
            </a:r>
          </a:p>
          <a:p>
            <a:endParaRPr lang="en-US" dirty="0"/>
          </a:p>
          <a:p>
            <a:r>
              <a:rPr lang="en-US" dirty="0"/>
              <a:t>c = 49477016219583736396726757984030889415631564431539518570126</a:t>
            </a:r>
          </a:p>
        </p:txBody>
      </p:sp>
    </p:spTree>
    <p:extLst>
      <p:ext uri="{BB962C8B-B14F-4D97-AF65-F5344CB8AC3E}">
        <p14:creationId xmlns:p14="http://schemas.microsoft.com/office/powerpoint/2010/main" val="381056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5690-4D13-C245-BA11-690BA8D3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(Easy-Med)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37CD-5533-DA4C-B9A1-98808D2F9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an expression which allows you to solve for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given n, knowing that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are twin primes</a:t>
            </a:r>
          </a:p>
          <a:p>
            <a:endParaRPr lang="en-US" dirty="0"/>
          </a:p>
          <a:p>
            <a:r>
              <a:rPr lang="en-US" dirty="0"/>
              <a:t>If you don’t know the definition of a twin prime, google it!  Good practice for CTFs</a:t>
            </a:r>
          </a:p>
        </p:txBody>
      </p:sp>
    </p:spTree>
    <p:extLst>
      <p:ext uri="{BB962C8B-B14F-4D97-AF65-F5344CB8AC3E}">
        <p14:creationId xmlns:p14="http://schemas.microsoft.com/office/powerpoint/2010/main" val="179029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6255-128F-194D-BDF9-AE8C09B6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(</a:t>
            </a:r>
            <a:r>
              <a:rPr lang="en-US" dirty="0" err="1"/>
              <a:t>Easyish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C7A6-51F5-404B-8D37-874A3071C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https://mega.nz/#!7WZg2I5I!UiyBukv8_IjartojnY86nhN5jsQFKE4tPCEF1lPqsQ8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Credit: </a:t>
            </a:r>
            <a:r>
              <a:rPr lang="en-US" dirty="0" err="1"/>
              <a:t>CTFLearn</a:t>
            </a:r>
            <a:r>
              <a:rPr lang="en-US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363694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CE03-2D7B-3E49-AC49-57BE3DD8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04106-C8E1-5A46-AE62-6C085AF18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Asymmetric Cipher</a:t>
            </a:r>
          </a:p>
          <a:p>
            <a:pPr lvl="1"/>
            <a:r>
              <a:rPr lang="en-US" dirty="0"/>
              <a:t>Public/private key utilization</a:t>
            </a:r>
          </a:p>
          <a:p>
            <a:pPr lvl="1"/>
            <a:endParaRPr lang="en-US" dirty="0"/>
          </a:p>
          <a:p>
            <a:r>
              <a:rPr lang="en-US" dirty="0"/>
              <a:t>Simple mathematical construction</a:t>
            </a:r>
          </a:p>
          <a:p>
            <a:endParaRPr lang="en-US" dirty="0"/>
          </a:p>
          <a:p>
            <a:r>
              <a:rPr lang="en-US" dirty="0"/>
              <a:t>Utilizes large prime numbers!</a:t>
            </a:r>
          </a:p>
        </p:txBody>
      </p:sp>
    </p:spTree>
    <p:extLst>
      <p:ext uri="{BB962C8B-B14F-4D97-AF65-F5344CB8AC3E}">
        <p14:creationId xmlns:p14="http://schemas.microsoft.com/office/powerpoint/2010/main" val="2215282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D6FE-E1F6-3A40-8670-4591AFB6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 (Somewhat hard)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8AA9-DBE6-364C-AD87-DD7490D4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https://github.com/joshuahaddad/RSA_Lecture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 RSA_Problem4.go to understand how the encryption works</a:t>
            </a:r>
          </a:p>
          <a:p>
            <a:endParaRPr lang="en-US" dirty="0"/>
          </a:p>
          <a:p>
            <a:r>
              <a:rPr lang="en-US" dirty="0"/>
              <a:t>Read Prob4_pubkey.txt for the ciphertext and n</a:t>
            </a:r>
          </a:p>
          <a:p>
            <a:endParaRPr lang="en-US" dirty="0"/>
          </a:p>
          <a:p>
            <a:r>
              <a:rPr lang="en-US" dirty="0"/>
              <a:t>Reading code can be hard!  Definitely ask for help if your problem is reading the code on this one.  If you understand the concept of the RSA I can easily walk you through the code.</a:t>
            </a:r>
          </a:p>
        </p:txBody>
      </p:sp>
    </p:spTree>
    <p:extLst>
      <p:ext uri="{BB962C8B-B14F-4D97-AF65-F5344CB8AC3E}">
        <p14:creationId xmlns:p14="http://schemas.microsoft.com/office/powerpoint/2010/main" val="2215916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1137-D88C-D544-9AE9-59A342DA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E144-99B8-C04B-BD9E-87A9BFED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E730-BF8F-4E49-BC5D-F9323392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CAEA-EC82-654C-BB4A-30160AF9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two large primes (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dirty="0"/>
              <a:t>*</a:t>
            </a:r>
            <a:r>
              <a:rPr lang="en-US" i="1" dirty="0"/>
              <a:t>q</a:t>
            </a:r>
          </a:p>
          <a:p>
            <a:r>
              <a:rPr lang="en-US" dirty="0"/>
              <a:t>Calculate the totient </a:t>
            </a:r>
            <a:r>
              <a:rPr lang="el-GR" i="1" dirty="0"/>
              <a:t>λ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l-GR" i="1" dirty="0" err="1"/>
              <a:t>ϕ</a:t>
            </a:r>
            <a:endParaRPr lang="en-US" i="1" dirty="0"/>
          </a:p>
          <a:p>
            <a:pPr lvl="1"/>
            <a:r>
              <a:rPr lang="el-GR" i="1" dirty="0" err="1"/>
              <a:t>ϕ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(</a:t>
            </a:r>
            <a:r>
              <a:rPr lang="en-US" i="1" dirty="0"/>
              <a:t>p</a:t>
            </a:r>
            <a:r>
              <a:rPr lang="en-US" dirty="0"/>
              <a:t>-1)*(</a:t>
            </a:r>
            <a:r>
              <a:rPr lang="en-US" i="1" dirty="0"/>
              <a:t>q</a:t>
            </a:r>
            <a:r>
              <a:rPr lang="en-US" dirty="0"/>
              <a:t>-1)</a:t>
            </a:r>
            <a:endParaRPr lang="en-US" i="1" dirty="0"/>
          </a:p>
          <a:p>
            <a:r>
              <a:rPr lang="en-US" dirty="0"/>
              <a:t>Take a number, </a:t>
            </a:r>
            <a:r>
              <a:rPr lang="en-US" i="1" dirty="0"/>
              <a:t>e</a:t>
            </a:r>
            <a:r>
              <a:rPr lang="en-US" dirty="0"/>
              <a:t>, which is coprime to the totient</a:t>
            </a:r>
            <a:endParaRPr lang="en-US" i="1" dirty="0"/>
          </a:p>
          <a:p>
            <a:pPr lvl="1"/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l-GR" i="1" dirty="0" err="1"/>
              <a:t>ϕ</a:t>
            </a:r>
            <a:r>
              <a:rPr lang="en-US" i="1" dirty="0"/>
              <a:t>)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1</a:t>
            </a:r>
            <a:endParaRPr lang="en-US" i="1" dirty="0"/>
          </a:p>
          <a:p>
            <a:pPr lvl="1"/>
            <a:r>
              <a:rPr lang="en-US" dirty="0"/>
              <a:t>Usually 3, 5, 17, 257, 65537</a:t>
            </a:r>
          </a:p>
          <a:p>
            <a:endParaRPr lang="en-US" dirty="0"/>
          </a:p>
          <a:p>
            <a:r>
              <a:rPr lang="en-US" dirty="0"/>
              <a:t>Public key: 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</a:t>
            </a:r>
          </a:p>
          <a:p>
            <a:r>
              <a:rPr lang="en-US" dirty="0"/>
              <a:t>Private key: (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276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56CB-270B-3749-824E-1559FDE9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A87B-ED12-2A43-AC38-C69F4F42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i="1" baseline="30000" dirty="0"/>
              <a:t>e</a:t>
            </a:r>
            <a:r>
              <a:rPr lang="en-US" baseline="30000" dirty="0"/>
              <a:t> </a:t>
            </a:r>
            <a:r>
              <a:rPr lang="en-US" dirty="0"/>
              <a:t>mod(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Can be done in any base</a:t>
            </a:r>
          </a:p>
          <a:p>
            <a:r>
              <a:rPr lang="en-US" dirty="0"/>
              <a:t>Usually the output is given as hex</a:t>
            </a:r>
          </a:p>
        </p:txBody>
      </p:sp>
    </p:spTree>
    <p:extLst>
      <p:ext uri="{BB962C8B-B14F-4D97-AF65-F5344CB8AC3E}">
        <p14:creationId xmlns:p14="http://schemas.microsoft.com/office/powerpoint/2010/main" val="268173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ABB0-1E98-5F4E-BEC2-663BA7EE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2478-D21F-E243-8AD2-A50EE7777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dirty="0" err="1"/>
              <a:t>inv_mod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l-GR" i="1" dirty="0" err="1"/>
              <a:t>ϕ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Inverse modulo</a:t>
            </a:r>
          </a:p>
          <a:p>
            <a:pPr lvl="1"/>
            <a:endParaRPr lang="en-US" dirty="0"/>
          </a:p>
          <a:p>
            <a:r>
              <a:rPr lang="en-US" i="1" dirty="0"/>
              <a:t>m</a:t>
            </a:r>
            <a:r>
              <a:rPr lang="en-US" dirty="0"/>
              <a:t>=</a:t>
            </a:r>
            <a:r>
              <a:rPr lang="en-US" i="1" dirty="0"/>
              <a:t>c</a:t>
            </a:r>
            <a:r>
              <a:rPr lang="en-US" i="1" baseline="30000" dirty="0"/>
              <a:t>d</a:t>
            </a:r>
            <a:r>
              <a:rPr lang="en-US" dirty="0"/>
              <a:t> mod(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That’s it!  Most of the trouble in simple RSA problems comes from finding the private key.</a:t>
            </a:r>
          </a:p>
        </p:txBody>
      </p:sp>
    </p:spTree>
    <p:extLst>
      <p:ext uri="{BB962C8B-B14F-4D97-AF65-F5344CB8AC3E}">
        <p14:creationId xmlns:p14="http://schemas.microsoft.com/office/powerpoint/2010/main" val="95161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F0A9-35B0-814A-A88D-12EA09BA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Sage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93A4-ECA5-E745-BB7E-61F652D8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power_mod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n)</a:t>
            </a:r>
            <a:r>
              <a:rPr lang="en-US" dirty="0"/>
              <a:t>:</a:t>
            </a:r>
            <a:r>
              <a:rPr lang="en-US" i="1" dirty="0"/>
              <a:t> m</a:t>
            </a:r>
            <a:r>
              <a:rPr lang="en-US" i="1" baseline="30000" dirty="0"/>
              <a:t>e </a:t>
            </a:r>
            <a:r>
              <a:rPr lang="en-US" dirty="0"/>
              <a:t>mod(</a:t>
            </a:r>
            <a:r>
              <a:rPr lang="en-US" i="1" dirty="0"/>
              <a:t>n)</a:t>
            </a:r>
            <a:endParaRPr lang="en-US" dirty="0"/>
          </a:p>
          <a:p>
            <a:r>
              <a:rPr lang="en-US" dirty="0" err="1"/>
              <a:t>inverse_mod</a:t>
            </a:r>
            <a:r>
              <a:rPr lang="en-US" dirty="0"/>
              <a:t>(</a:t>
            </a:r>
            <a:r>
              <a:rPr lang="en-US" i="1" dirty="0"/>
              <a:t>a, n</a:t>
            </a:r>
            <a:r>
              <a:rPr lang="en-US" dirty="0"/>
              <a:t>): 1/</a:t>
            </a:r>
            <a:r>
              <a:rPr lang="en-US" i="1" dirty="0"/>
              <a:t>a</a:t>
            </a:r>
            <a:r>
              <a:rPr lang="en-US" dirty="0"/>
              <a:t> mod(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r>
              <a:rPr lang="en-US" dirty="0" err="1"/>
              <a:t>is_prime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): Checks if n is prime</a:t>
            </a:r>
          </a:p>
          <a:p>
            <a:r>
              <a:rPr lang="en-US" dirty="0"/>
              <a:t>factor(</a:t>
            </a:r>
            <a:r>
              <a:rPr lang="en-US" i="1" dirty="0"/>
              <a:t>n</a:t>
            </a:r>
            <a:r>
              <a:rPr lang="en-US" dirty="0"/>
              <a:t>): Attempts to factor n, returns a tuple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2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ABD4-9362-1544-8448-A55A2FFB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EFF3-23F1-144A-85AC-666CB9AB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Factorization</a:t>
            </a:r>
          </a:p>
          <a:p>
            <a:r>
              <a:rPr lang="en-US" dirty="0"/>
              <a:t>Bad p/q generation</a:t>
            </a:r>
          </a:p>
          <a:p>
            <a:r>
              <a:rPr lang="en-US" dirty="0"/>
              <a:t>Weak exponent</a:t>
            </a:r>
          </a:p>
          <a:p>
            <a:r>
              <a:rPr lang="en-US" dirty="0"/>
              <a:t>Chinese Remainder Theorem</a:t>
            </a:r>
          </a:p>
          <a:p>
            <a:r>
              <a:rPr lang="en-US" dirty="0"/>
              <a:t>Specialized Attacks</a:t>
            </a:r>
          </a:p>
        </p:txBody>
      </p:sp>
    </p:spTree>
    <p:extLst>
      <p:ext uri="{BB962C8B-B14F-4D97-AF65-F5344CB8AC3E}">
        <p14:creationId xmlns:p14="http://schemas.microsoft.com/office/powerpoint/2010/main" val="198227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1242-C33A-4340-A737-65990A1B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6E67-E275-BA47-B26B-95431E4F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is small (relative to CPU power) you can factor it in sage pretty easily.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i="1" dirty="0"/>
              <a:t>13</a:t>
            </a:r>
          </a:p>
          <a:p>
            <a:pPr lvl="1"/>
            <a:r>
              <a:rPr lang="en-US" i="1" dirty="0"/>
              <a:t>q = 17</a:t>
            </a:r>
          </a:p>
          <a:p>
            <a:pPr lvl="1"/>
            <a:r>
              <a:rPr lang="en-US" i="1" dirty="0"/>
              <a:t>n = 221</a:t>
            </a:r>
          </a:p>
          <a:p>
            <a:pPr lvl="1"/>
            <a:r>
              <a:rPr lang="en-US" i="1" dirty="0"/>
              <a:t>print(factor(n))</a:t>
            </a:r>
          </a:p>
          <a:p>
            <a:pPr lvl="1"/>
            <a:r>
              <a:rPr lang="en-US" dirty="0"/>
              <a:t>13 * 17</a:t>
            </a: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54CF-AB8A-4F43-B0A8-F035D66B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p/q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704F-DBB1-7B4D-8706-1C6F61C5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falls under an attack which is possible only due to faulty implementation of the system.</a:t>
            </a:r>
          </a:p>
          <a:p>
            <a:endParaRPr lang="en-US" dirty="0"/>
          </a:p>
          <a:p>
            <a:r>
              <a:rPr lang="en-US" dirty="0"/>
              <a:t>Most of the time </a:t>
            </a:r>
            <a:r>
              <a:rPr lang="en-US" i="1" dirty="0"/>
              <a:t>p</a:t>
            </a:r>
            <a:r>
              <a:rPr lang="en-US" dirty="0"/>
              <a:t> and</a:t>
            </a:r>
            <a:r>
              <a:rPr lang="en-US" i="1" dirty="0"/>
              <a:t> q</a:t>
            </a:r>
            <a:r>
              <a:rPr lang="en-US" dirty="0"/>
              <a:t> are shown to be generated through a script.</a:t>
            </a:r>
          </a:p>
          <a:p>
            <a:endParaRPr lang="en-US" dirty="0"/>
          </a:p>
          <a:p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 </a:t>
            </a:r>
            <a:r>
              <a:rPr lang="en-US" dirty="0"/>
              <a:t>can be recovered by math (twins/other), exploitation of pseudo-randomness, other wacky things.</a:t>
            </a:r>
          </a:p>
          <a:p>
            <a:endParaRPr lang="en-US" i="1" dirty="0"/>
          </a:p>
          <a:p>
            <a:r>
              <a:rPr lang="en-US" dirty="0"/>
              <a:t>These RSA problems are 100% based on just figuring out the logic on the fly.</a:t>
            </a:r>
          </a:p>
        </p:txBody>
      </p:sp>
    </p:spTree>
    <p:extLst>
      <p:ext uri="{BB962C8B-B14F-4D97-AF65-F5344CB8AC3E}">
        <p14:creationId xmlns:p14="http://schemas.microsoft.com/office/powerpoint/2010/main" val="340818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988</Words>
  <Application>Microsoft Macintosh PowerPoint</Application>
  <PresentationFormat>Widescreen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Breaking RSA: The Art of Crypto Hacking</vt:lpstr>
      <vt:lpstr>Basics of RSA</vt:lpstr>
      <vt:lpstr>Constructing the System</vt:lpstr>
      <vt:lpstr>Encryption</vt:lpstr>
      <vt:lpstr>Decryption</vt:lpstr>
      <vt:lpstr>Useful Sage Commands</vt:lpstr>
      <vt:lpstr>Common Attacks</vt:lpstr>
      <vt:lpstr>Factorization</vt:lpstr>
      <vt:lpstr>Bad p/q generation</vt:lpstr>
      <vt:lpstr>Weak Exponent</vt:lpstr>
      <vt:lpstr>Weak Exponent</vt:lpstr>
      <vt:lpstr>Weak Exponent</vt:lpstr>
      <vt:lpstr>Chinese Remainder Theorem</vt:lpstr>
      <vt:lpstr>Weak Modulus CRT – When can we use?</vt:lpstr>
      <vt:lpstr>Specialized Attacks</vt:lpstr>
      <vt:lpstr>Problems!</vt:lpstr>
      <vt:lpstr>Problem 1 (Easy)</vt:lpstr>
      <vt:lpstr>Problem 2 (Easy-Med)</vt:lpstr>
      <vt:lpstr>Problem 3 (Easyish)</vt:lpstr>
      <vt:lpstr>Problem 4 (Somewhat hard)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</dc:title>
  <dc:creator>Haddad,Joshua I</dc:creator>
  <cp:lastModifiedBy>Haddad,Joshua I</cp:lastModifiedBy>
  <cp:revision>14</cp:revision>
  <cp:lastPrinted>2019-09-29T15:32:39Z</cp:lastPrinted>
  <dcterms:created xsi:type="dcterms:W3CDTF">2019-09-29T15:02:39Z</dcterms:created>
  <dcterms:modified xsi:type="dcterms:W3CDTF">2019-10-01T17:10:13Z</dcterms:modified>
</cp:coreProperties>
</file>