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62" r:id="rId3"/>
    <p:sldId id="264" r:id="rId4"/>
    <p:sldId id="257" r:id="rId5"/>
    <p:sldId id="266" r:id="rId6"/>
    <p:sldId id="267" r:id="rId7"/>
  </p:sldIdLst>
  <p:sldSz cx="9144000" cy="5143500" type="screen16x9"/>
  <p:notesSz cx="6858000" cy="9144000"/>
  <p:embeddedFontLst>
    <p:embeddedFont>
      <p:font typeface="Audiowide" panose="020B0604020202020204" charset="0"/>
      <p:regular r:id="rId9"/>
    </p:embeddedFont>
    <p:embeddedFont>
      <p:font typeface="Karla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C1A8DA-D82F-4FFE-AB52-F484BE92810C}">
  <a:tblStyle styleId="{D6C1A8DA-D82F-4FFE-AB52-F484BE928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0a8b09948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0a8b09948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>
          <a:extLst>
            <a:ext uri="{FF2B5EF4-FFF2-40B4-BE49-F238E27FC236}">
              <a16:creationId xmlns:a16="http://schemas.microsoft.com/office/drawing/2014/main" id="{11E6F4B1-7BF0-5CE0-DDBA-2D9B9B38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0a8b09948_0_1365:notes">
            <a:extLst>
              <a:ext uri="{FF2B5EF4-FFF2-40B4-BE49-F238E27FC236}">
                <a16:creationId xmlns:a16="http://schemas.microsoft.com/office/drawing/2014/main" id="{579A907A-58CB-E6ED-4D04-0148249356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0a8b09948_0_1365:notes">
            <a:extLst>
              <a:ext uri="{FF2B5EF4-FFF2-40B4-BE49-F238E27FC236}">
                <a16:creationId xmlns:a16="http://schemas.microsoft.com/office/drawing/2014/main" id="{8B83DDF9-4E08-1193-5B01-D0741A359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15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1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2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3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5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7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5" r:id="rId5"/>
    <p:sldLayoutId id="2147483666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928601"/>
            <a:ext cx="5689500" cy="1462493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574290" y="1914700"/>
            <a:ext cx="5929950" cy="1957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Reducing the Process of Counting Quantities in Images Using AI</a:t>
            </a:r>
            <a:br>
              <a:rPr lang="en-US" sz="2400" dirty="0"/>
            </a:br>
            <a:endParaRPr sz="2400" dirty="0">
              <a:solidFill>
                <a:srgbClr val="CC0000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5297561" y="4183469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#AH015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ELITE CODERS: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ARJUN SINGH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ANSHIKA SHUKLA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JOSHUA HANIEL</a:t>
            </a:r>
            <a:endParaRPr dirty="0"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8657048" y="540565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-50289" y="2974811"/>
            <a:ext cx="5583281" cy="2095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None/>
            </a:pPr>
            <a:br>
              <a:rPr lang="en-US" sz="1600" dirty="0"/>
            </a:br>
            <a:r>
              <a:rPr lang="en-US" sz="1600" dirty="0"/>
              <a:t>Object detection is a computer vision technique used to identify and classify multiple objects within an image or video. The technology has applications in fields such as security, autonomous driving, and more.</a:t>
            </a:r>
          </a:p>
          <a:p>
            <a:pPr algn="l">
              <a:buNone/>
            </a:pPr>
            <a:r>
              <a:rPr lang="en-US" sz="1600" b="1" dirty="0"/>
              <a:t>Importance of YOLO Models:</a:t>
            </a:r>
            <a:br>
              <a:rPr lang="en-US" sz="1600" dirty="0"/>
            </a:br>
            <a:r>
              <a:rPr lang="en-US" sz="1600" dirty="0"/>
              <a:t>The "You Only Look Once" (YOLO) family of models is renowned for its high speed and accuracy in real-time object detection. YOLO models process entire images in one pass, making them extremely efficient.</a:t>
            </a:r>
          </a:p>
          <a:p>
            <a:pPr algn="l">
              <a:buNone/>
            </a:pPr>
            <a:r>
              <a:rPr lang="en-US" sz="1600" b="1" dirty="0"/>
              <a:t>Why YOLOv8?</a:t>
            </a:r>
            <a:br>
              <a:rPr lang="en-US" sz="1600" dirty="0"/>
            </a:br>
            <a:r>
              <a:rPr lang="en-US" sz="1600" dirty="0"/>
              <a:t>YOLOv8 is the latest and most advanced version, offering: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Better performance compared to earlier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More flexibility for various input sizes and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Optimized for both images and video streams.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8561245" y="72866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C39F263-B824-526D-EA26-CFD744B2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57" y="43392"/>
            <a:ext cx="6172200" cy="4464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95000"/>
                  </a:schemeClr>
                </a:solidFill>
              </a:rPr>
              <a:t>Object Detection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8C11C-557E-C0FF-2A37-8A747BE6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91" y="1475035"/>
            <a:ext cx="3037434" cy="34819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"/>
          <p:cNvSpPr/>
          <p:nvPr/>
        </p:nvSpPr>
        <p:spPr>
          <a:xfrm>
            <a:off x="713225" y="243135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title" idx="6"/>
          </p:nvPr>
        </p:nvSpPr>
        <p:spPr>
          <a:xfrm>
            <a:off x="675310" y="260176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dirty="0"/>
              <a:t>Proposed Solutions</a:t>
            </a:r>
            <a:endParaRPr dirty="0"/>
          </a:p>
        </p:txBody>
      </p:sp>
      <p:grpSp>
        <p:nvGrpSpPr>
          <p:cNvPr id="641" name="Google Shape;641;p38"/>
          <p:cNvGrpSpPr/>
          <p:nvPr/>
        </p:nvGrpSpPr>
        <p:grpSpPr>
          <a:xfrm rot="5400000">
            <a:off x="8219657" y="4333871"/>
            <a:ext cx="288601" cy="1096693"/>
            <a:chOff x="1006700" y="2603975"/>
            <a:chExt cx="55450" cy="210700"/>
          </a:xfrm>
        </p:grpSpPr>
        <p:sp>
          <p:nvSpPr>
            <p:cNvPr id="642" name="Google Shape;642;p38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CA4345A-69F9-D069-6A32-1AE454CA3A8E}"/>
              </a:ext>
            </a:extLst>
          </p:cNvPr>
          <p:cNvSpPr txBox="1"/>
          <p:nvPr/>
        </p:nvSpPr>
        <p:spPr>
          <a:xfrm>
            <a:off x="246938" y="684663"/>
            <a:ext cx="4488095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dirty="0">
              <a:solidFill>
                <a:schemeClr val="accent6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95000"/>
                  </a:schemeClr>
                </a:solidFill>
              </a:rPr>
              <a:t>Model Optimization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Use of lighter models (e.g., </a:t>
            </a:r>
            <a:r>
              <a:rPr lang="en-US" dirty="0" err="1">
                <a:solidFill>
                  <a:schemeClr val="accent6">
                    <a:lumMod val="95000"/>
                  </a:schemeClr>
                </a:solidFill>
              </a:rPr>
              <a:t>MobileNet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, YOLOv5) for faster inference.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Quantization and pruning techniques to reduce model size.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95000"/>
                  </a:schemeClr>
                </a:solidFill>
              </a:rPr>
              <a:t>Batch Processing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Process multiple images simultaneously to optimize the pipeline.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95000"/>
                  </a:schemeClr>
                </a:solidFill>
              </a:rPr>
              <a:t>Region of Interest (ROI) Selection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Focus only on relevant areas of the image to reduce unnecessary computations.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1626B-4A13-05B0-1426-447552AF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93" y="1355499"/>
            <a:ext cx="3651893" cy="27369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718200" y="23288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718200" y="221997"/>
            <a:ext cx="7705800" cy="628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 TECHNIQUES FOR SPEEDING UP</a:t>
            </a:r>
            <a:endParaRPr dirty="0"/>
          </a:p>
        </p:txBody>
      </p:sp>
      <p:grpSp>
        <p:nvGrpSpPr>
          <p:cNvPr id="332" name="Google Shape;332;p31"/>
          <p:cNvGrpSpPr/>
          <p:nvPr/>
        </p:nvGrpSpPr>
        <p:grpSpPr>
          <a:xfrm>
            <a:off x="216232" y="3830296"/>
            <a:ext cx="288601" cy="1096693"/>
            <a:chOff x="1006700" y="2603975"/>
            <a:chExt cx="55450" cy="210700"/>
          </a:xfrm>
        </p:grpSpPr>
        <p:sp>
          <p:nvSpPr>
            <p:cNvPr id="333" name="Google Shape;333;p31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8596681" y="736494"/>
            <a:ext cx="464268" cy="431989"/>
            <a:chOff x="827350" y="3629733"/>
            <a:chExt cx="1431600" cy="1332067"/>
          </a:xfrm>
        </p:grpSpPr>
        <p:sp>
          <p:nvSpPr>
            <p:cNvPr id="340" name="Google Shape;340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8596636" y="178169"/>
            <a:ext cx="356755" cy="331951"/>
            <a:chOff x="827350" y="3629733"/>
            <a:chExt cx="1431600" cy="1332067"/>
          </a:xfrm>
        </p:grpSpPr>
        <p:sp>
          <p:nvSpPr>
            <p:cNvPr id="344" name="Google Shape;344;p31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3E6DA1-136B-43BE-4943-DF544D8D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80" y="1338681"/>
            <a:ext cx="2908688" cy="3184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831D1-6964-DBD9-A1BE-F845E46E7929}"/>
              </a:ext>
            </a:extLst>
          </p:cNvPr>
          <p:cNvSpPr txBox="1"/>
          <p:nvPr/>
        </p:nvSpPr>
        <p:spPr>
          <a:xfrm>
            <a:off x="439479" y="1233377"/>
            <a:ext cx="5436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accent6">
                    <a:lumMod val="95000"/>
                  </a:schemeClr>
                </a:solidFill>
              </a:rPr>
              <a:t>Model Compression</a:t>
            </a:r>
            <a:r>
              <a:rPr lang="en-IN" sz="2400" dirty="0">
                <a:solidFill>
                  <a:schemeClr val="accent6">
                    <a:lumMod val="95000"/>
                  </a:schemeClr>
                </a:solidFill>
              </a:rPr>
              <a:t>: Reduce model size using quantization and pruning.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accent6">
                    <a:lumMod val="95000"/>
                  </a:schemeClr>
                </a:solidFill>
              </a:rPr>
              <a:t>Parallel Processing</a:t>
            </a:r>
            <a:r>
              <a:rPr lang="en-IN" sz="2400" dirty="0">
                <a:solidFill>
                  <a:schemeClr val="accent6">
                    <a:lumMod val="95000"/>
                  </a:schemeClr>
                </a:solidFill>
              </a:rPr>
              <a:t>: Utilize multi-threading and GPU acceleration.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accent6">
                    <a:lumMod val="95000"/>
                  </a:schemeClr>
                </a:solidFill>
              </a:rPr>
              <a:t>Cloud-based APIs</a:t>
            </a:r>
            <a:r>
              <a:rPr lang="en-IN" sz="2400" dirty="0">
                <a:solidFill>
                  <a:schemeClr val="accent6">
                    <a:lumMod val="95000"/>
                  </a:schemeClr>
                </a:solidFill>
              </a:rPr>
              <a:t>: Leverage services like Google Cloud Vision API for fast, scalable processing.</a:t>
            </a:r>
          </a:p>
          <a:p>
            <a:endParaRPr lang="en-IN" sz="2400" dirty="0">
              <a:solidFill>
                <a:schemeClr val="accent6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0"/>
          <p:cNvSpPr/>
          <p:nvPr/>
        </p:nvSpPr>
        <p:spPr>
          <a:xfrm>
            <a:off x="589166" y="18153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0"/>
          <p:cNvSpPr txBox="1">
            <a:spLocks noGrp="1"/>
          </p:cNvSpPr>
          <p:nvPr>
            <p:ph type="title"/>
          </p:nvPr>
        </p:nvSpPr>
        <p:spPr>
          <a:xfrm>
            <a:off x="711425" y="441509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Use Cases</a:t>
            </a:r>
            <a:br>
              <a:rPr lang="en-IN" b="1" dirty="0"/>
            </a:br>
            <a:endParaRPr dirty="0"/>
          </a:p>
        </p:txBody>
      </p:sp>
      <p:grpSp>
        <p:nvGrpSpPr>
          <p:cNvPr id="708" name="Google Shape;708;p40"/>
          <p:cNvGrpSpPr/>
          <p:nvPr/>
        </p:nvGrpSpPr>
        <p:grpSpPr>
          <a:xfrm rot="5400000">
            <a:off x="862782" y="4248146"/>
            <a:ext cx="288601" cy="1096693"/>
            <a:chOff x="1006700" y="2603975"/>
            <a:chExt cx="55450" cy="210700"/>
          </a:xfrm>
        </p:grpSpPr>
        <p:sp>
          <p:nvSpPr>
            <p:cNvPr id="709" name="Google Shape;709;p4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/>
          <p:cNvGrpSpPr/>
          <p:nvPr/>
        </p:nvGrpSpPr>
        <p:grpSpPr>
          <a:xfrm>
            <a:off x="7801545" y="157859"/>
            <a:ext cx="820307" cy="763275"/>
            <a:chOff x="827350" y="3629733"/>
            <a:chExt cx="1431600" cy="1332067"/>
          </a:xfrm>
        </p:grpSpPr>
        <p:sp>
          <p:nvSpPr>
            <p:cNvPr id="716" name="Google Shape;716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8539484" y="870788"/>
            <a:ext cx="520673" cy="484473"/>
            <a:chOff x="827350" y="3629733"/>
            <a:chExt cx="1431600" cy="1332067"/>
          </a:xfrm>
        </p:grpSpPr>
        <p:sp>
          <p:nvSpPr>
            <p:cNvPr id="720" name="Google Shape;720;p4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1F2E248-033E-C25D-0F8A-F7A8102EA281}"/>
              </a:ext>
            </a:extLst>
          </p:cNvPr>
          <p:cNvSpPr txBox="1"/>
          <p:nvPr/>
        </p:nvSpPr>
        <p:spPr>
          <a:xfrm>
            <a:off x="458735" y="1609526"/>
            <a:ext cx="4761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95000"/>
                  </a:schemeClr>
                </a:solidFill>
              </a:rPr>
              <a:t>Retail Inventory Management: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 Automating stock counts for better inventory control.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95000"/>
                  </a:schemeClr>
                </a:solidFill>
              </a:rPr>
              <a:t>Manufacturing Quality Control: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 Ensuring product counts meet production standards.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95000"/>
                  </a:schemeClr>
                </a:solidFill>
              </a:rPr>
              <a:t>Research and Analysis: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 Streamlining data collection for studies requiring item counts.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315176-CC94-38FB-1445-1FD91EB2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65" y="1457721"/>
            <a:ext cx="3399467" cy="2574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>
          <a:extLst>
            <a:ext uri="{FF2B5EF4-FFF2-40B4-BE49-F238E27FC236}">
              <a16:creationId xmlns:a16="http://schemas.microsoft.com/office/drawing/2014/main" id="{40690783-845B-154D-7BE8-4753B7AC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0">
            <a:extLst>
              <a:ext uri="{FF2B5EF4-FFF2-40B4-BE49-F238E27FC236}">
                <a16:creationId xmlns:a16="http://schemas.microsoft.com/office/drawing/2014/main" id="{5C168F7C-893F-B061-0762-C75CD21D7E7F}"/>
              </a:ext>
            </a:extLst>
          </p:cNvPr>
          <p:cNvSpPr/>
          <p:nvPr/>
        </p:nvSpPr>
        <p:spPr>
          <a:xfrm>
            <a:off x="1118500" y="135408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0">
            <a:extLst>
              <a:ext uri="{FF2B5EF4-FFF2-40B4-BE49-F238E27FC236}">
                <a16:creationId xmlns:a16="http://schemas.microsoft.com/office/drawing/2014/main" id="{1C8B4B98-4B90-F54F-D829-F502758AA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425" y="441509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Work Flow</a:t>
            </a:r>
            <a:br>
              <a:rPr lang="en-IN" b="1" dirty="0"/>
            </a:br>
            <a:endParaRPr dirty="0"/>
          </a:p>
        </p:txBody>
      </p:sp>
      <p:grpSp>
        <p:nvGrpSpPr>
          <p:cNvPr id="708" name="Google Shape;708;p40">
            <a:extLst>
              <a:ext uri="{FF2B5EF4-FFF2-40B4-BE49-F238E27FC236}">
                <a16:creationId xmlns:a16="http://schemas.microsoft.com/office/drawing/2014/main" id="{CF32AF64-3775-1A26-B4AE-FF03A9C6D7D5}"/>
              </a:ext>
            </a:extLst>
          </p:cNvPr>
          <p:cNvGrpSpPr/>
          <p:nvPr/>
        </p:nvGrpSpPr>
        <p:grpSpPr>
          <a:xfrm rot="5400000">
            <a:off x="862782" y="4248146"/>
            <a:ext cx="288601" cy="1096693"/>
            <a:chOff x="1006700" y="2603975"/>
            <a:chExt cx="55450" cy="210700"/>
          </a:xfrm>
        </p:grpSpPr>
        <p:sp>
          <p:nvSpPr>
            <p:cNvPr id="709" name="Google Shape;709;p40">
              <a:extLst>
                <a:ext uri="{FF2B5EF4-FFF2-40B4-BE49-F238E27FC236}">
                  <a16:creationId xmlns:a16="http://schemas.microsoft.com/office/drawing/2014/main" id="{5ADDE9F7-9411-655D-5901-FDE97484F5ED}"/>
                </a:ext>
              </a:extLst>
            </p:cNvPr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>
              <a:extLst>
                <a:ext uri="{FF2B5EF4-FFF2-40B4-BE49-F238E27FC236}">
                  <a16:creationId xmlns:a16="http://schemas.microsoft.com/office/drawing/2014/main" id="{4A44E0A3-AB8E-9B89-7B01-0FF0E3FCDC0A}"/>
                </a:ext>
              </a:extLst>
            </p:cNvPr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>
              <a:extLst>
                <a:ext uri="{FF2B5EF4-FFF2-40B4-BE49-F238E27FC236}">
                  <a16:creationId xmlns:a16="http://schemas.microsoft.com/office/drawing/2014/main" id="{F30104F6-6893-3EC1-FFC8-9FB51A9E22EF}"/>
                </a:ext>
              </a:extLst>
            </p:cNvPr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>
              <a:extLst>
                <a:ext uri="{FF2B5EF4-FFF2-40B4-BE49-F238E27FC236}">
                  <a16:creationId xmlns:a16="http://schemas.microsoft.com/office/drawing/2014/main" id="{CAFE5CFB-E01D-49EF-209D-0726DF7514C9}"/>
                </a:ext>
              </a:extLst>
            </p:cNvPr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>
              <a:extLst>
                <a:ext uri="{FF2B5EF4-FFF2-40B4-BE49-F238E27FC236}">
                  <a16:creationId xmlns:a16="http://schemas.microsoft.com/office/drawing/2014/main" id="{56C7CEED-A2F4-A92C-E6CB-B35CBB081D9E}"/>
                </a:ext>
              </a:extLst>
            </p:cNvPr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>
              <a:extLst>
                <a:ext uri="{FF2B5EF4-FFF2-40B4-BE49-F238E27FC236}">
                  <a16:creationId xmlns:a16="http://schemas.microsoft.com/office/drawing/2014/main" id="{DF6EFCBC-8E66-D42E-C7EC-0E3B747C58B2}"/>
                </a:ext>
              </a:extLst>
            </p:cNvPr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40">
            <a:extLst>
              <a:ext uri="{FF2B5EF4-FFF2-40B4-BE49-F238E27FC236}">
                <a16:creationId xmlns:a16="http://schemas.microsoft.com/office/drawing/2014/main" id="{04A30DED-D06B-8AC3-086C-CB044FCB9BCE}"/>
              </a:ext>
            </a:extLst>
          </p:cNvPr>
          <p:cNvGrpSpPr/>
          <p:nvPr/>
        </p:nvGrpSpPr>
        <p:grpSpPr>
          <a:xfrm>
            <a:off x="7801545" y="157859"/>
            <a:ext cx="820307" cy="763275"/>
            <a:chOff x="827350" y="3629733"/>
            <a:chExt cx="1431600" cy="1332067"/>
          </a:xfrm>
        </p:grpSpPr>
        <p:sp>
          <p:nvSpPr>
            <p:cNvPr id="716" name="Google Shape;716;p40">
              <a:extLst>
                <a:ext uri="{FF2B5EF4-FFF2-40B4-BE49-F238E27FC236}">
                  <a16:creationId xmlns:a16="http://schemas.microsoft.com/office/drawing/2014/main" id="{ABDB6987-6952-D819-DD1A-2F76DE7AE1F9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>
              <a:extLst>
                <a:ext uri="{FF2B5EF4-FFF2-40B4-BE49-F238E27FC236}">
                  <a16:creationId xmlns:a16="http://schemas.microsoft.com/office/drawing/2014/main" id="{735F0892-9B93-E4AA-18AB-098E03D56360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>
              <a:extLst>
                <a:ext uri="{FF2B5EF4-FFF2-40B4-BE49-F238E27FC236}">
                  <a16:creationId xmlns:a16="http://schemas.microsoft.com/office/drawing/2014/main" id="{7FB6CC99-B2CD-9615-8F51-16DA1FB06149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0">
            <a:extLst>
              <a:ext uri="{FF2B5EF4-FFF2-40B4-BE49-F238E27FC236}">
                <a16:creationId xmlns:a16="http://schemas.microsoft.com/office/drawing/2014/main" id="{5D22095E-89BE-32BF-6CC7-91BDC3686E67}"/>
              </a:ext>
            </a:extLst>
          </p:cNvPr>
          <p:cNvGrpSpPr/>
          <p:nvPr/>
        </p:nvGrpSpPr>
        <p:grpSpPr>
          <a:xfrm>
            <a:off x="8539484" y="870788"/>
            <a:ext cx="520673" cy="484473"/>
            <a:chOff x="827350" y="3629733"/>
            <a:chExt cx="1431600" cy="1332067"/>
          </a:xfrm>
        </p:grpSpPr>
        <p:sp>
          <p:nvSpPr>
            <p:cNvPr id="720" name="Google Shape;720;p40">
              <a:extLst>
                <a:ext uri="{FF2B5EF4-FFF2-40B4-BE49-F238E27FC236}">
                  <a16:creationId xmlns:a16="http://schemas.microsoft.com/office/drawing/2014/main" id="{FBB2324B-9D78-057F-2367-9D05DF30B087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>
              <a:extLst>
                <a:ext uri="{FF2B5EF4-FFF2-40B4-BE49-F238E27FC236}">
                  <a16:creationId xmlns:a16="http://schemas.microsoft.com/office/drawing/2014/main" id="{B6FEBB05-921F-A423-9899-B7F5AC0274A1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>
              <a:extLst>
                <a:ext uri="{FF2B5EF4-FFF2-40B4-BE49-F238E27FC236}">
                  <a16:creationId xmlns:a16="http://schemas.microsoft.com/office/drawing/2014/main" id="{607E17C7-F9A1-FB42-464A-82755B159926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0767E8-AEF3-EBD8-B59F-1B71B1FB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7" y="895687"/>
            <a:ext cx="3444469" cy="1937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83591-EF77-355B-195A-BAC7FD2C1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58" y="821017"/>
            <a:ext cx="3506846" cy="1972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84DA0-2CCF-C3BB-780C-5050AAD3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477" y="3123484"/>
            <a:ext cx="3444467" cy="19375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00D979C-2F7E-EB0F-B2CF-FF7D557A47C0}"/>
              </a:ext>
            </a:extLst>
          </p:cNvPr>
          <p:cNvSpPr/>
          <p:nvPr/>
        </p:nvSpPr>
        <p:spPr>
          <a:xfrm>
            <a:off x="3795104" y="1574418"/>
            <a:ext cx="947233" cy="445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B27044A-5816-3397-3C04-12D961E8A604}"/>
              </a:ext>
            </a:extLst>
          </p:cNvPr>
          <p:cNvSpPr/>
          <p:nvPr/>
        </p:nvSpPr>
        <p:spPr>
          <a:xfrm>
            <a:off x="7019567" y="2956331"/>
            <a:ext cx="694394" cy="7493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4CF63B8-D773-C969-D93D-0EAE3014EFBE}"/>
              </a:ext>
            </a:extLst>
          </p:cNvPr>
          <p:cNvSpPr/>
          <p:nvPr/>
        </p:nvSpPr>
        <p:spPr>
          <a:xfrm rot="10800000">
            <a:off x="6198249" y="3609473"/>
            <a:ext cx="1168515" cy="6167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3445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Karla</vt:lpstr>
      <vt:lpstr>Audiowide</vt:lpstr>
      <vt:lpstr>Arial</vt:lpstr>
      <vt:lpstr>Cyber-Futuristic AI Technology Thesis Defense by Slidesgo</vt:lpstr>
      <vt:lpstr>Reducing the Process of Counting Quantities in Images Using AI </vt:lpstr>
      <vt:lpstr>Object Detection Overview</vt:lpstr>
      <vt:lpstr>Proposed Solutions</vt:lpstr>
      <vt:lpstr> TECHNIQUES FOR SPEEDING UP</vt:lpstr>
      <vt:lpstr>Use Cases </vt:lpstr>
      <vt:lpstr>Work 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ARJUN</dc:creator>
  <cp:lastModifiedBy>Arjun Singh</cp:lastModifiedBy>
  <cp:revision>1</cp:revision>
  <dcterms:modified xsi:type="dcterms:W3CDTF">2025-03-27T03:55:39Z</dcterms:modified>
</cp:coreProperties>
</file>